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FD1"/>
    <a:srgbClr val="FAD6F3"/>
    <a:srgbClr val="F7BFEC"/>
    <a:srgbClr val="FFFFCC"/>
    <a:srgbClr val="FF9933"/>
    <a:srgbClr val="FFCC99"/>
    <a:srgbClr val="FF33CC"/>
    <a:srgbClr val="F6B8EA"/>
    <a:srgbClr val="B3FBC6"/>
    <a:srgbClr val="B4FA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5F0F4-9981-4A92-B41F-9BE35715FE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712C92-C8FE-4FF0-AC45-0F935DC78D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A74B7B2-9189-4B56-8EDD-5FBFAD22255B}"/>
              </a:ext>
            </a:extLst>
          </p:cNvPr>
          <p:cNvSpPr>
            <a:spLocks noGrp="1"/>
          </p:cNvSpPr>
          <p:nvPr>
            <p:ph type="dt" sz="half" idx="10"/>
          </p:nvPr>
        </p:nvSpPr>
        <p:spPr/>
        <p:txBody>
          <a:bodyPr/>
          <a:lstStyle/>
          <a:p>
            <a:fld id="{DAB1BB41-145F-4252-BE65-C8609784B644}" type="datetimeFigureOut">
              <a:rPr lang="en-GB" smtClean="0"/>
              <a:t>16/03/2022</a:t>
            </a:fld>
            <a:endParaRPr lang="en-GB"/>
          </a:p>
        </p:txBody>
      </p:sp>
      <p:sp>
        <p:nvSpPr>
          <p:cNvPr id="5" name="Footer Placeholder 4">
            <a:extLst>
              <a:ext uri="{FF2B5EF4-FFF2-40B4-BE49-F238E27FC236}">
                <a16:creationId xmlns:a16="http://schemas.microsoft.com/office/drawing/2014/main" id="{96989E33-5351-4ED9-8A38-A650C1033F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DE49CD-E66D-4A63-B537-67AD227D994D}"/>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1812584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FA15-22CC-4E68-8944-F4F72EAC4F0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8FA679-80FF-40B0-BFF7-BDDCC3715C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611E79-AE2A-44E3-B180-2EAE9C616D45}"/>
              </a:ext>
            </a:extLst>
          </p:cNvPr>
          <p:cNvSpPr>
            <a:spLocks noGrp="1"/>
          </p:cNvSpPr>
          <p:nvPr>
            <p:ph type="dt" sz="half" idx="10"/>
          </p:nvPr>
        </p:nvSpPr>
        <p:spPr/>
        <p:txBody>
          <a:bodyPr/>
          <a:lstStyle/>
          <a:p>
            <a:fld id="{DAB1BB41-145F-4252-BE65-C8609784B644}" type="datetimeFigureOut">
              <a:rPr lang="en-GB" smtClean="0"/>
              <a:t>16/03/2022</a:t>
            </a:fld>
            <a:endParaRPr lang="en-GB"/>
          </a:p>
        </p:txBody>
      </p:sp>
      <p:sp>
        <p:nvSpPr>
          <p:cNvPr id="5" name="Footer Placeholder 4">
            <a:extLst>
              <a:ext uri="{FF2B5EF4-FFF2-40B4-BE49-F238E27FC236}">
                <a16:creationId xmlns:a16="http://schemas.microsoft.com/office/drawing/2014/main" id="{A8AEE49D-3DB6-4806-AA34-9B0319A2CC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65E8DC-3AFB-4A29-99CC-47655D34E824}"/>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315124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6164EF-3EAB-4BD2-8071-CB969EFE27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0768E3-5B82-49C3-BEB1-28A3EA6849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5DBFBF-02EA-4F8D-A5AD-C94A865B2A7F}"/>
              </a:ext>
            </a:extLst>
          </p:cNvPr>
          <p:cNvSpPr>
            <a:spLocks noGrp="1"/>
          </p:cNvSpPr>
          <p:nvPr>
            <p:ph type="dt" sz="half" idx="10"/>
          </p:nvPr>
        </p:nvSpPr>
        <p:spPr/>
        <p:txBody>
          <a:bodyPr/>
          <a:lstStyle/>
          <a:p>
            <a:fld id="{DAB1BB41-145F-4252-BE65-C8609784B644}" type="datetimeFigureOut">
              <a:rPr lang="en-GB" smtClean="0"/>
              <a:t>16/03/2022</a:t>
            </a:fld>
            <a:endParaRPr lang="en-GB"/>
          </a:p>
        </p:txBody>
      </p:sp>
      <p:sp>
        <p:nvSpPr>
          <p:cNvPr id="5" name="Footer Placeholder 4">
            <a:extLst>
              <a:ext uri="{FF2B5EF4-FFF2-40B4-BE49-F238E27FC236}">
                <a16:creationId xmlns:a16="http://schemas.microsoft.com/office/drawing/2014/main" id="{A5061219-B4AE-4DE1-AD34-6C3CEF7EEE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9E709F-2C46-4E6C-A6B1-62B91F48DCE6}"/>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641754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64CBD-B616-47BC-B844-F76C1B2E44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9DBA9D-EF7B-4CC4-9C41-C9CFAF8580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7E4276-4BCD-411B-8F21-51E25F1C9013}"/>
              </a:ext>
            </a:extLst>
          </p:cNvPr>
          <p:cNvSpPr>
            <a:spLocks noGrp="1"/>
          </p:cNvSpPr>
          <p:nvPr>
            <p:ph type="dt" sz="half" idx="10"/>
          </p:nvPr>
        </p:nvSpPr>
        <p:spPr/>
        <p:txBody>
          <a:bodyPr/>
          <a:lstStyle/>
          <a:p>
            <a:fld id="{DAB1BB41-145F-4252-BE65-C8609784B644}" type="datetimeFigureOut">
              <a:rPr lang="en-GB" smtClean="0"/>
              <a:t>16/03/2022</a:t>
            </a:fld>
            <a:endParaRPr lang="en-GB"/>
          </a:p>
        </p:txBody>
      </p:sp>
      <p:sp>
        <p:nvSpPr>
          <p:cNvPr id="5" name="Footer Placeholder 4">
            <a:extLst>
              <a:ext uri="{FF2B5EF4-FFF2-40B4-BE49-F238E27FC236}">
                <a16:creationId xmlns:a16="http://schemas.microsoft.com/office/drawing/2014/main" id="{B0D3980B-AB17-453D-903C-CE487E7CB7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B52825-71BE-4274-8985-01522100B3F0}"/>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1570410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7E4E2-E7A1-4A47-A1BD-D0BF512376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45748E-4950-4AD0-9125-A6E110C523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C88F5E-2CE9-48D1-9AF7-E13F7BE9007E}"/>
              </a:ext>
            </a:extLst>
          </p:cNvPr>
          <p:cNvSpPr>
            <a:spLocks noGrp="1"/>
          </p:cNvSpPr>
          <p:nvPr>
            <p:ph type="dt" sz="half" idx="10"/>
          </p:nvPr>
        </p:nvSpPr>
        <p:spPr/>
        <p:txBody>
          <a:bodyPr/>
          <a:lstStyle/>
          <a:p>
            <a:fld id="{DAB1BB41-145F-4252-BE65-C8609784B644}" type="datetimeFigureOut">
              <a:rPr lang="en-GB" smtClean="0"/>
              <a:t>16/03/2022</a:t>
            </a:fld>
            <a:endParaRPr lang="en-GB"/>
          </a:p>
        </p:txBody>
      </p:sp>
      <p:sp>
        <p:nvSpPr>
          <p:cNvPr id="5" name="Footer Placeholder 4">
            <a:extLst>
              <a:ext uri="{FF2B5EF4-FFF2-40B4-BE49-F238E27FC236}">
                <a16:creationId xmlns:a16="http://schemas.microsoft.com/office/drawing/2014/main" id="{CF7B8890-81A2-46DE-8790-F1FFB135B2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FA47EB-537A-4749-B72D-BC71D216EC6D}"/>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355330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A02E2-A51F-4D11-B7EC-409D10D409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0E257E-E65D-4DEA-A34A-12E03663BF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65FEBEE-89FA-43E2-9F71-651D386DBE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A6FD3D1-F838-4AA6-9E73-F302B92CC4DC}"/>
              </a:ext>
            </a:extLst>
          </p:cNvPr>
          <p:cNvSpPr>
            <a:spLocks noGrp="1"/>
          </p:cNvSpPr>
          <p:nvPr>
            <p:ph type="dt" sz="half" idx="10"/>
          </p:nvPr>
        </p:nvSpPr>
        <p:spPr/>
        <p:txBody>
          <a:bodyPr/>
          <a:lstStyle/>
          <a:p>
            <a:fld id="{DAB1BB41-145F-4252-BE65-C8609784B644}" type="datetimeFigureOut">
              <a:rPr lang="en-GB" smtClean="0"/>
              <a:t>16/03/2022</a:t>
            </a:fld>
            <a:endParaRPr lang="en-GB"/>
          </a:p>
        </p:txBody>
      </p:sp>
      <p:sp>
        <p:nvSpPr>
          <p:cNvPr id="6" name="Footer Placeholder 5">
            <a:extLst>
              <a:ext uri="{FF2B5EF4-FFF2-40B4-BE49-F238E27FC236}">
                <a16:creationId xmlns:a16="http://schemas.microsoft.com/office/drawing/2014/main" id="{5AF2FDF7-9897-463E-A562-C25F159D8C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2FB768-13C9-4626-83A2-AF7A074F38D6}"/>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496572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8243A-DB08-49ED-98AD-EFA18449DBF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84E5E0-F7CE-43ED-8AF6-35247DF0F2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65E8A1-0945-4413-94D3-3A17196D1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084726A-066B-454E-8B10-172A0CAB22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782399-6835-40F4-8092-CE702C5B5A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1ACF33E-2312-4DE0-BDBC-7B9400C3CBEB}"/>
              </a:ext>
            </a:extLst>
          </p:cNvPr>
          <p:cNvSpPr>
            <a:spLocks noGrp="1"/>
          </p:cNvSpPr>
          <p:nvPr>
            <p:ph type="dt" sz="half" idx="10"/>
          </p:nvPr>
        </p:nvSpPr>
        <p:spPr/>
        <p:txBody>
          <a:bodyPr/>
          <a:lstStyle/>
          <a:p>
            <a:fld id="{DAB1BB41-145F-4252-BE65-C8609784B644}" type="datetimeFigureOut">
              <a:rPr lang="en-GB" smtClean="0"/>
              <a:t>16/03/2022</a:t>
            </a:fld>
            <a:endParaRPr lang="en-GB"/>
          </a:p>
        </p:txBody>
      </p:sp>
      <p:sp>
        <p:nvSpPr>
          <p:cNvPr id="8" name="Footer Placeholder 7">
            <a:extLst>
              <a:ext uri="{FF2B5EF4-FFF2-40B4-BE49-F238E27FC236}">
                <a16:creationId xmlns:a16="http://schemas.microsoft.com/office/drawing/2014/main" id="{CC2F08F2-E35D-4521-A658-D20A4C3C67D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36FB180-BBEA-41A4-8AF3-C55A8DFB3255}"/>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353451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D06C5-163C-44D4-864A-9931DD772D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F2E3C6-1C19-49A8-B365-7FC9FBEDC722}"/>
              </a:ext>
            </a:extLst>
          </p:cNvPr>
          <p:cNvSpPr>
            <a:spLocks noGrp="1"/>
          </p:cNvSpPr>
          <p:nvPr>
            <p:ph type="dt" sz="half" idx="10"/>
          </p:nvPr>
        </p:nvSpPr>
        <p:spPr/>
        <p:txBody>
          <a:bodyPr/>
          <a:lstStyle/>
          <a:p>
            <a:fld id="{DAB1BB41-145F-4252-BE65-C8609784B644}" type="datetimeFigureOut">
              <a:rPr lang="en-GB" smtClean="0"/>
              <a:t>16/03/2022</a:t>
            </a:fld>
            <a:endParaRPr lang="en-GB"/>
          </a:p>
        </p:txBody>
      </p:sp>
      <p:sp>
        <p:nvSpPr>
          <p:cNvPr id="4" name="Footer Placeholder 3">
            <a:extLst>
              <a:ext uri="{FF2B5EF4-FFF2-40B4-BE49-F238E27FC236}">
                <a16:creationId xmlns:a16="http://schemas.microsoft.com/office/drawing/2014/main" id="{5D66C371-325A-47FF-A122-CD1CE63C20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0CF9E95-4217-4896-A34A-BC1CBA288C7A}"/>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83297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5D4EEF-1B7F-4D89-A4BE-A3D60DB4E2F0}"/>
              </a:ext>
            </a:extLst>
          </p:cNvPr>
          <p:cNvSpPr>
            <a:spLocks noGrp="1"/>
          </p:cNvSpPr>
          <p:nvPr>
            <p:ph type="dt" sz="half" idx="10"/>
          </p:nvPr>
        </p:nvSpPr>
        <p:spPr/>
        <p:txBody>
          <a:bodyPr/>
          <a:lstStyle/>
          <a:p>
            <a:fld id="{DAB1BB41-145F-4252-BE65-C8609784B644}" type="datetimeFigureOut">
              <a:rPr lang="en-GB" smtClean="0"/>
              <a:t>16/03/2022</a:t>
            </a:fld>
            <a:endParaRPr lang="en-GB"/>
          </a:p>
        </p:txBody>
      </p:sp>
      <p:sp>
        <p:nvSpPr>
          <p:cNvPr id="3" name="Footer Placeholder 2">
            <a:extLst>
              <a:ext uri="{FF2B5EF4-FFF2-40B4-BE49-F238E27FC236}">
                <a16:creationId xmlns:a16="http://schemas.microsoft.com/office/drawing/2014/main" id="{15C860A6-0AFB-40C1-A9E0-E133C09EA6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B27EC3-0544-4437-BEE8-9085562A7437}"/>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272566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818E-981A-4BF2-8CA3-67CAF10E7D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A68675-65BD-4D58-A569-82A6C466E3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C1AD65F-C75E-4725-B66A-EB093669A2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835F6D-10FD-4443-A2C1-059F3FE54BFA}"/>
              </a:ext>
            </a:extLst>
          </p:cNvPr>
          <p:cNvSpPr>
            <a:spLocks noGrp="1"/>
          </p:cNvSpPr>
          <p:nvPr>
            <p:ph type="dt" sz="half" idx="10"/>
          </p:nvPr>
        </p:nvSpPr>
        <p:spPr/>
        <p:txBody>
          <a:bodyPr/>
          <a:lstStyle/>
          <a:p>
            <a:fld id="{DAB1BB41-145F-4252-BE65-C8609784B644}" type="datetimeFigureOut">
              <a:rPr lang="en-GB" smtClean="0"/>
              <a:t>16/03/2022</a:t>
            </a:fld>
            <a:endParaRPr lang="en-GB"/>
          </a:p>
        </p:txBody>
      </p:sp>
      <p:sp>
        <p:nvSpPr>
          <p:cNvPr id="6" name="Footer Placeholder 5">
            <a:extLst>
              <a:ext uri="{FF2B5EF4-FFF2-40B4-BE49-F238E27FC236}">
                <a16:creationId xmlns:a16="http://schemas.microsoft.com/office/drawing/2014/main" id="{86E757B7-D5E3-46FF-9BF4-10BBB9D9FD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9A0B7F-B9D5-4333-96FE-7602329FC490}"/>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3550516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35FED-6556-48B4-8E5B-83E984EC03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94976D-31F8-4DE2-9D13-83DE89E93B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A34F6D3-F46E-4015-8D11-CD08101F3F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105C1C-DC61-439E-873E-D2E8801A93C6}"/>
              </a:ext>
            </a:extLst>
          </p:cNvPr>
          <p:cNvSpPr>
            <a:spLocks noGrp="1"/>
          </p:cNvSpPr>
          <p:nvPr>
            <p:ph type="dt" sz="half" idx="10"/>
          </p:nvPr>
        </p:nvSpPr>
        <p:spPr/>
        <p:txBody>
          <a:bodyPr/>
          <a:lstStyle/>
          <a:p>
            <a:fld id="{DAB1BB41-145F-4252-BE65-C8609784B644}" type="datetimeFigureOut">
              <a:rPr lang="en-GB" smtClean="0"/>
              <a:t>16/03/2022</a:t>
            </a:fld>
            <a:endParaRPr lang="en-GB"/>
          </a:p>
        </p:txBody>
      </p:sp>
      <p:sp>
        <p:nvSpPr>
          <p:cNvPr id="6" name="Footer Placeholder 5">
            <a:extLst>
              <a:ext uri="{FF2B5EF4-FFF2-40B4-BE49-F238E27FC236}">
                <a16:creationId xmlns:a16="http://schemas.microsoft.com/office/drawing/2014/main" id="{829F043F-51AD-4FAA-8186-06528363EA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499F47-5823-4754-BB8E-149D8CC53E5B}"/>
              </a:ext>
            </a:extLst>
          </p:cNvPr>
          <p:cNvSpPr>
            <a:spLocks noGrp="1"/>
          </p:cNvSpPr>
          <p:nvPr>
            <p:ph type="sldNum" sz="quarter" idx="12"/>
          </p:nvPr>
        </p:nvSpPr>
        <p:spPr/>
        <p:txBody>
          <a:bodyPr/>
          <a:lstStyle/>
          <a:p>
            <a:fld id="{DFAA1585-B542-44B5-997A-7983758C2FE2}" type="slidenum">
              <a:rPr lang="en-GB" smtClean="0"/>
              <a:t>‹#›</a:t>
            </a:fld>
            <a:endParaRPr lang="en-GB"/>
          </a:p>
        </p:txBody>
      </p:sp>
    </p:spTree>
    <p:extLst>
      <p:ext uri="{BB962C8B-B14F-4D97-AF65-F5344CB8AC3E}">
        <p14:creationId xmlns:p14="http://schemas.microsoft.com/office/powerpoint/2010/main" val="1653024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0F5E46-5EDF-445E-B36F-A35C00C33B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9A0259-78AC-42D6-8DC8-CD35903F9E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23229B-0D3D-477A-AA8D-70C3045A92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1BB41-145F-4252-BE65-C8609784B644}" type="datetimeFigureOut">
              <a:rPr lang="en-GB" smtClean="0"/>
              <a:t>16/03/2022</a:t>
            </a:fld>
            <a:endParaRPr lang="en-GB"/>
          </a:p>
        </p:txBody>
      </p:sp>
      <p:sp>
        <p:nvSpPr>
          <p:cNvPr id="5" name="Footer Placeholder 4">
            <a:extLst>
              <a:ext uri="{FF2B5EF4-FFF2-40B4-BE49-F238E27FC236}">
                <a16:creationId xmlns:a16="http://schemas.microsoft.com/office/drawing/2014/main" id="{C492474E-AF09-4E00-9244-25A935AC8C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9476D26-3B88-403B-A770-3EA9D6E9A1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A1585-B542-44B5-997A-7983758C2FE2}" type="slidenum">
              <a:rPr lang="en-GB" smtClean="0"/>
              <a:t>‹#›</a:t>
            </a:fld>
            <a:endParaRPr lang="en-GB"/>
          </a:p>
        </p:txBody>
      </p:sp>
    </p:spTree>
    <p:extLst>
      <p:ext uri="{BB962C8B-B14F-4D97-AF65-F5344CB8AC3E}">
        <p14:creationId xmlns:p14="http://schemas.microsoft.com/office/powerpoint/2010/main" val="3185311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0;p13">
            <a:extLst>
              <a:ext uri="{FF2B5EF4-FFF2-40B4-BE49-F238E27FC236}">
                <a16:creationId xmlns:a16="http://schemas.microsoft.com/office/drawing/2014/main" id="{CE6F88DB-9B18-47FA-8850-6F83915971DF}"/>
              </a:ext>
            </a:extLst>
          </p:cNvPr>
          <p:cNvSpPr/>
          <p:nvPr/>
        </p:nvSpPr>
        <p:spPr>
          <a:xfrm>
            <a:off x="64096" y="48072"/>
            <a:ext cx="2232000" cy="252000"/>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rgbClr val="C00000"/>
                </a:solidFill>
                <a:latin typeface="Calibri"/>
                <a:ea typeface="Calibri"/>
                <a:cs typeface="Calibri"/>
                <a:sym typeface="Calibri"/>
              </a:rPr>
              <a:t>Knowledge Organiser</a:t>
            </a:r>
            <a:endParaRPr/>
          </a:p>
        </p:txBody>
      </p:sp>
      <p:sp>
        <p:nvSpPr>
          <p:cNvPr id="5" name="Google Shape;141;p13">
            <a:extLst>
              <a:ext uri="{FF2B5EF4-FFF2-40B4-BE49-F238E27FC236}">
                <a16:creationId xmlns:a16="http://schemas.microsoft.com/office/drawing/2014/main" id="{A7103951-C3B9-4CB0-A1CD-9FDCBDF17248}"/>
              </a:ext>
            </a:extLst>
          </p:cNvPr>
          <p:cNvSpPr/>
          <p:nvPr/>
        </p:nvSpPr>
        <p:spPr>
          <a:xfrm>
            <a:off x="2368352" y="48072"/>
            <a:ext cx="9691126" cy="243476"/>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chemeClr val="dk1"/>
                </a:solidFill>
                <a:latin typeface="Calibri"/>
                <a:ea typeface="Calibri"/>
                <a:cs typeface="Calibri"/>
                <a:sym typeface="Calibri"/>
              </a:rPr>
              <a:t>NCFE CACHE: Level 1-2 Technical Award Child Development &amp; Care in the Early Years</a:t>
            </a:r>
            <a:endParaRPr dirty="0"/>
          </a:p>
        </p:txBody>
      </p:sp>
      <p:sp>
        <p:nvSpPr>
          <p:cNvPr id="7" name="Google Shape;122;p13">
            <a:extLst>
              <a:ext uri="{FF2B5EF4-FFF2-40B4-BE49-F238E27FC236}">
                <a16:creationId xmlns:a16="http://schemas.microsoft.com/office/drawing/2014/main" id="{73B84673-66AD-4B02-8E4E-1EB31BB52CB7}"/>
              </a:ext>
            </a:extLst>
          </p:cNvPr>
          <p:cNvSpPr/>
          <p:nvPr/>
        </p:nvSpPr>
        <p:spPr>
          <a:xfrm>
            <a:off x="64096" y="351430"/>
            <a:ext cx="5760256" cy="252000"/>
          </a:xfrm>
          <a:prstGeom prst="rect">
            <a:avLst/>
          </a:prstGeom>
          <a:solidFill>
            <a:srgbClr val="FDE9D8"/>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chemeClr val="accent2">
                    <a:lumMod val="75000"/>
                  </a:schemeClr>
                </a:solidFill>
                <a:latin typeface="Calibri"/>
                <a:cs typeface="Calibri"/>
                <a:sym typeface="Calibri"/>
              </a:rPr>
              <a:t>Content area 1: Child development</a:t>
            </a:r>
            <a:endParaRPr dirty="0">
              <a:solidFill>
                <a:schemeClr val="accent2">
                  <a:lumMod val="75000"/>
                </a:schemeClr>
              </a:solidFill>
            </a:endParaRPr>
          </a:p>
        </p:txBody>
      </p:sp>
      <p:sp>
        <p:nvSpPr>
          <p:cNvPr id="8" name="Google Shape;95;p13">
            <a:extLst>
              <a:ext uri="{FF2B5EF4-FFF2-40B4-BE49-F238E27FC236}">
                <a16:creationId xmlns:a16="http://schemas.microsoft.com/office/drawing/2014/main" id="{81FC02E0-2E8D-4215-8396-5BADF9A7A8F9}"/>
              </a:ext>
            </a:extLst>
          </p:cNvPr>
          <p:cNvSpPr/>
          <p:nvPr/>
        </p:nvSpPr>
        <p:spPr>
          <a:xfrm>
            <a:off x="1740773" y="5795104"/>
            <a:ext cx="1268460" cy="742151"/>
          </a:xfrm>
          <a:prstGeom prst="rect">
            <a:avLst/>
          </a:prstGeom>
          <a:solidFill>
            <a:schemeClr val="accent2">
              <a:lumMod val="40000"/>
              <a:lumOff val="60000"/>
            </a:schemeClr>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000" b="1" dirty="0">
                <a:solidFill>
                  <a:schemeClr val="dk1"/>
                </a:solidFill>
                <a:latin typeface="Calibri"/>
                <a:ea typeface="Calibri"/>
                <a:cs typeface="Calibri"/>
                <a:sym typeface="Calibri"/>
              </a:rPr>
              <a:t>Holistic Development – Overall development of a child</a:t>
            </a:r>
            <a:endParaRPr dirty="0"/>
          </a:p>
        </p:txBody>
      </p:sp>
      <p:sp>
        <p:nvSpPr>
          <p:cNvPr id="9" name="Google Shape;90;p13">
            <a:extLst>
              <a:ext uri="{FF2B5EF4-FFF2-40B4-BE49-F238E27FC236}">
                <a16:creationId xmlns:a16="http://schemas.microsoft.com/office/drawing/2014/main" id="{D12D4C82-4320-41DF-8C53-E3AA1061E748}"/>
              </a:ext>
            </a:extLst>
          </p:cNvPr>
          <p:cNvSpPr/>
          <p:nvPr/>
        </p:nvSpPr>
        <p:spPr>
          <a:xfrm>
            <a:off x="66262" y="648207"/>
            <a:ext cx="1572260" cy="1230267"/>
          </a:xfrm>
          <a:prstGeom prst="rect">
            <a:avLst/>
          </a:prstGeom>
          <a:solidFill>
            <a:schemeClr val="accent2">
              <a:lumMod val="40000"/>
              <a:lumOff val="60000"/>
            </a:schemeClr>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b="1" u="sng" dirty="0">
                <a:solidFill>
                  <a:schemeClr val="dk1"/>
                </a:solidFill>
                <a:latin typeface="Calibri"/>
                <a:ea typeface="Calibri"/>
                <a:cs typeface="Calibri"/>
                <a:sym typeface="Calibri"/>
              </a:rPr>
              <a:t>Physical Development</a:t>
            </a:r>
            <a:endParaRPr sz="800" dirty="0"/>
          </a:p>
          <a:p>
            <a:pPr marL="0" marR="0" lvl="0" indent="0" algn="l" rtl="0">
              <a:spcBef>
                <a:spcPts val="0"/>
              </a:spcBef>
              <a:spcAft>
                <a:spcPts val="0"/>
              </a:spcAft>
              <a:buNone/>
            </a:pPr>
            <a:r>
              <a:rPr lang="en-GB" sz="800" i="1" dirty="0">
                <a:solidFill>
                  <a:schemeClr val="dk1"/>
                </a:solidFill>
                <a:latin typeface="Calibri"/>
                <a:ea typeface="Calibri"/>
                <a:cs typeface="Calibri"/>
                <a:sym typeface="Calibri"/>
              </a:rPr>
              <a:t>Movements, balance and co-ordination</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Fine motor </a:t>
            </a:r>
            <a:r>
              <a:rPr lang="en-GB" sz="800" dirty="0">
                <a:solidFill>
                  <a:schemeClr val="dk1"/>
                </a:solidFill>
                <a:latin typeface="Calibri"/>
                <a:ea typeface="Calibri"/>
                <a:cs typeface="Calibri"/>
                <a:sym typeface="Calibri"/>
              </a:rPr>
              <a:t>– small movements often made using hands, such as picking up a spoon or using a pencil</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Gross motor </a:t>
            </a:r>
            <a:r>
              <a:rPr lang="en-GB" sz="800" dirty="0">
                <a:solidFill>
                  <a:schemeClr val="dk1"/>
                </a:solidFill>
                <a:latin typeface="Calibri"/>
                <a:ea typeface="Calibri"/>
                <a:cs typeface="Calibri"/>
                <a:sym typeface="Calibri"/>
              </a:rPr>
              <a:t>– large movements such as running balancing &amp; throwing.</a:t>
            </a:r>
            <a:endParaRPr sz="800" dirty="0"/>
          </a:p>
        </p:txBody>
      </p:sp>
      <p:pic>
        <p:nvPicPr>
          <p:cNvPr id="10" name="Google Shape;116;p13">
            <a:extLst>
              <a:ext uri="{FF2B5EF4-FFF2-40B4-BE49-F238E27FC236}">
                <a16:creationId xmlns:a16="http://schemas.microsoft.com/office/drawing/2014/main" id="{7866E00B-F769-4A34-B5AD-C3B235777D18}"/>
              </a:ext>
            </a:extLst>
          </p:cNvPr>
          <p:cNvPicPr preferRelativeResize="0"/>
          <p:nvPr/>
        </p:nvPicPr>
        <p:blipFill rotWithShape="1">
          <a:blip r:embed="rId2">
            <a:alphaModFix/>
          </a:blip>
          <a:srcRect l="67761" t="32553" r="18738" b="30000"/>
          <a:stretch/>
        </p:blipFill>
        <p:spPr>
          <a:xfrm>
            <a:off x="3130487" y="5905224"/>
            <a:ext cx="1133680" cy="863586"/>
          </a:xfrm>
          <a:prstGeom prst="rect">
            <a:avLst/>
          </a:prstGeom>
          <a:noFill/>
          <a:ln>
            <a:noFill/>
          </a:ln>
        </p:spPr>
      </p:pic>
      <p:sp>
        <p:nvSpPr>
          <p:cNvPr id="11" name="Google Shape;117;p13">
            <a:extLst>
              <a:ext uri="{FF2B5EF4-FFF2-40B4-BE49-F238E27FC236}">
                <a16:creationId xmlns:a16="http://schemas.microsoft.com/office/drawing/2014/main" id="{8CFE4D8E-3668-47B2-AE41-D371E5B6AE91}"/>
              </a:ext>
            </a:extLst>
          </p:cNvPr>
          <p:cNvSpPr/>
          <p:nvPr/>
        </p:nvSpPr>
        <p:spPr>
          <a:xfrm>
            <a:off x="1700380" y="673145"/>
            <a:ext cx="1335943" cy="1211435"/>
          </a:xfrm>
          <a:prstGeom prst="rect">
            <a:avLst/>
          </a:prstGeom>
          <a:solidFill>
            <a:schemeClr val="accent2">
              <a:lumMod val="40000"/>
              <a:lumOff val="60000"/>
            </a:schemeClr>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b="1" u="sng" dirty="0">
                <a:solidFill>
                  <a:schemeClr val="dk1"/>
                </a:solidFill>
                <a:latin typeface="Calibri"/>
                <a:ea typeface="Calibri"/>
                <a:cs typeface="Calibri"/>
                <a:sym typeface="Calibri"/>
              </a:rPr>
              <a:t>Communication and Language development</a:t>
            </a:r>
            <a:endParaRPr sz="800" dirty="0"/>
          </a:p>
          <a:p>
            <a:pPr marL="0" marR="0" lvl="0" indent="0" algn="l" rtl="0">
              <a:spcBef>
                <a:spcPts val="0"/>
              </a:spcBef>
              <a:spcAft>
                <a:spcPts val="0"/>
              </a:spcAft>
              <a:buNone/>
            </a:pPr>
            <a:r>
              <a:rPr lang="en-GB" sz="800" i="1" dirty="0">
                <a:solidFill>
                  <a:schemeClr val="dk1"/>
                </a:solidFill>
                <a:latin typeface="Calibri"/>
                <a:ea typeface="Calibri"/>
                <a:cs typeface="Calibri"/>
                <a:sym typeface="Calibri"/>
              </a:rPr>
              <a:t>Talking, listening &amp; understanding.  Reading &amp; writing for older children. </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Receptive language </a:t>
            </a:r>
            <a:r>
              <a:rPr lang="en-GB" sz="800" dirty="0">
                <a:solidFill>
                  <a:schemeClr val="dk1"/>
                </a:solidFill>
                <a:latin typeface="Calibri"/>
                <a:ea typeface="Calibri"/>
                <a:cs typeface="Calibri"/>
                <a:sym typeface="Calibri"/>
              </a:rPr>
              <a:t>– what children can understand</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Expressive language </a:t>
            </a:r>
            <a:r>
              <a:rPr lang="en-GB" sz="800" dirty="0">
                <a:solidFill>
                  <a:schemeClr val="dk1"/>
                </a:solidFill>
                <a:latin typeface="Calibri"/>
                <a:ea typeface="Calibri"/>
                <a:cs typeface="Calibri"/>
                <a:sym typeface="Calibri"/>
              </a:rPr>
              <a:t>– what children can say</a:t>
            </a:r>
            <a:endParaRPr sz="800" dirty="0"/>
          </a:p>
        </p:txBody>
      </p:sp>
      <p:sp>
        <p:nvSpPr>
          <p:cNvPr id="12" name="Google Shape;120;p13">
            <a:extLst>
              <a:ext uri="{FF2B5EF4-FFF2-40B4-BE49-F238E27FC236}">
                <a16:creationId xmlns:a16="http://schemas.microsoft.com/office/drawing/2014/main" id="{243FBBB5-89EE-4575-B86D-6C6517CCC4F9}"/>
              </a:ext>
            </a:extLst>
          </p:cNvPr>
          <p:cNvSpPr/>
          <p:nvPr/>
        </p:nvSpPr>
        <p:spPr>
          <a:xfrm>
            <a:off x="3119731" y="659069"/>
            <a:ext cx="1335943" cy="1625619"/>
          </a:xfrm>
          <a:prstGeom prst="rect">
            <a:avLst/>
          </a:prstGeom>
          <a:solidFill>
            <a:schemeClr val="accent2">
              <a:lumMod val="40000"/>
              <a:lumOff val="60000"/>
            </a:schemeClr>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b="1" u="sng" dirty="0">
                <a:solidFill>
                  <a:schemeClr val="dk1"/>
                </a:solidFill>
                <a:latin typeface="Calibri"/>
                <a:ea typeface="Calibri"/>
                <a:cs typeface="Calibri"/>
                <a:sym typeface="Calibri"/>
              </a:rPr>
              <a:t>Social &amp; emotional development</a:t>
            </a:r>
            <a:endParaRPr sz="800" dirty="0"/>
          </a:p>
          <a:p>
            <a:pPr marL="0" marR="0" lvl="0" indent="0" algn="l" rtl="0">
              <a:spcBef>
                <a:spcPts val="0"/>
              </a:spcBef>
              <a:spcAft>
                <a:spcPts val="0"/>
              </a:spcAft>
              <a:buNone/>
            </a:pPr>
            <a:r>
              <a:rPr lang="en-GB" sz="800" i="1" dirty="0">
                <a:solidFill>
                  <a:schemeClr val="dk1"/>
                </a:solidFill>
                <a:latin typeface="Calibri"/>
                <a:ea typeface="Calibri"/>
                <a:cs typeface="Calibri"/>
                <a:sym typeface="Calibri"/>
              </a:rPr>
              <a:t>Relationships with others, managing feelings, confidence &amp; self-control </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Attachment </a:t>
            </a:r>
            <a:r>
              <a:rPr lang="en-GB" sz="800" dirty="0">
                <a:solidFill>
                  <a:schemeClr val="dk1"/>
                </a:solidFill>
                <a:latin typeface="Calibri"/>
                <a:ea typeface="Calibri"/>
                <a:cs typeface="Calibri"/>
                <a:sym typeface="Calibri"/>
              </a:rPr>
              <a:t>– a close bond between the child &amp; their parents</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Bonding </a:t>
            </a:r>
            <a:r>
              <a:rPr lang="en-GB" sz="800" dirty="0">
                <a:solidFill>
                  <a:schemeClr val="dk1"/>
                </a:solidFill>
                <a:latin typeface="Calibri"/>
                <a:ea typeface="Calibri"/>
                <a:cs typeface="Calibri"/>
                <a:sym typeface="Calibri"/>
              </a:rPr>
              <a:t>– the process by which children &amp; parents develop a strong loving relationship</a:t>
            </a:r>
            <a:endParaRPr sz="800" dirty="0"/>
          </a:p>
        </p:txBody>
      </p:sp>
      <p:sp>
        <p:nvSpPr>
          <p:cNvPr id="13" name="Google Shape;121;p13">
            <a:extLst>
              <a:ext uri="{FF2B5EF4-FFF2-40B4-BE49-F238E27FC236}">
                <a16:creationId xmlns:a16="http://schemas.microsoft.com/office/drawing/2014/main" id="{56733C78-7097-4EF4-B386-4C2AC2316DD3}"/>
              </a:ext>
            </a:extLst>
          </p:cNvPr>
          <p:cNvSpPr/>
          <p:nvPr/>
        </p:nvSpPr>
        <p:spPr>
          <a:xfrm>
            <a:off x="4524039" y="663312"/>
            <a:ext cx="1335943" cy="1639973"/>
          </a:xfrm>
          <a:prstGeom prst="rect">
            <a:avLst/>
          </a:prstGeom>
          <a:solidFill>
            <a:schemeClr val="accent2">
              <a:lumMod val="40000"/>
              <a:lumOff val="60000"/>
            </a:schemeClr>
          </a:solidFill>
          <a:ln w="25400" cap="flat" cmpd="sng">
            <a:solidFill>
              <a:srgbClr val="E36C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b="1" u="sng" dirty="0">
                <a:solidFill>
                  <a:schemeClr val="dk1"/>
                </a:solidFill>
                <a:latin typeface="Calibri"/>
                <a:ea typeface="Calibri"/>
                <a:cs typeface="Calibri"/>
                <a:sym typeface="Calibri"/>
              </a:rPr>
              <a:t>Cognitive development</a:t>
            </a:r>
            <a:endParaRPr sz="800" dirty="0"/>
          </a:p>
          <a:p>
            <a:pPr marL="0" marR="0" lvl="0" indent="0" algn="l" rtl="0">
              <a:spcBef>
                <a:spcPts val="0"/>
              </a:spcBef>
              <a:spcAft>
                <a:spcPts val="0"/>
              </a:spcAft>
              <a:buNone/>
            </a:pPr>
            <a:r>
              <a:rPr lang="en-GB" sz="800" i="1" dirty="0">
                <a:solidFill>
                  <a:schemeClr val="dk1"/>
                </a:solidFill>
                <a:latin typeface="Calibri"/>
                <a:ea typeface="Calibri"/>
                <a:cs typeface="Calibri"/>
                <a:sym typeface="Calibri"/>
              </a:rPr>
              <a:t>Thinking, memory &amp; understanding concepts such as time, colour &amp; number</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Object permanence </a:t>
            </a:r>
            <a:r>
              <a:rPr lang="en-GB" sz="800" dirty="0">
                <a:solidFill>
                  <a:schemeClr val="dk1"/>
                </a:solidFill>
                <a:latin typeface="Calibri"/>
                <a:ea typeface="Calibri"/>
                <a:cs typeface="Calibri"/>
                <a:sym typeface="Calibri"/>
              </a:rPr>
              <a:t>– the ability to understand that objects when placed out of sight are still in existence</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Trial by error </a:t>
            </a:r>
            <a:r>
              <a:rPr lang="en-GB" sz="800" dirty="0">
                <a:solidFill>
                  <a:schemeClr val="dk1"/>
                </a:solidFill>
                <a:latin typeface="Calibri"/>
                <a:ea typeface="Calibri"/>
                <a:cs typeface="Calibri"/>
                <a:sym typeface="Calibri"/>
              </a:rPr>
              <a:t>– seeing what happens after an action has been made &amp; learning from it.</a:t>
            </a:r>
            <a:endParaRPr sz="800" dirty="0"/>
          </a:p>
        </p:txBody>
      </p:sp>
      <p:sp>
        <p:nvSpPr>
          <p:cNvPr id="14" name="Rectangle 13">
            <a:extLst>
              <a:ext uri="{FF2B5EF4-FFF2-40B4-BE49-F238E27FC236}">
                <a16:creationId xmlns:a16="http://schemas.microsoft.com/office/drawing/2014/main" id="{D5DE9023-1F23-4AEF-8929-8EEBB7567396}"/>
              </a:ext>
            </a:extLst>
          </p:cNvPr>
          <p:cNvSpPr/>
          <p:nvPr/>
        </p:nvSpPr>
        <p:spPr>
          <a:xfrm>
            <a:off x="83977" y="1923251"/>
            <a:ext cx="1549069" cy="4888366"/>
          </a:xfrm>
          <a:prstGeom prst="rect">
            <a:avLst/>
          </a:prstGeom>
          <a:ln w="28575">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b="1" u="sng" dirty="0"/>
              <a:t>Expected pattern of Physical development.</a:t>
            </a:r>
          </a:p>
          <a:p>
            <a:pPr algn="ctr"/>
            <a:r>
              <a:rPr lang="en-GB" sz="800" b="1" u="sng" dirty="0"/>
              <a:t>Fine motor</a:t>
            </a:r>
            <a:endParaRPr lang="en-GB" sz="800" dirty="0"/>
          </a:p>
          <a:p>
            <a:pPr algn="ctr"/>
            <a:r>
              <a:rPr lang="en-GB" sz="800" dirty="0"/>
              <a:t>At birth:</a:t>
            </a:r>
          </a:p>
          <a:p>
            <a:pPr marL="171450" indent="-171450" algn="ctr">
              <a:buFont typeface="Arial" panose="020B0604020202020204" pitchFamily="34" charset="0"/>
              <a:buChar char="•"/>
            </a:pPr>
            <a:r>
              <a:rPr lang="en-GB" sz="800" dirty="0"/>
              <a:t>hands are firmly closed</a:t>
            </a:r>
          </a:p>
          <a:p>
            <a:pPr marL="171450" indent="-171450" algn="ctr">
              <a:buFont typeface="Arial" panose="020B0604020202020204" pitchFamily="34" charset="0"/>
              <a:buChar char="•"/>
            </a:pPr>
            <a:r>
              <a:rPr lang="en-GB" sz="800" dirty="0"/>
              <a:t>Often fold their thumb under fingers</a:t>
            </a:r>
          </a:p>
          <a:p>
            <a:pPr algn="ctr"/>
            <a:r>
              <a:rPr lang="en-GB" sz="800" dirty="0"/>
              <a:t>1 years:</a:t>
            </a:r>
          </a:p>
          <a:p>
            <a:pPr marL="171450" indent="-171450" algn="ctr">
              <a:buFont typeface="Arial" panose="020B0604020202020204" pitchFamily="34" charset="0"/>
              <a:buChar char="•"/>
            </a:pPr>
            <a:r>
              <a:rPr lang="en-GB" sz="800" dirty="0"/>
              <a:t>Clasps hands together</a:t>
            </a:r>
          </a:p>
          <a:p>
            <a:pPr marL="171450" indent="-171450" algn="ctr">
              <a:buFont typeface="Arial" panose="020B0604020202020204" pitchFamily="34" charset="0"/>
              <a:buChar char="•"/>
            </a:pPr>
            <a:r>
              <a:rPr lang="en-GB" sz="800" dirty="0"/>
              <a:t>Points using index finger</a:t>
            </a:r>
          </a:p>
          <a:p>
            <a:pPr algn="ctr"/>
            <a:r>
              <a:rPr lang="en-GB" sz="800" dirty="0"/>
              <a:t>2 years:</a:t>
            </a:r>
          </a:p>
          <a:p>
            <a:pPr marL="171450" indent="-171450" algn="ctr">
              <a:buFont typeface="Arial" panose="020B0604020202020204" pitchFamily="34" charset="0"/>
              <a:buChar char="•"/>
            </a:pPr>
            <a:r>
              <a:rPr lang="en-GB" sz="800" dirty="0"/>
              <a:t>Draws lines, dots and circles</a:t>
            </a:r>
          </a:p>
          <a:p>
            <a:pPr marL="171450" indent="-171450" algn="ctr">
              <a:buFont typeface="Arial" panose="020B0604020202020204" pitchFamily="34" charset="0"/>
              <a:buChar char="•"/>
            </a:pPr>
            <a:r>
              <a:rPr lang="en-GB" sz="800" dirty="0"/>
              <a:t>Separates interlocking toys</a:t>
            </a:r>
          </a:p>
          <a:p>
            <a:pPr algn="ctr"/>
            <a:r>
              <a:rPr lang="en-GB" sz="800" dirty="0"/>
              <a:t>3 years:</a:t>
            </a:r>
          </a:p>
          <a:p>
            <a:pPr marL="171450" indent="-171450" algn="ctr">
              <a:buFont typeface="Arial" panose="020B0604020202020204" pitchFamily="34" charset="0"/>
              <a:buChar char="•"/>
            </a:pPr>
            <a:r>
              <a:rPr lang="en-GB" sz="800" dirty="0"/>
              <a:t>Fastens large zip</a:t>
            </a:r>
          </a:p>
          <a:p>
            <a:pPr marL="171450" indent="-171450" algn="ctr">
              <a:buFont typeface="Arial" panose="020B0604020202020204" pitchFamily="34" charset="0"/>
              <a:buChar char="•"/>
            </a:pPr>
            <a:r>
              <a:rPr lang="en-GB" sz="800" dirty="0"/>
              <a:t>Begins to show preference for dominant hand</a:t>
            </a:r>
          </a:p>
          <a:p>
            <a:pPr algn="ctr"/>
            <a:r>
              <a:rPr lang="en-GB" sz="800" dirty="0"/>
              <a:t>4 years:</a:t>
            </a:r>
          </a:p>
          <a:p>
            <a:pPr marL="171450" indent="-171450" algn="ctr">
              <a:buFont typeface="Arial" panose="020B0604020202020204" pitchFamily="34" charset="0"/>
              <a:buChar char="•"/>
            </a:pPr>
            <a:r>
              <a:rPr lang="en-GB" sz="800" dirty="0"/>
              <a:t>Begins to fasten buttons</a:t>
            </a:r>
          </a:p>
          <a:p>
            <a:pPr marL="171450" indent="-171450" algn="ctr">
              <a:buFont typeface="Arial" panose="020B0604020202020204" pitchFamily="34" charset="0"/>
              <a:buChar char="•"/>
            </a:pPr>
            <a:r>
              <a:rPr lang="en-GB" sz="800" dirty="0"/>
              <a:t>Uses spoon and fork well to eat</a:t>
            </a:r>
          </a:p>
          <a:p>
            <a:pPr algn="ctr"/>
            <a:r>
              <a:rPr lang="en-GB" sz="800" dirty="0"/>
              <a:t>5 years:</a:t>
            </a:r>
          </a:p>
          <a:p>
            <a:pPr marL="171450" indent="-171450" algn="ctr">
              <a:buFont typeface="Arial" panose="020B0604020202020204" pitchFamily="34" charset="0"/>
              <a:buChar char="•"/>
            </a:pPr>
            <a:r>
              <a:rPr lang="en-GB" sz="800" dirty="0"/>
              <a:t>Can use a knife and fork</a:t>
            </a:r>
          </a:p>
          <a:p>
            <a:pPr marL="171450" indent="-171450" algn="ctr">
              <a:buFont typeface="Arial" panose="020B0604020202020204" pitchFamily="34" charset="0"/>
              <a:buChar char="•"/>
            </a:pPr>
            <a:r>
              <a:rPr lang="en-GB" sz="800" dirty="0"/>
              <a:t>Can thread small beads</a:t>
            </a:r>
          </a:p>
          <a:p>
            <a:pPr algn="ctr"/>
            <a:r>
              <a:rPr lang="en-GB" sz="800" b="1" u="sng" dirty="0"/>
              <a:t>Gross Motor</a:t>
            </a:r>
          </a:p>
          <a:p>
            <a:pPr algn="ctr"/>
            <a:r>
              <a:rPr lang="en-GB" sz="800" dirty="0"/>
              <a:t>At birth:</a:t>
            </a:r>
          </a:p>
          <a:p>
            <a:pPr marL="171450" indent="-171450" algn="ctr">
              <a:buFont typeface="Arial" panose="020B0604020202020204" pitchFamily="34" charset="0"/>
              <a:buChar char="•"/>
            </a:pPr>
            <a:r>
              <a:rPr lang="en-GB" sz="800" dirty="0"/>
              <a:t>Lies with head to one side</a:t>
            </a:r>
          </a:p>
          <a:p>
            <a:pPr marL="171450" indent="-171450" algn="ctr">
              <a:buFont typeface="Arial" panose="020B0604020202020204" pitchFamily="34" charset="0"/>
              <a:buChar char="•"/>
            </a:pPr>
            <a:r>
              <a:rPr lang="en-GB" sz="800" dirty="0"/>
              <a:t>Head lags when pulled to sitting position</a:t>
            </a:r>
          </a:p>
          <a:p>
            <a:pPr algn="ctr"/>
            <a:r>
              <a:rPr lang="en-GB" sz="800" dirty="0"/>
              <a:t>1 year</a:t>
            </a:r>
          </a:p>
          <a:p>
            <a:pPr marL="171450" indent="-171450" algn="ctr">
              <a:buFont typeface="Arial" panose="020B0604020202020204" pitchFamily="34" charset="0"/>
              <a:buChar char="•"/>
            </a:pPr>
            <a:r>
              <a:rPr lang="en-GB" sz="800" dirty="0"/>
              <a:t>Sits down from standing</a:t>
            </a:r>
          </a:p>
          <a:p>
            <a:pPr marL="171450" indent="-171450" algn="ctr">
              <a:buFont typeface="Arial" panose="020B0604020202020204" pitchFamily="34" charset="0"/>
              <a:buChar char="•"/>
            </a:pPr>
            <a:r>
              <a:rPr lang="en-GB" sz="800" dirty="0"/>
              <a:t>Is more mobile</a:t>
            </a:r>
          </a:p>
          <a:p>
            <a:pPr algn="ctr"/>
            <a:r>
              <a:rPr lang="en-GB" sz="800" dirty="0"/>
              <a:t>2 years</a:t>
            </a:r>
          </a:p>
          <a:p>
            <a:pPr marL="171450" indent="-171450" algn="ctr">
              <a:buFont typeface="Arial" panose="020B0604020202020204" pitchFamily="34" charset="0"/>
              <a:buChar char="•"/>
            </a:pPr>
            <a:r>
              <a:rPr lang="en-GB" sz="800" dirty="0"/>
              <a:t>Runs with control</a:t>
            </a:r>
          </a:p>
          <a:p>
            <a:pPr marL="171450" indent="-171450" algn="ctr">
              <a:buFont typeface="Arial" panose="020B0604020202020204" pitchFamily="34" charset="0"/>
              <a:buChar char="•"/>
            </a:pPr>
            <a:r>
              <a:rPr lang="en-GB" sz="800" dirty="0"/>
              <a:t>Throws and kicks a ball</a:t>
            </a:r>
          </a:p>
          <a:p>
            <a:pPr algn="ctr"/>
            <a:r>
              <a:rPr lang="en-GB" sz="800" dirty="0"/>
              <a:t>3 years</a:t>
            </a:r>
          </a:p>
          <a:p>
            <a:pPr marL="171450" indent="-171450" algn="ctr">
              <a:buFont typeface="Arial" panose="020B0604020202020204" pitchFamily="34" charset="0"/>
              <a:buChar char="•"/>
            </a:pPr>
            <a:r>
              <a:rPr lang="en-GB" sz="800" dirty="0"/>
              <a:t>Can walk backwards and sideways</a:t>
            </a:r>
          </a:p>
          <a:p>
            <a:pPr marL="171450" indent="-171450" algn="ctr">
              <a:buFont typeface="Arial" panose="020B0604020202020204" pitchFamily="34" charset="0"/>
              <a:buChar char="•"/>
            </a:pPr>
            <a:r>
              <a:rPr lang="en-GB" sz="800" dirty="0"/>
              <a:t>Jumps with both feet </a:t>
            </a:r>
          </a:p>
        </p:txBody>
      </p:sp>
      <p:sp>
        <p:nvSpPr>
          <p:cNvPr id="15" name="Rectangle 14">
            <a:extLst>
              <a:ext uri="{FF2B5EF4-FFF2-40B4-BE49-F238E27FC236}">
                <a16:creationId xmlns:a16="http://schemas.microsoft.com/office/drawing/2014/main" id="{C9A93DB1-811A-4EC6-90EA-62610324DEC8}"/>
              </a:ext>
            </a:extLst>
          </p:cNvPr>
          <p:cNvSpPr/>
          <p:nvPr/>
        </p:nvSpPr>
        <p:spPr>
          <a:xfrm>
            <a:off x="1725705" y="1954295"/>
            <a:ext cx="1297714" cy="3766167"/>
          </a:xfrm>
          <a:prstGeom prst="rect">
            <a:avLst/>
          </a:prstGeom>
          <a:ln w="28575">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b="1" u="sng" dirty="0"/>
              <a:t>Expected pattern of communication and language development</a:t>
            </a:r>
          </a:p>
          <a:p>
            <a:pPr algn="ctr"/>
            <a:r>
              <a:rPr lang="en-GB" sz="800" dirty="0"/>
              <a:t>At birth: </a:t>
            </a:r>
          </a:p>
          <a:p>
            <a:pPr marL="171450" indent="-171450" algn="ctr">
              <a:buFont typeface="Arial" panose="020B0604020202020204" pitchFamily="34" charset="0"/>
              <a:buChar char="•"/>
            </a:pPr>
            <a:r>
              <a:rPr lang="en-GB" sz="800" dirty="0"/>
              <a:t>Cries to indicate needs</a:t>
            </a:r>
          </a:p>
          <a:p>
            <a:pPr marL="171450" indent="-171450" algn="ctr">
              <a:buFont typeface="Arial" panose="020B0604020202020204" pitchFamily="34" charset="0"/>
              <a:buChar char="•"/>
            </a:pPr>
            <a:r>
              <a:rPr lang="en-GB" sz="800" dirty="0"/>
              <a:t>Recognises main caregiver’s voice</a:t>
            </a:r>
          </a:p>
          <a:p>
            <a:pPr algn="ctr"/>
            <a:r>
              <a:rPr lang="en-GB" sz="800" dirty="0"/>
              <a:t>1 years:</a:t>
            </a:r>
          </a:p>
          <a:p>
            <a:pPr marL="171450" indent="-171450" algn="ctr">
              <a:buFont typeface="Arial" panose="020B0604020202020204" pitchFamily="34" charset="0"/>
              <a:buChar char="•"/>
            </a:pPr>
            <a:r>
              <a:rPr lang="en-GB" sz="800" dirty="0"/>
              <a:t>Understands simple frequent words</a:t>
            </a:r>
          </a:p>
          <a:p>
            <a:pPr marL="171450" indent="-171450" algn="ctr">
              <a:buFont typeface="Arial" panose="020B0604020202020204" pitchFamily="34" charset="0"/>
              <a:buChar char="•"/>
            </a:pPr>
            <a:r>
              <a:rPr lang="en-GB" sz="800" dirty="0"/>
              <a:t>Babbles leading to spoken words</a:t>
            </a:r>
          </a:p>
          <a:p>
            <a:pPr algn="ctr"/>
            <a:r>
              <a:rPr lang="en-GB" sz="800" dirty="0"/>
              <a:t>2 years:</a:t>
            </a:r>
          </a:p>
          <a:p>
            <a:pPr marL="171450" indent="-171450" algn="ctr">
              <a:buFont typeface="Arial" panose="020B0604020202020204" pitchFamily="34" charset="0"/>
              <a:buChar char="•"/>
            </a:pPr>
            <a:r>
              <a:rPr lang="en-GB" sz="800" dirty="0"/>
              <a:t>Uses 50 words or more</a:t>
            </a:r>
          </a:p>
          <a:p>
            <a:pPr marL="171450" indent="-171450" algn="ctr">
              <a:buFont typeface="Arial" panose="020B0604020202020204" pitchFamily="34" charset="0"/>
              <a:buChar char="•"/>
            </a:pPr>
            <a:r>
              <a:rPr lang="en-GB" sz="800" dirty="0"/>
              <a:t>Refers to self by name</a:t>
            </a:r>
          </a:p>
          <a:p>
            <a:pPr algn="ctr"/>
            <a:r>
              <a:rPr lang="en-GB" sz="800" dirty="0"/>
              <a:t>3 years:</a:t>
            </a:r>
          </a:p>
          <a:p>
            <a:pPr marL="171450" indent="-171450" algn="ctr">
              <a:buFont typeface="Arial" panose="020B0604020202020204" pitchFamily="34" charset="0"/>
              <a:buChar char="•"/>
            </a:pPr>
            <a:r>
              <a:rPr lang="en-GB" sz="800" dirty="0"/>
              <a:t>Uses 200 words or more</a:t>
            </a:r>
          </a:p>
          <a:p>
            <a:pPr marL="171450" indent="-171450" algn="ctr">
              <a:buFont typeface="Arial" panose="020B0604020202020204" pitchFamily="34" charset="0"/>
              <a:buChar char="•"/>
            </a:pPr>
            <a:r>
              <a:rPr lang="en-GB" sz="800" dirty="0"/>
              <a:t>Joins in simple rhymes</a:t>
            </a:r>
          </a:p>
          <a:p>
            <a:pPr algn="ctr"/>
            <a:r>
              <a:rPr lang="en-GB" sz="800" dirty="0"/>
              <a:t>4 years:</a:t>
            </a:r>
          </a:p>
          <a:p>
            <a:pPr marL="171450" indent="-171450" algn="ctr">
              <a:buFont typeface="Arial" panose="020B0604020202020204" pitchFamily="34" charset="0"/>
              <a:buChar char="•"/>
            </a:pPr>
            <a:r>
              <a:rPr lang="en-GB" sz="800" dirty="0"/>
              <a:t>Enjoys telling and sharing stories</a:t>
            </a:r>
          </a:p>
          <a:p>
            <a:pPr marL="171450" indent="-171450" algn="ctr">
              <a:buFont typeface="Arial" panose="020B0604020202020204" pitchFamily="34" charset="0"/>
              <a:buChar char="•"/>
            </a:pPr>
            <a:r>
              <a:rPr lang="en-GB" sz="800" dirty="0"/>
              <a:t>Can be understood easily by others</a:t>
            </a:r>
          </a:p>
          <a:p>
            <a:pPr algn="ctr"/>
            <a:r>
              <a:rPr lang="en-GB" sz="800" dirty="0"/>
              <a:t>5 years:</a:t>
            </a:r>
          </a:p>
          <a:p>
            <a:pPr marL="171450" indent="-171450" algn="ctr">
              <a:buFont typeface="Arial" panose="020B0604020202020204" pitchFamily="34" charset="0"/>
              <a:buChar char="•"/>
            </a:pPr>
            <a:r>
              <a:rPr lang="en-GB" sz="800" dirty="0"/>
              <a:t>Shows signs of reading</a:t>
            </a:r>
          </a:p>
          <a:p>
            <a:pPr marL="171450" indent="-171450" algn="ctr">
              <a:buFont typeface="Arial" panose="020B0604020202020204" pitchFamily="34" charset="0"/>
              <a:buChar char="•"/>
            </a:pPr>
            <a:r>
              <a:rPr lang="en-GB" sz="800" dirty="0"/>
              <a:t>Concentrates and maintains attention</a:t>
            </a:r>
          </a:p>
        </p:txBody>
      </p:sp>
      <p:sp>
        <p:nvSpPr>
          <p:cNvPr id="16" name="Rectangle 15">
            <a:extLst>
              <a:ext uri="{FF2B5EF4-FFF2-40B4-BE49-F238E27FC236}">
                <a16:creationId xmlns:a16="http://schemas.microsoft.com/office/drawing/2014/main" id="{0EE3FD29-3653-4973-9B9A-8A2DBE8135BD}"/>
              </a:ext>
            </a:extLst>
          </p:cNvPr>
          <p:cNvSpPr/>
          <p:nvPr/>
        </p:nvSpPr>
        <p:spPr>
          <a:xfrm>
            <a:off x="3094261" y="2361150"/>
            <a:ext cx="1361413" cy="3467612"/>
          </a:xfrm>
          <a:prstGeom prst="rect">
            <a:avLst/>
          </a:prstGeom>
          <a:ln w="28575">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b="1" u="sng" dirty="0"/>
              <a:t>Expected pattern of social and emotional development.</a:t>
            </a:r>
            <a:endParaRPr lang="en-GB" sz="800" dirty="0"/>
          </a:p>
          <a:p>
            <a:pPr algn="ctr"/>
            <a:r>
              <a:rPr lang="en-GB" sz="800" dirty="0"/>
              <a:t>At birth:</a:t>
            </a:r>
          </a:p>
          <a:p>
            <a:pPr marL="171450" indent="-171450" algn="ctr">
              <a:buFont typeface="Arial" panose="020B0604020202020204" pitchFamily="34" charset="0"/>
              <a:buChar char="•"/>
            </a:pPr>
            <a:r>
              <a:rPr lang="en-GB" sz="800" dirty="0"/>
              <a:t>Expresses pleasure when being fed</a:t>
            </a:r>
          </a:p>
          <a:p>
            <a:pPr marL="171450" indent="-171450" algn="ctr">
              <a:buFont typeface="Arial" panose="020B0604020202020204" pitchFamily="34" charset="0"/>
              <a:buChar char="•"/>
            </a:pPr>
            <a:r>
              <a:rPr lang="en-GB" sz="800" dirty="0"/>
              <a:t>Often imitates facial expressions</a:t>
            </a:r>
          </a:p>
          <a:p>
            <a:pPr algn="ctr"/>
            <a:r>
              <a:rPr lang="en-GB" sz="800" dirty="0"/>
              <a:t>1 years:</a:t>
            </a:r>
          </a:p>
          <a:p>
            <a:pPr marL="171450" indent="-171450" algn="ctr">
              <a:buFont typeface="Arial" panose="020B0604020202020204" pitchFamily="34" charset="0"/>
              <a:buChar char="•"/>
            </a:pPr>
            <a:r>
              <a:rPr lang="en-GB" sz="800" dirty="0"/>
              <a:t>Enjoys simple games</a:t>
            </a:r>
          </a:p>
          <a:p>
            <a:pPr marL="171450" indent="-171450" algn="ctr">
              <a:buFont typeface="Arial" panose="020B0604020202020204" pitchFamily="34" charset="0"/>
              <a:buChar char="•"/>
            </a:pPr>
            <a:r>
              <a:rPr lang="en-GB" sz="800" dirty="0"/>
              <a:t>Dependant on others</a:t>
            </a:r>
          </a:p>
          <a:p>
            <a:pPr algn="ctr"/>
            <a:r>
              <a:rPr lang="en-GB" sz="800" dirty="0"/>
              <a:t>2 years:</a:t>
            </a:r>
          </a:p>
          <a:p>
            <a:pPr marL="171450" indent="-171450" algn="ctr">
              <a:buFont typeface="Arial" panose="020B0604020202020204" pitchFamily="34" charset="0"/>
              <a:buChar char="•"/>
            </a:pPr>
            <a:r>
              <a:rPr lang="en-GB" sz="800" dirty="0"/>
              <a:t>Frustrated when unable to express feelings</a:t>
            </a:r>
          </a:p>
          <a:p>
            <a:pPr marL="171450" indent="-171450" algn="ctr">
              <a:buFont typeface="Arial" panose="020B0604020202020204" pitchFamily="34" charset="0"/>
              <a:buChar char="•"/>
            </a:pPr>
            <a:r>
              <a:rPr lang="en-GB" sz="800" dirty="0"/>
              <a:t>May be clingy</a:t>
            </a:r>
          </a:p>
          <a:p>
            <a:pPr algn="ctr"/>
            <a:r>
              <a:rPr lang="en-GB" sz="800" dirty="0"/>
              <a:t>3 years:</a:t>
            </a:r>
          </a:p>
          <a:p>
            <a:pPr marL="171450" indent="-171450" algn="ctr">
              <a:buFont typeface="Arial" panose="020B0604020202020204" pitchFamily="34" charset="0"/>
              <a:buChar char="•"/>
            </a:pPr>
            <a:r>
              <a:rPr lang="en-GB" sz="800" dirty="0"/>
              <a:t>Expresses emotions</a:t>
            </a:r>
          </a:p>
          <a:p>
            <a:pPr marL="171450" indent="-171450" algn="ctr">
              <a:buFont typeface="Arial" panose="020B0604020202020204" pitchFamily="34" charset="0"/>
              <a:buChar char="•"/>
            </a:pPr>
            <a:r>
              <a:rPr lang="en-GB" sz="800" dirty="0"/>
              <a:t>Enjoys playing with others</a:t>
            </a:r>
          </a:p>
          <a:p>
            <a:pPr algn="ctr"/>
            <a:r>
              <a:rPr lang="en-GB" sz="800" dirty="0"/>
              <a:t>4 years:</a:t>
            </a:r>
          </a:p>
          <a:p>
            <a:pPr marL="171450" indent="-171450" algn="ctr">
              <a:buFont typeface="Arial" panose="020B0604020202020204" pitchFamily="34" charset="0"/>
              <a:buChar char="•"/>
            </a:pPr>
            <a:r>
              <a:rPr lang="en-GB" sz="800" dirty="0"/>
              <a:t>More confident in new situations</a:t>
            </a:r>
          </a:p>
          <a:p>
            <a:pPr marL="171450" indent="-171450" algn="ctr">
              <a:buFont typeface="Arial" panose="020B0604020202020204" pitchFamily="34" charset="0"/>
              <a:buChar char="•"/>
            </a:pPr>
            <a:r>
              <a:rPr lang="en-GB" sz="800" dirty="0"/>
              <a:t>Can be sensitive to others</a:t>
            </a:r>
          </a:p>
          <a:p>
            <a:pPr algn="ctr"/>
            <a:r>
              <a:rPr lang="en-GB" sz="800" dirty="0"/>
              <a:t>5 years:</a:t>
            </a:r>
          </a:p>
          <a:p>
            <a:pPr marL="171450" indent="-171450" algn="ctr">
              <a:buFont typeface="Arial" panose="020B0604020202020204" pitchFamily="34" charset="0"/>
              <a:buChar char="•"/>
            </a:pPr>
            <a:r>
              <a:rPr lang="en-GB" sz="800" dirty="0"/>
              <a:t>Enjoys group play</a:t>
            </a:r>
          </a:p>
          <a:p>
            <a:pPr marL="171450" indent="-171450" algn="ctr">
              <a:buFont typeface="Arial" panose="020B0604020202020204" pitchFamily="34" charset="0"/>
              <a:buChar char="•"/>
            </a:pPr>
            <a:r>
              <a:rPr lang="en-GB" sz="800" dirty="0"/>
              <a:t>Has likes and dislikes</a:t>
            </a:r>
          </a:p>
        </p:txBody>
      </p:sp>
      <p:sp>
        <p:nvSpPr>
          <p:cNvPr id="17" name="Rectangle 16">
            <a:extLst>
              <a:ext uri="{FF2B5EF4-FFF2-40B4-BE49-F238E27FC236}">
                <a16:creationId xmlns:a16="http://schemas.microsoft.com/office/drawing/2014/main" id="{AE009761-0F71-490A-ABE3-C27924B7B9F0}"/>
              </a:ext>
            </a:extLst>
          </p:cNvPr>
          <p:cNvSpPr/>
          <p:nvPr/>
        </p:nvSpPr>
        <p:spPr>
          <a:xfrm>
            <a:off x="4525930" y="2363168"/>
            <a:ext cx="1361413" cy="3766166"/>
          </a:xfrm>
          <a:prstGeom prst="rect">
            <a:avLst/>
          </a:prstGeom>
          <a:ln w="28575">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b="1" u="sng" dirty="0"/>
              <a:t>Expected pattern of Cognitive development.</a:t>
            </a:r>
          </a:p>
          <a:p>
            <a:pPr algn="ctr"/>
            <a:r>
              <a:rPr lang="en-GB" sz="800" dirty="0"/>
              <a:t>At birth:</a:t>
            </a:r>
          </a:p>
          <a:p>
            <a:pPr marL="171450" indent="-171450" algn="ctr">
              <a:buFont typeface="Arial" panose="020B0604020202020204" pitchFamily="34" charset="0"/>
              <a:buChar char="•"/>
            </a:pPr>
            <a:r>
              <a:rPr lang="en-GB" sz="800" dirty="0"/>
              <a:t>Turns head towards bright light</a:t>
            </a:r>
          </a:p>
          <a:p>
            <a:pPr marL="171450" indent="-171450" algn="ctr">
              <a:buFont typeface="Arial" panose="020B0604020202020204" pitchFamily="34" charset="0"/>
              <a:buChar char="•"/>
            </a:pPr>
            <a:r>
              <a:rPr lang="en-GB" sz="800" dirty="0"/>
              <a:t>Startled by sudden noises</a:t>
            </a:r>
          </a:p>
          <a:p>
            <a:pPr algn="ctr"/>
            <a:r>
              <a:rPr lang="en-GB" sz="800" dirty="0"/>
              <a:t>One year</a:t>
            </a:r>
          </a:p>
          <a:p>
            <a:pPr marL="171450" indent="-171450" algn="ctr">
              <a:buFont typeface="Arial" panose="020B0604020202020204" pitchFamily="34" charset="0"/>
              <a:buChar char="•"/>
            </a:pPr>
            <a:r>
              <a:rPr lang="en-GB" sz="800" dirty="0"/>
              <a:t>Understand simple instructions</a:t>
            </a:r>
          </a:p>
          <a:p>
            <a:pPr marL="171450" indent="-171450" algn="ctr">
              <a:buFont typeface="Arial" panose="020B0604020202020204" pitchFamily="34" charset="0"/>
              <a:buChar char="•"/>
            </a:pPr>
            <a:r>
              <a:rPr lang="en-GB" sz="800" dirty="0"/>
              <a:t>Responds to gestures</a:t>
            </a:r>
          </a:p>
          <a:p>
            <a:pPr algn="ctr"/>
            <a:r>
              <a:rPr lang="en-GB" sz="800" dirty="0"/>
              <a:t>2 year</a:t>
            </a:r>
          </a:p>
          <a:p>
            <a:pPr marL="171450" indent="-171450" algn="ctr">
              <a:buFont typeface="Arial" panose="020B0604020202020204" pitchFamily="34" charset="0"/>
              <a:buChar char="•"/>
            </a:pPr>
            <a:r>
              <a:rPr lang="en-GB" sz="800" dirty="0"/>
              <a:t>Understands consequences for actions</a:t>
            </a:r>
          </a:p>
          <a:p>
            <a:pPr marL="171450" indent="-171450" algn="ctr">
              <a:buFont typeface="Arial" panose="020B0604020202020204" pitchFamily="34" charset="0"/>
              <a:buChar char="•"/>
            </a:pPr>
            <a:r>
              <a:rPr lang="en-GB" sz="800" dirty="0"/>
              <a:t>Names pictures and objects in book</a:t>
            </a:r>
          </a:p>
          <a:p>
            <a:pPr algn="ctr"/>
            <a:r>
              <a:rPr lang="en-GB" sz="800" dirty="0"/>
              <a:t>3 years</a:t>
            </a:r>
          </a:p>
          <a:p>
            <a:pPr marL="171450" indent="-171450" algn="ctr">
              <a:buFont typeface="Arial" panose="020B0604020202020204" pitchFamily="34" charset="0"/>
              <a:buChar char="•"/>
            </a:pPr>
            <a:r>
              <a:rPr lang="en-GB" sz="800" dirty="0"/>
              <a:t>Recognises objects that are heavy and light</a:t>
            </a:r>
          </a:p>
          <a:p>
            <a:pPr marL="171450" indent="-171450" algn="ctr">
              <a:buFont typeface="Arial" panose="020B0604020202020204" pitchFamily="34" charset="0"/>
              <a:buChar char="•"/>
            </a:pPr>
            <a:r>
              <a:rPr lang="en-GB" sz="800" dirty="0"/>
              <a:t>Sorts objects  by shape and size</a:t>
            </a:r>
          </a:p>
          <a:p>
            <a:pPr algn="ctr"/>
            <a:r>
              <a:rPr lang="en-GB" sz="800" dirty="0"/>
              <a:t>4 years</a:t>
            </a:r>
          </a:p>
          <a:p>
            <a:pPr marL="171450" indent="-171450" algn="ctr">
              <a:buFont typeface="Arial" panose="020B0604020202020204" pitchFamily="34" charset="0"/>
              <a:buChar char="•"/>
            </a:pPr>
            <a:r>
              <a:rPr lang="en-GB" sz="800" dirty="0"/>
              <a:t>Counts to 10</a:t>
            </a:r>
          </a:p>
          <a:p>
            <a:pPr marL="171450" indent="-171450" algn="ctr">
              <a:buFont typeface="Arial" panose="020B0604020202020204" pitchFamily="34" charset="0"/>
              <a:buChar char="•"/>
            </a:pPr>
            <a:r>
              <a:rPr lang="en-GB" sz="800" dirty="0"/>
              <a:t>Names some colours</a:t>
            </a:r>
          </a:p>
          <a:p>
            <a:pPr algn="ctr"/>
            <a:r>
              <a:rPr lang="en-GB" sz="800" dirty="0"/>
              <a:t>5 years</a:t>
            </a:r>
          </a:p>
          <a:p>
            <a:pPr marL="171450" indent="-171450" algn="ctr">
              <a:buFont typeface="Arial" panose="020B0604020202020204" pitchFamily="34" charset="0"/>
              <a:buChar char="•"/>
            </a:pPr>
            <a:r>
              <a:rPr lang="en-GB" sz="800" dirty="0"/>
              <a:t>Can count to 20</a:t>
            </a:r>
          </a:p>
          <a:p>
            <a:pPr marL="171450" indent="-171450" algn="ctr">
              <a:buFont typeface="Arial" panose="020B0604020202020204" pitchFamily="34" charset="0"/>
              <a:buChar char="•"/>
            </a:pPr>
            <a:r>
              <a:rPr lang="en-GB" sz="800" dirty="0"/>
              <a:t>Understand basic rules</a:t>
            </a:r>
          </a:p>
          <a:p>
            <a:pPr algn="ctr"/>
            <a:endParaRPr lang="en-GB" sz="800" dirty="0"/>
          </a:p>
        </p:txBody>
      </p:sp>
      <p:sp>
        <p:nvSpPr>
          <p:cNvPr id="18" name="Google Shape;127;p13">
            <a:extLst>
              <a:ext uri="{FF2B5EF4-FFF2-40B4-BE49-F238E27FC236}">
                <a16:creationId xmlns:a16="http://schemas.microsoft.com/office/drawing/2014/main" id="{04115B36-5699-48DD-B503-70EAB89905CD}"/>
              </a:ext>
            </a:extLst>
          </p:cNvPr>
          <p:cNvSpPr/>
          <p:nvPr/>
        </p:nvSpPr>
        <p:spPr>
          <a:xfrm>
            <a:off x="5963134" y="377121"/>
            <a:ext cx="6096344" cy="226310"/>
          </a:xfrm>
          <a:prstGeom prst="rect">
            <a:avLst/>
          </a:prstGeom>
          <a:solidFill>
            <a:srgbClr val="FAD6F3"/>
          </a:solid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7030A0"/>
                </a:solidFill>
                <a:latin typeface="Calibri"/>
                <a:ea typeface="Calibri"/>
                <a:cs typeface="Calibri"/>
                <a:sym typeface="Calibri"/>
              </a:rPr>
              <a:t>Content area 2: Factors that influence the child’s development </a:t>
            </a:r>
          </a:p>
        </p:txBody>
      </p:sp>
      <p:graphicFrame>
        <p:nvGraphicFramePr>
          <p:cNvPr id="19" name="Google Shape;128;p13">
            <a:extLst>
              <a:ext uri="{FF2B5EF4-FFF2-40B4-BE49-F238E27FC236}">
                <a16:creationId xmlns:a16="http://schemas.microsoft.com/office/drawing/2014/main" id="{E83E6371-12FB-4037-8018-E08EA9054CFF}"/>
              </a:ext>
            </a:extLst>
          </p:cNvPr>
          <p:cNvGraphicFramePr/>
          <p:nvPr>
            <p:extLst>
              <p:ext uri="{D42A27DB-BD31-4B8C-83A1-F6EECF244321}">
                <p14:modId xmlns:p14="http://schemas.microsoft.com/office/powerpoint/2010/main" val="2045419859"/>
              </p:ext>
            </p:extLst>
          </p:nvPr>
        </p:nvGraphicFramePr>
        <p:xfrm>
          <a:off x="5972371" y="927771"/>
          <a:ext cx="6096344" cy="3770875"/>
        </p:xfrm>
        <a:graphic>
          <a:graphicData uri="http://schemas.openxmlformats.org/drawingml/2006/table">
            <a:tbl>
              <a:tblPr firstRow="1" bandRow="1">
                <a:noFill/>
              </a:tblPr>
              <a:tblGrid>
                <a:gridCol w="1795634">
                  <a:extLst>
                    <a:ext uri="{9D8B030D-6E8A-4147-A177-3AD203B41FA5}">
                      <a16:colId xmlns:a16="http://schemas.microsoft.com/office/drawing/2014/main" val="20000"/>
                    </a:ext>
                  </a:extLst>
                </a:gridCol>
                <a:gridCol w="1252538">
                  <a:extLst>
                    <a:ext uri="{9D8B030D-6E8A-4147-A177-3AD203B41FA5}">
                      <a16:colId xmlns:a16="http://schemas.microsoft.com/office/drawing/2014/main" val="20001"/>
                    </a:ext>
                  </a:extLst>
                </a:gridCol>
                <a:gridCol w="1856723">
                  <a:extLst>
                    <a:ext uri="{9D8B030D-6E8A-4147-A177-3AD203B41FA5}">
                      <a16:colId xmlns:a16="http://schemas.microsoft.com/office/drawing/2014/main" val="20002"/>
                    </a:ext>
                  </a:extLst>
                </a:gridCol>
                <a:gridCol w="1191449">
                  <a:extLst>
                    <a:ext uri="{9D8B030D-6E8A-4147-A177-3AD203B41FA5}">
                      <a16:colId xmlns:a16="http://schemas.microsoft.com/office/drawing/2014/main" val="20003"/>
                    </a:ext>
                  </a:extLst>
                </a:gridCol>
              </a:tblGrid>
              <a:tr h="196956">
                <a:tc>
                  <a:txBody>
                    <a:bodyPr/>
                    <a:lstStyle/>
                    <a:p>
                      <a:pPr marL="0" marR="0" lvl="0" indent="0" algn="l" rtl="0">
                        <a:spcBef>
                          <a:spcPts val="0"/>
                        </a:spcBef>
                        <a:spcAft>
                          <a:spcPts val="0"/>
                        </a:spcAft>
                        <a:buNone/>
                      </a:pPr>
                      <a:r>
                        <a:rPr lang="en-GB" sz="800" dirty="0"/>
                        <a:t>Biological Factors</a:t>
                      </a:r>
                      <a:endParaRPr dirty="0"/>
                    </a:p>
                  </a:txBody>
                  <a:tcPr marL="91450" marR="91450" marT="45725" marB="45725">
                    <a:solidFill>
                      <a:srgbClr val="CC66FF"/>
                    </a:solidFill>
                  </a:tcPr>
                </a:tc>
                <a:tc>
                  <a:txBody>
                    <a:bodyPr/>
                    <a:lstStyle/>
                    <a:p>
                      <a:pPr marL="0" marR="0" lvl="0" indent="0" algn="l" rtl="0">
                        <a:spcBef>
                          <a:spcPts val="0"/>
                        </a:spcBef>
                        <a:spcAft>
                          <a:spcPts val="0"/>
                        </a:spcAft>
                        <a:buNone/>
                      </a:pPr>
                      <a:r>
                        <a:rPr lang="en-GB" sz="800" dirty="0"/>
                        <a:t>Example</a:t>
                      </a:r>
                      <a:endParaRPr dirty="0"/>
                    </a:p>
                  </a:txBody>
                  <a:tcPr marL="91450" marR="91450" marT="45725" marB="45725">
                    <a:solidFill>
                      <a:srgbClr val="CC66FF"/>
                    </a:solidFill>
                  </a:tcPr>
                </a:tc>
                <a:tc>
                  <a:txBody>
                    <a:bodyPr/>
                    <a:lstStyle/>
                    <a:p>
                      <a:pPr marL="0" marR="0" lvl="0" indent="0" algn="l" rtl="0">
                        <a:spcBef>
                          <a:spcPts val="0"/>
                        </a:spcBef>
                        <a:spcAft>
                          <a:spcPts val="0"/>
                        </a:spcAft>
                        <a:buNone/>
                      </a:pPr>
                      <a:r>
                        <a:rPr lang="en-GB" sz="800" dirty="0"/>
                        <a:t>Environmental factor</a:t>
                      </a:r>
                      <a:endParaRPr dirty="0"/>
                    </a:p>
                  </a:txBody>
                  <a:tcPr marL="91450" marR="91450" marT="45725" marB="45725">
                    <a:solidFill>
                      <a:srgbClr val="CC66FF"/>
                    </a:solidFill>
                  </a:tcPr>
                </a:tc>
                <a:tc>
                  <a:txBody>
                    <a:bodyPr/>
                    <a:lstStyle/>
                    <a:p>
                      <a:pPr marL="0" marR="0" lvl="0" indent="0" algn="l" rtl="0">
                        <a:spcBef>
                          <a:spcPts val="0"/>
                        </a:spcBef>
                        <a:spcAft>
                          <a:spcPts val="0"/>
                        </a:spcAft>
                        <a:buNone/>
                      </a:pPr>
                      <a:r>
                        <a:rPr lang="en-GB" sz="800" dirty="0"/>
                        <a:t>Example</a:t>
                      </a:r>
                      <a:endParaRPr dirty="0"/>
                    </a:p>
                  </a:txBody>
                  <a:tcPr marL="91450" marR="91450" marT="45725" marB="45725">
                    <a:solidFill>
                      <a:srgbClr val="CC66FF"/>
                    </a:solidFill>
                  </a:tcPr>
                </a:tc>
                <a:extLst>
                  <a:ext uri="{0D108BD9-81ED-4DB2-BD59-A6C34878D82A}">
                    <a16:rowId xmlns:a16="http://schemas.microsoft.com/office/drawing/2014/main" val="10000"/>
                  </a:ext>
                </a:extLst>
              </a:tr>
              <a:tr h="606705">
                <a:tc>
                  <a:txBody>
                    <a:bodyPr/>
                    <a:lstStyle/>
                    <a:p>
                      <a:pPr marL="0" marR="0" lvl="0" indent="0" algn="l" rtl="0">
                        <a:spcBef>
                          <a:spcPts val="0"/>
                        </a:spcBef>
                        <a:spcAft>
                          <a:spcPts val="0"/>
                        </a:spcAft>
                        <a:buNone/>
                      </a:pPr>
                      <a:r>
                        <a:rPr lang="en-GB" sz="800" b="1"/>
                        <a:t>Physical traits </a:t>
                      </a:r>
                      <a:r>
                        <a:rPr lang="en-GB" sz="800"/>
                        <a:t>– some are linked to genetic inheritance.</a:t>
                      </a:r>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800"/>
                        <a:t>Height, physical strength, face shape, eye colour.</a:t>
                      </a:r>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800" b="1"/>
                        <a:t>Love &amp; interaction </a:t>
                      </a:r>
                      <a:r>
                        <a:rPr lang="en-GB" sz="800"/>
                        <a:t>– children thrive if they feel loved &amp; have plenty of positive attention from the adults who care for them.</a:t>
                      </a:r>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800" dirty="0"/>
                        <a:t>Cuddles, time to talk, being spoken to positively, being listened to.</a:t>
                      </a:r>
                      <a:endParaRPr dirty="0"/>
                    </a:p>
                  </a:txBody>
                  <a:tcPr marL="91450" marR="91450" marT="45725" marB="45725">
                    <a:solidFill>
                      <a:schemeClr val="bg1"/>
                    </a:solidFill>
                  </a:tcPr>
                </a:tc>
                <a:extLst>
                  <a:ext uri="{0D108BD9-81ED-4DB2-BD59-A6C34878D82A}">
                    <a16:rowId xmlns:a16="http://schemas.microsoft.com/office/drawing/2014/main" val="10001"/>
                  </a:ext>
                </a:extLst>
              </a:tr>
              <a:tr h="647122">
                <a:tc>
                  <a:txBody>
                    <a:bodyPr/>
                    <a:lstStyle/>
                    <a:p>
                      <a:pPr marL="0" marR="0" lvl="0" indent="0" algn="l" rtl="0">
                        <a:spcBef>
                          <a:spcPts val="0"/>
                        </a:spcBef>
                        <a:spcAft>
                          <a:spcPts val="0"/>
                        </a:spcAft>
                        <a:buNone/>
                      </a:pPr>
                      <a:r>
                        <a:rPr lang="en-GB" sz="800" b="1"/>
                        <a:t>Medical conditions </a:t>
                      </a:r>
                      <a:r>
                        <a:rPr lang="en-GB" sz="800"/>
                        <a:t>- most are linked to genetic inheritance.</a:t>
                      </a:r>
                      <a:endParaRPr/>
                    </a:p>
                  </a:txBody>
                  <a:tcPr marL="91450" marR="91450" marT="45725" marB="45725"/>
                </a:tc>
                <a:tc>
                  <a:txBody>
                    <a:bodyPr/>
                    <a:lstStyle/>
                    <a:p>
                      <a:pPr marL="0" marR="0" lvl="0" indent="0" algn="l" rtl="0">
                        <a:spcBef>
                          <a:spcPts val="0"/>
                        </a:spcBef>
                        <a:spcAft>
                          <a:spcPts val="0"/>
                        </a:spcAft>
                        <a:buNone/>
                      </a:pPr>
                      <a:r>
                        <a:rPr lang="en-GB" sz="800"/>
                        <a:t>Diabetes, asthma, sickle cell anaemia.</a:t>
                      </a:r>
                      <a:endParaRPr/>
                    </a:p>
                  </a:txBody>
                  <a:tcPr marL="91450" marR="91450" marT="45725" marB="45725"/>
                </a:tc>
                <a:tc>
                  <a:txBody>
                    <a:bodyPr/>
                    <a:lstStyle/>
                    <a:p>
                      <a:pPr marL="0" marR="0" lvl="0" indent="0" algn="l" rtl="0">
                        <a:spcBef>
                          <a:spcPts val="0"/>
                        </a:spcBef>
                        <a:spcAft>
                          <a:spcPts val="0"/>
                        </a:spcAft>
                        <a:buNone/>
                      </a:pPr>
                      <a:r>
                        <a:rPr lang="en-GB" sz="800" b="1"/>
                        <a:t>Stimulation &amp; play </a:t>
                      </a:r>
                      <a:r>
                        <a:rPr lang="en-GB" sz="800"/>
                        <a:t>– children benefit if there are opportunities to play, talk and do different things.</a:t>
                      </a:r>
                      <a:endParaRPr/>
                    </a:p>
                  </a:txBody>
                  <a:tcPr marL="91450" marR="91450" marT="45725" marB="45725"/>
                </a:tc>
                <a:tc>
                  <a:txBody>
                    <a:bodyPr/>
                    <a:lstStyle/>
                    <a:p>
                      <a:pPr marL="0" marR="0" lvl="0" indent="0" algn="l" rtl="0">
                        <a:spcBef>
                          <a:spcPts val="0"/>
                        </a:spcBef>
                        <a:spcAft>
                          <a:spcPts val="0"/>
                        </a:spcAft>
                        <a:buNone/>
                      </a:pPr>
                      <a:r>
                        <a:rPr lang="en-GB" sz="800"/>
                        <a:t>Going to different places, doing different things, playing with adults and other children, sharing books.</a:t>
                      </a:r>
                      <a:endParaRPr/>
                    </a:p>
                  </a:txBody>
                  <a:tcPr marL="91450" marR="91450" marT="45725" marB="45725"/>
                </a:tc>
                <a:extLst>
                  <a:ext uri="{0D108BD9-81ED-4DB2-BD59-A6C34878D82A}">
                    <a16:rowId xmlns:a16="http://schemas.microsoft.com/office/drawing/2014/main" val="10002"/>
                  </a:ext>
                </a:extLst>
              </a:tr>
              <a:tr h="606705">
                <a:tc>
                  <a:txBody>
                    <a:bodyPr/>
                    <a:lstStyle/>
                    <a:p>
                      <a:pPr marL="0" marR="0" lvl="0" indent="0" algn="l" rtl="0">
                        <a:spcBef>
                          <a:spcPts val="0"/>
                        </a:spcBef>
                        <a:spcAft>
                          <a:spcPts val="0"/>
                        </a:spcAft>
                        <a:buNone/>
                      </a:pPr>
                      <a:r>
                        <a:rPr lang="en-GB" sz="800" b="1"/>
                        <a:t>Learning difficulties </a:t>
                      </a:r>
                      <a:r>
                        <a:rPr lang="en-GB" sz="800"/>
                        <a:t>– are most likely as a result of genetic inheritance.</a:t>
                      </a:r>
                      <a:endParaRPr/>
                    </a:p>
                  </a:txBody>
                  <a:tcPr marL="91450" marR="91450" marT="45725" marB="45725"/>
                </a:tc>
                <a:tc>
                  <a:txBody>
                    <a:bodyPr/>
                    <a:lstStyle/>
                    <a:p>
                      <a:pPr marL="0" marR="0" lvl="0" indent="0" algn="l" rtl="0">
                        <a:spcBef>
                          <a:spcPts val="0"/>
                        </a:spcBef>
                        <a:spcAft>
                          <a:spcPts val="0"/>
                        </a:spcAft>
                        <a:buNone/>
                      </a:pPr>
                      <a:r>
                        <a:rPr lang="en-GB" sz="800"/>
                        <a:t>Autistic spectrum conditions, dyslexia.</a:t>
                      </a:r>
                      <a:endParaRPr/>
                    </a:p>
                  </a:txBody>
                  <a:tcPr marL="91450" marR="91450" marT="45725" marB="45725"/>
                </a:tc>
                <a:tc>
                  <a:txBody>
                    <a:bodyPr/>
                    <a:lstStyle/>
                    <a:p>
                      <a:pPr marL="0" marR="0" lvl="0" indent="0" algn="l" rtl="0">
                        <a:spcBef>
                          <a:spcPts val="0"/>
                        </a:spcBef>
                        <a:spcAft>
                          <a:spcPts val="0"/>
                        </a:spcAft>
                        <a:buNone/>
                      </a:pPr>
                      <a:r>
                        <a:rPr lang="en-GB" sz="800" b="1" dirty="0"/>
                        <a:t>Physical conditions/ socio-economic</a:t>
                      </a:r>
                      <a:r>
                        <a:rPr lang="en-GB" sz="800" dirty="0"/>
                        <a:t> – Children need shelter, warmth and to be physically safe.  They also need room to move and explore.</a:t>
                      </a:r>
                      <a:endParaRPr dirty="0"/>
                    </a:p>
                  </a:txBody>
                  <a:tcPr marL="91450" marR="91450" marT="45725" marB="45725"/>
                </a:tc>
                <a:tc>
                  <a:txBody>
                    <a:bodyPr/>
                    <a:lstStyle/>
                    <a:p>
                      <a:pPr marL="0" marR="0" lvl="0" indent="0" algn="l" rtl="0">
                        <a:spcBef>
                          <a:spcPts val="0"/>
                        </a:spcBef>
                        <a:spcAft>
                          <a:spcPts val="0"/>
                        </a:spcAft>
                        <a:buNone/>
                      </a:pPr>
                      <a:r>
                        <a:rPr lang="en-GB" sz="800"/>
                        <a:t>Warm home, opportunities to go outdoors, space to play indoors.</a:t>
                      </a:r>
                      <a:endParaRPr/>
                    </a:p>
                  </a:txBody>
                  <a:tcPr marL="91450" marR="91450" marT="45725" marB="45725"/>
                </a:tc>
                <a:extLst>
                  <a:ext uri="{0D108BD9-81ED-4DB2-BD59-A6C34878D82A}">
                    <a16:rowId xmlns:a16="http://schemas.microsoft.com/office/drawing/2014/main" val="10003"/>
                  </a:ext>
                </a:extLst>
              </a:tr>
              <a:tr h="606705">
                <a:tc>
                  <a:txBody>
                    <a:bodyPr/>
                    <a:lstStyle/>
                    <a:p>
                      <a:pPr marL="0" marR="0" lvl="0" indent="0" algn="l" rtl="0">
                        <a:spcBef>
                          <a:spcPts val="0"/>
                        </a:spcBef>
                        <a:spcAft>
                          <a:spcPts val="0"/>
                        </a:spcAft>
                        <a:buNone/>
                      </a:pPr>
                      <a:r>
                        <a:rPr lang="en-GB" sz="800" b="1"/>
                        <a:t>Disabilities</a:t>
                      </a:r>
                      <a:r>
                        <a:rPr lang="en-GB" sz="800"/>
                        <a:t> – some are linked to genetic inheritance, whilst others may occur during pregnancy and birth</a:t>
                      </a:r>
                      <a:endParaRPr/>
                    </a:p>
                  </a:txBody>
                  <a:tcPr marL="91450" marR="91450" marT="45725" marB="45725"/>
                </a:tc>
                <a:tc>
                  <a:txBody>
                    <a:bodyPr/>
                    <a:lstStyle/>
                    <a:p>
                      <a:pPr marL="0" marR="0" lvl="0" indent="0" algn="l" rtl="0">
                        <a:spcBef>
                          <a:spcPts val="0"/>
                        </a:spcBef>
                        <a:spcAft>
                          <a:spcPts val="0"/>
                        </a:spcAft>
                        <a:buNone/>
                      </a:pPr>
                      <a:r>
                        <a:rPr lang="en-GB" sz="800"/>
                        <a:t>Deafness, sight problems, cerebral palsy, spina bifida.</a:t>
                      </a:r>
                      <a:endParaRPr/>
                    </a:p>
                  </a:txBody>
                  <a:tcPr marL="91450" marR="91450" marT="45725" marB="45725"/>
                </a:tc>
                <a:tc>
                  <a:txBody>
                    <a:bodyPr/>
                    <a:lstStyle/>
                    <a:p>
                      <a:pPr marL="0" marR="0" lvl="0" indent="0" algn="l" rtl="0">
                        <a:spcBef>
                          <a:spcPts val="0"/>
                        </a:spcBef>
                        <a:spcAft>
                          <a:spcPts val="0"/>
                        </a:spcAft>
                        <a:buNone/>
                      </a:pPr>
                      <a:r>
                        <a:rPr lang="en-GB" sz="800" b="1"/>
                        <a:t>Food &amp; drink </a:t>
                      </a:r>
                      <a:r>
                        <a:rPr lang="en-GB" sz="800"/>
                        <a:t>– children need food &amp; drink that is nutritious and healthy.  This helps them to grow and have the energy to explore, move and learn.</a:t>
                      </a:r>
                      <a:endParaRPr/>
                    </a:p>
                  </a:txBody>
                  <a:tcPr marL="91450" marR="91450" marT="45725" marB="45725"/>
                </a:tc>
                <a:tc>
                  <a:txBody>
                    <a:bodyPr/>
                    <a:lstStyle/>
                    <a:p>
                      <a:pPr marL="0" marR="0" lvl="0" indent="0" algn="l" rtl="0">
                        <a:spcBef>
                          <a:spcPts val="0"/>
                        </a:spcBef>
                        <a:spcAft>
                          <a:spcPts val="0"/>
                        </a:spcAft>
                        <a:buNone/>
                      </a:pPr>
                      <a:r>
                        <a:rPr lang="en-GB" sz="800"/>
                        <a:t>Developing good food habits including enjoying vegetables and foods high in nutrients.</a:t>
                      </a:r>
                      <a:endParaRPr/>
                    </a:p>
                  </a:txBody>
                  <a:tcPr marL="91450" marR="91450" marT="45725" marB="45725"/>
                </a:tc>
                <a:extLst>
                  <a:ext uri="{0D108BD9-81ED-4DB2-BD59-A6C34878D82A}">
                    <a16:rowId xmlns:a16="http://schemas.microsoft.com/office/drawing/2014/main" val="10004"/>
                  </a:ext>
                </a:extLst>
              </a:tr>
              <a:tr h="422039">
                <a:tc>
                  <a:txBody>
                    <a:bodyPr/>
                    <a:lstStyle/>
                    <a:p>
                      <a:pPr marL="0" marR="0" lvl="0" indent="0" algn="l" rtl="0">
                        <a:spcBef>
                          <a:spcPts val="0"/>
                        </a:spcBef>
                        <a:spcAft>
                          <a:spcPts val="0"/>
                        </a:spcAft>
                        <a:buNone/>
                      </a:pPr>
                      <a:r>
                        <a:rPr lang="en-GB" sz="800" b="1"/>
                        <a:t>Personality &amp; temperament</a:t>
                      </a:r>
                      <a:endParaRPr/>
                    </a:p>
                  </a:txBody>
                  <a:tcPr marL="91450" marR="91450" marT="45725" marB="45725"/>
                </a:tc>
                <a:tc>
                  <a:txBody>
                    <a:bodyPr/>
                    <a:lstStyle/>
                    <a:p>
                      <a:pPr marL="0" marR="0" lvl="0" indent="0" algn="l" rtl="0">
                        <a:spcBef>
                          <a:spcPts val="0"/>
                        </a:spcBef>
                        <a:spcAft>
                          <a:spcPts val="0"/>
                        </a:spcAft>
                        <a:buNone/>
                      </a:pPr>
                      <a:r>
                        <a:rPr lang="en-GB" sz="800"/>
                        <a:t>Shyness, curiosity, outgoing</a:t>
                      </a:r>
                      <a:endParaRPr/>
                    </a:p>
                  </a:txBody>
                  <a:tcPr marL="91450" marR="91450" marT="45725" marB="45725"/>
                </a:tc>
                <a:tc>
                  <a:txBody>
                    <a:bodyPr/>
                    <a:lstStyle/>
                    <a:p>
                      <a:pPr marL="0" marR="0" lvl="0" indent="0" algn="l" rtl="0">
                        <a:spcBef>
                          <a:spcPts val="0"/>
                        </a:spcBef>
                        <a:spcAft>
                          <a:spcPts val="0"/>
                        </a:spcAft>
                        <a:buNone/>
                      </a:pPr>
                      <a:r>
                        <a:rPr lang="en-GB" sz="800" b="1" dirty="0">
                          <a:solidFill>
                            <a:schemeClr val="tx1"/>
                          </a:solidFill>
                        </a:rPr>
                        <a:t>Family Lifestyle:</a:t>
                      </a:r>
                      <a:endParaRPr sz="800" b="1" dirty="0">
                        <a:solidFill>
                          <a:schemeClr val="tx1"/>
                        </a:solidFill>
                      </a:endParaRPr>
                    </a:p>
                  </a:txBody>
                  <a:tcPr marL="91450" marR="91450" marT="45725" marB="45725"/>
                </a:tc>
                <a:tc>
                  <a:txBody>
                    <a:bodyPr/>
                    <a:lstStyle/>
                    <a:p>
                      <a:pPr marL="0" marR="0" lvl="0" indent="0" algn="l" rtl="0">
                        <a:spcBef>
                          <a:spcPts val="0"/>
                        </a:spcBef>
                        <a:spcAft>
                          <a:spcPts val="0"/>
                        </a:spcAft>
                        <a:buNone/>
                      </a:pPr>
                      <a:r>
                        <a:rPr lang="en-GB" sz="800" b="0" dirty="0">
                          <a:solidFill>
                            <a:schemeClr val="tx1"/>
                          </a:solidFill>
                        </a:rPr>
                        <a:t>Abuse, neglect, drug/alcohol abuse, healthy diet, poor diet.</a:t>
                      </a:r>
                      <a:endParaRPr sz="800" b="0" dirty="0">
                        <a:solidFill>
                          <a:schemeClr val="tx1"/>
                        </a:solidFill>
                      </a:endParaRPr>
                    </a:p>
                  </a:txBody>
                  <a:tcPr marL="91450" marR="91450" marT="45725" marB="45725"/>
                </a:tc>
                <a:extLst>
                  <a:ext uri="{0D108BD9-81ED-4DB2-BD59-A6C34878D82A}">
                    <a16:rowId xmlns:a16="http://schemas.microsoft.com/office/drawing/2014/main" val="10005"/>
                  </a:ext>
                </a:extLst>
              </a:tr>
              <a:tr h="534580">
                <a:tc>
                  <a:txBody>
                    <a:bodyPr/>
                    <a:lstStyle/>
                    <a:p>
                      <a:pPr marL="0" marR="0" lvl="0" indent="0" algn="l" rtl="0">
                        <a:spcBef>
                          <a:spcPts val="0"/>
                        </a:spcBef>
                        <a:spcAft>
                          <a:spcPts val="0"/>
                        </a:spcAft>
                        <a:buNone/>
                      </a:pPr>
                      <a:r>
                        <a:rPr lang="en-GB" sz="800" b="1"/>
                        <a:t>Pregnancy &amp; birth </a:t>
                      </a:r>
                      <a:r>
                        <a:rPr lang="en-GB" sz="800"/>
                        <a:t>– how healthy a mother is during pregnancy can affect a child’s development</a:t>
                      </a:r>
                      <a:endParaRPr/>
                    </a:p>
                  </a:txBody>
                  <a:tcPr marL="91450" marR="91450" marT="45725" marB="45725"/>
                </a:tc>
                <a:tc>
                  <a:txBody>
                    <a:bodyPr/>
                    <a:lstStyle/>
                    <a:p>
                      <a:pPr marL="0" marR="0" lvl="0" indent="0" algn="l" rtl="0">
                        <a:spcBef>
                          <a:spcPts val="0"/>
                        </a:spcBef>
                        <a:spcAft>
                          <a:spcPts val="0"/>
                        </a:spcAft>
                        <a:buNone/>
                      </a:pPr>
                      <a:r>
                        <a:rPr lang="en-GB" sz="800" dirty="0"/>
                        <a:t>German measles, fetal alcohol syndrome, spina bifida, developmental difficulties.</a:t>
                      </a:r>
                      <a:endParaRPr dirty="0"/>
                    </a:p>
                  </a:txBody>
                  <a:tcPr marL="91450" marR="91450" marT="45725" marB="45725"/>
                </a:tc>
                <a:tc gridSpan="2">
                  <a:txBody>
                    <a:bodyPr/>
                    <a:lstStyle/>
                    <a:p>
                      <a:pPr marL="0" marR="0" lvl="0" indent="0" algn="l" rtl="0">
                        <a:spcBef>
                          <a:spcPts val="0"/>
                        </a:spcBef>
                        <a:spcAft>
                          <a:spcPts val="0"/>
                        </a:spcAft>
                        <a:buNone/>
                      </a:pPr>
                      <a:r>
                        <a:rPr lang="en-GB" sz="800" b="1" dirty="0">
                          <a:solidFill>
                            <a:schemeClr val="tx1"/>
                          </a:solidFill>
                        </a:rPr>
                        <a:t>Personal factors </a:t>
                      </a:r>
                      <a:r>
                        <a:rPr lang="en-GB" sz="800" dirty="0">
                          <a:solidFill>
                            <a:schemeClr val="tx1"/>
                          </a:solidFill>
                        </a:rPr>
                        <a:t>are about inherited traits and also what happened before and immediately after you were born.</a:t>
                      </a:r>
                      <a:endParaRPr dirty="0">
                        <a:solidFill>
                          <a:schemeClr val="tx1"/>
                        </a:solidFill>
                      </a:endParaRPr>
                    </a:p>
                    <a:p>
                      <a:pPr marL="0" marR="0" lvl="0" indent="0" algn="l" rtl="0">
                        <a:spcBef>
                          <a:spcPts val="0"/>
                        </a:spcBef>
                        <a:spcAft>
                          <a:spcPts val="0"/>
                        </a:spcAft>
                        <a:buNone/>
                      </a:pPr>
                      <a:r>
                        <a:rPr lang="en-GB" sz="800" b="1" dirty="0">
                          <a:solidFill>
                            <a:schemeClr val="tx1"/>
                          </a:solidFill>
                        </a:rPr>
                        <a:t>External factors </a:t>
                      </a:r>
                      <a:r>
                        <a:rPr lang="en-GB" sz="800" dirty="0">
                          <a:solidFill>
                            <a:schemeClr val="tx1"/>
                          </a:solidFill>
                        </a:rPr>
                        <a:t>are about where and how you grew up.  They also include the events and experiences that you have had.</a:t>
                      </a:r>
                      <a:endParaRPr dirty="0">
                        <a:solidFill>
                          <a:schemeClr val="tx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3" name="Rectangle 2">
            <a:extLst>
              <a:ext uri="{FF2B5EF4-FFF2-40B4-BE49-F238E27FC236}">
                <a16:creationId xmlns:a16="http://schemas.microsoft.com/office/drawing/2014/main" id="{AA2AB4B2-9A7D-4566-94A7-6F9E0FAC1C95}"/>
              </a:ext>
            </a:extLst>
          </p:cNvPr>
          <p:cNvSpPr/>
          <p:nvPr/>
        </p:nvSpPr>
        <p:spPr>
          <a:xfrm>
            <a:off x="5963134" y="672271"/>
            <a:ext cx="6030084" cy="173347"/>
          </a:xfrm>
          <a:prstGeom prst="rect">
            <a:avLst/>
          </a:prstGeom>
          <a:solidFill>
            <a:srgbClr val="F7BFEC"/>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b="1" dirty="0"/>
              <a:t>Nature: Biological.		 Nurture: Environmental</a:t>
            </a:r>
          </a:p>
        </p:txBody>
      </p:sp>
      <p:sp>
        <p:nvSpPr>
          <p:cNvPr id="20" name="Google Shape;91;p13">
            <a:extLst>
              <a:ext uri="{FF2B5EF4-FFF2-40B4-BE49-F238E27FC236}">
                <a16:creationId xmlns:a16="http://schemas.microsoft.com/office/drawing/2014/main" id="{AAF8910A-8AD4-4279-A608-DBC23341ACCC}"/>
              </a:ext>
            </a:extLst>
          </p:cNvPr>
          <p:cNvSpPr/>
          <p:nvPr/>
        </p:nvSpPr>
        <p:spPr>
          <a:xfrm>
            <a:off x="5980926" y="4780493"/>
            <a:ext cx="1338807" cy="1986899"/>
          </a:xfrm>
          <a:prstGeom prst="rect">
            <a:avLst/>
          </a:prstGeom>
          <a:noFill/>
          <a:ln w="28575" cap="flat" cmpd="sng">
            <a:solidFill>
              <a:srgbClr val="7030A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spcBef>
                <a:spcPts val="0"/>
              </a:spcBef>
              <a:spcAft>
                <a:spcPts val="0"/>
              </a:spcAft>
              <a:buNone/>
            </a:pPr>
            <a:r>
              <a:rPr lang="en-GB" sz="800" b="1" u="sng" dirty="0">
                <a:solidFill>
                  <a:schemeClr val="dk1"/>
                </a:solidFill>
                <a:latin typeface="Calibri"/>
                <a:ea typeface="Calibri"/>
                <a:cs typeface="Calibri"/>
                <a:sym typeface="Calibri"/>
              </a:rPr>
              <a:t>Common Transitions</a:t>
            </a:r>
            <a:endParaRPr sz="800" u="sng" dirty="0"/>
          </a:p>
          <a:p>
            <a:pPr marL="0" marR="0" lvl="0" indent="0" algn="l" rtl="0">
              <a:spcBef>
                <a:spcPts val="0"/>
              </a:spcBef>
              <a:spcAft>
                <a:spcPts val="0"/>
              </a:spcAft>
              <a:buNone/>
            </a:pPr>
            <a:r>
              <a:rPr lang="en-GB" sz="800" dirty="0">
                <a:solidFill>
                  <a:schemeClr val="dk1"/>
                </a:solidFill>
                <a:latin typeface="Calibri"/>
                <a:ea typeface="Calibri"/>
                <a:cs typeface="Calibri"/>
                <a:sym typeface="Calibri"/>
              </a:rPr>
              <a:t>- Going to a pre-school, nursery or childminder</a:t>
            </a:r>
            <a:endParaRPr sz="800" dirty="0"/>
          </a:p>
          <a:p>
            <a:pPr marL="0" marR="0" lvl="0" indent="0" algn="l" rtl="0">
              <a:spcBef>
                <a:spcPts val="0"/>
              </a:spcBef>
              <a:spcAft>
                <a:spcPts val="0"/>
              </a:spcAft>
              <a:buNone/>
            </a:pPr>
            <a:r>
              <a:rPr lang="en-GB" sz="800" dirty="0">
                <a:solidFill>
                  <a:schemeClr val="dk1"/>
                </a:solidFill>
                <a:latin typeface="Calibri"/>
                <a:ea typeface="Calibri"/>
                <a:cs typeface="Calibri"/>
                <a:sym typeface="Calibri"/>
              </a:rPr>
              <a:t>- Starting school</a:t>
            </a:r>
            <a:endParaRPr sz="800" dirty="0"/>
          </a:p>
          <a:p>
            <a:pPr marL="0" marR="0" lvl="0" indent="0" algn="l" rtl="0">
              <a:spcBef>
                <a:spcPts val="0"/>
              </a:spcBef>
              <a:spcAft>
                <a:spcPts val="0"/>
              </a:spcAft>
              <a:buNone/>
            </a:pPr>
            <a:r>
              <a:rPr lang="en-GB" sz="800" dirty="0">
                <a:solidFill>
                  <a:schemeClr val="dk1"/>
                </a:solidFill>
                <a:latin typeface="Calibri"/>
                <a:ea typeface="Calibri"/>
                <a:cs typeface="Calibri"/>
                <a:sym typeface="Calibri"/>
              </a:rPr>
              <a:t>- Being cared for by a family member</a:t>
            </a:r>
            <a:endParaRPr sz="800" dirty="0"/>
          </a:p>
          <a:p>
            <a:pPr marL="0" marR="0" lvl="0" indent="0" algn="l" rtl="0">
              <a:spcBef>
                <a:spcPts val="0"/>
              </a:spcBef>
              <a:spcAft>
                <a:spcPts val="0"/>
              </a:spcAft>
              <a:buNone/>
            </a:pPr>
            <a:r>
              <a:rPr lang="en-GB" sz="800" dirty="0">
                <a:solidFill>
                  <a:schemeClr val="dk1"/>
                </a:solidFill>
                <a:latin typeface="Calibri"/>
                <a:ea typeface="Calibri"/>
                <a:cs typeface="Calibri"/>
                <a:sym typeface="Calibri"/>
              </a:rPr>
              <a:t>- Going to a club or class</a:t>
            </a:r>
            <a:endParaRPr sz="800" dirty="0"/>
          </a:p>
          <a:p>
            <a:pPr marL="0" marR="0" lvl="0" indent="0" algn="l" rtl="0">
              <a:spcBef>
                <a:spcPts val="0"/>
              </a:spcBef>
              <a:spcAft>
                <a:spcPts val="0"/>
              </a:spcAft>
              <a:buNone/>
            </a:pPr>
            <a:r>
              <a:rPr lang="en-GB" sz="800" dirty="0">
                <a:solidFill>
                  <a:schemeClr val="dk1"/>
                </a:solidFill>
                <a:latin typeface="Calibri"/>
                <a:ea typeface="Calibri"/>
                <a:cs typeface="Calibri"/>
                <a:sym typeface="Calibri"/>
              </a:rPr>
              <a:t>- Changing group or class within a nursery, pre-school or school.</a:t>
            </a:r>
            <a:endParaRPr sz="800" dirty="0"/>
          </a:p>
          <a:p>
            <a:pPr marL="0" marR="0" lvl="0" indent="0" algn="l" rtl="0">
              <a:spcBef>
                <a:spcPts val="0"/>
              </a:spcBef>
              <a:spcAft>
                <a:spcPts val="0"/>
              </a:spcAft>
              <a:buNone/>
            </a:pPr>
            <a:r>
              <a:rPr lang="en-GB" sz="800" dirty="0">
                <a:solidFill>
                  <a:schemeClr val="dk1"/>
                </a:solidFill>
                <a:latin typeface="Calibri"/>
                <a:ea typeface="Calibri"/>
                <a:cs typeface="Calibri"/>
                <a:sym typeface="Calibri"/>
              </a:rPr>
              <a:t>- Arrival of a new baby</a:t>
            </a:r>
            <a:endParaRPr sz="800" dirty="0"/>
          </a:p>
          <a:p>
            <a:pPr marL="0" marR="0" lvl="0" indent="0" algn="l" rtl="0">
              <a:spcBef>
                <a:spcPts val="0"/>
              </a:spcBef>
              <a:spcAft>
                <a:spcPts val="0"/>
              </a:spcAft>
              <a:buNone/>
            </a:pPr>
            <a:r>
              <a:rPr lang="en-GB" sz="800" dirty="0">
                <a:solidFill>
                  <a:schemeClr val="dk1"/>
                </a:solidFill>
                <a:latin typeface="Calibri"/>
                <a:ea typeface="Calibri"/>
                <a:cs typeface="Calibri"/>
                <a:sym typeface="Calibri"/>
              </a:rPr>
              <a:t>- Moving home</a:t>
            </a:r>
            <a:endParaRPr sz="800" dirty="0"/>
          </a:p>
          <a:p>
            <a:pPr marL="0" marR="0" lvl="0" indent="0" algn="l" rtl="0">
              <a:spcBef>
                <a:spcPts val="0"/>
              </a:spcBef>
              <a:spcAft>
                <a:spcPts val="0"/>
              </a:spcAft>
              <a:buNone/>
            </a:pPr>
            <a:r>
              <a:rPr lang="en-GB" sz="800" dirty="0">
                <a:solidFill>
                  <a:schemeClr val="dk1"/>
                </a:solidFill>
                <a:latin typeface="Calibri"/>
                <a:ea typeface="Calibri"/>
                <a:cs typeface="Calibri"/>
                <a:sym typeface="Calibri"/>
              </a:rPr>
              <a:t>- Death or illness of a family member</a:t>
            </a:r>
            <a:endParaRPr sz="800" dirty="0"/>
          </a:p>
          <a:p>
            <a:pPr marL="0" marR="0" lvl="0" indent="0" algn="l" rtl="0">
              <a:spcBef>
                <a:spcPts val="0"/>
              </a:spcBef>
              <a:spcAft>
                <a:spcPts val="0"/>
              </a:spcAft>
              <a:buNone/>
            </a:pPr>
            <a:r>
              <a:rPr lang="en-GB" sz="800" dirty="0">
                <a:solidFill>
                  <a:schemeClr val="dk1"/>
                </a:solidFill>
                <a:latin typeface="Calibri"/>
                <a:ea typeface="Calibri"/>
                <a:cs typeface="Calibri"/>
                <a:sym typeface="Calibri"/>
              </a:rPr>
              <a:t>- Family breakdown e.g. divorce</a:t>
            </a:r>
            <a:endParaRPr sz="800" dirty="0"/>
          </a:p>
        </p:txBody>
      </p:sp>
      <p:sp>
        <p:nvSpPr>
          <p:cNvPr id="21" name="Google Shape;92;p13">
            <a:extLst>
              <a:ext uri="{FF2B5EF4-FFF2-40B4-BE49-F238E27FC236}">
                <a16:creationId xmlns:a16="http://schemas.microsoft.com/office/drawing/2014/main" id="{4DCA9644-22AA-4FA4-B173-F08E862863EA}"/>
              </a:ext>
            </a:extLst>
          </p:cNvPr>
          <p:cNvSpPr/>
          <p:nvPr/>
        </p:nvSpPr>
        <p:spPr>
          <a:xfrm>
            <a:off x="4455675" y="6198930"/>
            <a:ext cx="1404308" cy="610997"/>
          </a:xfrm>
          <a:prstGeom prst="rect">
            <a:avLst/>
          </a:prstGeom>
          <a:solidFill>
            <a:srgbClr val="FAD6F3"/>
          </a:solidFill>
          <a:ln w="28575" cap="flat" cmpd="sng">
            <a:solidFill>
              <a:srgbClr val="7030A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spcBef>
                <a:spcPts val="0"/>
              </a:spcBef>
              <a:spcAft>
                <a:spcPts val="0"/>
              </a:spcAft>
              <a:buNone/>
            </a:pPr>
            <a:r>
              <a:rPr lang="en-GB" sz="950" b="1" u="sng" dirty="0">
                <a:solidFill>
                  <a:schemeClr val="dk1"/>
                </a:solidFill>
                <a:latin typeface="Calibri"/>
                <a:ea typeface="Calibri"/>
                <a:cs typeface="Calibri"/>
                <a:sym typeface="Calibri"/>
              </a:rPr>
              <a:t>Transition</a:t>
            </a:r>
            <a:r>
              <a:rPr lang="en-GB" sz="950" dirty="0">
                <a:solidFill>
                  <a:schemeClr val="dk1"/>
                </a:solidFill>
                <a:latin typeface="Calibri"/>
                <a:ea typeface="Calibri"/>
                <a:cs typeface="Calibri"/>
                <a:sym typeface="Calibri"/>
              </a:rPr>
              <a:t> – a change of place, family circumstance and/or carer.</a:t>
            </a:r>
            <a:endParaRPr sz="950" b="1" u="sng" dirty="0">
              <a:solidFill>
                <a:schemeClr val="dk1"/>
              </a:solidFill>
              <a:latin typeface="Calibri"/>
              <a:ea typeface="Calibri"/>
              <a:cs typeface="Calibri"/>
              <a:sym typeface="Calibri"/>
            </a:endParaRPr>
          </a:p>
        </p:txBody>
      </p:sp>
      <p:sp>
        <p:nvSpPr>
          <p:cNvPr id="22" name="Google Shape;148;p13">
            <a:extLst>
              <a:ext uri="{FF2B5EF4-FFF2-40B4-BE49-F238E27FC236}">
                <a16:creationId xmlns:a16="http://schemas.microsoft.com/office/drawing/2014/main" id="{36591F18-709A-4F4E-9DCF-0788F9FD9EC6}"/>
              </a:ext>
            </a:extLst>
          </p:cNvPr>
          <p:cNvSpPr/>
          <p:nvPr/>
        </p:nvSpPr>
        <p:spPr>
          <a:xfrm>
            <a:off x="9978203" y="5503791"/>
            <a:ext cx="910401" cy="626125"/>
          </a:xfrm>
          <a:prstGeom prst="ellipse">
            <a:avLst/>
          </a:prstGeom>
          <a:solidFill>
            <a:srgbClr val="CC99FF"/>
          </a:solid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800" b="1" dirty="0">
                <a:solidFill>
                  <a:schemeClr val="dk1"/>
                </a:solidFill>
                <a:latin typeface="Calibri"/>
                <a:ea typeface="Calibri"/>
                <a:cs typeface="Calibri"/>
                <a:sym typeface="Calibri"/>
              </a:rPr>
              <a:t>Possible effects of transitions</a:t>
            </a:r>
            <a:endParaRPr dirty="0"/>
          </a:p>
        </p:txBody>
      </p:sp>
      <p:sp>
        <p:nvSpPr>
          <p:cNvPr id="23" name="Google Shape;152;p13">
            <a:extLst>
              <a:ext uri="{FF2B5EF4-FFF2-40B4-BE49-F238E27FC236}">
                <a16:creationId xmlns:a16="http://schemas.microsoft.com/office/drawing/2014/main" id="{EEFC4006-59AE-4B5E-8CB5-1EFB1EDD608B}"/>
              </a:ext>
            </a:extLst>
          </p:cNvPr>
          <p:cNvSpPr/>
          <p:nvPr/>
        </p:nvSpPr>
        <p:spPr>
          <a:xfrm>
            <a:off x="11323304" y="5294900"/>
            <a:ext cx="808068" cy="1507950"/>
          </a:xfrm>
          <a:prstGeom prst="rect">
            <a:avLst/>
          </a:prstGeom>
          <a:solidFill>
            <a:schemeClr val="lt1"/>
          </a:solidFill>
          <a:ln w="25400" cap="flat" cmpd="sng">
            <a:solidFill>
              <a:srgbClr val="7030A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spcBef>
                <a:spcPts val="0"/>
              </a:spcBef>
              <a:spcAft>
                <a:spcPts val="0"/>
              </a:spcAft>
              <a:buNone/>
            </a:pPr>
            <a:r>
              <a:rPr lang="en-GB" sz="800" b="1">
                <a:solidFill>
                  <a:schemeClr val="dk1"/>
                </a:solidFill>
                <a:latin typeface="Calibri"/>
                <a:ea typeface="Calibri"/>
                <a:cs typeface="Calibri"/>
                <a:sym typeface="Calibri"/>
              </a:rPr>
              <a:t>Lack of energy/ interest </a:t>
            </a:r>
            <a:r>
              <a:rPr lang="en-GB" sz="800">
                <a:solidFill>
                  <a:schemeClr val="dk1"/>
                </a:solidFill>
                <a:latin typeface="Calibri"/>
                <a:ea typeface="Calibri"/>
                <a:cs typeface="Calibri"/>
                <a:sym typeface="Calibri"/>
              </a:rPr>
              <a:t>– Children many not be interested or have the energy to run or explore, this can mean that physical skills are not being practised.</a:t>
            </a:r>
            <a:endParaRPr/>
          </a:p>
        </p:txBody>
      </p:sp>
      <p:sp>
        <p:nvSpPr>
          <p:cNvPr id="24" name="Google Shape;150;p13">
            <a:extLst>
              <a:ext uri="{FF2B5EF4-FFF2-40B4-BE49-F238E27FC236}">
                <a16:creationId xmlns:a16="http://schemas.microsoft.com/office/drawing/2014/main" id="{32F0A0CE-B60F-40BC-BAF6-E4C9BADB084A}"/>
              </a:ext>
            </a:extLst>
          </p:cNvPr>
          <p:cNvSpPr/>
          <p:nvPr/>
        </p:nvSpPr>
        <p:spPr>
          <a:xfrm>
            <a:off x="9669148" y="6314801"/>
            <a:ext cx="1564157" cy="482782"/>
          </a:xfrm>
          <a:prstGeom prst="rect">
            <a:avLst/>
          </a:prstGeom>
          <a:solidFill>
            <a:schemeClr val="lt1"/>
          </a:solidFill>
          <a:ln w="25400" cap="flat" cmpd="sng">
            <a:solidFill>
              <a:srgbClr val="7030A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Feeding</a:t>
            </a:r>
            <a:r>
              <a:rPr lang="en-GB" sz="800" dirty="0">
                <a:solidFill>
                  <a:schemeClr val="dk1"/>
                </a:solidFill>
                <a:latin typeface="Calibri"/>
                <a:ea typeface="Calibri"/>
                <a:cs typeface="Calibri"/>
                <a:sym typeface="Calibri"/>
              </a:rPr>
              <a:t> – When children are unsure or stressed. They may find it hard to eat or lose their appetite.</a:t>
            </a:r>
            <a:endParaRPr dirty="0"/>
          </a:p>
        </p:txBody>
      </p:sp>
      <p:sp>
        <p:nvSpPr>
          <p:cNvPr id="25" name="Google Shape;151;p13">
            <a:extLst>
              <a:ext uri="{FF2B5EF4-FFF2-40B4-BE49-F238E27FC236}">
                <a16:creationId xmlns:a16="http://schemas.microsoft.com/office/drawing/2014/main" id="{0326A33C-376A-4A47-897F-D06B967C8F1D}"/>
              </a:ext>
            </a:extLst>
          </p:cNvPr>
          <p:cNvSpPr/>
          <p:nvPr/>
        </p:nvSpPr>
        <p:spPr>
          <a:xfrm>
            <a:off x="8958269" y="4775632"/>
            <a:ext cx="605198" cy="1423298"/>
          </a:xfrm>
          <a:prstGeom prst="rect">
            <a:avLst/>
          </a:prstGeom>
          <a:solidFill>
            <a:schemeClr val="lt1"/>
          </a:solidFill>
          <a:ln w="25400" cap="flat" cmpd="sng">
            <a:solidFill>
              <a:srgbClr val="7030A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Illness</a:t>
            </a:r>
            <a:r>
              <a:rPr lang="en-GB" sz="800" dirty="0">
                <a:solidFill>
                  <a:schemeClr val="dk1"/>
                </a:solidFill>
                <a:latin typeface="Calibri"/>
                <a:ea typeface="Calibri"/>
                <a:cs typeface="Calibri"/>
                <a:sym typeface="Calibri"/>
              </a:rPr>
              <a:t> – Stress affects how well children can fight illness.  They may get more coughs and colds than usual.</a:t>
            </a:r>
            <a:endParaRPr dirty="0"/>
          </a:p>
        </p:txBody>
      </p:sp>
      <p:sp>
        <p:nvSpPr>
          <p:cNvPr id="26" name="Google Shape;149;p13">
            <a:extLst>
              <a:ext uri="{FF2B5EF4-FFF2-40B4-BE49-F238E27FC236}">
                <a16:creationId xmlns:a16="http://schemas.microsoft.com/office/drawing/2014/main" id="{146EA3D1-265B-4DE7-A29E-322EF54C2096}"/>
              </a:ext>
            </a:extLst>
          </p:cNvPr>
          <p:cNvSpPr/>
          <p:nvPr/>
        </p:nvSpPr>
        <p:spPr>
          <a:xfrm>
            <a:off x="9651331" y="4790769"/>
            <a:ext cx="1550742" cy="482782"/>
          </a:xfrm>
          <a:prstGeom prst="rect">
            <a:avLst/>
          </a:prstGeom>
          <a:solidFill>
            <a:schemeClr val="lt1"/>
          </a:solidFill>
          <a:ln w="25400" cap="flat" cmpd="sng">
            <a:solidFill>
              <a:srgbClr val="7030A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spcBef>
                <a:spcPts val="0"/>
              </a:spcBef>
              <a:spcAft>
                <a:spcPts val="0"/>
              </a:spcAft>
              <a:buNone/>
            </a:pPr>
            <a:r>
              <a:rPr lang="en-GB" sz="800" b="1">
                <a:solidFill>
                  <a:schemeClr val="dk1"/>
                </a:solidFill>
                <a:latin typeface="Calibri"/>
                <a:ea typeface="Calibri"/>
                <a:cs typeface="Calibri"/>
                <a:sym typeface="Calibri"/>
              </a:rPr>
              <a:t>Sleep </a:t>
            </a:r>
            <a:r>
              <a:rPr lang="en-GB" sz="800">
                <a:solidFill>
                  <a:schemeClr val="dk1"/>
                </a:solidFill>
                <a:latin typeface="Calibri"/>
                <a:ea typeface="Calibri"/>
                <a:cs typeface="Calibri"/>
                <a:sym typeface="Calibri"/>
              </a:rPr>
              <a:t>– When children are stressed, they find it hard to get to sleep or may wake up a lot.</a:t>
            </a:r>
            <a:endParaRPr/>
          </a:p>
        </p:txBody>
      </p:sp>
      <p:sp>
        <p:nvSpPr>
          <p:cNvPr id="27" name="Google Shape;157;p13">
            <a:extLst>
              <a:ext uri="{FF2B5EF4-FFF2-40B4-BE49-F238E27FC236}">
                <a16:creationId xmlns:a16="http://schemas.microsoft.com/office/drawing/2014/main" id="{0946E101-C9C3-4492-9958-0342530F5CC1}"/>
              </a:ext>
            </a:extLst>
          </p:cNvPr>
          <p:cNvSpPr txBox="1"/>
          <p:nvPr/>
        </p:nvSpPr>
        <p:spPr>
          <a:xfrm>
            <a:off x="7395956" y="4801051"/>
            <a:ext cx="1460878" cy="1945781"/>
          </a:xfrm>
          <a:prstGeom prst="rect">
            <a:avLst/>
          </a:prstGeom>
          <a:noFill/>
          <a:ln w="28575" cap="flat" cmpd="sng">
            <a:solidFill>
              <a:srgbClr val="7030A0"/>
            </a:solidFill>
            <a:prstDash val="dashDot"/>
            <a:round/>
            <a:headEnd type="none" w="sm" len="sm"/>
            <a:tailEnd type="none" w="sm" len="sm"/>
            <a:extLst>
              <a:ext uri="{C807C97D-BFC1-408E-A445-0C87EB9F89A2}">
                <ask:lineSketchStyleProps xmlns:ask="http://schemas.microsoft.com/office/drawing/2018/sketchyshapes">
                  <ask:type>
                    <ask:lineSketchNone/>
                  </ask:type>
                </ask:lineSketchStyleProps>
              </a:ext>
            </a:extLst>
          </a:ln>
        </p:spPr>
        <p:txBody>
          <a:bodyPr spcFirstLastPara="1" wrap="square" lIns="91425" tIns="45700" rIns="91425" bIns="45700" anchor="t" anchorCtr="0">
            <a:noAutofit/>
          </a:bodyPr>
          <a:lstStyle/>
          <a:p>
            <a:pPr marL="0" marR="0" lvl="0" indent="0" algn="l" rtl="0">
              <a:spcBef>
                <a:spcPts val="0"/>
              </a:spcBef>
              <a:spcAft>
                <a:spcPts val="0"/>
              </a:spcAft>
              <a:buNone/>
            </a:pPr>
            <a:r>
              <a:rPr lang="en-GB" sz="800" b="1" u="sng" dirty="0">
                <a:solidFill>
                  <a:schemeClr val="dk1"/>
                </a:solidFill>
                <a:latin typeface="Calibri"/>
                <a:ea typeface="Calibri"/>
                <a:cs typeface="Calibri"/>
                <a:sym typeface="Calibri"/>
              </a:rPr>
              <a:t>Impacts  of transitions on a child’s development</a:t>
            </a:r>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Language development </a:t>
            </a:r>
            <a:r>
              <a:rPr lang="en-GB" sz="800" dirty="0">
                <a:solidFill>
                  <a:schemeClr val="dk1"/>
                </a:solidFill>
                <a:latin typeface="Calibri"/>
                <a:ea typeface="Calibri"/>
                <a:cs typeface="Calibri"/>
                <a:sym typeface="Calibri"/>
              </a:rPr>
              <a:t> child not wanting to talk, finding it hard to listen and withdrawing.</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Intellectual development c</a:t>
            </a:r>
            <a:r>
              <a:rPr lang="en-GB" sz="800" dirty="0">
                <a:solidFill>
                  <a:schemeClr val="dk1"/>
                </a:solidFill>
                <a:latin typeface="Calibri"/>
                <a:ea typeface="Calibri"/>
                <a:cs typeface="Calibri"/>
                <a:sym typeface="Calibri"/>
              </a:rPr>
              <a:t>oncentration, memory may be limited, children need to be interested in what they are learning.</a:t>
            </a:r>
            <a:endParaRPr sz="800" dirty="0"/>
          </a:p>
          <a:p>
            <a:pPr marL="0" marR="0" lvl="0" indent="0" algn="l" rtl="0">
              <a:spcBef>
                <a:spcPts val="0"/>
              </a:spcBef>
              <a:spcAft>
                <a:spcPts val="0"/>
              </a:spcAft>
              <a:buNone/>
            </a:pPr>
            <a:r>
              <a:rPr lang="en-GB" sz="800" b="1" dirty="0">
                <a:solidFill>
                  <a:schemeClr val="dk1"/>
                </a:solidFill>
                <a:latin typeface="Calibri"/>
                <a:ea typeface="Calibri"/>
                <a:cs typeface="Calibri"/>
                <a:sym typeface="Calibri"/>
              </a:rPr>
              <a:t>Social &amp; emotional </a:t>
            </a:r>
            <a:r>
              <a:rPr lang="en-GB" sz="800" dirty="0">
                <a:solidFill>
                  <a:schemeClr val="dk1"/>
                </a:solidFill>
                <a:latin typeface="Calibri"/>
                <a:ea typeface="Calibri"/>
                <a:cs typeface="Calibri"/>
                <a:sym typeface="Calibri"/>
              </a:rPr>
              <a:t>can cause anxiety, behavioural changes,</a:t>
            </a:r>
            <a:endParaRPr lang="en-GB" sz="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800" b="1" dirty="0">
                <a:solidFill>
                  <a:schemeClr val="dk1"/>
                </a:solidFill>
                <a:latin typeface="Calibri"/>
                <a:cs typeface="Calibri"/>
                <a:sym typeface="Calibri"/>
              </a:rPr>
              <a:t>Physical  </a:t>
            </a:r>
            <a:r>
              <a:rPr lang="en-GB" sz="800" dirty="0">
                <a:solidFill>
                  <a:schemeClr val="dk1"/>
                </a:solidFill>
                <a:latin typeface="Calibri"/>
                <a:cs typeface="Calibri"/>
                <a:sym typeface="Calibri"/>
              </a:rPr>
              <a:t>can be loss of appetite. Sleep patterns, regression</a:t>
            </a:r>
            <a:endParaRPr sz="800" dirty="0"/>
          </a:p>
        </p:txBody>
      </p:sp>
      <p:cxnSp>
        <p:nvCxnSpPr>
          <p:cNvPr id="28" name="Google Shape;154;p13">
            <a:extLst>
              <a:ext uri="{FF2B5EF4-FFF2-40B4-BE49-F238E27FC236}">
                <a16:creationId xmlns:a16="http://schemas.microsoft.com/office/drawing/2014/main" id="{6A7A91A1-4174-4ECB-9729-54E918ED01AC}"/>
              </a:ext>
            </a:extLst>
          </p:cNvPr>
          <p:cNvCxnSpPr/>
          <p:nvPr/>
        </p:nvCxnSpPr>
        <p:spPr>
          <a:xfrm>
            <a:off x="10888604" y="5755750"/>
            <a:ext cx="434700" cy="5100"/>
          </a:xfrm>
          <a:prstGeom prst="straightConnector1">
            <a:avLst/>
          </a:prstGeom>
          <a:noFill/>
          <a:ln w="9525" cap="flat" cmpd="sng">
            <a:solidFill>
              <a:srgbClr val="7030A0"/>
            </a:solidFill>
            <a:prstDash val="solid"/>
            <a:round/>
            <a:headEnd type="none" w="sm" len="sm"/>
            <a:tailEnd type="triangle" w="med" len="med"/>
          </a:ln>
        </p:spPr>
      </p:cxnSp>
      <p:cxnSp>
        <p:nvCxnSpPr>
          <p:cNvPr id="29" name="Google Shape;154;p13">
            <a:extLst>
              <a:ext uri="{FF2B5EF4-FFF2-40B4-BE49-F238E27FC236}">
                <a16:creationId xmlns:a16="http://schemas.microsoft.com/office/drawing/2014/main" id="{F856B25B-78D2-4944-BAC5-774055955740}"/>
              </a:ext>
            </a:extLst>
          </p:cNvPr>
          <p:cNvCxnSpPr>
            <a:cxnSpLocks/>
            <a:stCxn id="22" idx="0"/>
          </p:cNvCxnSpPr>
          <p:nvPr/>
        </p:nvCxnSpPr>
        <p:spPr>
          <a:xfrm flipH="1" flipV="1">
            <a:off x="10426702" y="5273551"/>
            <a:ext cx="6702" cy="230240"/>
          </a:xfrm>
          <a:prstGeom prst="straightConnector1">
            <a:avLst/>
          </a:prstGeom>
          <a:noFill/>
          <a:ln w="9525" cap="flat" cmpd="sng">
            <a:solidFill>
              <a:srgbClr val="7030A0"/>
            </a:solidFill>
            <a:prstDash val="solid"/>
            <a:round/>
            <a:headEnd type="none" w="sm" len="sm"/>
            <a:tailEnd type="triangle" w="med" len="med"/>
          </a:ln>
        </p:spPr>
      </p:cxnSp>
      <p:cxnSp>
        <p:nvCxnSpPr>
          <p:cNvPr id="31" name="Google Shape;154;p13">
            <a:extLst>
              <a:ext uri="{FF2B5EF4-FFF2-40B4-BE49-F238E27FC236}">
                <a16:creationId xmlns:a16="http://schemas.microsoft.com/office/drawing/2014/main" id="{F4F23825-6507-4CEA-BE0E-61FC43A50D6E}"/>
              </a:ext>
            </a:extLst>
          </p:cNvPr>
          <p:cNvCxnSpPr>
            <a:cxnSpLocks/>
            <a:stCxn id="22" idx="2"/>
          </p:cNvCxnSpPr>
          <p:nvPr/>
        </p:nvCxnSpPr>
        <p:spPr>
          <a:xfrm flipH="1">
            <a:off x="9563467" y="5816854"/>
            <a:ext cx="414736" cy="10648"/>
          </a:xfrm>
          <a:prstGeom prst="straightConnector1">
            <a:avLst/>
          </a:prstGeom>
          <a:noFill/>
          <a:ln w="9525" cap="flat" cmpd="sng">
            <a:solidFill>
              <a:srgbClr val="7030A0"/>
            </a:solidFill>
            <a:prstDash val="solid"/>
            <a:round/>
            <a:headEnd type="none" w="sm" len="sm"/>
            <a:tailEnd type="triangle" w="med" len="med"/>
          </a:ln>
        </p:spPr>
      </p:cxnSp>
      <p:cxnSp>
        <p:nvCxnSpPr>
          <p:cNvPr id="34" name="Google Shape;154;p13">
            <a:extLst>
              <a:ext uri="{FF2B5EF4-FFF2-40B4-BE49-F238E27FC236}">
                <a16:creationId xmlns:a16="http://schemas.microsoft.com/office/drawing/2014/main" id="{83CECF28-9557-4DDB-A38D-4D44B3AD2FD0}"/>
              </a:ext>
            </a:extLst>
          </p:cNvPr>
          <p:cNvCxnSpPr>
            <a:cxnSpLocks/>
            <a:stCxn id="22" idx="4"/>
            <a:endCxn id="24" idx="0"/>
          </p:cNvCxnSpPr>
          <p:nvPr/>
        </p:nvCxnSpPr>
        <p:spPr>
          <a:xfrm>
            <a:off x="10433404" y="6129916"/>
            <a:ext cx="17823" cy="184885"/>
          </a:xfrm>
          <a:prstGeom prst="straightConnector1">
            <a:avLst/>
          </a:prstGeom>
          <a:noFill/>
          <a:ln w="9525" cap="flat" cmpd="sng">
            <a:solidFill>
              <a:srgbClr val="7030A0"/>
            </a:solidFill>
            <a:prstDash val="solid"/>
            <a:round/>
            <a:headEnd type="none" w="sm" len="sm"/>
            <a:tailEnd type="triangle" w="med" len="med"/>
          </a:ln>
        </p:spPr>
      </p:cxnSp>
      <p:pic>
        <p:nvPicPr>
          <p:cNvPr id="43" name="Google Shape;159;p13">
            <a:extLst>
              <a:ext uri="{FF2B5EF4-FFF2-40B4-BE49-F238E27FC236}">
                <a16:creationId xmlns:a16="http://schemas.microsoft.com/office/drawing/2014/main" id="{AB8D7C47-67FD-42E1-BCCA-67D850B5A2D4}"/>
              </a:ext>
            </a:extLst>
          </p:cNvPr>
          <p:cNvPicPr preferRelativeResize="0"/>
          <p:nvPr/>
        </p:nvPicPr>
        <p:blipFill>
          <a:blip r:embed="rId3">
            <a:alphaModFix/>
          </a:blip>
          <a:stretch>
            <a:fillRect/>
          </a:stretch>
        </p:blipFill>
        <p:spPr>
          <a:xfrm>
            <a:off x="11388296" y="4748905"/>
            <a:ext cx="505465" cy="452838"/>
          </a:xfrm>
          <a:prstGeom prst="rect">
            <a:avLst/>
          </a:prstGeom>
          <a:noFill/>
          <a:ln w="25400" cap="flat" cmpd="sng">
            <a:solidFill>
              <a:srgbClr val="31859B"/>
            </a:solidFill>
            <a:prstDash val="solid"/>
            <a:round/>
            <a:headEnd type="none" w="sm" len="sm"/>
            <a:tailEnd type="none" w="sm" len="sm"/>
          </a:ln>
        </p:spPr>
      </p:pic>
      <p:pic>
        <p:nvPicPr>
          <p:cNvPr id="45" name="Google Shape;160;p13">
            <a:extLst>
              <a:ext uri="{FF2B5EF4-FFF2-40B4-BE49-F238E27FC236}">
                <a16:creationId xmlns:a16="http://schemas.microsoft.com/office/drawing/2014/main" id="{E79FA0A1-C9E5-41D5-BC8C-027967F9F2DD}"/>
              </a:ext>
            </a:extLst>
          </p:cNvPr>
          <p:cNvPicPr preferRelativeResize="0"/>
          <p:nvPr/>
        </p:nvPicPr>
        <p:blipFill>
          <a:blip r:embed="rId4">
            <a:alphaModFix/>
          </a:blip>
          <a:stretch>
            <a:fillRect/>
          </a:stretch>
        </p:blipFill>
        <p:spPr>
          <a:xfrm>
            <a:off x="8946833" y="6275916"/>
            <a:ext cx="605198" cy="491475"/>
          </a:xfrm>
          <a:prstGeom prst="rect">
            <a:avLst/>
          </a:prstGeom>
          <a:noFill/>
          <a:ln w="25400" cap="flat" cmpd="sng">
            <a:solidFill>
              <a:srgbClr val="31859B"/>
            </a:solidFill>
            <a:prstDash val="solid"/>
            <a:round/>
            <a:headEnd type="none" w="sm" len="sm"/>
            <a:tailEnd type="none" w="sm" len="sm"/>
          </a:ln>
        </p:spPr>
      </p:pic>
    </p:spTree>
    <p:extLst>
      <p:ext uri="{BB962C8B-B14F-4D97-AF65-F5344CB8AC3E}">
        <p14:creationId xmlns:p14="http://schemas.microsoft.com/office/powerpoint/2010/main" val="2385934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0;p13">
            <a:extLst>
              <a:ext uri="{FF2B5EF4-FFF2-40B4-BE49-F238E27FC236}">
                <a16:creationId xmlns:a16="http://schemas.microsoft.com/office/drawing/2014/main" id="{CE6F88DB-9B18-47FA-8850-6F83915971DF}"/>
              </a:ext>
            </a:extLst>
          </p:cNvPr>
          <p:cNvSpPr/>
          <p:nvPr/>
        </p:nvSpPr>
        <p:spPr>
          <a:xfrm>
            <a:off x="64096" y="48072"/>
            <a:ext cx="2232000" cy="252000"/>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C00000"/>
                </a:solidFill>
                <a:latin typeface="Calibri"/>
                <a:ea typeface="Calibri"/>
                <a:cs typeface="Calibri"/>
                <a:sym typeface="Calibri"/>
              </a:rPr>
              <a:t>Knowledge Organiser</a:t>
            </a:r>
            <a:endParaRPr dirty="0"/>
          </a:p>
        </p:txBody>
      </p:sp>
      <p:sp>
        <p:nvSpPr>
          <p:cNvPr id="5" name="Google Shape;141;p13">
            <a:extLst>
              <a:ext uri="{FF2B5EF4-FFF2-40B4-BE49-F238E27FC236}">
                <a16:creationId xmlns:a16="http://schemas.microsoft.com/office/drawing/2014/main" id="{A7103951-C3B9-4CB0-A1CD-9FDCBDF17248}"/>
              </a:ext>
            </a:extLst>
          </p:cNvPr>
          <p:cNvSpPr/>
          <p:nvPr/>
        </p:nvSpPr>
        <p:spPr>
          <a:xfrm>
            <a:off x="2368352" y="48072"/>
            <a:ext cx="9691126" cy="243476"/>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lvl="0" algn="ctr"/>
            <a:r>
              <a:rPr lang="en-GB" b="1">
                <a:solidFill>
                  <a:schemeClr val="dk1"/>
                </a:solidFill>
                <a:ea typeface="Calibri"/>
                <a:cs typeface="Calibri"/>
                <a:sym typeface="Calibri"/>
              </a:rPr>
              <a:t>NCFE CACHE: Level 1-2 Technical Award Child Development &amp; Care in the Early Years</a:t>
            </a:r>
            <a:endParaRPr lang="en-GB" dirty="0"/>
          </a:p>
        </p:txBody>
      </p:sp>
      <p:sp>
        <p:nvSpPr>
          <p:cNvPr id="6" name="Google Shape;145;p13">
            <a:extLst>
              <a:ext uri="{FF2B5EF4-FFF2-40B4-BE49-F238E27FC236}">
                <a16:creationId xmlns:a16="http://schemas.microsoft.com/office/drawing/2014/main" id="{2D3D7385-68A0-4028-AB84-E8DF67E6841E}"/>
              </a:ext>
            </a:extLst>
          </p:cNvPr>
          <p:cNvSpPr/>
          <p:nvPr/>
        </p:nvSpPr>
        <p:spPr>
          <a:xfrm>
            <a:off x="64096" y="354294"/>
            <a:ext cx="6031904" cy="251999"/>
          </a:xfrm>
          <a:prstGeom prst="rect">
            <a:avLst/>
          </a:prstGeom>
          <a:solidFill>
            <a:srgbClr val="F2DADA"/>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FF0000"/>
                </a:solidFill>
              </a:rPr>
              <a:t>Content Area 3: Care routines, play and activities to support the child</a:t>
            </a:r>
            <a:endParaRPr sz="1600" b="1" dirty="0">
              <a:solidFill>
                <a:srgbClr val="FF0000"/>
              </a:solidFill>
            </a:endParaRPr>
          </a:p>
        </p:txBody>
      </p:sp>
      <p:sp>
        <p:nvSpPr>
          <p:cNvPr id="8" name="Google Shape;93;p13">
            <a:extLst>
              <a:ext uri="{FF2B5EF4-FFF2-40B4-BE49-F238E27FC236}">
                <a16:creationId xmlns:a16="http://schemas.microsoft.com/office/drawing/2014/main" id="{7DD5E546-62BC-40C2-93FE-DA5EEF5F5F4B}"/>
              </a:ext>
            </a:extLst>
          </p:cNvPr>
          <p:cNvSpPr/>
          <p:nvPr/>
        </p:nvSpPr>
        <p:spPr>
          <a:xfrm>
            <a:off x="64096" y="765909"/>
            <a:ext cx="6031904" cy="592661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800" b="1">
              <a:solidFill>
                <a:schemeClr val="dk1"/>
              </a:solidFill>
              <a:latin typeface="Calibri"/>
              <a:ea typeface="Calibri"/>
              <a:cs typeface="Calibri"/>
              <a:sym typeface="Calibri"/>
            </a:endParaRPr>
          </a:p>
        </p:txBody>
      </p:sp>
      <p:sp>
        <p:nvSpPr>
          <p:cNvPr id="10" name="Google Shape;102;p13">
            <a:extLst>
              <a:ext uri="{FF2B5EF4-FFF2-40B4-BE49-F238E27FC236}">
                <a16:creationId xmlns:a16="http://schemas.microsoft.com/office/drawing/2014/main" id="{26C150F7-B233-4B38-9A0C-7AFE09C73C65}"/>
              </a:ext>
            </a:extLst>
          </p:cNvPr>
          <p:cNvSpPr/>
          <p:nvPr/>
        </p:nvSpPr>
        <p:spPr>
          <a:xfrm>
            <a:off x="2579849" y="862889"/>
            <a:ext cx="890068" cy="169119"/>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000" b="1" dirty="0">
                <a:solidFill>
                  <a:srgbClr val="FF0000"/>
                </a:solidFill>
                <a:latin typeface="Calibri"/>
                <a:ea typeface="Calibri"/>
                <a:cs typeface="Calibri"/>
                <a:sym typeface="Calibri"/>
              </a:rPr>
              <a:t>Care Routines</a:t>
            </a:r>
            <a:endParaRPr dirty="0"/>
          </a:p>
        </p:txBody>
      </p:sp>
      <p:sp>
        <p:nvSpPr>
          <p:cNvPr id="11" name="Google Shape;103;p13">
            <a:extLst>
              <a:ext uri="{FF2B5EF4-FFF2-40B4-BE49-F238E27FC236}">
                <a16:creationId xmlns:a16="http://schemas.microsoft.com/office/drawing/2014/main" id="{7A214B8B-3257-497B-A49B-8F6BF946A2B9}"/>
              </a:ext>
            </a:extLst>
          </p:cNvPr>
          <p:cNvSpPr/>
          <p:nvPr/>
        </p:nvSpPr>
        <p:spPr>
          <a:xfrm>
            <a:off x="235020" y="1325158"/>
            <a:ext cx="794194" cy="148940"/>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000" b="1">
                <a:solidFill>
                  <a:srgbClr val="FF0000"/>
                </a:solidFill>
                <a:latin typeface="Calibri"/>
                <a:ea typeface="Calibri"/>
                <a:cs typeface="Calibri"/>
                <a:sym typeface="Calibri"/>
              </a:rPr>
              <a:t>Sleep &amp; rest</a:t>
            </a:r>
            <a:endParaRPr/>
          </a:p>
        </p:txBody>
      </p:sp>
      <p:sp>
        <p:nvSpPr>
          <p:cNvPr id="12" name="Google Shape;107;p13">
            <a:extLst>
              <a:ext uri="{FF2B5EF4-FFF2-40B4-BE49-F238E27FC236}">
                <a16:creationId xmlns:a16="http://schemas.microsoft.com/office/drawing/2014/main" id="{A45F70E6-2247-4BB2-ACE0-F7A8C08CCE91}"/>
              </a:ext>
            </a:extLst>
          </p:cNvPr>
          <p:cNvSpPr/>
          <p:nvPr/>
        </p:nvSpPr>
        <p:spPr>
          <a:xfrm>
            <a:off x="4174389" y="1352590"/>
            <a:ext cx="794194" cy="314417"/>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000" b="1" dirty="0">
                <a:solidFill>
                  <a:srgbClr val="FF0000"/>
                </a:solidFill>
                <a:latin typeface="Calibri"/>
                <a:ea typeface="Calibri"/>
                <a:cs typeface="Calibri"/>
                <a:sym typeface="Calibri"/>
              </a:rPr>
              <a:t>Personal hygiene</a:t>
            </a:r>
            <a:endParaRPr dirty="0"/>
          </a:p>
        </p:txBody>
      </p:sp>
      <p:sp>
        <p:nvSpPr>
          <p:cNvPr id="13" name="Google Shape;129;p13">
            <a:extLst>
              <a:ext uri="{FF2B5EF4-FFF2-40B4-BE49-F238E27FC236}">
                <a16:creationId xmlns:a16="http://schemas.microsoft.com/office/drawing/2014/main" id="{692591BD-BABF-4B14-8CB7-37C1372085EE}"/>
              </a:ext>
            </a:extLst>
          </p:cNvPr>
          <p:cNvSpPr/>
          <p:nvPr/>
        </p:nvSpPr>
        <p:spPr>
          <a:xfrm>
            <a:off x="1135722" y="1326483"/>
            <a:ext cx="921349" cy="242909"/>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000" b="1" dirty="0">
                <a:solidFill>
                  <a:srgbClr val="FF0000"/>
                </a:solidFill>
                <a:latin typeface="Calibri"/>
                <a:ea typeface="Calibri"/>
                <a:cs typeface="Calibri"/>
                <a:sym typeface="Calibri"/>
              </a:rPr>
              <a:t>Physical activity</a:t>
            </a:r>
            <a:endParaRPr dirty="0"/>
          </a:p>
        </p:txBody>
      </p:sp>
      <p:sp>
        <p:nvSpPr>
          <p:cNvPr id="14" name="Google Shape;130;p13">
            <a:extLst>
              <a:ext uri="{FF2B5EF4-FFF2-40B4-BE49-F238E27FC236}">
                <a16:creationId xmlns:a16="http://schemas.microsoft.com/office/drawing/2014/main" id="{21311F48-0EB4-4165-BDCF-5F9F25B5B4B9}"/>
              </a:ext>
            </a:extLst>
          </p:cNvPr>
          <p:cNvSpPr/>
          <p:nvPr/>
        </p:nvSpPr>
        <p:spPr>
          <a:xfrm>
            <a:off x="2201423" y="1362053"/>
            <a:ext cx="890068" cy="169118"/>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000" b="1">
                <a:solidFill>
                  <a:srgbClr val="FF0000"/>
                </a:solidFill>
                <a:latin typeface="Calibri"/>
                <a:ea typeface="Calibri"/>
                <a:cs typeface="Calibri"/>
                <a:sym typeface="Calibri"/>
              </a:rPr>
              <a:t>Balanced diet</a:t>
            </a:r>
            <a:endParaRPr/>
          </a:p>
        </p:txBody>
      </p:sp>
      <p:sp>
        <p:nvSpPr>
          <p:cNvPr id="15" name="Google Shape;131;p13">
            <a:extLst>
              <a:ext uri="{FF2B5EF4-FFF2-40B4-BE49-F238E27FC236}">
                <a16:creationId xmlns:a16="http://schemas.microsoft.com/office/drawing/2014/main" id="{09B4340D-4BB1-4172-9038-285F911D2DF7}"/>
              </a:ext>
            </a:extLst>
          </p:cNvPr>
          <p:cNvSpPr/>
          <p:nvPr/>
        </p:nvSpPr>
        <p:spPr>
          <a:xfrm>
            <a:off x="3235843" y="1352590"/>
            <a:ext cx="794194" cy="345465"/>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800" b="1" dirty="0">
                <a:solidFill>
                  <a:srgbClr val="FF0000"/>
                </a:solidFill>
                <a:latin typeface="Calibri"/>
                <a:ea typeface="Calibri"/>
                <a:cs typeface="Calibri"/>
                <a:sym typeface="Calibri"/>
              </a:rPr>
              <a:t>Suitable clothing &amp; footwear</a:t>
            </a:r>
            <a:endParaRPr dirty="0"/>
          </a:p>
        </p:txBody>
      </p:sp>
      <p:sp>
        <p:nvSpPr>
          <p:cNvPr id="16" name="Google Shape;132;p13">
            <a:extLst>
              <a:ext uri="{FF2B5EF4-FFF2-40B4-BE49-F238E27FC236}">
                <a16:creationId xmlns:a16="http://schemas.microsoft.com/office/drawing/2014/main" id="{4D61D502-178D-4440-B0A3-FE2AAC540DAA}"/>
              </a:ext>
            </a:extLst>
          </p:cNvPr>
          <p:cNvSpPr/>
          <p:nvPr/>
        </p:nvSpPr>
        <p:spPr>
          <a:xfrm>
            <a:off x="5064784" y="1256925"/>
            <a:ext cx="847995" cy="505745"/>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000" b="1" dirty="0">
                <a:solidFill>
                  <a:srgbClr val="FF0000"/>
                </a:solidFill>
                <a:latin typeface="Calibri"/>
                <a:ea typeface="Calibri"/>
                <a:cs typeface="Calibri"/>
                <a:sym typeface="Calibri"/>
              </a:rPr>
              <a:t>Safe &amp; stimulating environment</a:t>
            </a:r>
            <a:endParaRPr dirty="0"/>
          </a:p>
        </p:txBody>
      </p:sp>
      <p:sp>
        <p:nvSpPr>
          <p:cNvPr id="17" name="Google Shape;106;p13">
            <a:extLst>
              <a:ext uri="{FF2B5EF4-FFF2-40B4-BE49-F238E27FC236}">
                <a16:creationId xmlns:a16="http://schemas.microsoft.com/office/drawing/2014/main" id="{15A8D4F7-4DA2-4675-9294-973D9150ABD8}"/>
              </a:ext>
            </a:extLst>
          </p:cNvPr>
          <p:cNvSpPr/>
          <p:nvPr/>
        </p:nvSpPr>
        <p:spPr>
          <a:xfrm>
            <a:off x="135616" y="1568067"/>
            <a:ext cx="920021" cy="1009313"/>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800" dirty="0">
                <a:solidFill>
                  <a:schemeClr val="dk1"/>
                </a:solidFill>
                <a:latin typeface="Calibri"/>
                <a:ea typeface="Calibri"/>
                <a:cs typeface="Calibri"/>
                <a:sym typeface="Calibri"/>
              </a:rPr>
              <a:t>Babies and young children need to sleep a lot more than adults.  During sleep the body produces a growth hormone</a:t>
            </a:r>
            <a:r>
              <a:rPr lang="en-GB" sz="800" b="1" dirty="0">
                <a:solidFill>
                  <a:srgbClr val="FF0000"/>
                </a:solidFill>
                <a:latin typeface="Calibri"/>
                <a:ea typeface="Calibri"/>
                <a:cs typeface="Calibri"/>
                <a:sym typeface="Calibri"/>
              </a:rPr>
              <a:t>.  </a:t>
            </a:r>
            <a:endParaRPr sz="800" dirty="0"/>
          </a:p>
        </p:txBody>
      </p:sp>
      <p:sp>
        <p:nvSpPr>
          <p:cNvPr id="19" name="Google Shape;138;p13">
            <a:extLst>
              <a:ext uri="{FF2B5EF4-FFF2-40B4-BE49-F238E27FC236}">
                <a16:creationId xmlns:a16="http://schemas.microsoft.com/office/drawing/2014/main" id="{3677C7B8-2FB3-4CFE-82AB-60C256433844}"/>
              </a:ext>
            </a:extLst>
          </p:cNvPr>
          <p:cNvSpPr/>
          <p:nvPr/>
        </p:nvSpPr>
        <p:spPr>
          <a:xfrm>
            <a:off x="1127157" y="1649438"/>
            <a:ext cx="921349" cy="825175"/>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800" dirty="0">
                <a:solidFill>
                  <a:schemeClr val="dk1"/>
                </a:solidFill>
                <a:latin typeface="Calibri"/>
                <a:ea typeface="Calibri"/>
                <a:cs typeface="Calibri"/>
                <a:sym typeface="Calibri"/>
              </a:rPr>
              <a:t>Children need to be physically active everyday, this helps them have stronger hearts, bones and muscles.</a:t>
            </a:r>
            <a:endParaRPr sz="800" dirty="0"/>
          </a:p>
        </p:txBody>
      </p:sp>
      <p:sp>
        <p:nvSpPr>
          <p:cNvPr id="20" name="Google Shape;139;p13">
            <a:extLst>
              <a:ext uri="{FF2B5EF4-FFF2-40B4-BE49-F238E27FC236}">
                <a16:creationId xmlns:a16="http://schemas.microsoft.com/office/drawing/2014/main" id="{AAC7047F-8E68-4E69-8F4D-23C9394688F1}"/>
              </a:ext>
            </a:extLst>
          </p:cNvPr>
          <p:cNvSpPr/>
          <p:nvPr/>
        </p:nvSpPr>
        <p:spPr>
          <a:xfrm>
            <a:off x="2158339" y="1632581"/>
            <a:ext cx="944986" cy="940063"/>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800" dirty="0">
                <a:solidFill>
                  <a:schemeClr val="dk1"/>
                </a:solidFill>
                <a:latin typeface="Calibri"/>
                <a:ea typeface="Calibri"/>
                <a:cs typeface="Calibri"/>
                <a:sym typeface="Calibri"/>
              </a:rPr>
              <a:t>A balanced diet refers to children getting meals &amp; snacks that meet their needs for growth but in the right quantities</a:t>
            </a:r>
            <a:r>
              <a:rPr lang="en-GB" sz="950" dirty="0">
                <a:solidFill>
                  <a:schemeClr val="dk1"/>
                </a:solidFill>
                <a:latin typeface="Calibri"/>
                <a:ea typeface="Calibri"/>
                <a:cs typeface="Calibri"/>
                <a:sym typeface="Calibri"/>
              </a:rPr>
              <a:t>.</a:t>
            </a:r>
            <a:endParaRPr dirty="0"/>
          </a:p>
        </p:txBody>
      </p:sp>
      <p:sp>
        <p:nvSpPr>
          <p:cNvPr id="21" name="Google Shape;140;p13">
            <a:extLst>
              <a:ext uri="{FF2B5EF4-FFF2-40B4-BE49-F238E27FC236}">
                <a16:creationId xmlns:a16="http://schemas.microsoft.com/office/drawing/2014/main" id="{038638AC-AB46-43DC-8D67-6996E3DD497A}"/>
              </a:ext>
            </a:extLst>
          </p:cNvPr>
          <p:cNvSpPr/>
          <p:nvPr/>
        </p:nvSpPr>
        <p:spPr>
          <a:xfrm>
            <a:off x="3202131" y="1793593"/>
            <a:ext cx="827906" cy="1085918"/>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800" dirty="0">
                <a:solidFill>
                  <a:schemeClr val="dk1"/>
                </a:solidFill>
                <a:latin typeface="Calibri"/>
                <a:ea typeface="Calibri"/>
                <a:cs typeface="Calibri"/>
                <a:sym typeface="Calibri"/>
              </a:rPr>
              <a:t>Children need clean clothing and footwear that is right for the weather.  If clothes are dirty they could get an infection</a:t>
            </a:r>
            <a:r>
              <a:rPr lang="en-GB" sz="1000" dirty="0">
                <a:solidFill>
                  <a:schemeClr val="dk1"/>
                </a:solidFill>
                <a:latin typeface="Calibri"/>
                <a:ea typeface="Calibri"/>
                <a:cs typeface="Calibri"/>
                <a:sym typeface="Calibri"/>
              </a:rPr>
              <a:t>.</a:t>
            </a:r>
            <a:endParaRPr dirty="0"/>
          </a:p>
        </p:txBody>
      </p:sp>
      <p:sp>
        <p:nvSpPr>
          <p:cNvPr id="22" name="Google Shape;141;p13">
            <a:extLst>
              <a:ext uri="{FF2B5EF4-FFF2-40B4-BE49-F238E27FC236}">
                <a16:creationId xmlns:a16="http://schemas.microsoft.com/office/drawing/2014/main" id="{FA59F584-CF38-4285-80D4-D6748EACE13B}"/>
              </a:ext>
            </a:extLst>
          </p:cNvPr>
          <p:cNvSpPr/>
          <p:nvPr/>
        </p:nvSpPr>
        <p:spPr>
          <a:xfrm>
            <a:off x="4128844" y="1762669"/>
            <a:ext cx="847996" cy="1156130"/>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800" dirty="0">
                <a:solidFill>
                  <a:schemeClr val="dk1"/>
                </a:solidFill>
                <a:latin typeface="Calibri"/>
                <a:ea typeface="Calibri"/>
                <a:cs typeface="Calibri"/>
                <a:sym typeface="Calibri"/>
              </a:rPr>
              <a:t>This is keeping skin, hair &amp; teeth clean.  Babies and young children’s immune systems are developing, which is why good personal hygiene is vital</a:t>
            </a:r>
            <a:r>
              <a:rPr lang="en-GB" sz="850" dirty="0">
                <a:solidFill>
                  <a:schemeClr val="dk1"/>
                </a:solidFill>
                <a:latin typeface="Calibri"/>
                <a:ea typeface="Calibri"/>
                <a:cs typeface="Calibri"/>
                <a:sym typeface="Calibri"/>
              </a:rPr>
              <a:t>.</a:t>
            </a:r>
            <a:endParaRPr dirty="0"/>
          </a:p>
        </p:txBody>
      </p:sp>
      <p:sp>
        <p:nvSpPr>
          <p:cNvPr id="23" name="Google Shape;142;p13">
            <a:extLst>
              <a:ext uri="{FF2B5EF4-FFF2-40B4-BE49-F238E27FC236}">
                <a16:creationId xmlns:a16="http://schemas.microsoft.com/office/drawing/2014/main" id="{DB66F028-A004-417F-B882-693808F468DF}"/>
              </a:ext>
            </a:extLst>
          </p:cNvPr>
          <p:cNvSpPr/>
          <p:nvPr/>
        </p:nvSpPr>
        <p:spPr>
          <a:xfrm>
            <a:off x="5025898" y="1814989"/>
            <a:ext cx="931214" cy="1156130"/>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800" dirty="0">
                <a:solidFill>
                  <a:schemeClr val="dk1"/>
                </a:solidFill>
                <a:latin typeface="Calibri"/>
                <a:ea typeface="Calibri"/>
                <a:cs typeface="Calibri"/>
                <a:sym typeface="Calibri"/>
              </a:rPr>
              <a:t>This is important to prevent accidents.  Young children are often very impulsive, but they need to have an environment they can explore safely, so they can develop.</a:t>
            </a:r>
            <a:endParaRPr sz="800" dirty="0"/>
          </a:p>
        </p:txBody>
      </p:sp>
      <p:pic>
        <p:nvPicPr>
          <p:cNvPr id="3" name="Picture 2">
            <a:extLst>
              <a:ext uri="{FF2B5EF4-FFF2-40B4-BE49-F238E27FC236}">
                <a16:creationId xmlns:a16="http://schemas.microsoft.com/office/drawing/2014/main" id="{B139F9BF-1EF6-4E39-A8E5-F144FBF59C19}"/>
              </a:ext>
            </a:extLst>
          </p:cNvPr>
          <p:cNvPicPr>
            <a:picLocks noChangeAspect="1"/>
          </p:cNvPicPr>
          <p:nvPr/>
        </p:nvPicPr>
        <p:blipFill>
          <a:blip r:embed="rId2"/>
          <a:stretch>
            <a:fillRect/>
          </a:stretch>
        </p:blipFill>
        <p:spPr>
          <a:xfrm>
            <a:off x="236648" y="5109596"/>
            <a:ext cx="2343202" cy="1520488"/>
          </a:xfrm>
          <a:prstGeom prst="rect">
            <a:avLst/>
          </a:prstGeom>
        </p:spPr>
      </p:pic>
      <p:sp>
        <p:nvSpPr>
          <p:cNvPr id="24" name="Google Shape;102;p13">
            <a:extLst>
              <a:ext uri="{FF2B5EF4-FFF2-40B4-BE49-F238E27FC236}">
                <a16:creationId xmlns:a16="http://schemas.microsoft.com/office/drawing/2014/main" id="{B6BF3587-3EFF-410C-BCBD-864A91E00573}"/>
              </a:ext>
            </a:extLst>
          </p:cNvPr>
          <p:cNvSpPr/>
          <p:nvPr/>
        </p:nvSpPr>
        <p:spPr>
          <a:xfrm rot="18001065">
            <a:off x="-110683" y="5532405"/>
            <a:ext cx="1239463" cy="311641"/>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spcBef>
                <a:spcPts val="0"/>
              </a:spcBef>
              <a:spcAft>
                <a:spcPts val="0"/>
              </a:spcAft>
              <a:buNone/>
            </a:pPr>
            <a:r>
              <a:rPr lang="en-GB" sz="1050" b="1" dirty="0">
                <a:solidFill>
                  <a:srgbClr val="FF0000"/>
                </a:solidFill>
                <a:latin typeface="Calibri"/>
                <a:cs typeface="Calibri"/>
                <a:sym typeface="Calibri"/>
              </a:rPr>
              <a:t>Maslow’s Hierarchy of Needs</a:t>
            </a:r>
            <a:endParaRPr sz="1050" dirty="0"/>
          </a:p>
        </p:txBody>
      </p:sp>
      <p:cxnSp>
        <p:nvCxnSpPr>
          <p:cNvPr id="25" name="Google Shape;110;p13">
            <a:extLst>
              <a:ext uri="{FF2B5EF4-FFF2-40B4-BE49-F238E27FC236}">
                <a16:creationId xmlns:a16="http://schemas.microsoft.com/office/drawing/2014/main" id="{002C2A69-C17E-4E9C-BA46-454E72151DA2}"/>
              </a:ext>
            </a:extLst>
          </p:cNvPr>
          <p:cNvCxnSpPr>
            <a:cxnSpLocks/>
          </p:cNvCxnSpPr>
          <p:nvPr/>
        </p:nvCxnSpPr>
        <p:spPr>
          <a:xfrm flipH="1">
            <a:off x="473638" y="939515"/>
            <a:ext cx="2106211" cy="334950"/>
          </a:xfrm>
          <a:prstGeom prst="straightConnector1">
            <a:avLst/>
          </a:prstGeom>
          <a:noFill/>
          <a:ln w="12700" cap="flat" cmpd="sng">
            <a:solidFill>
              <a:srgbClr val="FF0000"/>
            </a:solidFill>
            <a:prstDash val="solid"/>
            <a:round/>
            <a:headEnd type="none" w="sm" len="sm"/>
            <a:tailEnd type="none" w="sm" len="sm"/>
          </a:ln>
        </p:spPr>
      </p:cxnSp>
      <p:cxnSp>
        <p:nvCxnSpPr>
          <p:cNvPr id="28" name="Google Shape;110;p13">
            <a:extLst>
              <a:ext uri="{FF2B5EF4-FFF2-40B4-BE49-F238E27FC236}">
                <a16:creationId xmlns:a16="http://schemas.microsoft.com/office/drawing/2014/main" id="{3BFB62AA-58A2-4B8D-B3AD-0729346E22E6}"/>
              </a:ext>
            </a:extLst>
          </p:cNvPr>
          <p:cNvCxnSpPr>
            <a:cxnSpLocks/>
            <a:stCxn id="10" idx="1"/>
          </p:cNvCxnSpPr>
          <p:nvPr/>
        </p:nvCxnSpPr>
        <p:spPr>
          <a:xfrm flipH="1">
            <a:off x="1438757" y="947449"/>
            <a:ext cx="1141092" cy="362041"/>
          </a:xfrm>
          <a:prstGeom prst="straightConnector1">
            <a:avLst/>
          </a:prstGeom>
          <a:noFill/>
          <a:ln w="12700" cap="flat" cmpd="sng">
            <a:solidFill>
              <a:srgbClr val="FF0000"/>
            </a:solidFill>
            <a:prstDash val="solid"/>
            <a:round/>
            <a:headEnd type="none" w="sm" len="sm"/>
            <a:tailEnd type="none" w="sm" len="sm"/>
          </a:ln>
        </p:spPr>
      </p:cxnSp>
      <p:cxnSp>
        <p:nvCxnSpPr>
          <p:cNvPr id="31" name="Google Shape;110;p13">
            <a:extLst>
              <a:ext uri="{FF2B5EF4-FFF2-40B4-BE49-F238E27FC236}">
                <a16:creationId xmlns:a16="http://schemas.microsoft.com/office/drawing/2014/main" id="{E92231D1-AF36-459E-A930-829692D485AD}"/>
              </a:ext>
            </a:extLst>
          </p:cNvPr>
          <p:cNvCxnSpPr>
            <a:cxnSpLocks/>
            <a:endCxn id="14" idx="0"/>
          </p:cNvCxnSpPr>
          <p:nvPr/>
        </p:nvCxnSpPr>
        <p:spPr>
          <a:xfrm flipH="1">
            <a:off x="2646457" y="1057230"/>
            <a:ext cx="97935" cy="304823"/>
          </a:xfrm>
          <a:prstGeom prst="straightConnector1">
            <a:avLst/>
          </a:prstGeom>
          <a:noFill/>
          <a:ln w="12700" cap="flat" cmpd="sng">
            <a:solidFill>
              <a:srgbClr val="FF0000"/>
            </a:solidFill>
            <a:prstDash val="solid"/>
            <a:round/>
            <a:headEnd type="none" w="sm" len="sm"/>
            <a:tailEnd type="none" w="sm" len="sm"/>
          </a:ln>
        </p:spPr>
      </p:cxnSp>
      <p:cxnSp>
        <p:nvCxnSpPr>
          <p:cNvPr id="35" name="Google Shape;110;p13">
            <a:extLst>
              <a:ext uri="{FF2B5EF4-FFF2-40B4-BE49-F238E27FC236}">
                <a16:creationId xmlns:a16="http://schemas.microsoft.com/office/drawing/2014/main" id="{44E5317E-A861-455E-9733-55032E55E5A2}"/>
              </a:ext>
            </a:extLst>
          </p:cNvPr>
          <p:cNvCxnSpPr>
            <a:cxnSpLocks/>
            <a:endCxn id="15" idx="0"/>
          </p:cNvCxnSpPr>
          <p:nvPr/>
        </p:nvCxnSpPr>
        <p:spPr>
          <a:xfrm>
            <a:off x="3431732" y="1034586"/>
            <a:ext cx="201208" cy="318004"/>
          </a:xfrm>
          <a:prstGeom prst="straightConnector1">
            <a:avLst/>
          </a:prstGeom>
          <a:noFill/>
          <a:ln w="12700" cap="flat" cmpd="sng">
            <a:solidFill>
              <a:srgbClr val="FF0000"/>
            </a:solidFill>
            <a:prstDash val="solid"/>
            <a:round/>
            <a:headEnd type="none" w="sm" len="sm"/>
            <a:tailEnd type="none" w="sm" len="sm"/>
          </a:ln>
        </p:spPr>
      </p:cxnSp>
      <p:cxnSp>
        <p:nvCxnSpPr>
          <p:cNvPr id="38" name="Google Shape;110;p13">
            <a:extLst>
              <a:ext uri="{FF2B5EF4-FFF2-40B4-BE49-F238E27FC236}">
                <a16:creationId xmlns:a16="http://schemas.microsoft.com/office/drawing/2014/main" id="{FC3DADFF-F568-4C8D-A2A3-FB6602B9F021}"/>
              </a:ext>
            </a:extLst>
          </p:cNvPr>
          <p:cNvCxnSpPr>
            <a:cxnSpLocks/>
            <a:endCxn id="12" idx="0"/>
          </p:cNvCxnSpPr>
          <p:nvPr/>
        </p:nvCxnSpPr>
        <p:spPr>
          <a:xfrm>
            <a:off x="3451611" y="969209"/>
            <a:ext cx="1119875" cy="383381"/>
          </a:xfrm>
          <a:prstGeom prst="straightConnector1">
            <a:avLst/>
          </a:prstGeom>
          <a:noFill/>
          <a:ln w="12700" cap="flat" cmpd="sng">
            <a:solidFill>
              <a:srgbClr val="FF0000"/>
            </a:solidFill>
            <a:prstDash val="solid"/>
            <a:round/>
            <a:headEnd type="none" w="sm" len="sm"/>
            <a:tailEnd type="none" w="sm" len="sm"/>
          </a:ln>
        </p:spPr>
      </p:cxnSp>
      <p:cxnSp>
        <p:nvCxnSpPr>
          <p:cNvPr id="41" name="Google Shape;110;p13">
            <a:extLst>
              <a:ext uri="{FF2B5EF4-FFF2-40B4-BE49-F238E27FC236}">
                <a16:creationId xmlns:a16="http://schemas.microsoft.com/office/drawing/2014/main" id="{1E77ECDB-7ECD-43D1-816D-57A2C2134C89}"/>
              </a:ext>
            </a:extLst>
          </p:cNvPr>
          <p:cNvCxnSpPr>
            <a:cxnSpLocks/>
            <a:stCxn id="16" idx="0"/>
          </p:cNvCxnSpPr>
          <p:nvPr/>
        </p:nvCxnSpPr>
        <p:spPr>
          <a:xfrm flipH="1" flipV="1">
            <a:off x="3469918" y="909967"/>
            <a:ext cx="2018864" cy="346958"/>
          </a:xfrm>
          <a:prstGeom prst="straightConnector1">
            <a:avLst/>
          </a:prstGeom>
          <a:noFill/>
          <a:ln w="12700" cap="flat" cmpd="sng">
            <a:solidFill>
              <a:srgbClr val="FF0000"/>
            </a:solidFill>
            <a:prstDash val="solid"/>
            <a:round/>
            <a:headEnd type="none" w="sm" len="sm"/>
            <a:tailEnd type="none" w="sm" len="sm"/>
          </a:ln>
        </p:spPr>
      </p:cxnSp>
      <p:graphicFrame>
        <p:nvGraphicFramePr>
          <p:cNvPr id="51" name="Table 51">
            <a:extLst>
              <a:ext uri="{FF2B5EF4-FFF2-40B4-BE49-F238E27FC236}">
                <a16:creationId xmlns:a16="http://schemas.microsoft.com/office/drawing/2014/main" id="{A3D5FECF-4166-4CB8-998B-5BD29AE3335C}"/>
              </a:ext>
            </a:extLst>
          </p:cNvPr>
          <p:cNvGraphicFramePr>
            <a:graphicFrameLocks noGrp="1"/>
          </p:cNvGraphicFramePr>
          <p:nvPr>
            <p:extLst>
              <p:ext uri="{D42A27DB-BD31-4B8C-83A1-F6EECF244321}">
                <p14:modId xmlns:p14="http://schemas.microsoft.com/office/powerpoint/2010/main" val="187262706"/>
              </p:ext>
            </p:extLst>
          </p:nvPr>
        </p:nvGraphicFramePr>
        <p:xfrm>
          <a:off x="108500" y="2961685"/>
          <a:ext cx="1744920" cy="2072640"/>
        </p:xfrm>
        <a:graphic>
          <a:graphicData uri="http://schemas.openxmlformats.org/drawingml/2006/table">
            <a:tbl>
              <a:tblPr firstRow="1" bandRow="1">
                <a:tableStyleId>{21E4AEA4-8DFA-4A89-87EB-49C32662AFE0}</a:tableStyleId>
              </a:tblPr>
              <a:tblGrid>
                <a:gridCol w="830521">
                  <a:extLst>
                    <a:ext uri="{9D8B030D-6E8A-4147-A177-3AD203B41FA5}">
                      <a16:colId xmlns:a16="http://schemas.microsoft.com/office/drawing/2014/main" val="828521673"/>
                    </a:ext>
                  </a:extLst>
                </a:gridCol>
                <a:gridCol w="914399">
                  <a:extLst>
                    <a:ext uri="{9D8B030D-6E8A-4147-A177-3AD203B41FA5}">
                      <a16:colId xmlns:a16="http://schemas.microsoft.com/office/drawing/2014/main" val="3906893277"/>
                    </a:ext>
                  </a:extLst>
                </a:gridCol>
              </a:tblGrid>
              <a:tr h="169355">
                <a:tc>
                  <a:txBody>
                    <a:bodyPr/>
                    <a:lstStyle/>
                    <a:p>
                      <a:r>
                        <a:rPr lang="en-GB" sz="800" dirty="0"/>
                        <a:t>Basic Needs</a:t>
                      </a:r>
                    </a:p>
                  </a:txBody>
                  <a:tcPr/>
                </a:tc>
                <a:tc>
                  <a:txBody>
                    <a:bodyPr/>
                    <a:lstStyle/>
                    <a:p>
                      <a:r>
                        <a:rPr lang="en-GB" sz="800" dirty="0"/>
                        <a:t>Psychological Needs</a:t>
                      </a:r>
                    </a:p>
                  </a:txBody>
                  <a:tcPr/>
                </a:tc>
                <a:extLst>
                  <a:ext uri="{0D108BD9-81ED-4DB2-BD59-A6C34878D82A}">
                    <a16:rowId xmlns:a16="http://schemas.microsoft.com/office/drawing/2014/main" val="1060889442"/>
                  </a:ext>
                </a:extLst>
              </a:tr>
              <a:tr h="169355">
                <a:tc>
                  <a:txBody>
                    <a:bodyPr/>
                    <a:lstStyle/>
                    <a:p>
                      <a:r>
                        <a:rPr lang="en-GB" sz="800" dirty="0"/>
                        <a:t>Food and drink</a:t>
                      </a:r>
                    </a:p>
                  </a:txBody>
                  <a:tcPr/>
                </a:tc>
                <a:tc>
                  <a:txBody>
                    <a:bodyPr/>
                    <a:lstStyle/>
                    <a:p>
                      <a:r>
                        <a:rPr lang="en-GB" sz="800" dirty="0"/>
                        <a:t>Belonging</a:t>
                      </a:r>
                    </a:p>
                  </a:txBody>
                  <a:tcPr/>
                </a:tc>
                <a:extLst>
                  <a:ext uri="{0D108BD9-81ED-4DB2-BD59-A6C34878D82A}">
                    <a16:rowId xmlns:a16="http://schemas.microsoft.com/office/drawing/2014/main" val="1477786175"/>
                  </a:ext>
                </a:extLst>
              </a:tr>
              <a:tr h="169355">
                <a:tc>
                  <a:txBody>
                    <a:bodyPr/>
                    <a:lstStyle/>
                    <a:p>
                      <a:r>
                        <a:rPr lang="en-GB" sz="800" dirty="0"/>
                        <a:t>Fresh air</a:t>
                      </a:r>
                    </a:p>
                  </a:txBody>
                  <a:tcPr/>
                </a:tc>
                <a:tc>
                  <a:txBody>
                    <a:bodyPr/>
                    <a:lstStyle/>
                    <a:p>
                      <a:r>
                        <a:rPr lang="en-GB" sz="800" dirty="0"/>
                        <a:t>Affection</a:t>
                      </a:r>
                    </a:p>
                  </a:txBody>
                  <a:tcPr/>
                </a:tc>
                <a:extLst>
                  <a:ext uri="{0D108BD9-81ED-4DB2-BD59-A6C34878D82A}">
                    <a16:rowId xmlns:a16="http://schemas.microsoft.com/office/drawing/2014/main" val="3171117390"/>
                  </a:ext>
                </a:extLst>
              </a:tr>
              <a:tr h="169355">
                <a:tc>
                  <a:txBody>
                    <a:bodyPr/>
                    <a:lstStyle/>
                    <a:p>
                      <a:r>
                        <a:rPr lang="en-GB" sz="800" dirty="0"/>
                        <a:t>Rest and sleep</a:t>
                      </a:r>
                    </a:p>
                  </a:txBody>
                  <a:tcPr/>
                </a:tc>
                <a:tc>
                  <a:txBody>
                    <a:bodyPr/>
                    <a:lstStyle/>
                    <a:p>
                      <a:r>
                        <a:rPr lang="en-GB" sz="800" dirty="0"/>
                        <a:t>Sense of achievement</a:t>
                      </a:r>
                    </a:p>
                  </a:txBody>
                  <a:tcPr/>
                </a:tc>
                <a:extLst>
                  <a:ext uri="{0D108BD9-81ED-4DB2-BD59-A6C34878D82A}">
                    <a16:rowId xmlns:a16="http://schemas.microsoft.com/office/drawing/2014/main" val="2118891800"/>
                  </a:ext>
                </a:extLst>
              </a:tr>
              <a:tr h="169355">
                <a:tc>
                  <a:txBody>
                    <a:bodyPr/>
                    <a:lstStyle/>
                    <a:p>
                      <a:r>
                        <a:rPr lang="en-GB" sz="800" dirty="0"/>
                        <a:t>Exercise</a:t>
                      </a:r>
                    </a:p>
                  </a:txBody>
                  <a:tcPr/>
                </a:tc>
                <a:tc>
                  <a:txBody>
                    <a:bodyPr/>
                    <a:lstStyle/>
                    <a:p>
                      <a:r>
                        <a:rPr lang="en-GB" sz="800" dirty="0"/>
                        <a:t>Valued</a:t>
                      </a:r>
                    </a:p>
                  </a:txBody>
                  <a:tcPr/>
                </a:tc>
                <a:extLst>
                  <a:ext uri="{0D108BD9-81ED-4DB2-BD59-A6C34878D82A}">
                    <a16:rowId xmlns:a16="http://schemas.microsoft.com/office/drawing/2014/main" val="115632816"/>
                  </a:ext>
                </a:extLst>
              </a:tr>
              <a:tr h="169355">
                <a:tc>
                  <a:txBody>
                    <a:bodyPr/>
                    <a:lstStyle/>
                    <a:p>
                      <a:r>
                        <a:rPr lang="en-GB" sz="800" dirty="0"/>
                        <a:t>Physical safety</a:t>
                      </a:r>
                    </a:p>
                  </a:txBody>
                  <a:tcPr/>
                </a:tc>
                <a:tc>
                  <a:txBody>
                    <a:bodyPr/>
                    <a:lstStyle/>
                    <a:p>
                      <a:endParaRPr lang="en-GB" sz="800" dirty="0"/>
                    </a:p>
                  </a:txBody>
                  <a:tcPr/>
                </a:tc>
                <a:extLst>
                  <a:ext uri="{0D108BD9-81ED-4DB2-BD59-A6C34878D82A}">
                    <a16:rowId xmlns:a16="http://schemas.microsoft.com/office/drawing/2014/main" val="3869425778"/>
                  </a:ext>
                </a:extLst>
              </a:tr>
              <a:tr h="169355">
                <a:tc>
                  <a:txBody>
                    <a:bodyPr/>
                    <a:lstStyle/>
                    <a:p>
                      <a:r>
                        <a:rPr lang="en-GB" sz="800" dirty="0"/>
                        <a:t>Emotional safety</a:t>
                      </a:r>
                    </a:p>
                  </a:txBody>
                  <a:tcPr/>
                </a:tc>
                <a:tc>
                  <a:txBody>
                    <a:bodyPr/>
                    <a:lstStyle/>
                    <a:p>
                      <a:endParaRPr lang="en-GB" sz="800" dirty="0"/>
                    </a:p>
                  </a:txBody>
                  <a:tcPr/>
                </a:tc>
                <a:extLst>
                  <a:ext uri="{0D108BD9-81ED-4DB2-BD59-A6C34878D82A}">
                    <a16:rowId xmlns:a16="http://schemas.microsoft.com/office/drawing/2014/main" val="4109039524"/>
                  </a:ext>
                </a:extLst>
              </a:tr>
              <a:tr h="169355">
                <a:tc>
                  <a:txBody>
                    <a:bodyPr/>
                    <a:lstStyle/>
                    <a:p>
                      <a:r>
                        <a:rPr lang="en-GB" sz="800" dirty="0"/>
                        <a:t>shelter</a:t>
                      </a:r>
                    </a:p>
                  </a:txBody>
                  <a:tcPr/>
                </a:tc>
                <a:tc>
                  <a:txBody>
                    <a:bodyPr/>
                    <a:lstStyle/>
                    <a:p>
                      <a:endParaRPr lang="en-GB" sz="800" dirty="0"/>
                    </a:p>
                  </a:txBody>
                  <a:tcPr/>
                </a:tc>
                <a:extLst>
                  <a:ext uri="{0D108BD9-81ED-4DB2-BD59-A6C34878D82A}">
                    <a16:rowId xmlns:a16="http://schemas.microsoft.com/office/drawing/2014/main" val="4031539482"/>
                  </a:ext>
                </a:extLst>
              </a:tr>
            </a:tbl>
          </a:graphicData>
        </a:graphic>
      </p:graphicFrame>
      <p:pic>
        <p:nvPicPr>
          <p:cNvPr id="53" name="Google Shape;162;p13">
            <a:extLst>
              <a:ext uri="{FF2B5EF4-FFF2-40B4-BE49-F238E27FC236}">
                <a16:creationId xmlns:a16="http://schemas.microsoft.com/office/drawing/2014/main" id="{59E4881D-D343-4B55-B301-D229C15533C1}"/>
              </a:ext>
            </a:extLst>
          </p:cNvPr>
          <p:cNvPicPr preferRelativeResize="0"/>
          <p:nvPr/>
        </p:nvPicPr>
        <p:blipFill>
          <a:blip r:embed="rId3">
            <a:alphaModFix/>
          </a:blip>
          <a:stretch>
            <a:fillRect/>
          </a:stretch>
        </p:blipFill>
        <p:spPr>
          <a:xfrm>
            <a:off x="5326753" y="840617"/>
            <a:ext cx="579376" cy="386100"/>
          </a:xfrm>
          <a:prstGeom prst="rect">
            <a:avLst/>
          </a:prstGeom>
          <a:noFill/>
          <a:ln w="28575" cap="flat" cmpd="sng">
            <a:solidFill>
              <a:srgbClr val="FF0000"/>
            </a:solidFill>
            <a:prstDash val="solid"/>
            <a:round/>
            <a:headEnd type="none" w="sm" len="sm"/>
            <a:tailEnd type="none" w="sm" len="sm"/>
          </a:ln>
        </p:spPr>
      </p:pic>
      <p:pic>
        <p:nvPicPr>
          <p:cNvPr id="54" name="Google Shape;99;p13" descr="Image result for zzzs emoji">
            <a:extLst>
              <a:ext uri="{FF2B5EF4-FFF2-40B4-BE49-F238E27FC236}">
                <a16:creationId xmlns:a16="http://schemas.microsoft.com/office/drawing/2014/main" id="{7977B128-A91F-4CDE-95A4-F13F1B4F51C4}"/>
              </a:ext>
            </a:extLst>
          </p:cNvPr>
          <p:cNvPicPr preferRelativeResize="0"/>
          <p:nvPr/>
        </p:nvPicPr>
        <p:blipFill rotWithShape="1">
          <a:blip r:embed="rId4">
            <a:alphaModFix/>
          </a:blip>
          <a:srcRect/>
          <a:stretch/>
        </p:blipFill>
        <p:spPr>
          <a:xfrm>
            <a:off x="270339" y="874125"/>
            <a:ext cx="325287" cy="325287"/>
          </a:xfrm>
          <a:prstGeom prst="rect">
            <a:avLst/>
          </a:prstGeom>
          <a:noFill/>
          <a:ln>
            <a:noFill/>
          </a:ln>
        </p:spPr>
      </p:pic>
      <p:sp>
        <p:nvSpPr>
          <p:cNvPr id="55" name="Google Shape;102;p13">
            <a:extLst>
              <a:ext uri="{FF2B5EF4-FFF2-40B4-BE49-F238E27FC236}">
                <a16:creationId xmlns:a16="http://schemas.microsoft.com/office/drawing/2014/main" id="{A8A2556C-E7B4-4888-88D0-A68B3D2EFF26}"/>
              </a:ext>
            </a:extLst>
          </p:cNvPr>
          <p:cNvSpPr/>
          <p:nvPr/>
        </p:nvSpPr>
        <p:spPr>
          <a:xfrm>
            <a:off x="2158339" y="3023082"/>
            <a:ext cx="3514112" cy="239706"/>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000" b="1" dirty="0">
                <a:solidFill>
                  <a:srgbClr val="FF0000"/>
                </a:solidFill>
                <a:latin typeface="Calibri"/>
                <a:cs typeface="Calibri"/>
                <a:sym typeface="Calibri"/>
              </a:rPr>
              <a:t>Play activities – the way children learn</a:t>
            </a:r>
            <a:endParaRPr dirty="0"/>
          </a:p>
        </p:txBody>
      </p:sp>
      <p:sp>
        <p:nvSpPr>
          <p:cNvPr id="56" name="Google Shape;102;p13">
            <a:extLst>
              <a:ext uri="{FF2B5EF4-FFF2-40B4-BE49-F238E27FC236}">
                <a16:creationId xmlns:a16="http://schemas.microsoft.com/office/drawing/2014/main" id="{3C150D84-8F5D-483E-8A23-EA39FB435A9E}"/>
              </a:ext>
            </a:extLst>
          </p:cNvPr>
          <p:cNvSpPr/>
          <p:nvPr/>
        </p:nvSpPr>
        <p:spPr>
          <a:xfrm>
            <a:off x="2048506" y="4658342"/>
            <a:ext cx="3045224" cy="207665"/>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spcBef>
                <a:spcPts val="0"/>
              </a:spcBef>
              <a:spcAft>
                <a:spcPts val="0"/>
              </a:spcAft>
              <a:buNone/>
            </a:pPr>
            <a:r>
              <a:rPr lang="en-GB" sz="1000" b="1" dirty="0">
                <a:solidFill>
                  <a:srgbClr val="FF0000"/>
                </a:solidFill>
                <a:latin typeface="Calibri"/>
                <a:cs typeface="Calibri"/>
                <a:sym typeface="Calibri"/>
              </a:rPr>
              <a:t>Role of early years practitioner during play activities</a:t>
            </a:r>
            <a:endParaRPr dirty="0"/>
          </a:p>
        </p:txBody>
      </p:sp>
      <p:sp>
        <p:nvSpPr>
          <p:cNvPr id="57" name="Google Shape;106;p13">
            <a:extLst>
              <a:ext uri="{FF2B5EF4-FFF2-40B4-BE49-F238E27FC236}">
                <a16:creationId xmlns:a16="http://schemas.microsoft.com/office/drawing/2014/main" id="{3AA0695F-0E7D-41F7-B5E7-CF7C149C35C8}"/>
              </a:ext>
            </a:extLst>
          </p:cNvPr>
          <p:cNvSpPr/>
          <p:nvPr/>
        </p:nvSpPr>
        <p:spPr>
          <a:xfrm>
            <a:off x="1984262" y="3347312"/>
            <a:ext cx="749083" cy="937442"/>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R="0" lvl="0" rtl="0">
              <a:spcBef>
                <a:spcPts val="0"/>
              </a:spcBef>
              <a:spcAft>
                <a:spcPts val="0"/>
              </a:spcAft>
            </a:pPr>
            <a:r>
              <a:rPr lang="en-GB" sz="800" b="1" dirty="0">
                <a:latin typeface="Calibri"/>
                <a:ea typeface="Calibri"/>
                <a:cs typeface="Calibri"/>
                <a:sym typeface="Calibri"/>
              </a:rPr>
              <a:t>Physical play</a:t>
            </a:r>
            <a:endParaRPr lang="en-GB" sz="800" b="1" dirty="0">
              <a:solidFill>
                <a:srgbClr val="FF0000"/>
              </a:solidFill>
              <a:latin typeface="Calibri"/>
              <a:ea typeface="Calibri"/>
              <a:cs typeface="Calibri"/>
              <a:sym typeface="Calibri"/>
            </a:endParaRPr>
          </a:p>
          <a:p>
            <a:pPr marR="0" lvl="0" rtl="0">
              <a:spcBef>
                <a:spcPts val="0"/>
              </a:spcBef>
              <a:spcAft>
                <a:spcPts val="0"/>
              </a:spcAft>
            </a:pPr>
            <a:r>
              <a:rPr lang="en-GB" sz="800" dirty="0">
                <a:latin typeface="Calibri"/>
                <a:ea typeface="Calibri"/>
                <a:cs typeface="Calibri"/>
                <a:sym typeface="Calibri"/>
              </a:rPr>
              <a:t>Develops: Balance and coordination, confidence, healthy wellbeing</a:t>
            </a:r>
          </a:p>
        </p:txBody>
      </p:sp>
      <p:sp>
        <p:nvSpPr>
          <p:cNvPr id="45" name="Google Shape;102;p13">
            <a:extLst>
              <a:ext uri="{FF2B5EF4-FFF2-40B4-BE49-F238E27FC236}">
                <a16:creationId xmlns:a16="http://schemas.microsoft.com/office/drawing/2014/main" id="{F3C9D6DC-1874-444E-B3AF-B10FE502ABA0}"/>
              </a:ext>
            </a:extLst>
          </p:cNvPr>
          <p:cNvSpPr/>
          <p:nvPr/>
        </p:nvSpPr>
        <p:spPr>
          <a:xfrm>
            <a:off x="269205" y="2675088"/>
            <a:ext cx="1432296" cy="211326"/>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000" b="1" dirty="0">
                <a:solidFill>
                  <a:srgbClr val="FF0000"/>
                </a:solidFill>
                <a:latin typeface="Calibri"/>
                <a:cs typeface="Calibri"/>
                <a:sym typeface="Calibri"/>
              </a:rPr>
              <a:t>Basic Care Needs</a:t>
            </a:r>
            <a:endParaRPr dirty="0"/>
          </a:p>
        </p:txBody>
      </p:sp>
      <p:sp>
        <p:nvSpPr>
          <p:cNvPr id="58" name="Google Shape;106;p13">
            <a:extLst>
              <a:ext uri="{FF2B5EF4-FFF2-40B4-BE49-F238E27FC236}">
                <a16:creationId xmlns:a16="http://schemas.microsoft.com/office/drawing/2014/main" id="{1BCDC29F-6780-40D4-8B7D-814C62DD3BF0}"/>
              </a:ext>
            </a:extLst>
          </p:cNvPr>
          <p:cNvSpPr/>
          <p:nvPr/>
        </p:nvSpPr>
        <p:spPr>
          <a:xfrm>
            <a:off x="2802135" y="3347312"/>
            <a:ext cx="1137877" cy="536362"/>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R="0" lvl="0" rtl="0">
              <a:spcBef>
                <a:spcPts val="0"/>
              </a:spcBef>
              <a:spcAft>
                <a:spcPts val="0"/>
              </a:spcAft>
            </a:pPr>
            <a:r>
              <a:rPr lang="en-GB" sz="800" b="1" dirty="0">
                <a:latin typeface="Calibri"/>
                <a:ea typeface="Calibri"/>
                <a:cs typeface="Calibri"/>
                <a:sym typeface="Calibri"/>
              </a:rPr>
              <a:t>Creative play</a:t>
            </a:r>
          </a:p>
          <a:p>
            <a:pPr marR="0" lvl="0" rtl="0">
              <a:spcBef>
                <a:spcPts val="0"/>
              </a:spcBef>
              <a:spcAft>
                <a:spcPts val="0"/>
              </a:spcAft>
            </a:pPr>
            <a:r>
              <a:rPr lang="en-GB" sz="800" dirty="0">
                <a:latin typeface="Calibri"/>
                <a:ea typeface="Calibri"/>
                <a:cs typeface="Calibri"/>
                <a:sym typeface="Calibri"/>
              </a:rPr>
              <a:t>Develops: language, confidence, problem solving</a:t>
            </a:r>
          </a:p>
        </p:txBody>
      </p:sp>
      <p:sp>
        <p:nvSpPr>
          <p:cNvPr id="59" name="Google Shape;106;p13">
            <a:extLst>
              <a:ext uri="{FF2B5EF4-FFF2-40B4-BE49-F238E27FC236}">
                <a16:creationId xmlns:a16="http://schemas.microsoft.com/office/drawing/2014/main" id="{3D5EB3F2-F843-4213-9BE7-FBD1AA33E7ED}"/>
              </a:ext>
            </a:extLst>
          </p:cNvPr>
          <p:cNvSpPr/>
          <p:nvPr/>
        </p:nvSpPr>
        <p:spPr>
          <a:xfrm>
            <a:off x="4016390" y="3358453"/>
            <a:ext cx="847997" cy="773329"/>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R="0" lvl="0" rtl="0">
              <a:spcBef>
                <a:spcPts val="0"/>
              </a:spcBef>
              <a:spcAft>
                <a:spcPts val="0"/>
              </a:spcAft>
            </a:pPr>
            <a:r>
              <a:rPr lang="en-GB" sz="800" b="1" dirty="0">
                <a:latin typeface="Calibri"/>
                <a:ea typeface="Calibri"/>
                <a:cs typeface="Calibri"/>
                <a:sym typeface="Calibri"/>
              </a:rPr>
              <a:t>Imaginative play</a:t>
            </a:r>
          </a:p>
          <a:p>
            <a:pPr marR="0" lvl="0" rtl="0">
              <a:spcBef>
                <a:spcPts val="0"/>
              </a:spcBef>
              <a:spcAft>
                <a:spcPts val="0"/>
              </a:spcAft>
            </a:pPr>
            <a:r>
              <a:rPr lang="en-GB" sz="800" dirty="0">
                <a:latin typeface="Calibri"/>
                <a:ea typeface="Calibri"/>
                <a:cs typeface="Calibri"/>
                <a:sym typeface="Calibri"/>
              </a:rPr>
              <a:t>Develops: communication, relationships, expression of feelings</a:t>
            </a:r>
          </a:p>
        </p:txBody>
      </p:sp>
      <p:sp>
        <p:nvSpPr>
          <p:cNvPr id="60" name="Google Shape;106;p13">
            <a:extLst>
              <a:ext uri="{FF2B5EF4-FFF2-40B4-BE49-F238E27FC236}">
                <a16:creationId xmlns:a16="http://schemas.microsoft.com/office/drawing/2014/main" id="{13D6CF42-7403-41C6-8CF6-0FFB3E1B1E3C}"/>
              </a:ext>
            </a:extLst>
          </p:cNvPr>
          <p:cNvSpPr/>
          <p:nvPr/>
        </p:nvSpPr>
        <p:spPr>
          <a:xfrm>
            <a:off x="4949146" y="3358453"/>
            <a:ext cx="1040083" cy="760481"/>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R="0" lvl="0" rtl="0">
              <a:spcBef>
                <a:spcPts val="0"/>
              </a:spcBef>
              <a:spcAft>
                <a:spcPts val="0"/>
              </a:spcAft>
            </a:pPr>
            <a:r>
              <a:rPr lang="en-GB" sz="800" b="1" dirty="0">
                <a:latin typeface="Calibri"/>
                <a:ea typeface="Calibri"/>
                <a:cs typeface="Calibri"/>
                <a:sym typeface="Calibri"/>
              </a:rPr>
              <a:t>Sensory Play</a:t>
            </a:r>
          </a:p>
          <a:p>
            <a:pPr marR="0" lvl="0" rtl="0">
              <a:spcBef>
                <a:spcPts val="0"/>
              </a:spcBef>
              <a:spcAft>
                <a:spcPts val="0"/>
              </a:spcAft>
            </a:pPr>
            <a:r>
              <a:rPr lang="en-GB" sz="800" dirty="0">
                <a:latin typeface="Calibri"/>
                <a:ea typeface="Calibri"/>
                <a:cs typeface="Calibri"/>
                <a:sym typeface="Calibri"/>
              </a:rPr>
              <a:t>Develops: hand eye coordination, concentration, expression of feelings, new concepts</a:t>
            </a:r>
          </a:p>
        </p:txBody>
      </p:sp>
      <p:sp>
        <p:nvSpPr>
          <p:cNvPr id="61" name="Google Shape;106;p13">
            <a:extLst>
              <a:ext uri="{FF2B5EF4-FFF2-40B4-BE49-F238E27FC236}">
                <a16:creationId xmlns:a16="http://schemas.microsoft.com/office/drawing/2014/main" id="{4195937A-0B2E-49BA-83F7-A464C63CBFD8}"/>
              </a:ext>
            </a:extLst>
          </p:cNvPr>
          <p:cNvSpPr/>
          <p:nvPr/>
        </p:nvSpPr>
        <p:spPr>
          <a:xfrm>
            <a:off x="2630832" y="4978503"/>
            <a:ext cx="3326280" cy="481399"/>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R="0" lvl="0" rtl="0">
              <a:spcBef>
                <a:spcPts val="0"/>
              </a:spcBef>
              <a:spcAft>
                <a:spcPts val="0"/>
              </a:spcAft>
            </a:pPr>
            <a:r>
              <a:rPr lang="en-GB" sz="800" b="1" dirty="0">
                <a:latin typeface="Calibri"/>
                <a:ea typeface="Calibri"/>
                <a:cs typeface="Calibri"/>
                <a:sym typeface="Calibri"/>
              </a:rPr>
              <a:t>Before: </a:t>
            </a:r>
            <a:endParaRPr lang="en-GB" sz="800" dirty="0">
              <a:latin typeface="Calibri"/>
              <a:ea typeface="Calibri"/>
              <a:cs typeface="Calibri"/>
              <a:sym typeface="Calibri"/>
            </a:endParaRPr>
          </a:p>
          <a:p>
            <a:pPr marR="0" lvl="0" rtl="0">
              <a:spcBef>
                <a:spcPts val="0"/>
              </a:spcBef>
              <a:spcAft>
                <a:spcPts val="0"/>
              </a:spcAft>
            </a:pPr>
            <a:r>
              <a:rPr lang="en-GB" sz="800" dirty="0">
                <a:latin typeface="Calibri"/>
                <a:ea typeface="Calibri"/>
                <a:cs typeface="Calibri"/>
                <a:sym typeface="Calibri"/>
              </a:rPr>
              <a:t>Complete risk assessments, individual needs, planning, outcomes, preparing resources and the environment</a:t>
            </a:r>
          </a:p>
        </p:txBody>
      </p:sp>
      <p:sp>
        <p:nvSpPr>
          <p:cNvPr id="62" name="Google Shape;106;p13">
            <a:extLst>
              <a:ext uri="{FF2B5EF4-FFF2-40B4-BE49-F238E27FC236}">
                <a16:creationId xmlns:a16="http://schemas.microsoft.com/office/drawing/2014/main" id="{CAE318EE-EFD7-4DB2-AFD3-1ECC3D36830C}"/>
              </a:ext>
            </a:extLst>
          </p:cNvPr>
          <p:cNvSpPr/>
          <p:nvPr/>
        </p:nvSpPr>
        <p:spPr>
          <a:xfrm>
            <a:off x="2657752" y="5525539"/>
            <a:ext cx="3275297" cy="628476"/>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R="0" lvl="0" rtl="0">
              <a:spcBef>
                <a:spcPts val="0"/>
              </a:spcBef>
              <a:spcAft>
                <a:spcPts val="0"/>
              </a:spcAft>
            </a:pPr>
            <a:r>
              <a:rPr lang="en-GB" sz="800" b="1" dirty="0">
                <a:latin typeface="Calibri"/>
                <a:ea typeface="Calibri"/>
                <a:cs typeface="Calibri"/>
                <a:sym typeface="Calibri"/>
              </a:rPr>
              <a:t>During</a:t>
            </a:r>
            <a:r>
              <a:rPr lang="en-GB" sz="800" dirty="0">
                <a:latin typeface="Calibri"/>
                <a:ea typeface="Calibri"/>
                <a:cs typeface="Calibri"/>
                <a:sym typeface="Calibri"/>
              </a:rPr>
              <a:t>:</a:t>
            </a:r>
          </a:p>
          <a:p>
            <a:pPr marR="0" lvl="0" rtl="0">
              <a:spcBef>
                <a:spcPts val="0"/>
              </a:spcBef>
              <a:spcAft>
                <a:spcPts val="0"/>
              </a:spcAft>
            </a:pPr>
            <a:r>
              <a:rPr lang="en-GB" sz="800" dirty="0">
                <a:latin typeface="Calibri"/>
                <a:ea typeface="Calibri"/>
                <a:cs typeface="Calibri"/>
                <a:sym typeface="Calibri"/>
              </a:rPr>
              <a:t>Engage in open ended talk and discussion, praise and encouragement, manage children’s safety, promote independence, children’s behaviour, encourage socialisation and cooperation between children, adapt activity, ensure inclusion</a:t>
            </a:r>
          </a:p>
        </p:txBody>
      </p:sp>
      <p:sp>
        <p:nvSpPr>
          <p:cNvPr id="63" name="Google Shape;106;p13">
            <a:extLst>
              <a:ext uri="{FF2B5EF4-FFF2-40B4-BE49-F238E27FC236}">
                <a16:creationId xmlns:a16="http://schemas.microsoft.com/office/drawing/2014/main" id="{9865CC8B-04B5-47BC-BAB0-ADE62B1503A6}"/>
              </a:ext>
            </a:extLst>
          </p:cNvPr>
          <p:cNvSpPr/>
          <p:nvPr/>
        </p:nvSpPr>
        <p:spPr>
          <a:xfrm>
            <a:off x="2646457" y="6214320"/>
            <a:ext cx="3266322" cy="328571"/>
          </a:xfrm>
          <a:prstGeom prst="rect">
            <a:avLst/>
          </a:prstGeom>
          <a:noFill/>
          <a:ln w="25400" cap="flat" cmpd="sng">
            <a:solidFill>
              <a:srgbClr val="FF0000"/>
            </a:solidFill>
            <a:prstDash val="solid"/>
            <a:round/>
            <a:headEnd type="none" w="sm" len="sm"/>
            <a:tailEnd type="none" w="sm" len="sm"/>
          </a:ln>
        </p:spPr>
        <p:txBody>
          <a:bodyPr spcFirstLastPara="1" wrap="square" lIns="36000" tIns="36000" rIns="36000" bIns="36000" anchor="ctr" anchorCtr="0">
            <a:noAutofit/>
          </a:bodyPr>
          <a:lstStyle/>
          <a:p>
            <a:pPr marR="0" lvl="0" rtl="0">
              <a:spcBef>
                <a:spcPts val="0"/>
              </a:spcBef>
              <a:spcAft>
                <a:spcPts val="0"/>
              </a:spcAft>
            </a:pPr>
            <a:r>
              <a:rPr lang="en-GB" sz="800" b="1" dirty="0">
                <a:latin typeface="Calibri"/>
                <a:ea typeface="Calibri"/>
                <a:cs typeface="Calibri"/>
                <a:sym typeface="Calibri"/>
              </a:rPr>
              <a:t>After: </a:t>
            </a:r>
          </a:p>
          <a:p>
            <a:pPr marR="0" lvl="0" rtl="0">
              <a:spcBef>
                <a:spcPts val="0"/>
              </a:spcBef>
              <a:spcAft>
                <a:spcPts val="0"/>
              </a:spcAft>
            </a:pPr>
            <a:r>
              <a:rPr lang="en-GB" sz="800" dirty="0">
                <a:latin typeface="Calibri"/>
                <a:ea typeface="Calibri"/>
                <a:cs typeface="Calibri"/>
                <a:sym typeface="Calibri"/>
              </a:rPr>
              <a:t>Tidy up, pack away, reflect on outcomes achieved by children, effectiveness</a:t>
            </a:r>
          </a:p>
        </p:txBody>
      </p:sp>
      <p:pic>
        <p:nvPicPr>
          <p:cNvPr id="1028" name="Picture 4" descr="10,644 BEST Cartoon Kids Playing Outside IMAGES, STOCK PHOTOS &amp;amp; VECTORS |  Adobe Stock">
            <a:extLst>
              <a:ext uri="{FF2B5EF4-FFF2-40B4-BE49-F238E27FC236}">
                <a16:creationId xmlns:a16="http://schemas.microsoft.com/office/drawing/2014/main" id="{C4ACF787-B860-4401-B699-82C2A45C75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9643" y="3982119"/>
            <a:ext cx="1172871" cy="5225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nsory Play Images, Stock Photos &amp; Vectors | Shutterstock">
            <a:extLst>
              <a:ext uri="{FF2B5EF4-FFF2-40B4-BE49-F238E27FC236}">
                <a16:creationId xmlns:a16="http://schemas.microsoft.com/office/drawing/2014/main" id="{F16A3DA7-E97E-4890-B6FD-67519890B3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7710" y="4198759"/>
            <a:ext cx="605888" cy="667248"/>
          </a:xfrm>
          <a:prstGeom prst="rect">
            <a:avLst/>
          </a:prstGeom>
          <a:noFill/>
          <a:extLst>
            <a:ext uri="{909E8E84-426E-40DD-AFC4-6F175D3DCCD1}">
              <a14:hiddenFill xmlns:a14="http://schemas.microsoft.com/office/drawing/2010/main">
                <a:solidFill>
                  <a:srgbClr val="FFFFFF"/>
                </a:solidFill>
              </a14:hiddenFill>
            </a:ext>
          </a:extLst>
        </p:spPr>
      </p:pic>
      <p:sp>
        <p:nvSpPr>
          <p:cNvPr id="66" name="Google Shape;91;p13">
            <a:extLst>
              <a:ext uri="{FF2B5EF4-FFF2-40B4-BE49-F238E27FC236}">
                <a16:creationId xmlns:a16="http://schemas.microsoft.com/office/drawing/2014/main" id="{AC973AC4-D311-4A8C-9852-4057A2045329}"/>
              </a:ext>
            </a:extLst>
          </p:cNvPr>
          <p:cNvSpPr/>
          <p:nvPr/>
        </p:nvSpPr>
        <p:spPr>
          <a:xfrm>
            <a:off x="6205404" y="373127"/>
            <a:ext cx="5854074" cy="251999"/>
          </a:xfrm>
          <a:prstGeom prst="rect">
            <a:avLst/>
          </a:prstGeom>
          <a:solidFill>
            <a:srgbClr val="92D050"/>
          </a:solidFill>
          <a:ln w="28575" cap="flat" cmpd="sng">
            <a:solidFill>
              <a:srgbClr val="00B05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GB" sz="1600" b="1" dirty="0">
                <a:solidFill>
                  <a:srgbClr val="00B050"/>
                </a:solidFill>
              </a:rPr>
              <a:t>Content Area 4: Early Years Provisions</a:t>
            </a:r>
            <a:endParaRPr sz="1600" b="1" dirty="0">
              <a:solidFill>
                <a:srgbClr val="00B050"/>
              </a:solidFill>
            </a:endParaRPr>
          </a:p>
        </p:txBody>
      </p:sp>
      <p:graphicFrame>
        <p:nvGraphicFramePr>
          <p:cNvPr id="67" name="Google Shape;150;p13">
            <a:extLst>
              <a:ext uri="{FF2B5EF4-FFF2-40B4-BE49-F238E27FC236}">
                <a16:creationId xmlns:a16="http://schemas.microsoft.com/office/drawing/2014/main" id="{84C87168-076D-459C-9139-8955A6385635}"/>
              </a:ext>
            </a:extLst>
          </p:cNvPr>
          <p:cNvGraphicFramePr/>
          <p:nvPr>
            <p:extLst>
              <p:ext uri="{D42A27DB-BD31-4B8C-83A1-F6EECF244321}">
                <p14:modId xmlns:p14="http://schemas.microsoft.com/office/powerpoint/2010/main" val="63610020"/>
              </p:ext>
            </p:extLst>
          </p:nvPr>
        </p:nvGraphicFramePr>
        <p:xfrm>
          <a:off x="6212508" y="706705"/>
          <a:ext cx="5858496" cy="701050"/>
        </p:xfrm>
        <a:graphic>
          <a:graphicData uri="http://schemas.openxmlformats.org/drawingml/2006/table">
            <a:tbl>
              <a:tblPr firstRow="1" bandRow="1">
                <a:noFill/>
              </a:tblPr>
              <a:tblGrid>
                <a:gridCol w="1546393">
                  <a:extLst>
                    <a:ext uri="{9D8B030D-6E8A-4147-A177-3AD203B41FA5}">
                      <a16:colId xmlns:a16="http://schemas.microsoft.com/office/drawing/2014/main" val="20000"/>
                    </a:ext>
                  </a:extLst>
                </a:gridCol>
                <a:gridCol w="1382855">
                  <a:extLst>
                    <a:ext uri="{9D8B030D-6E8A-4147-A177-3AD203B41FA5}">
                      <a16:colId xmlns:a16="http://schemas.microsoft.com/office/drawing/2014/main" val="20001"/>
                    </a:ext>
                  </a:extLst>
                </a:gridCol>
                <a:gridCol w="1464624">
                  <a:extLst>
                    <a:ext uri="{9D8B030D-6E8A-4147-A177-3AD203B41FA5}">
                      <a16:colId xmlns:a16="http://schemas.microsoft.com/office/drawing/2014/main" val="20002"/>
                    </a:ext>
                  </a:extLst>
                </a:gridCol>
                <a:gridCol w="1464624">
                  <a:extLst>
                    <a:ext uri="{9D8B030D-6E8A-4147-A177-3AD203B41FA5}">
                      <a16:colId xmlns:a16="http://schemas.microsoft.com/office/drawing/2014/main" val="20003"/>
                    </a:ext>
                  </a:extLst>
                </a:gridCol>
              </a:tblGrid>
              <a:tr h="565848">
                <a:tc>
                  <a:txBody>
                    <a:bodyPr/>
                    <a:lstStyle/>
                    <a:p>
                      <a:pPr marL="0" marR="0" lvl="0" indent="0" algn="l" rtl="0">
                        <a:spcBef>
                          <a:spcPts val="0"/>
                        </a:spcBef>
                        <a:spcAft>
                          <a:spcPts val="0"/>
                        </a:spcAft>
                        <a:buNone/>
                      </a:pPr>
                      <a:r>
                        <a:rPr lang="en-GB" sz="750" b="1" i="0" u="sng" strike="noStrike" dirty="0">
                          <a:solidFill>
                            <a:srgbClr val="00B050"/>
                          </a:solidFill>
                          <a:latin typeface="Calibri"/>
                          <a:ea typeface="Calibri"/>
                          <a:cs typeface="Calibri"/>
                          <a:sym typeface="Calibri"/>
                        </a:rPr>
                        <a:t>Statutory</a:t>
                      </a:r>
                      <a:r>
                        <a:rPr lang="en-GB" sz="750" b="1" i="0" u="none" strike="noStrike" dirty="0">
                          <a:solidFill>
                            <a:schemeClr val="dk1"/>
                          </a:solidFill>
                          <a:latin typeface="Calibri"/>
                          <a:ea typeface="Calibri"/>
                          <a:cs typeface="Calibri"/>
                          <a:sym typeface="Calibri"/>
                        </a:rPr>
                        <a:t> </a:t>
                      </a:r>
                      <a:r>
                        <a:rPr lang="en-GB" sz="750" b="0" i="0" u="none" strike="noStrike" dirty="0">
                          <a:solidFill>
                            <a:schemeClr val="dk1"/>
                          </a:solidFill>
                          <a:latin typeface="Calibri"/>
                          <a:ea typeface="Calibri"/>
                          <a:cs typeface="Calibri"/>
                          <a:sym typeface="Calibri"/>
                        </a:rPr>
                        <a:t>- These are services that have to be available by law, i.e. through legislation which requires either the government or local authorities to provide them.</a:t>
                      </a:r>
                      <a:endParaRPr sz="750" dirty="0"/>
                    </a:p>
                  </a:txBody>
                  <a:tcPr marL="91450" marR="91450" marT="45725" marB="45725">
                    <a:lnR w="12700" cap="flat" cmpd="sng" algn="ctr">
                      <a:solidFill>
                        <a:schemeClr val="tx1"/>
                      </a:solidFill>
                      <a:prstDash val="solid"/>
                      <a:round/>
                      <a:headEnd type="none" w="med" len="med"/>
                      <a:tailEnd type="none" w="med" len="med"/>
                    </a:lnR>
                  </a:tcPr>
                </a:tc>
                <a:tc>
                  <a:txBody>
                    <a:bodyPr/>
                    <a:lstStyle/>
                    <a:p>
                      <a:pPr marL="0" marR="0" lvl="0" indent="0" algn="l" rtl="0">
                        <a:spcBef>
                          <a:spcPts val="0"/>
                        </a:spcBef>
                        <a:spcAft>
                          <a:spcPts val="0"/>
                        </a:spcAft>
                        <a:buNone/>
                      </a:pPr>
                      <a:r>
                        <a:rPr lang="en-GB" sz="800" b="1" i="0" u="sng" strike="noStrike" dirty="0">
                          <a:solidFill>
                            <a:srgbClr val="00B050"/>
                          </a:solidFill>
                          <a:latin typeface="Calibri"/>
                          <a:ea typeface="Calibri"/>
                          <a:cs typeface="Calibri"/>
                          <a:sym typeface="Calibri"/>
                        </a:rPr>
                        <a:t>Private</a:t>
                      </a:r>
                      <a:r>
                        <a:rPr lang="en-GB" sz="800" b="0" i="0" u="none" strike="noStrike" dirty="0">
                          <a:solidFill>
                            <a:schemeClr val="dk1"/>
                          </a:solidFill>
                          <a:latin typeface="Calibri"/>
                          <a:ea typeface="Calibri"/>
                          <a:cs typeface="Calibri"/>
                          <a:sym typeface="Calibri"/>
                        </a:rPr>
                        <a:t> - These are profit-making services.  They will be run by a owner or company.</a:t>
                      </a:r>
                      <a:endParaRPr sz="8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GB" sz="800" b="1" i="0" u="sng" strike="noStrike" dirty="0">
                          <a:solidFill>
                            <a:srgbClr val="00B050"/>
                          </a:solidFill>
                          <a:latin typeface="Calibri"/>
                          <a:ea typeface="Calibri"/>
                          <a:cs typeface="Calibri"/>
                          <a:sym typeface="Calibri"/>
                        </a:rPr>
                        <a:t>Independent</a:t>
                      </a:r>
                      <a:r>
                        <a:rPr lang="en-GB" sz="800" b="0" i="0" u="none" strike="noStrike" dirty="0">
                          <a:solidFill>
                            <a:schemeClr val="dk1"/>
                          </a:solidFill>
                          <a:latin typeface="Calibri"/>
                          <a:ea typeface="Calibri"/>
                          <a:cs typeface="Calibri"/>
                          <a:sym typeface="Calibri"/>
                        </a:rPr>
                        <a:t> - These are services that are provided independently of the state and do not rely on government funding</a:t>
                      </a:r>
                      <a:endParaRPr sz="800" dirty="0"/>
                    </a:p>
                  </a:txBody>
                  <a:tcPr marL="91450" marR="91450" marT="45725" marB="45725">
                    <a:lnL w="12700" cap="flat" cmpd="sng" algn="ctr">
                      <a:solidFill>
                        <a:schemeClr val="tx1"/>
                      </a:solidFill>
                      <a:prstDash val="solid"/>
                      <a:round/>
                      <a:headEnd type="none" w="med" len="med"/>
                      <a:tailEnd type="none" w="med" len="med"/>
                    </a:lnL>
                  </a:tcPr>
                </a:tc>
                <a:tc>
                  <a:txBody>
                    <a:bodyPr/>
                    <a:lstStyle/>
                    <a:p>
                      <a:pPr marL="0" marR="0" lvl="0" indent="0" algn="l" rtl="0">
                        <a:spcBef>
                          <a:spcPts val="0"/>
                        </a:spcBef>
                        <a:spcAft>
                          <a:spcPts val="0"/>
                        </a:spcAft>
                        <a:buNone/>
                      </a:pPr>
                      <a:r>
                        <a:rPr lang="en-GB" sz="800" b="1" i="0" u="sng" strike="noStrike" dirty="0">
                          <a:solidFill>
                            <a:srgbClr val="00B050"/>
                          </a:solidFill>
                          <a:latin typeface="Calibri"/>
                          <a:ea typeface="Calibri"/>
                          <a:cs typeface="Calibri"/>
                          <a:sym typeface="Calibri"/>
                        </a:rPr>
                        <a:t>Voluntary</a:t>
                      </a:r>
                      <a:r>
                        <a:rPr lang="en-GB" sz="800" b="1" i="0" u="none" strike="noStrike" dirty="0">
                          <a:solidFill>
                            <a:schemeClr val="dk1"/>
                          </a:solidFill>
                          <a:latin typeface="Calibri"/>
                          <a:ea typeface="Calibri"/>
                          <a:cs typeface="Calibri"/>
                          <a:sym typeface="Calibri"/>
                        </a:rPr>
                        <a:t> </a:t>
                      </a:r>
                      <a:r>
                        <a:rPr lang="en-GB" sz="800" b="0" i="0" u="none" strike="noStrike" dirty="0">
                          <a:solidFill>
                            <a:schemeClr val="dk1"/>
                          </a:solidFill>
                          <a:latin typeface="Calibri"/>
                          <a:ea typeface="Calibri"/>
                          <a:cs typeface="Calibri"/>
                          <a:sym typeface="Calibri"/>
                        </a:rPr>
                        <a:t>- These are services that are usually run by a charity, where some or all of their funding comes from donations.</a:t>
                      </a:r>
                      <a:endParaRPr sz="800" dirty="0"/>
                    </a:p>
                  </a:txBody>
                  <a:tcPr marL="91450" marR="91450" marT="45725" marB="45725"/>
                </a:tc>
                <a:extLst>
                  <a:ext uri="{0D108BD9-81ED-4DB2-BD59-A6C34878D82A}">
                    <a16:rowId xmlns:a16="http://schemas.microsoft.com/office/drawing/2014/main" val="10000"/>
                  </a:ext>
                </a:extLst>
              </a:tr>
            </a:tbl>
          </a:graphicData>
        </a:graphic>
      </p:graphicFrame>
      <p:graphicFrame>
        <p:nvGraphicFramePr>
          <p:cNvPr id="68" name="Google Shape;149;p13">
            <a:extLst>
              <a:ext uri="{FF2B5EF4-FFF2-40B4-BE49-F238E27FC236}">
                <a16:creationId xmlns:a16="http://schemas.microsoft.com/office/drawing/2014/main" id="{22F43999-CCAF-4916-A5AB-A64928F10341}"/>
              </a:ext>
            </a:extLst>
          </p:cNvPr>
          <p:cNvGraphicFramePr/>
          <p:nvPr>
            <p:extLst>
              <p:ext uri="{D42A27DB-BD31-4B8C-83A1-F6EECF244321}">
                <p14:modId xmlns:p14="http://schemas.microsoft.com/office/powerpoint/2010/main" val="3320001914"/>
              </p:ext>
            </p:extLst>
          </p:nvPr>
        </p:nvGraphicFramePr>
        <p:xfrm>
          <a:off x="6223779" y="1462613"/>
          <a:ext cx="5859721" cy="5120760"/>
        </p:xfrm>
        <a:graphic>
          <a:graphicData uri="http://schemas.openxmlformats.org/drawingml/2006/table">
            <a:tbl>
              <a:tblPr firstRow="1" bandRow="1">
                <a:noFill/>
              </a:tblPr>
              <a:tblGrid>
                <a:gridCol w="816060">
                  <a:extLst>
                    <a:ext uri="{9D8B030D-6E8A-4147-A177-3AD203B41FA5}">
                      <a16:colId xmlns:a16="http://schemas.microsoft.com/office/drawing/2014/main" val="20000"/>
                    </a:ext>
                  </a:extLst>
                </a:gridCol>
                <a:gridCol w="4591325">
                  <a:extLst>
                    <a:ext uri="{9D8B030D-6E8A-4147-A177-3AD203B41FA5}">
                      <a16:colId xmlns:a16="http://schemas.microsoft.com/office/drawing/2014/main" val="20001"/>
                    </a:ext>
                  </a:extLst>
                </a:gridCol>
                <a:gridCol w="452336">
                  <a:extLst>
                    <a:ext uri="{9D8B030D-6E8A-4147-A177-3AD203B41FA5}">
                      <a16:colId xmlns:a16="http://schemas.microsoft.com/office/drawing/2014/main" val="20002"/>
                    </a:ext>
                  </a:extLst>
                </a:gridCol>
              </a:tblGrid>
              <a:tr h="207855">
                <a:tc>
                  <a:txBody>
                    <a:bodyPr/>
                    <a:lstStyle/>
                    <a:p>
                      <a:pPr marL="0" marR="0" lvl="0" indent="0" algn="l" rtl="0">
                        <a:spcBef>
                          <a:spcPts val="0"/>
                        </a:spcBef>
                        <a:spcAft>
                          <a:spcPts val="0"/>
                        </a:spcAft>
                        <a:buNone/>
                      </a:pPr>
                      <a:r>
                        <a:rPr lang="en-GB" sz="800" u="none" strike="noStrike" cap="none" dirty="0"/>
                        <a:t>Setting</a:t>
                      </a:r>
                      <a:endParaRPr sz="800" b="0" u="none" strike="noStrike" cap="none" dirty="0"/>
                    </a:p>
                  </a:txBody>
                  <a:tcPr marL="91450" marR="91450" marT="45725" marB="45725">
                    <a:solidFill>
                      <a:srgbClr val="92D050"/>
                    </a:solidFill>
                  </a:tcPr>
                </a:tc>
                <a:tc>
                  <a:txBody>
                    <a:bodyPr/>
                    <a:lstStyle/>
                    <a:p>
                      <a:pPr marL="0" marR="0" lvl="0" indent="0" algn="l" rtl="0">
                        <a:spcBef>
                          <a:spcPts val="0"/>
                        </a:spcBef>
                        <a:spcAft>
                          <a:spcPts val="0"/>
                        </a:spcAft>
                        <a:buNone/>
                      </a:pPr>
                      <a:r>
                        <a:rPr lang="en-GB" sz="800" u="none" strike="noStrike" cap="none" dirty="0"/>
                        <a:t>Description</a:t>
                      </a:r>
                      <a:endParaRPr sz="800" b="1" dirty="0">
                        <a:latin typeface="Calibri"/>
                        <a:ea typeface="Calibri"/>
                        <a:cs typeface="Calibri"/>
                        <a:sym typeface="Calibri"/>
                      </a:endParaRPr>
                    </a:p>
                  </a:txBody>
                  <a:tcPr marL="91450" marR="91450" marT="45725" marB="45725">
                    <a:solidFill>
                      <a:srgbClr val="92D050"/>
                    </a:solidFill>
                  </a:tcPr>
                </a:tc>
                <a:tc>
                  <a:txBody>
                    <a:bodyPr/>
                    <a:lstStyle/>
                    <a:p>
                      <a:pPr marL="0" marR="0" lvl="0" indent="0" algn="l" rtl="0">
                        <a:spcBef>
                          <a:spcPts val="0"/>
                        </a:spcBef>
                        <a:spcAft>
                          <a:spcPts val="0"/>
                        </a:spcAft>
                        <a:buNone/>
                      </a:pPr>
                      <a:r>
                        <a:rPr lang="en-GB" sz="800" dirty="0"/>
                        <a:t>Age </a:t>
                      </a:r>
                      <a:endParaRPr sz="800" b="1" dirty="0">
                        <a:latin typeface="Calibri"/>
                        <a:ea typeface="Calibri"/>
                        <a:cs typeface="Calibri"/>
                        <a:sym typeface="Calibri"/>
                      </a:endParaRPr>
                    </a:p>
                  </a:txBody>
                  <a:tcPr marL="91450" marR="91450" marT="45725" marB="45725">
                    <a:solidFill>
                      <a:srgbClr val="92D050"/>
                    </a:solidFill>
                  </a:tcPr>
                </a:tc>
                <a:extLst>
                  <a:ext uri="{0D108BD9-81ED-4DB2-BD59-A6C34878D82A}">
                    <a16:rowId xmlns:a16="http://schemas.microsoft.com/office/drawing/2014/main" val="10000"/>
                  </a:ext>
                </a:extLst>
              </a:tr>
              <a:tr h="445392">
                <a:tc>
                  <a:txBody>
                    <a:bodyPr/>
                    <a:lstStyle/>
                    <a:p>
                      <a:pPr marL="0" marR="0" lvl="0" indent="0" algn="l" rtl="0">
                        <a:spcBef>
                          <a:spcPts val="0"/>
                        </a:spcBef>
                        <a:spcAft>
                          <a:spcPts val="0"/>
                        </a:spcAft>
                        <a:buNone/>
                      </a:pPr>
                      <a:r>
                        <a:rPr lang="en-GB" sz="800" dirty="0"/>
                        <a:t>Registered childminder</a:t>
                      </a:r>
                      <a:endParaRPr sz="800" dirty="0">
                        <a:latin typeface="Calibri"/>
                        <a:ea typeface="Calibri"/>
                        <a:cs typeface="Calibri"/>
                        <a:sym typeface="Calibri"/>
                      </a:endParaRPr>
                    </a:p>
                  </a:txBody>
                  <a:tcPr marL="91450" marR="91450" marT="45725" marB="45725">
                    <a:solidFill>
                      <a:schemeClr val="accent6">
                        <a:lumMod val="20000"/>
                        <a:lumOff val="80000"/>
                      </a:schemeClr>
                    </a:solidFill>
                  </a:tcPr>
                </a:tc>
                <a:tc>
                  <a:txBody>
                    <a:bodyPr/>
                    <a:lstStyle/>
                    <a:p>
                      <a:pPr marL="0" marR="0" lvl="0" indent="0" algn="l" rtl="0">
                        <a:spcBef>
                          <a:spcPts val="0"/>
                        </a:spcBef>
                        <a:spcAft>
                          <a:spcPts val="0"/>
                        </a:spcAft>
                        <a:buNone/>
                      </a:pPr>
                      <a:r>
                        <a:rPr lang="en-GB" sz="800" u="none" strike="noStrike" dirty="0"/>
                        <a:t>A registered childminder looks after the children in their own home and is self-employed.  They need to be registered and inspected by Ofsted, and offer flexible and individualised care for children.  They can look after up to six children between the ages of birth to eight years, including their own.</a:t>
                      </a:r>
                      <a:endParaRPr sz="800" dirty="0">
                        <a:latin typeface="Calibri"/>
                        <a:ea typeface="Calibri"/>
                        <a:cs typeface="Calibri"/>
                        <a:sym typeface="Calibri"/>
                      </a:endParaRPr>
                    </a:p>
                  </a:txBody>
                  <a:tcPr marL="91450" marR="91450" marT="45725" marB="45725">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rtl="0">
                        <a:spcBef>
                          <a:spcPts val="0"/>
                        </a:spcBef>
                        <a:spcAft>
                          <a:spcPts val="0"/>
                        </a:spcAft>
                        <a:buNone/>
                      </a:pPr>
                      <a:r>
                        <a:rPr lang="en-GB" sz="800" dirty="0">
                          <a:latin typeface="Calibri"/>
                          <a:ea typeface="Calibri"/>
                          <a:cs typeface="Calibri"/>
                          <a:sym typeface="Calibri"/>
                        </a:rPr>
                        <a:t>0-8yrs+</a:t>
                      </a:r>
                      <a:endParaRPr sz="800" dirty="0"/>
                    </a:p>
                  </a:txBody>
                  <a:tcPr marL="91450" marR="91450" marT="45725" marB="45725">
                    <a:solidFill>
                      <a:schemeClr val="accent6">
                        <a:lumMod val="20000"/>
                        <a:lumOff val="80000"/>
                      </a:schemeClr>
                    </a:solidFill>
                  </a:tcPr>
                </a:tc>
                <a:extLst>
                  <a:ext uri="{0D108BD9-81ED-4DB2-BD59-A6C34878D82A}">
                    <a16:rowId xmlns:a16="http://schemas.microsoft.com/office/drawing/2014/main" val="10001"/>
                  </a:ext>
                </a:extLst>
              </a:tr>
              <a:tr h="445392">
                <a:tc>
                  <a:txBody>
                    <a:bodyPr/>
                    <a:lstStyle/>
                    <a:p>
                      <a:pPr marL="0" marR="0" lvl="0" indent="0" algn="l" rtl="0">
                        <a:spcBef>
                          <a:spcPts val="0"/>
                        </a:spcBef>
                        <a:spcAft>
                          <a:spcPts val="0"/>
                        </a:spcAft>
                        <a:buNone/>
                      </a:pPr>
                      <a:r>
                        <a:rPr lang="en-GB" sz="800"/>
                        <a:t>School-based nursery</a:t>
                      </a:r>
                      <a:endParaRPr sz="800">
                        <a:latin typeface="Calibri"/>
                        <a:ea typeface="Calibri"/>
                        <a:cs typeface="Calibri"/>
                        <a:sym typeface="Calibri"/>
                      </a:endParaRPr>
                    </a:p>
                  </a:txBody>
                  <a:tcPr marL="91450" marR="91450" marT="45725" marB="45725">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rtl="0">
                        <a:spcBef>
                          <a:spcPts val="0"/>
                        </a:spcBef>
                        <a:spcAft>
                          <a:spcPts val="0"/>
                        </a:spcAft>
                        <a:buNone/>
                      </a:pPr>
                      <a:r>
                        <a:rPr lang="en-GB" sz="800" u="none" strike="noStrike" dirty="0"/>
                        <a:t>A school-based nursery will be attached to an infant or primary school They only run during term time.  A child may start from two years in an independent school. However, a school-based nursery usually starts the year before the child begins full time education in Reception, so around four years.</a:t>
                      </a:r>
                      <a:endParaRPr sz="800" dirty="0">
                        <a:latin typeface="Calibri"/>
                        <a:ea typeface="Calibri"/>
                        <a:cs typeface="Calibri"/>
                        <a:sym typeface="Calibri"/>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spcBef>
                          <a:spcPts val="0"/>
                        </a:spcBef>
                        <a:spcAft>
                          <a:spcPts val="0"/>
                        </a:spcAft>
                        <a:buNone/>
                      </a:pPr>
                      <a:r>
                        <a:rPr lang="en-GB" sz="800" dirty="0">
                          <a:latin typeface="Calibri"/>
                          <a:ea typeface="Calibri"/>
                          <a:cs typeface="Calibri"/>
                          <a:sym typeface="Calibri"/>
                        </a:rPr>
                        <a:t>Varies</a:t>
                      </a:r>
                      <a:endParaRPr sz="800" dirty="0"/>
                    </a:p>
                  </a:txBody>
                  <a:tcPr marL="91450" marR="91450" marT="45725" marB="45725">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2"/>
                  </a:ext>
                </a:extLst>
              </a:tr>
              <a:tr h="445392">
                <a:tc>
                  <a:txBody>
                    <a:bodyPr/>
                    <a:lstStyle/>
                    <a:p>
                      <a:pPr marL="0" marR="0" lvl="0" indent="0" algn="l" rtl="0">
                        <a:spcBef>
                          <a:spcPts val="0"/>
                        </a:spcBef>
                        <a:spcAft>
                          <a:spcPts val="0"/>
                        </a:spcAft>
                        <a:buNone/>
                      </a:pPr>
                      <a:r>
                        <a:rPr lang="en-GB" sz="800"/>
                        <a:t>Reception class</a:t>
                      </a:r>
                      <a:endParaRPr sz="800">
                        <a:latin typeface="Calibri"/>
                        <a:ea typeface="Calibri"/>
                        <a:cs typeface="Calibri"/>
                        <a:sym typeface="Calibri"/>
                      </a:endParaRPr>
                    </a:p>
                  </a:txBody>
                  <a:tcPr marL="91450" marR="91450" marT="45725" marB="45725">
                    <a:solidFill>
                      <a:schemeClr val="accent6">
                        <a:lumMod val="20000"/>
                        <a:lumOff val="80000"/>
                      </a:schemeClr>
                    </a:solidFill>
                  </a:tcPr>
                </a:tc>
                <a:tc>
                  <a:txBody>
                    <a:bodyPr/>
                    <a:lstStyle/>
                    <a:p>
                      <a:pPr marL="0" marR="0" lvl="0" indent="0" algn="l" rtl="0">
                        <a:spcBef>
                          <a:spcPts val="0"/>
                        </a:spcBef>
                        <a:spcAft>
                          <a:spcPts val="0"/>
                        </a:spcAft>
                        <a:buNone/>
                      </a:pPr>
                      <a:r>
                        <a:rPr lang="en-GB" sz="800" u="none" strike="noStrike" dirty="0"/>
                        <a:t>A school reception class will start during the years of the child’s 5th birthday.  Children may start by attending on a half-day basis but will quickly build up to a full day.  School-based settings are registered and inspected by Ofsted.</a:t>
                      </a:r>
                      <a:endParaRPr sz="800" dirty="0">
                        <a:latin typeface="Calibri"/>
                        <a:ea typeface="Calibri"/>
                        <a:cs typeface="Calibri"/>
                        <a:sym typeface="Calibri"/>
                      </a:endParaRPr>
                    </a:p>
                  </a:txBody>
                  <a:tcPr marL="91450" marR="91450" marT="45725" marB="45725">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lvl="0" indent="0" algn="l" rtl="0">
                        <a:spcBef>
                          <a:spcPts val="0"/>
                        </a:spcBef>
                        <a:spcAft>
                          <a:spcPts val="0"/>
                        </a:spcAft>
                        <a:buNone/>
                      </a:pPr>
                      <a:r>
                        <a:rPr lang="en-GB" sz="800" dirty="0">
                          <a:latin typeface="Calibri"/>
                          <a:ea typeface="Calibri"/>
                          <a:cs typeface="Calibri"/>
                          <a:sym typeface="Calibri"/>
                        </a:rPr>
                        <a:t>4-5yrs</a:t>
                      </a:r>
                      <a:endParaRPr sz="800" dirty="0"/>
                    </a:p>
                  </a:txBody>
                  <a:tcPr marL="91450" marR="91450" marT="45725" marB="45725">
                    <a:solidFill>
                      <a:schemeClr val="accent6">
                        <a:lumMod val="20000"/>
                        <a:lumOff val="80000"/>
                      </a:schemeClr>
                    </a:solidFill>
                  </a:tcPr>
                </a:tc>
                <a:extLst>
                  <a:ext uri="{0D108BD9-81ED-4DB2-BD59-A6C34878D82A}">
                    <a16:rowId xmlns:a16="http://schemas.microsoft.com/office/drawing/2014/main" val="10003"/>
                  </a:ext>
                </a:extLst>
              </a:tr>
              <a:tr h="564160">
                <a:tc>
                  <a:txBody>
                    <a:bodyPr/>
                    <a:lstStyle/>
                    <a:p>
                      <a:pPr marL="0" marR="0" lvl="0" indent="0" algn="l" rtl="0">
                        <a:spcBef>
                          <a:spcPts val="0"/>
                        </a:spcBef>
                        <a:spcAft>
                          <a:spcPts val="0"/>
                        </a:spcAft>
                        <a:buNone/>
                      </a:pPr>
                      <a:r>
                        <a:rPr lang="en-GB" sz="800"/>
                        <a:t>Children’s centres</a:t>
                      </a:r>
                      <a:endParaRPr sz="800">
                        <a:latin typeface="Calibri"/>
                        <a:ea typeface="Calibri"/>
                        <a:cs typeface="Calibri"/>
                        <a:sym typeface="Calibri"/>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800" u="none" strike="noStrike" dirty="0"/>
                        <a:t>They offer a range of different services for children under five and their families.  They may be located on school sites or local authority sites. These services also may differ within different areas, but may include health &amp; support for families with young children.  They also usually include play centres where parents can attend with their children.</a:t>
                      </a:r>
                      <a:endParaRPr sz="800" dirty="0">
                        <a:latin typeface="Calibri"/>
                        <a:ea typeface="Calibri"/>
                        <a:cs typeface="Calibri"/>
                        <a:sym typeface="Calibri"/>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800">
                          <a:latin typeface="Calibri"/>
                          <a:ea typeface="Calibri"/>
                          <a:cs typeface="Calibri"/>
                          <a:sym typeface="Calibri"/>
                        </a:rPr>
                        <a:t>0-5yrs</a:t>
                      </a:r>
                      <a:endParaRPr sz="800"/>
                    </a:p>
                  </a:txBody>
                  <a:tcPr marL="91450" marR="91450" marT="45725" marB="45725">
                    <a:solidFill>
                      <a:schemeClr val="bg1"/>
                    </a:solidFill>
                  </a:tcPr>
                </a:tc>
                <a:extLst>
                  <a:ext uri="{0D108BD9-81ED-4DB2-BD59-A6C34878D82A}">
                    <a16:rowId xmlns:a16="http://schemas.microsoft.com/office/drawing/2014/main" val="10004"/>
                  </a:ext>
                </a:extLst>
              </a:tr>
              <a:tr h="445392">
                <a:tc>
                  <a:txBody>
                    <a:bodyPr/>
                    <a:lstStyle/>
                    <a:p>
                      <a:pPr marL="0" marR="0" lvl="0" indent="0" algn="l" rtl="0">
                        <a:spcBef>
                          <a:spcPts val="0"/>
                        </a:spcBef>
                        <a:spcAft>
                          <a:spcPts val="0"/>
                        </a:spcAft>
                        <a:buNone/>
                      </a:pPr>
                      <a:r>
                        <a:rPr lang="en-GB" sz="800"/>
                        <a:t>Day nursery</a:t>
                      </a:r>
                      <a:endParaRPr sz="800">
                        <a:latin typeface="Calibri"/>
                        <a:ea typeface="Calibri"/>
                        <a:cs typeface="Calibri"/>
                        <a:sym typeface="Calibri"/>
                      </a:endParaRPr>
                    </a:p>
                  </a:txBody>
                  <a:tcPr marL="91450" marR="91450" marT="45725" marB="45725">
                    <a:solidFill>
                      <a:schemeClr val="accent6">
                        <a:lumMod val="20000"/>
                        <a:lumOff val="80000"/>
                      </a:schemeClr>
                    </a:solidFill>
                  </a:tcPr>
                </a:tc>
                <a:tc>
                  <a:txBody>
                    <a:bodyPr/>
                    <a:lstStyle/>
                    <a:p>
                      <a:pPr marL="0" marR="0" lvl="0" indent="0" algn="l" rtl="0">
                        <a:spcBef>
                          <a:spcPts val="0"/>
                        </a:spcBef>
                        <a:spcAft>
                          <a:spcPts val="0"/>
                        </a:spcAft>
                        <a:buNone/>
                      </a:pPr>
                      <a:r>
                        <a:rPr lang="en-GB" sz="800" u="none" strike="noStrike" dirty="0"/>
                        <a:t>They must be registered and inspected by Ofsted and are usually open all day.  They can be private, voluntary or workplace based. Some will have longer hours and will be open during weekends and evenings.</a:t>
                      </a:r>
                      <a:endParaRPr sz="800" dirty="0">
                        <a:latin typeface="Calibri"/>
                        <a:ea typeface="Calibri"/>
                        <a:cs typeface="Calibri"/>
                        <a:sym typeface="Calibri"/>
                      </a:endParaRPr>
                    </a:p>
                  </a:txBody>
                  <a:tcPr marL="91450" marR="91450" marT="45725" marB="45725">
                    <a:solidFill>
                      <a:schemeClr val="accent6">
                        <a:lumMod val="20000"/>
                        <a:lumOff val="80000"/>
                      </a:schemeClr>
                    </a:solidFill>
                  </a:tcPr>
                </a:tc>
                <a:tc>
                  <a:txBody>
                    <a:bodyPr/>
                    <a:lstStyle/>
                    <a:p>
                      <a:pPr marL="0" marR="0" lvl="0" indent="0" algn="l" rtl="0">
                        <a:spcBef>
                          <a:spcPts val="0"/>
                        </a:spcBef>
                        <a:spcAft>
                          <a:spcPts val="0"/>
                        </a:spcAft>
                        <a:buNone/>
                      </a:pPr>
                      <a:r>
                        <a:rPr lang="en-GB" sz="800" dirty="0">
                          <a:latin typeface="Calibri"/>
                          <a:ea typeface="Calibri"/>
                          <a:cs typeface="Calibri"/>
                          <a:sym typeface="Calibri"/>
                        </a:rPr>
                        <a:t>0-5yrs</a:t>
                      </a:r>
                      <a:endParaRPr sz="800" dirty="0"/>
                    </a:p>
                  </a:txBody>
                  <a:tcPr marL="91450" marR="91450" marT="45725" marB="45725">
                    <a:solidFill>
                      <a:schemeClr val="accent6">
                        <a:lumMod val="20000"/>
                        <a:lumOff val="80000"/>
                      </a:schemeClr>
                    </a:solidFill>
                  </a:tcPr>
                </a:tc>
                <a:extLst>
                  <a:ext uri="{0D108BD9-81ED-4DB2-BD59-A6C34878D82A}">
                    <a16:rowId xmlns:a16="http://schemas.microsoft.com/office/drawing/2014/main" val="10005"/>
                  </a:ext>
                </a:extLst>
              </a:tr>
              <a:tr h="445392">
                <a:tc>
                  <a:txBody>
                    <a:bodyPr/>
                    <a:lstStyle/>
                    <a:p>
                      <a:pPr marL="0" marR="0" lvl="0" indent="0" algn="l" rtl="0">
                        <a:spcBef>
                          <a:spcPts val="0"/>
                        </a:spcBef>
                        <a:spcAft>
                          <a:spcPts val="0"/>
                        </a:spcAft>
                        <a:buNone/>
                      </a:pPr>
                      <a:r>
                        <a:rPr lang="en-GB" sz="800"/>
                        <a:t>Out of school clubs/ play centres</a:t>
                      </a:r>
                      <a:endParaRPr sz="800">
                        <a:latin typeface="Calibri"/>
                        <a:ea typeface="Calibri"/>
                        <a:cs typeface="Calibri"/>
                        <a:sym typeface="Calibri"/>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800" u="none" strike="noStrike" dirty="0"/>
                        <a:t>These are clubs which are run for school-age children before and after school, and may run during school holidays.</a:t>
                      </a:r>
                      <a:endParaRPr sz="800" dirty="0">
                        <a:latin typeface="Calibri"/>
                        <a:ea typeface="Calibri"/>
                        <a:cs typeface="Calibri"/>
                        <a:sym typeface="Calibri"/>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800" dirty="0">
                          <a:latin typeface="Calibri"/>
                          <a:ea typeface="Calibri"/>
                          <a:cs typeface="Calibri"/>
                          <a:sym typeface="Calibri"/>
                        </a:rPr>
                        <a:t>4+</a:t>
                      </a:r>
                      <a:endParaRPr sz="800" dirty="0"/>
                    </a:p>
                  </a:txBody>
                  <a:tcPr marL="91450" marR="91450" marT="45725" marB="45725">
                    <a:solidFill>
                      <a:schemeClr val="bg1"/>
                    </a:solidFill>
                  </a:tcPr>
                </a:tc>
                <a:extLst>
                  <a:ext uri="{0D108BD9-81ED-4DB2-BD59-A6C34878D82A}">
                    <a16:rowId xmlns:a16="http://schemas.microsoft.com/office/drawing/2014/main" val="10006"/>
                  </a:ext>
                </a:extLst>
              </a:tr>
              <a:tr h="326623">
                <a:tc>
                  <a:txBody>
                    <a:bodyPr/>
                    <a:lstStyle/>
                    <a:p>
                      <a:pPr marL="0" marR="0" lvl="0" indent="0" algn="l" rtl="0">
                        <a:spcBef>
                          <a:spcPts val="0"/>
                        </a:spcBef>
                        <a:spcAft>
                          <a:spcPts val="0"/>
                        </a:spcAft>
                        <a:buNone/>
                      </a:pPr>
                      <a:r>
                        <a:rPr lang="en-GB" sz="800"/>
                        <a:t>Parent &amp; toddler group</a:t>
                      </a:r>
                      <a:endParaRPr sz="800">
                        <a:latin typeface="Calibri"/>
                        <a:ea typeface="Calibri"/>
                        <a:cs typeface="Calibri"/>
                        <a:sym typeface="Calibri"/>
                      </a:endParaRPr>
                    </a:p>
                  </a:txBody>
                  <a:tcPr marL="91450" marR="91450" marT="45725" marB="45725">
                    <a:solidFill>
                      <a:schemeClr val="accent6">
                        <a:lumMod val="20000"/>
                        <a:lumOff val="80000"/>
                      </a:schemeClr>
                    </a:solidFill>
                  </a:tcPr>
                </a:tc>
                <a:tc>
                  <a:txBody>
                    <a:bodyPr/>
                    <a:lstStyle/>
                    <a:p>
                      <a:pPr marL="0" marR="0" lvl="0" indent="0" algn="l" rtl="0">
                        <a:spcBef>
                          <a:spcPts val="0"/>
                        </a:spcBef>
                        <a:spcAft>
                          <a:spcPts val="0"/>
                        </a:spcAft>
                        <a:buNone/>
                      </a:pPr>
                      <a:r>
                        <a:rPr lang="en-GB" sz="800" u="none" strike="noStrike" dirty="0"/>
                        <a:t>These are drop-in sessions for parents of young children and are usually run by volunteers and other parents. Parents will have responsibility for their children.</a:t>
                      </a:r>
                      <a:endParaRPr sz="800" dirty="0">
                        <a:latin typeface="Calibri"/>
                        <a:ea typeface="Calibri"/>
                        <a:cs typeface="Calibri"/>
                        <a:sym typeface="Calibri"/>
                      </a:endParaRPr>
                    </a:p>
                  </a:txBody>
                  <a:tcPr marL="91450" marR="91450" marT="45725" marB="45725">
                    <a:solidFill>
                      <a:schemeClr val="accent6">
                        <a:lumMod val="20000"/>
                        <a:lumOff val="80000"/>
                      </a:schemeClr>
                    </a:solidFill>
                  </a:tcPr>
                </a:tc>
                <a:tc>
                  <a:txBody>
                    <a:bodyPr/>
                    <a:lstStyle/>
                    <a:p>
                      <a:pPr marL="0" marR="0" lvl="0" indent="0" algn="l" rtl="0">
                        <a:spcBef>
                          <a:spcPts val="0"/>
                        </a:spcBef>
                        <a:spcAft>
                          <a:spcPts val="0"/>
                        </a:spcAft>
                        <a:buNone/>
                      </a:pPr>
                      <a:r>
                        <a:rPr lang="en-GB" sz="800" dirty="0">
                          <a:latin typeface="Calibri"/>
                          <a:ea typeface="Calibri"/>
                          <a:cs typeface="Calibri"/>
                          <a:sym typeface="Calibri"/>
                        </a:rPr>
                        <a:t>0-3yrs</a:t>
                      </a:r>
                      <a:endParaRPr sz="800" dirty="0"/>
                    </a:p>
                  </a:txBody>
                  <a:tcPr marL="91450" marR="91450" marT="45725" marB="45725">
                    <a:solidFill>
                      <a:schemeClr val="accent6">
                        <a:lumMod val="20000"/>
                        <a:lumOff val="80000"/>
                      </a:schemeClr>
                    </a:solidFill>
                  </a:tcPr>
                </a:tc>
                <a:extLst>
                  <a:ext uri="{0D108BD9-81ED-4DB2-BD59-A6C34878D82A}">
                    <a16:rowId xmlns:a16="http://schemas.microsoft.com/office/drawing/2014/main" val="10007"/>
                  </a:ext>
                </a:extLst>
              </a:tr>
              <a:tr h="445392">
                <a:tc>
                  <a:txBody>
                    <a:bodyPr/>
                    <a:lstStyle/>
                    <a:p>
                      <a:pPr marL="0" marR="0" lvl="0" indent="0" algn="l" rtl="0">
                        <a:spcBef>
                          <a:spcPts val="0"/>
                        </a:spcBef>
                        <a:spcAft>
                          <a:spcPts val="0"/>
                        </a:spcAft>
                        <a:buNone/>
                      </a:pPr>
                      <a:r>
                        <a:rPr lang="en-GB" sz="800"/>
                        <a:t>Playgroup/ pre-school</a:t>
                      </a:r>
                      <a:endParaRPr sz="800">
                        <a:latin typeface="Calibri"/>
                        <a:ea typeface="Calibri"/>
                        <a:cs typeface="Calibri"/>
                        <a:sym typeface="Calibri"/>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800" u="none" strike="noStrike" dirty="0"/>
                        <a:t>They may be run by parents or children may be left in the care of staff.  If children are left in the care of staff, they must be registered with Ofsted.  They are usually run on a voluntary basis during term time and have sessions of around 3 hours.</a:t>
                      </a:r>
                      <a:endParaRPr sz="800" dirty="0">
                        <a:latin typeface="Calibri"/>
                        <a:ea typeface="Calibri"/>
                        <a:cs typeface="Calibri"/>
                        <a:sym typeface="Calibri"/>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800" dirty="0">
                          <a:latin typeface="Calibri"/>
                          <a:ea typeface="Calibri"/>
                          <a:cs typeface="Calibri"/>
                          <a:sym typeface="Calibri"/>
                        </a:rPr>
                        <a:t>2-5yrs</a:t>
                      </a:r>
                      <a:endParaRPr sz="800" dirty="0"/>
                    </a:p>
                  </a:txBody>
                  <a:tcPr marL="91450" marR="91450" marT="45725" marB="45725">
                    <a:solidFill>
                      <a:schemeClr val="bg1"/>
                    </a:solidFill>
                  </a:tcPr>
                </a:tc>
                <a:extLst>
                  <a:ext uri="{0D108BD9-81ED-4DB2-BD59-A6C34878D82A}">
                    <a16:rowId xmlns:a16="http://schemas.microsoft.com/office/drawing/2014/main" val="10008"/>
                  </a:ext>
                </a:extLst>
              </a:tr>
              <a:tr h="326623">
                <a:tc>
                  <a:txBody>
                    <a:bodyPr/>
                    <a:lstStyle/>
                    <a:p>
                      <a:pPr marL="0" marR="0" lvl="0" indent="0" algn="l" rtl="0">
                        <a:spcBef>
                          <a:spcPts val="0"/>
                        </a:spcBef>
                        <a:spcAft>
                          <a:spcPts val="0"/>
                        </a:spcAft>
                        <a:buNone/>
                      </a:pPr>
                      <a:r>
                        <a:rPr lang="en-GB" sz="800"/>
                        <a:t>Workplace nursery</a:t>
                      </a:r>
                      <a:endParaRPr sz="800">
                        <a:latin typeface="Calibri"/>
                        <a:ea typeface="Calibri"/>
                        <a:cs typeface="Calibri"/>
                        <a:sym typeface="Calibri"/>
                      </a:endParaRPr>
                    </a:p>
                  </a:txBody>
                  <a:tcPr marL="91450" marR="91450" marT="45725" marB="45725">
                    <a:solidFill>
                      <a:schemeClr val="accent6">
                        <a:lumMod val="20000"/>
                        <a:lumOff val="80000"/>
                      </a:schemeClr>
                    </a:solidFill>
                  </a:tcPr>
                </a:tc>
                <a:tc>
                  <a:txBody>
                    <a:bodyPr/>
                    <a:lstStyle/>
                    <a:p>
                      <a:pPr marL="0" marR="0" lvl="0" indent="0" algn="l" rtl="0">
                        <a:spcBef>
                          <a:spcPts val="0"/>
                        </a:spcBef>
                        <a:spcAft>
                          <a:spcPts val="0"/>
                        </a:spcAft>
                        <a:buNone/>
                      </a:pPr>
                      <a:r>
                        <a:rPr lang="en-GB" sz="800" u="none" strike="noStrike" dirty="0"/>
                        <a:t>This provides care and education for children at the place where their parents work.</a:t>
                      </a:r>
                      <a:endParaRPr sz="800" b="0" dirty="0"/>
                    </a:p>
                  </a:txBody>
                  <a:tcPr marL="91450" marR="91450" marT="45725" marB="45725">
                    <a:solidFill>
                      <a:schemeClr val="accent6">
                        <a:lumMod val="20000"/>
                        <a:lumOff val="80000"/>
                      </a:schemeClr>
                    </a:solidFill>
                  </a:tcPr>
                </a:tc>
                <a:tc>
                  <a:txBody>
                    <a:bodyPr/>
                    <a:lstStyle/>
                    <a:p>
                      <a:pPr marL="0" marR="0" lvl="0" indent="0" algn="l" rtl="0">
                        <a:spcBef>
                          <a:spcPts val="0"/>
                        </a:spcBef>
                        <a:spcAft>
                          <a:spcPts val="0"/>
                        </a:spcAft>
                        <a:buNone/>
                      </a:pPr>
                      <a:r>
                        <a:rPr lang="en-GB" sz="800" dirty="0">
                          <a:latin typeface="Calibri"/>
                          <a:ea typeface="Calibri"/>
                          <a:cs typeface="Calibri"/>
                          <a:sym typeface="Calibri"/>
                        </a:rPr>
                        <a:t>3 mths+</a:t>
                      </a:r>
                      <a:endParaRPr sz="800" dirty="0">
                        <a:latin typeface="Calibri"/>
                        <a:ea typeface="Calibri"/>
                        <a:cs typeface="Calibri"/>
                        <a:sym typeface="Calibri"/>
                      </a:endParaRPr>
                    </a:p>
                  </a:txBody>
                  <a:tcPr marL="91450" marR="91450" marT="45725" marB="45725">
                    <a:solidFill>
                      <a:schemeClr val="accent6">
                        <a:lumMod val="20000"/>
                        <a:lumOff val="80000"/>
                      </a:schemeClr>
                    </a:solidFill>
                  </a:tcPr>
                </a:tc>
                <a:extLst>
                  <a:ext uri="{0D108BD9-81ED-4DB2-BD59-A6C34878D82A}">
                    <a16:rowId xmlns:a16="http://schemas.microsoft.com/office/drawing/2014/main" val="10009"/>
                  </a:ext>
                </a:extLst>
              </a:tr>
              <a:tr h="445392">
                <a:tc>
                  <a:txBody>
                    <a:bodyPr/>
                    <a:lstStyle/>
                    <a:p>
                      <a:pPr marL="0" marR="0" lvl="0" indent="0" algn="l" rtl="0">
                        <a:spcBef>
                          <a:spcPts val="0"/>
                        </a:spcBef>
                        <a:spcAft>
                          <a:spcPts val="0"/>
                        </a:spcAft>
                        <a:buNone/>
                      </a:pPr>
                      <a:r>
                        <a:rPr lang="en-GB" sz="800"/>
                        <a:t>Nanny</a:t>
                      </a:r>
                      <a:endParaRPr sz="800">
                        <a:latin typeface="Calibri"/>
                        <a:ea typeface="Calibri"/>
                        <a:cs typeface="Calibri"/>
                        <a:sym typeface="Calibri"/>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800" u="none" strike="noStrike" dirty="0"/>
                        <a:t>A nanny is a carer who is employed by a child’s parents to look after the child in their own home.  Nannies will often look after more than one child if needed and are usually very flexible. However, although many do have training, they are not required to have qualifications.</a:t>
                      </a:r>
                      <a:endParaRPr sz="800" dirty="0">
                        <a:latin typeface="Calibri"/>
                        <a:ea typeface="Calibri"/>
                        <a:cs typeface="Calibri"/>
                        <a:sym typeface="Calibri"/>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800" dirty="0">
                          <a:latin typeface="Calibri"/>
                          <a:ea typeface="Calibri"/>
                          <a:cs typeface="Calibri"/>
                          <a:sym typeface="Calibri"/>
                        </a:rPr>
                        <a:t>0-5yrs+</a:t>
                      </a:r>
                      <a:endParaRPr sz="800" dirty="0"/>
                    </a:p>
                  </a:txBody>
                  <a:tcPr marL="91450" marR="91450" marT="45725" marB="45725">
                    <a:solidFill>
                      <a:schemeClr val="bg1"/>
                    </a:solidFill>
                  </a:tcPr>
                </a:tc>
                <a:extLst>
                  <a:ext uri="{0D108BD9-81ED-4DB2-BD59-A6C34878D82A}">
                    <a16:rowId xmlns:a16="http://schemas.microsoft.com/office/drawing/2014/main" val="10010"/>
                  </a:ext>
                </a:extLst>
              </a:tr>
              <a:tr h="445392">
                <a:tc>
                  <a:txBody>
                    <a:bodyPr/>
                    <a:lstStyle/>
                    <a:p>
                      <a:pPr marL="0" marR="0" lvl="0" indent="0" algn="l" rtl="0">
                        <a:spcBef>
                          <a:spcPts val="0"/>
                        </a:spcBef>
                        <a:spcAft>
                          <a:spcPts val="0"/>
                        </a:spcAft>
                        <a:buNone/>
                      </a:pPr>
                      <a:r>
                        <a:rPr lang="en-GB" sz="800" dirty="0"/>
                        <a:t>Crèche</a:t>
                      </a:r>
                      <a:endParaRPr sz="800" dirty="0">
                        <a:latin typeface="Calibri"/>
                        <a:ea typeface="Calibri"/>
                        <a:cs typeface="Calibri"/>
                        <a:sym typeface="Calibri"/>
                      </a:endParaRPr>
                    </a:p>
                  </a:txBody>
                  <a:tcPr marL="91450" marR="91450" marT="45725" marB="45725">
                    <a:solidFill>
                      <a:schemeClr val="accent6">
                        <a:lumMod val="20000"/>
                        <a:lumOff val="80000"/>
                      </a:schemeClr>
                    </a:solidFill>
                  </a:tcPr>
                </a:tc>
                <a:tc>
                  <a:txBody>
                    <a:bodyPr/>
                    <a:lstStyle/>
                    <a:p>
                      <a:pPr marL="0" marR="0" lvl="0" indent="0" algn="l" rtl="0">
                        <a:spcBef>
                          <a:spcPts val="0"/>
                        </a:spcBef>
                        <a:spcAft>
                          <a:spcPts val="0"/>
                        </a:spcAft>
                        <a:buNone/>
                      </a:pPr>
                      <a:r>
                        <a:rPr lang="en-GB" sz="800" u="none" strike="noStrike" dirty="0"/>
                        <a:t>A crèche will provide interim care for children from time to time while their parents are engaged in a one-off activity such as shopping, sport, or other activity, usually on the same premises.  They are not required to register with Ofsted but can choose to do so.</a:t>
                      </a:r>
                      <a:endParaRPr sz="800" dirty="0">
                        <a:latin typeface="Calibri"/>
                        <a:ea typeface="Calibri"/>
                        <a:cs typeface="Calibri"/>
                        <a:sym typeface="Calibri"/>
                      </a:endParaRPr>
                    </a:p>
                  </a:txBody>
                  <a:tcPr marL="91450" marR="91450" marT="45725" marB="45725">
                    <a:solidFill>
                      <a:schemeClr val="accent6">
                        <a:lumMod val="20000"/>
                        <a:lumOff val="80000"/>
                      </a:schemeClr>
                    </a:solidFill>
                  </a:tcPr>
                </a:tc>
                <a:tc>
                  <a:txBody>
                    <a:bodyPr/>
                    <a:lstStyle/>
                    <a:p>
                      <a:pPr marL="0" marR="0" lvl="0" indent="0" algn="l" rtl="0">
                        <a:spcBef>
                          <a:spcPts val="0"/>
                        </a:spcBef>
                        <a:spcAft>
                          <a:spcPts val="0"/>
                        </a:spcAft>
                        <a:buNone/>
                      </a:pPr>
                      <a:r>
                        <a:rPr lang="en-GB" sz="800" dirty="0">
                          <a:latin typeface="Calibri"/>
                          <a:ea typeface="Calibri"/>
                          <a:cs typeface="Calibri"/>
                          <a:sym typeface="Calibri"/>
                        </a:rPr>
                        <a:t>Varies</a:t>
                      </a:r>
                      <a:endParaRPr sz="800" dirty="0"/>
                    </a:p>
                  </a:txBody>
                  <a:tcPr marL="91450" marR="91450" marT="45725" marB="45725">
                    <a:solidFill>
                      <a:schemeClr val="accent6">
                        <a:lumMod val="20000"/>
                        <a:lumOff val="80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741758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isability as an evolving concept: paving the way for more inclusive  working environments for ERCs | Eurodoc">
            <a:extLst>
              <a:ext uri="{FF2B5EF4-FFF2-40B4-BE49-F238E27FC236}">
                <a16:creationId xmlns:a16="http://schemas.microsoft.com/office/drawing/2014/main" id="{F78B3E3A-F354-41F4-9080-1BF934A21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205" y="5850167"/>
            <a:ext cx="1443692" cy="8503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usiness Team - Cartoon People Character Isolated Illustration Stock Vector  - Illustration of idea, concept: 122039649">
            <a:extLst>
              <a:ext uri="{FF2B5EF4-FFF2-40B4-BE49-F238E27FC236}">
                <a16:creationId xmlns:a16="http://schemas.microsoft.com/office/drawing/2014/main" id="{2E2809AE-10B1-4B68-8E45-F0C49B4A3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6204" y="3951926"/>
            <a:ext cx="843605" cy="902073"/>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40;p13">
            <a:extLst>
              <a:ext uri="{FF2B5EF4-FFF2-40B4-BE49-F238E27FC236}">
                <a16:creationId xmlns:a16="http://schemas.microsoft.com/office/drawing/2014/main" id="{525584AB-BE65-4E36-BE23-DE88E576885D}"/>
              </a:ext>
            </a:extLst>
          </p:cNvPr>
          <p:cNvSpPr/>
          <p:nvPr/>
        </p:nvSpPr>
        <p:spPr>
          <a:xfrm>
            <a:off x="64096" y="48072"/>
            <a:ext cx="2232000" cy="252000"/>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C00000"/>
                </a:solidFill>
                <a:latin typeface="Calibri"/>
                <a:ea typeface="Calibri"/>
                <a:cs typeface="Calibri"/>
                <a:sym typeface="Calibri"/>
              </a:rPr>
              <a:t>Knowledge Organiser</a:t>
            </a:r>
            <a:endParaRPr dirty="0"/>
          </a:p>
        </p:txBody>
      </p:sp>
      <p:sp>
        <p:nvSpPr>
          <p:cNvPr id="3" name="Google Shape;141;p13">
            <a:extLst>
              <a:ext uri="{FF2B5EF4-FFF2-40B4-BE49-F238E27FC236}">
                <a16:creationId xmlns:a16="http://schemas.microsoft.com/office/drawing/2014/main" id="{6817DBB7-9E84-4E54-90C8-9843B02470D9}"/>
              </a:ext>
            </a:extLst>
          </p:cNvPr>
          <p:cNvSpPr/>
          <p:nvPr/>
        </p:nvSpPr>
        <p:spPr>
          <a:xfrm>
            <a:off x="2368352" y="48072"/>
            <a:ext cx="9691126" cy="243476"/>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lvl="0" algn="ctr"/>
            <a:r>
              <a:rPr lang="en-GB" b="1">
                <a:solidFill>
                  <a:schemeClr val="dk1"/>
                </a:solidFill>
                <a:ea typeface="Calibri"/>
                <a:cs typeface="Calibri"/>
                <a:sym typeface="Calibri"/>
              </a:rPr>
              <a:t>NCFE CACHE: Level 1-2 Technical Award Child Development &amp; Care in the Early Years</a:t>
            </a:r>
            <a:endParaRPr lang="en-GB" dirty="0"/>
          </a:p>
        </p:txBody>
      </p:sp>
      <p:sp>
        <p:nvSpPr>
          <p:cNvPr id="4" name="Google Shape;145;p13">
            <a:extLst>
              <a:ext uri="{FF2B5EF4-FFF2-40B4-BE49-F238E27FC236}">
                <a16:creationId xmlns:a16="http://schemas.microsoft.com/office/drawing/2014/main" id="{23E5C0B5-08FD-4F0A-8168-D6122A318A39}"/>
              </a:ext>
            </a:extLst>
          </p:cNvPr>
          <p:cNvSpPr/>
          <p:nvPr/>
        </p:nvSpPr>
        <p:spPr>
          <a:xfrm>
            <a:off x="64096" y="406990"/>
            <a:ext cx="6031904" cy="507409"/>
          </a:xfrm>
          <a:prstGeom prst="rect">
            <a:avLst/>
          </a:prstGeom>
          <a:solidFill>
            <a:schemeClr val="accent5">
              <a:lumMod val="20000"/>
              <a:lumOff val="80000"/>
            </a:schemeClr>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0070C0"/>
                </a:solidFill>
              </a:rPr>
              <a:t>Content Area 5: Legislation, policies and procedures in the early years</a:t>
            </a:r>
            <a:endParaRPr sz="1600" b="1" dirty="0">
              <a:solidFill>
                <a:srgbClr val="0070C0"/>
              </a:solidFill>
            </a:endParaRPr>
          </a:p>
        </p:txBody>
      </p:sp>
      <p:sp>
        <p:nvSpPr>
          <p:cNvPr id="5" name="Google Shape;145;p13">
            <a:extLst>
              <a:ext uri="{FF2B5EF4-FFF2-40B4-BE49-F238E27FC236}">
                <a16:creationId xmlns:a16="http://schemas.microsoft.com/office/drawing/2014/main" id="{EBE0F6E4-152A-4F05-8F04-F5A926BF763C}"/>
              </a:ext>
            </a:extLst>
          </p:cNvPr>
          <p:cNvSpPr/>
          <p:nvPr/>
        </p:nvSpPr>
        <p:spPr>
          <a:xfrm>
            <a:off x="6177120" y="353420"/>
            <a:ext cx="5882357" cy="297047"/>
          </a:xfrm>
          <a:prstGeom prst="rect">
            <a:avLst/>
          </a:prstGeom>
          <a:solidFill>
            <a:srgbClr val="FFFFCC"/>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t>Content Area 6: Expectations of the early years practitioner</a:t>
            </a:r>
            <a:endParaRPr sz="1600" b="1" dirty="0"/>
          </a:p>
        </p:txBody>
      </p:sp>
      <p:sp>
        <p:nvSpPr>
          <p:cNvPr id="6" name="Google Shape;94;p13">
            <a:extLst>
              <a:ext uri="{FF2B5EF4-FFF2-40B4-BE49-F238E27FC236}">
                <a16:creationId xmlns:a16="http://schemas.microsoft.com/office/drawing/2014/main" id="{AEC259AF-A0FA-4ADF-9B6E-2AB0A289C8F7}"/>
              </a:ext>
            </a:extLst>
          </p:cNvPr>
          <p:cNvSpPr/>
          <p:nvPr/>
        </p:nvSpPr>
        <p:spPr>
          <a:xfrm>
            <a:off x="6177121" y="763666"/>
            <a:ext cx="2770889" cy="1422256"/>
          </a:xfrm>
          <a:prstGeom prst="rect">
            <a:avLst/>
          </a:prstGeom>
          <a:solidFill>
            <a:schemeClr val="lt1"/>
          </a:solidFill>
          <a:ln w="38100" cap="flat" cmpd="sng">
            <a:solidFill>
              <a:srgbClr val="FFFF0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None/>
            </a:pPr>
            <a:r>
              <a:rPr lang="en-GB" sz="800" b="0" i="0" u="none" strike="noStrike" cap="none" dirty="0">
                <a:solidFill>
                  <a:schemeClr val="dk1"/>
                </a:solidFill>
                <a:latin typeface="Calibri"/>
                <a:ea typeface="Calibri"/>
                <a:cs typeface="Calibri"/>
                <a:sym typeface="Calibri"/>
              </a:rPr>
              <a:t> </a:t>
            </a:r>
            <a:endParaRPr sz="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GB" sz="800" b="1" i="0" u="sng" strike="noStrike" cap="none" dirty="0">
                <a:solidFill>
                  <a:schemeClr val="dk1"/>
                </a:solidFill>
                <a:latin typeface="Calibri"/>
                <a:ea typeface="Calibri"/>
                <a:cs typeface="Calibri"/>
                <a:sym typeface="Calibri"/>
              </a:rPr>
              <a:t>Behaviour </a:t>
            </a:r>
            <a:r>
              <a:rPr lang="en-GB" sz="800" b="0" i="0" u="none" strike="noStrike" cap="none" dirty="0">
                <a:solidFill>
                  <a:schemeClr val="dk1"/>
                </a:solidFill>
                <a:latin typeface="Calibri"/>
                <a:ea typeface="Calibri"/>
                <a:cs typeface="Calibri"/>
                <a:sym typeface="Calibri"/>
              </a:rPr>
              <a:t>– how you will behave as an early years worker </a:t>
            </a:r>
            <a:endParaRPr sz="800" dirty="0"/>
          </a:p>
          <a:p>
            <a:pPr marL="171450" marR="0" lvl="0" indent="-171450" algn="l" rtl="0">
              <a:lnSpc>
                <a:spcPct val="100000"/>
              </a:lnSpc>
              <a:spcBef>
                <a:spcPts val="0"/>
              </a:spcBef>
              <a:spcAft>
                <a:spcPts val="0"/>
              </a:spcAft>
              <a:buFont typeface="Arial" panose="020B0604020202020204" pitchFamily="34" charset="0"/>
              <a:buChar char="•"/>
            </a:pPr>
            <a:r>
              <a:rPr lang="en-GB" sz="800" i="0" u="none" strike="noStrike" cap="none" dirty="0">
                <a:solidFill>
                  <a:schemeClr val="dk1"/>
                </a:solidFill>
                <a:latin typeface="Calibri"/>
                <a:ea typeface="Calibri"/>
                <a:cs typeface="Calibri"/>
                <a:sym typeface="Calibri"/>
              </a:rPr>
              <a:t>Role model </a:t>
            </a:r>
            <a:r>
              <a:rPr lang="en-GB" sz="800" b="0" i="0" u="none" strike="noStrike" cap="none" dirty="0">
                <a:solidFill>
                  <a:schemeClr val="dk1"/>
                </a:solidFill>
                <a:latin typeface="Calibri"/>
                <a:ea typeface="Calibri"/>
                <a:cs typeface="Calibri"/>
                <a:sym typeface="Calibri"/>
              </a:rPr>
              <a:t>– Children will copy what you do, so always try to act as you want them to.  E.g. when having lunch with a child, ensure you have good table manners.</a:t>
            </a:r>
          </a:p>
          <a:p>
            <a:pPr marL="171450" lvl="0" indent="-171450">
              <a:lnSpc>
                <a:spcPct val="125000"/>
              </a:lnSpc>
              <a:buFont typeface="Arial" panose="020B0604020202020204" pitchFamily="34" charset="0"/>
              <a:buChar char="•"/>
            </a:pPr>
            <a:r>
              <a:rPr lang="en-GB" sz="800" dirty="0">
                <a:ea typeface="Calibri"/>
                <a:cs typeface="Calibri"/>
                <a:sym typeface="Calibri"/>
              </a:rPr>
              <a:t>Positive attitude – smiling, offering to help, going the extra mile</a:t>
            </a:r>
          </a:p>
          <a:p>
            <a:pPr marL="171450" lvl="0" indent="-171450">
              <a:lnSpc>
                <a:spcPct val="125000"/>
              </a:lnSpc>
              <a:buFont typeface="Arial" panose="020B0604020202020204" pitchFamily="34" charset="0"/>
              <a:buChar char="•"/>
            </a:pPr>
            <a:r>
              <a:rPr lang="en-GB" sz="800" dirty="0">
                <a:ea typeface="Calibri"/>
                <a:cs typeface="Calibri"/>
                <a:sym typeface="Calibri"/>
              </a:rPr>
              <a:t>Professional boundaries,</a:t>
            </a:r>
          </a:p>
          <a:p>
            <a:pPr marL="171450" lvl="0" indent="-171450">
              <a:lnSpc>
                <a:spcPct val="125000"/>
              </a:lnSpc>
              <a:buFont typeface="Arial" panose="020B0604020202020204" pitchFamily="34" charset="0"/>
              <a:buChar char="•"/>
            </a:pPr>
            <a:r>
              <a:rPr lang="en-GB" sz="800" dirty="0">
                <a:ea typeface="Calibri"/>
                <a:cs typeface="Calibri"/>
                <a:sym typeface="Calibri"/>
              </a:rPr>
              <a:t>Working within the policies and procedures</a:t>
            </a:r>
          </a:p>
          <a:p>
            <a:pPr marL="171450" lvl="0" indent="-171450">
              <a:lnSpc>
                <a:spcPct val="125000"/>
              </a:lnSpc>
              <a:buFont typeface="Arial" panose="020B0604020202020204" pitchFamily="34" charset="0"/>
              <a:buChar char="•"/>
            </a:pPr>
            <a:r>
              <a:rPr lang="en-GB" sz="800" dirty="0">
                <a:ea typeface="Calibri"/>
                <a:cs typeface="Calibri"/>
                <a:sym typeface="Calibri"/>
              </a:rPr>
              <a:t>Effective communication</a:t>
            </a:r>
            <a:endParaRPr lang="en-GB" sz="800" dirty="0">
              <a:solidFill>
                <a:schemeClr val="dk1"/>
              </a:solidFill>
              <a:latin typeface="Calibri"/>
              <a:cs typeface="Calibri"/>
              <a:sym typeface="Calibri"/>
            </a:endParaRPr>
          </a:p>
          <a:p>
            <a:pPr marL="0" marR="0" lvl="0" indent="0" algn="l" rtl="0">
              <a:lnSpc>
                <a:spcPct val="100000"/>
              </a:lnSpc>
              <a:spcBef>
                <a:spcPts val="0"/>
              </a:spcBef>
              <a:spcAft>
                <a:spcPts val="0"/>
              </a:spcAft>
              <a:buNone/>
            </a:pPr>
            <a:endParaRPr sz="800" dirty="0"/>
          </a:p>
        </p:txBody>
      </p:sp>
      <p:sp>
        <p:nvSpPr>
          <p:cNvPr id="7" name="Google Shape;98;p13">
            <a:extLst>
              <a:ext uri="{FF2B5EF4-FFF2-40B4-BE49-F238E27FC236}">
                <a16:creationId xmlns:a16="http://schemas.microsoft.com/office/drawing/2014/main" id="{7574AB75-500B-4893-AD19-104BE88D32AC}"/>
              </a:ext>
            </a:extLst>
          </p:cNvPr>
          <p:cNvSpPr/>
          <p:nvPr/>
        </p:nvSpPr>
        <p:spPr>
          <a:xfrm>
            <a:off x="9049176" y="1533176"/>
            <a:ext cx="2189856" cy="643055"/>
          </a:xfrm>
          <a:prstGeom prst="rect">
            <a:avLst/>
          </a:prstGeom>
          <a:solidFill>
            <a:schemeClr val="lt1"/>
          </a:solidFill>
          <a:ln w="38100" cap="flat" cmpd="sng">
            <a:solidFill>
              <a:srgbClr val="FFFF0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25000"/>
              </a:lnSpc>
              <a:spcBef>
                <a:spcPts val="0"/>
              </a:spcBef>
              <a:spcAft>
                <a:spcPts val="0"/>
              </a:spcAft>
              <a:buNone/>
            </a:pPr>
            <a:r>
              <a:rPr lang="en-GB" sz="800" b="1" u="sng" dirty="0">
                <a:solidFill>
                  <a:schemeClr val="dk1"/>
                </a:solidFill>
                <a:latin typeface="Calibri"/>
                <a:cs typeface="Calibri"/>
                <a:sym typeface="Calibri"/>
              </a:rPr>
              <a:t>Timekeeping and attendance</a:t>
            </a:r>
          </a:p>
          <a:p>
            <a:pPr marL="285750" marR="0" lvl="0" indent="-285750" algn="l" rtl="0">
              <a:lnSpc>
                <a:spcPct val="125000"/>
              </a:lnSpc>
              <a:spcBef>
                <a:spcPts val="0"/>
              </a:spcBef>
              <a:spcAft>
                <a:spcPts val="0"/>
              </a:spcAft>
              <a:buFont typeface="Arial" panose="020B0604020202020204" pitchFamily="34" charset="0"/>
              <a:buChar char="•"/>
            </a:pPr>
            <a:r>
              <a:rPr lang="en-GB" sz="800" dirty="0">
                <a:solidFill>
                  <a:schemeClr val="dk1"/>
                </a:solidFill>
                <a:latin typeface="Calibri"/>
                <a:cs typeface="Calibri"/>
                <a:sym typeface="Calibri"/>
              </a:rPr>
              <a:t>Punctuality</a:t>
            </a:r>
          </a:p>
          <a:p>
            <a:pPr marL="285750" marR="0" lvl="0" indent="-285750" algn="l" rtl="0">
              <a:lnSpc>
                <a:spcPct val="125000"/>
              </a:lnSpc>
              <a:spcBef>
                <a:spcPts val="0"/>
              </a:spcBef>
              <a:spcAft>
                <a:spcPts val="0"/>
              </a:spcAft>
              <a:buFont typeface="Arial" panose="020B0604020202020204" pitchFamily="34" charset="0"/>
              <a:buChar char="•"/>
            </a:pPr>
            <a:r>
              <a:rPr lang="en-GB" sz="800" dirty="0">
                <a:solidFill>
                  <a:schemeClr val="dk1"/>
                </a:solidFill>
                <a:latin typeface="Calibri"/>
                <a:cs typeface="Calibri"/>
                <a:sym typeface="Calibri"/>
              </a:rPr>
              <a:t>Attendance</a:t>
            </a:r>
          </a:p>
          <a:p>
            <a:pPr marL="285750" marR="0" lvl="0" indent="-285750" algn="l" rtl="0">
              <a:lnSpc>
                <a:spcPct val="125000"/>
              </a:lnSpc>
              <a:spcBef>
                <a:spcPts val="0"/>
              </a:spcBef>
              <a:spcAft>
                <a:spcPts val="0"/>
              </a:spcAft>
              <a:buFont typeface="Arial" panose="020B0604020202020204" pitchFamily="34" charset="0"/>
              <a:buChar char="•"/>
            </a:pPr>
            <a:r>
              <a:rPr lang="en-GB" sz="800" dirty="0">
                <a:solidFill>
                  <a:schemeClr val="dk1"/>
                </a:solidFill>
                <a:latin typeface="Calibri"/>
                <a:cs typeface="Calibri"/>
                <a:sym typeface="Calibri"/>
              </a:rPr>
              <a:t>Dealing with absence</a:t>
            </a:r>
            <a:endParaRPr dirty="0"/>
          </a:p>
        </p:txBody>
      </p:sp>
      <p:sp>
        <p:nvSpPr>
          <p:cNvPr id="8" name="Google Shape;97;p13">
            <a:extLst>
              <a:ext uri="{FF2B5EF4-FFF2-40B4-BE49-F238E27FC236}">
                <a16:creationId xmlns:a16="http://schemas.microsoft.com/office/drawing/2014/main" id="{BBDFECBF-CD8E-4212-8613-E79D49AF2717}"/>
              </a:ext>
            </a:extLst>
          </p:cNvPr>
          <p:cNvSpPr/>
          <p:nvPr/>
        </p:nvSpPr>
        <p:spPr>
          <a:xfrm>
            <a:off x="9049176" y="753048"/>
            <a:ext cx="2978360" cy="705308"/>
          </a:xfrm>
          <a:prstGeom prst="rect">
            <a:avLst/>
          </a:prstGeom>
          <a:solidFill>
            <a:schemeClr val="lt1"/>
          </a:solidFill>
          <a:ln w="38100" cap="flat" cmpd="sng">
            <a:solidFill>
              <a:srgbClr val="FFFF0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25000"/>
              </a:lnSpc>
              <a:spcBef>
                <a:spcPts val="0"/>
              </a:spcBef>
              <a:spcAft>
                <a:spcPts val="0"/>
              </a:spcAft>
              <a:buNone/>
            </a:pPr>
            <a:r>
              <a:rPr lang="en-GB" sz="800" b="1" i="0" u="sng" strike="noStrike" cap="none" dirty="0">
                <a:solidFill>
                  <a:schemeClr val="dk1"/>
                </a:solidFill>
                <a:latin typeface="Calibri"/>
                <a:ea typeface="Calibri"/>
                <a:cs typeface="Calibri"/>
                <a:sym typeface="Calibri"/>
              </a:rPr>
              <a:t>Appearance</a:t>
            </a:r>
            <a:r>
              <a:rPr lang="en-GB" sz="800" b="0" i="0" u="none" strike="noStrike" cap="none" dirty="0">
                <a:solidFill>
                  <a:schemeClr val="dk1"/>
                </a:solidFill>
                <a:latin typeface="Calibri"/>
                <a:ea typeface="Calibri"/>
                <a:cs typeface="Calibri"/>
                <a:sym typeface="Calibri"/>
              </a:rPr>
              <a:t> - What you wear and general appearance</a:t>
            </a:r>
            <a:endParaRPr sz="800" dirty="0"/>
          </a:p>
          <a:p>
            <a:pPr marL="171450" marR="0" lvl="0" indent="-171450" algn="l" rtl="0">
              <a:lnSpc>
                <a:spcPct val="125000"/>
              </a:lnSpc>
              <a:spcBef>
                <a:spcPts val="0"/>
              </a:spcBef>
              <a:spcAft>
                <a:spcPts val="0"/>
              </a:spcAft>
              <a:buFont typeface="Arial" panose="020B0604020202020204" pitchFamily="34" charset="0"/>
              <a:buChar char="•"/>
            </a:pPr>
            <a:r>
              <a:rPr lang="en-GB" sz="800" dirty="0">
                <a:solidFill>
                  <a:schemeClr val="dk1"/>
                </a:solidFill>
                <a:latin typeface="Calibri"/>
                <a:ea typeface="Calibri"/>
                <a:cs typeface="Calibri"/>
                <a:sym typeface="Calibri"/>
              </a:rPr>
              <a:t>Personal hygiene</a:t>
            </a:r>
          </a:p>
          <a:p>
            <a:pPr marL="171450" marR="0" lvl="0" indent="-171450" algn="l" rtl="0">
              <a:lnSpc>
                <a:spcPct val="125000"/>
              </a:lnSpc>
              <a:spcBef>
                <a:spcPts val="0"/>
              </a:spcBef>
              <a:spcAft>
                <a:spcPts val="0"/>
              </a:spcAft>
              <a:buFont typeface="Arial" panose="020B0604020202020204" pitchFamily="34" charset="0"/>
              <a:buChar char="•"/>
            </a:pPr>
            <a:r>
              <a:rPr lang="en-GB" sz="800" dirty="0">
                <a:solidFill>
                  <a:schemeClr val="dk1"/>
                </a:solidFill>
                <a:latin typeface="Calibri"/>
                <a:ea typeface="Calibri"/>
                <a:cs typeface="Calibri"/>
                <a:sym typeface="Calibri"/>
              </a:rPr>
              <a:t>Body art, piercings, tattoos</a:t>
            </a:r>
          </a:p>
          <a:p>
            <a:pPr marL="171450" marR="0" lvl="0" indent="-171450" algn="l" rtl="0">
              <a:lnSpc>
                <a:spcPct val="125000"/>
              </a:lnSpc>
              <a:spcBef>
                <a:spcPts val="0"/>
              </a:spcBef>
              <a:spcAft>
                <a:spcPts val="0"/>
              </a:spcAft>
              <a:buFont typeface="Arial" panose="020B0604020202020204" pitchFamily="34" charset="0"/>
              <a:buChar char="•"/>
            </a:pPr>
            <a:r>
              <a:rPr lang="en-GB" sz="800" dirty="0">
                <a:solidFill>
                  <a:schemeClr val="dk1"/>
                </a:solidFill>
                <a:latin typeface="Calibri"/>
                <a:ea typeface="Calibri"/>
                <a:cs typeface="Calibri"/>
                <a:sym typeface="Calibri"/>
              </a:rPr>
              <a:t>Clothing and accessories</a:t>
            </a:r>
          </a:p>
        </p:txBody>
      </p:sp>
      <p:pic>
        <p:nvPicPr>
          <p:cNvPr id="11" name="Google Shape;146;p13" descr="Learning clipart nursery student, Learning nursery student ...">
            <a:extLst>
              <a:ext uri="{FF2B5EF4-FFF2-40B4-BE49-F238E27FC236}">
                <a16:creationId xmlns:a16="http://schemas.microsoft.com/office/drawing/2014/main" id="{555A595C-D6B1-406E-B148-51B75B2E3CF5}"/>
              </a:ext>
            </a:extLst>
          </p:cNvPr>
          <p:cNvPicPr preferRelativeResize="0"/>
          <p:nvPr/>
        </p:nvPicPr>
        <p:blipFill rotWithShape="1">
          <a:blip r:embed="rId4">
            <a:alphaModFix/>
          </a:blip>
          <a:srcRect/>
          <a:stretch/>
        </p:blipFill>
        <p:spPr>
          <a:xfrm>
            <a:off x="11340614" y="1303174"/>
            <a:ext cx="718864" cy="884582"/>
          </a:xfrm>
          <a:prstGeom prst="rect">
            <a:avLst/>
          </a:prstGeom>
          <a:noFill/>
          <a:ln>
            <a:noFill/>
          </a:ln>
        </p:spPr>
      </p:pic>
      <p:sp>
        <p:nvSpPr>
          <p:cNvPr id="12" name="Google Shape;94;p13">
            <a:extLst>
              <a:ext uri="{FF2B5EF4-FFF2-40B4-BE49-F238E27FC236}">
                <a16:creationId xmlns:a16="http://schemas.microsoft.com/office/drawing/2014/main" id="{A353D50F-3902-45B6-BAD7-DE355F837136}"/>
              </a:ext>
            </a:extLst>
          </p:cNvPr>
          <p:cNvSpPr/>
          <p:nvPr/>
        </p:nvSpPr>
        <p:spPr>
          <a:xfrm>
            <a:off x="323118" y="989422"/>
            <a:ext cx="5570585" cy="259728"/>
          </a:xfrm>
          <a:prstGeom prst="rect">
            <a:avLst/>
          </a:prstGeom>
          <a:solidFill>
            <a:schemeClr val="lt1"/>
          </a:solidFill>
          <a:ln w="38100" cap="flat" cmpd="sng">
            <a:solidFill>
              <a:srgbClr val="0070C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None/>
            </a:pPr>
            <a:r>
              <a:rPr lang="en-GB" sz="1000" b="1" dirty="0"/>
              <a:t>Regulatory authority –</a:t>
            </a:r>
            <a:r>
              <a:rPr lang="en-GB" sz="1000" b="1" dirty="0">
                <a:solidFill>
                  <a:srgbClr val="0070C0"/>
                </a:solidFill>
              </a:rPr>
              <a:t> OFSTED </a:t>
            </a:r>
            <a:r>
              <a:rPr lang="en-GB" sz="1000" b="1" dirty="0"/>
              <a:t>– Part of the government, inspects settings to ensure suitability</a:t>
            </a:r>
            <a:r>
              <a:rPr lang="en-GB" sz="800" dirty="0"/>
              <a:t>.</a:t>
            </a:r>
            <a:endParaRPr sz="800" dirty="0"/>
          </a:p>
        </p:txBody>
      </p:sp>
      <p:sp>
        <p:nvSpPr>
          <p:cNvPr id="13" name="Rectangle 12">
            <a:extLst>
              <a:ext uri="{FF2B5EF4-FFF2-40B4-BE49-F238E27FC236}">
                <a16:creationId xmlns:a16="http://schemas.microsoft.com/office/drawing/2014/main" id="{B351CDD8-243D-4078-8CE3-2B7E17FDE517}"/>
              </a:ext>
            </a:extLst>
          </p:cNvPr>
          <p:cNvSpPr/>
          <p:nvPr/>
        </p:nvSpPr>
        <p:spPr>
          <a:xfrm>
            <a:off x="583655" y="1324174"/>
            <a:ext cx="1322173" cy="599053"/>
          </a:xfrm>
          <a:prstGeom prst="rect">
            <a:avLst/>
          </a:prstGeom>
          <a:solidFill>
            <a:schemeClr val="accent1">
              <a:lumMod val="20000"/>
              <a:lumOff val="80000"/>
            </a:schemeClr>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Legislation: A law, or set of laws that have been passed by parliament.</a:t>
            </a:r>
          </a:p>
        </p:txBody>
      </p:sp>
      <p:sp>
        <p:nvSpPr>
          <p:cNvPr id="14" name="Rectangle 13">
            <a:extLst>
              <a:ext uri="{FF2B5EF4-FFF2-40B4-BE49-F238E27FC236}">
                <a16:creationId xmlns:a16="http://schemas.microsoft.com/office/drawing/2014/main" id="{A16373A7-C3C7-4EE1-9AE2-B37368D34680}"/>
              </a:ext>
            </a:extLst>
          </p:cNvPr>
          <p:cNvSpPr/>
          <p:nvPr/>
        </p:nvSpPr>
        <p:spPr>
          <a:xfrm>
            <a:off x="1965894" y="1324175"/>
            <a:ext cx="1203733" cy="599053"/>
          </a:xfrm>
          <a:prstGeom prst="rect">
            <a:avLst/>
          </a:prstGeom>
          <a:solidFill>
            <a:schemeClr val="accent1">
              <a:lumMod val="20000"/>
              <a:lumOff val="80000"/>
            </a:schemeClr>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Framework: A set of standards that must be met.</a:t>
            </a:r>
          </a:p>
        </p:txBody>
      </p:sp>
      <p:sp>
        <p:nvSpPr>
          <p:cNvPr id="15" name="Rectangle 14">
            <a:extLst>
              <a:ext uri="{FF2B5EF4-FFF2-40B4-BE49-F238E27FC236}">
                <a16:creationId xmlns:a16="http://schemas.microsoft.com/office/drawing/2014/main" id="{05751C31-E423-41CB-A393-AC51F5FBC730}"/>
              </a:ext>
            </a:extLst>
          </p:cNvPr>
          <p:cNvSpPr/>
          <p:nvPr/>
        </p:nvSpPr>
        <p:spPr>
          <a:xfrm>
            <a:off x="3258880" y="1324176"/>
            <a:ext cx="1203733" cy="599053"/>
          </a:xfrm>
          <a:prstGeom prst="rect">
            <a:avLst/>
          </a:prstGeom>
          <a:solidFill>
            <a:schemeClr val="accent1">
              <a:lumMod val="20000"/>
              <a:lumOff val="80000"/>
            </a:schemeClr>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Policy: An action adopted by an organisation.</a:t>
            </a:r>
          </a:p>
        </p:txBody>
      </p:sp>
      <p:sp>
        <p:nvSpPr>
          <p:cNvPr id="16" name="Rectangle 15">
            <a:extLst>
              <a:ext uri="{FF2B5EF4-FFF2-40B4-BE49-F238E27FC236}">
                <a16:creationId xmlns:a16="http://schemas.microsoft.com/office/drawing/2014/main" id="{B6D03446-9C1C-4611-9262-E8D61A3BEC30}"/>
              </a:ext>
            </a:extLst>
          </p:cNvPr>
          <p:cNvSpPr/>
          <p:nvPr/>
        </p:nvSpPr>
        <p:spPr>
          <a:xfrm>
            <a:off x="4551866" y="1324176"/>
            <a:ext cx="1203733" cy="599053"/>
          </a:xfrm>
          <a:prstGeom prst="rect">
            <a:avLst/>
          </a:prstGeom>
          <a:solidFill>
            <a:schemeClr val="accent1">
              <a:lumMod val="20000"/>
              <a:lumOff val="80000"/>
            </a:schemeClr>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dirty="0"/>
              <a:t>Procedure: An established way of carrying out a policy.</a:t>
            </a:r>
          </a:p>
        </p:txBody>
      </p:sp>
      <p:graphicFrame>
        <p:nvGraphicFramePr>
          <p:cNvPr id="17" name="Table 17">
            <a:extLst>
              <a:ext uri="{FF2B5EF4-FFF2-40B4-BE49-F238E27FC236}">
                <a16:creationId xmlns:a16="http://schemas.microsoft.com/office/drawing/2014/main" id="{165FBDAF-D678-437C-B54A-3E1C4FE6DC9E}"/>
              </a:ext>
            </a:extLst>
          </p:cNvPr>
          <p:cNvGraphicFramePr>
            <a:graphicFrameLocks noGrp="1"/>
          </p:cNvGraphicFramePr>
          <p:nvPr>
            <p:extLst>
              <p:ext uri="{D42A27DB-BD31-4B8C-83A1-F6EECF244321}">
                <p14:modId xmlns:p14="http://schemas.microsoft.com/office/powerpoint/2010/main" val="1157018000"/>
              </p:ext>
            </p:extLst>
          </p:nvPr>
        </p:nvGraphicFramePr>
        <p:xfrm>
          <a:off x="162810" y="1998251"/>
          <a:ext cx="5869095" cy="2987040"/>
        </p:xfrm>
        <a:graphic>
          <a:graphicData uri="http://schemas.openxmlformats.org/drawingml/2006/table">
            <a:tbl>
              <a:tblPr firstRow="1" bandRow="1">
                <a:tableStyleId>{5C22544A-7EE6-4342-B048-85BDC9FD1C3A}</a:tableStyleId>
              </a:tblPr>
              <a:tblGrid>
                <a:gridCol w="1956365">
                  <a:extLst>
                    <a:ext uri="{9D8B030D-6E8A-4147-A177-3AD203B41FA5}">
                      <a16:colId xmlns:a16="http://schemas.microsoft.com/office/drawing/2014/main" val="1015763571"/>
                    </a:ext>
                  </a:extLst>
                </a:gridCol>
                <a:gridCol w="1956365">
                  <a:extLst>
                    <a:ext uri="{9D8B030D-6E8A-4147-A177-3AD203B41FA5}">
                      <a16:colId xmlns:a16="http://schemas.microsoft.com/office/drawing/2014/main" val="3682029875"/>
                    </a:ext>
                  </a:extLst>
                </a:gridCol>
                <a:gridCol w="1956365">
                  <a:extLst>
                    <a:ext uri="{9D8B030D-6E8A-4147-A177-3AD203B41FA5}">
                      <a16:colId xmlns:a16="http://schemas.microsoft.com/office/drawing/2014/main" val="698306890"/>
                    </a:ext>
                  </a:extLst>
                </a:gridCol>
              </a:tblGrid>
              <a:tr h="179143">
                <a:tc>
                  <a:txBody>
                    <a:bodyPr/>
                    <a:lstStyle/>
                    <a:p>
                      <a:r>
                        <a:rPr lang="en-GB" sz="800" dirty="0"/>
                        <a:t>Act</a:t>
                      </a:r>
                    </a:p>
                  </a:txBody>
                  <a:tcPr/>
                </a:tc>
                <a:tc>
                  <a:txBody>
                    <a:bodyPr/>
                    <a:lstStyle/>
                    <a:p>
                      <a:r>
                        <a:rPr lang="en-GB" sz="800" dirty="0"/>
                        <a:t>Policy</a:t>
                      </a:r>
                    </a:p>
                  </a:txBody>
                  <a:tcPr/>
                </a:tc>
                <a:tc>
                  <a:txBody>
                    <a:bodyPr/>
                    <a:lstStyle/>
                    <a:p>
                      <a:r>
                        <a:rPr lang="en-GB" sz="800" dirty="0"/>
                        <a:t>Procedure</a:t>
                      </a:r>
                    </a:p>
                  </a:txBody>
                  <a:tcPr/>
                </a:tc>
                <a:extLst>
                  <a:ext uri="{0D108BD9-81ED-4DB2-BD59-A6C34878D82A}">
                    <a16:rowId xmlns:a16="http://schemas.microsoft.com/office/drawing/2014/main" val="4175612934"/>
                  </a:ext>
                </a:extLst>
              </a:tr>
              <a:tr h="588614">
                <a:tc>
                  <a:txBody>
                    <a:bodyPr/>
                    <a:lstStyle/>
                    <a:p>
                      <a:r>
                        <a:rPr lang="en-GB" sz="800" dirty="0"/>
                        <a:t>The Health and Safety at Work Act 1974 – health, safety and welfare of children, staff and visitors within the workplace</a:t>
                      </a:r>
                    </a:p>
                  </a:txBody>
                  <a:tcPr/>
                </a:tc>
                <a:tc>
                  <a:txBody>
                    <a:bodyPr/>
                    <a:lstStyle/>
                    <a:p>
                      <a:pPr marL="171450" indent="-171450">
                        <a:buFont typeface="Arial" panose="020B0604020202020204" pitchFamily="34" charset="0"/>
                        <a:buChar char="•"/>
                      </a:pPr>
                      <a:r>
                        <a:rPr lang="en-GB" sz="800" dirty="0"/>
                        <a:t>Health and safety policy</a:t>
                      </a:r>
                    </a:p>
                    <a:p>
                      <a:pPr marL="171450" indent="-171450">
                        <a:buFont typeface="Arial" panose="020B0604020202020204" pitchFamily="34" charset="0"/>
                        <a:buChar char="•"/>
                      </a:pPr>
                      <a:r>
                        <a:rPr lang="en-GB" sz="800" dirty="0"/>
                        <a:t>Food and drink policy</a:t>
                      </a:r>
                    </a:p>
                    <a:p>
                      <a:pPr marL="171450" indent="-171450">
                        <a:buFont typeface="Arial" panose="020B0604020202020204" pitchFamily="34" charset="0"/>
                        <a:buChar char="•"/>
                      </a:pPr>
                      <a:r>
                        <a:rPr lang="en-GB" sz="800" dirty="0"/>
                        <a:t>Visitors to the setting policy</a:t>
                      </a:r>
                    </a:p>
                  </a:txBody>
                  <a:tcPr/>
                </a:tc>
                <a:tc>
                  <a:txBody>
                    <a:bodyPr/>
                    <a:lstStyle/>
                    <a:p>
                      <a:pPr marL="171450" indent="-171450">
                        <a:buFont typeface="Arial" panose="020B0604020202020204" pitchFamily="34" charset="0"/>
                        <a:buChar char="•"/>
                      </a:pPr>
                      <a:r>
                        <a:rPr lang="en-GB" sz="800" dirty="0"/>
                        <a:t>Risk assessments</a:t>
                      </a:r>
                    </a:p>
                    <a:p>
                      <a:pPr marL="171450" indent="-171450">
                        <a:buFont typeface="Arial" panose="020B0604020202020204" pitchFamily="34" charset="0"/>
                        <a:buChar char="•"/>
                      </a:pPr>
                      <a:r>
                        <a:rPr lang="en-GB" sz="800" dirty="0"/>
                        <a:t>Safe working practices during food prep</a:t>
                      </a:r>
                    </a:p>
                    <a:p>
                      <a:pPr marL="171450" indent="-171450">
                        <a:buFont typeface="Arial" panose="020B0604020202020204" pitchFamily="34" charset="0"/>
                        <a:buChar char="•"/>
                      </a:pPr>
                      <a:r>
                        <a:rPr lang="en-GB" sz="800" dirty="0"/>
                        <a:t>Reporting accidents</a:t>
                      </a:r>
                    </a:p>
                    <a:p>
                      <a:pPr marL="171450" indent="-171450">
                        <a:buFont typeface="Arial" panose="020B0604020202020204" pitchFamily="34" charset="0"/>
                        <a:buChar char="•"/>
                      </a:pPr>
                      <a:r>
                        <a:rPr lang="en-GB" sz="800" dirty="0"/>
                        <a:t>Signing visitors in and out</a:t>
                      </a:r>
                    </a:p>
                  </a:txBody>
                  <a:tcPr/>
                </a:tc>
                <a:extLst>
                  <a:ext uri="{0D108BD9-81ED-4DB2-BD59-A6C34878D82A}">
                    <a16:rowId xmlns:a16="http://schemas.microsoft.com/office/drawing/2014/main" val="903933520"/>
                  </a:ext>
                </a:extLst>
              </a:tr>
              <a:tr h="486246">
                <a:tc>
                  <a:txBody>
                    <a:bodyPr/>
                    <a:lstStyle/>
                    <a:p>
                      <a:r>
                        <a:rPr lang="en-GB" sz="800" dirty="0"/>
                        <a:t>United Nations Convention on Rights of the Child – 1989 – grants all children under 18 the rights</a:t>
                      </a:r>
                    </a:p>
                  </a:txBody>
                  <a:tcPr/>
                </a:tc>
                <a:tc>
                  <a:txBody>
                    <a:bodyPr/>
                    <a:lstStyle/>
                    <a:p>
                      <a:pPr marL="171450" indent="-171450">
                        <a:buFont typeface="Arial" panose="020B0604020202020204" pitchFamily="34" charset="0"/>
                        <a:buChar char="•"/>
                      </a:pPr>
                      <a:r>
                        <a:rPr lang="en-GB" sz="800" dirty="0"/>
                        <a:t>Safeguarding</a:t>
                      </a:r>
                    </a:p>
                    <a:p>
                      <a:pPr marL="171450" indent="-171450">
                        <a:buFont typeface="Arial" panose="020B0604020202020204" pitchFamily="34" charset="0"/>
                        <a:buChar char="•"/>
                      </a:pPr>
                      <a:r>
                        <a:rPr lang="en-GB" sz="800" dirty="0"/>
                        <a:t>Play policy</a:t>
                      </a:r>
                    </a:p>
                    <a:p>
                      <a:pPr marL="171450" indent="-171450">
                        <a:buFont typeface="Arial" panose="020B0604020202020204" pitchFamily="34" charset="0"/>
                        <a:buChar char="•"/>
                      </a:pPr>
                      <a:r>
                        <a:rPr lang="en-GB" sz="800" dirty="0"/>
                        <a:t>Equality and diversity</a:t>
                      </a:r>
                    </a:p>
                  </a:txBody>
                  <a:tcPr/>
                </a:tc>
                <a:tc>
                  <a:txBody>
                    <a:bodyPr/>
                    <a:lstStyle/>
                    <a:p>
                      <a:pPr marL="171450" indent="-171450">
                        <a:buFont typeface="Arial" panose="020B0604020202020204" pitchFamily="34" charset="0"/>
                        <a:buChar char="•"/>
                      </a:pPr>
                      <a:r>
                        <a:rPr lang="en-GB" sz="800" dirty="0"/>
                        <a:t>Report abuse (record keeping/reporting)</a:t>
                      </a:r>
                    </a:p>
                    <a:p>
                      <a:pPr marL="171450" indent="-171450">
                        <a:buFont typeface="Arial" panose="020B0604020202020204" pitchFamily="34" charset="0"/>
                        <a:buChar char="•"/>
                      </a:pPr>
                      <a:r>
                        <a:rPr lang="en-GB" sz="800" dirty="0"/>
                        <a:t>Provide play</a:t>
                      </a:r>
                    </a:p>
                    <a:p>
                      <a:pPr marL="171450" indent="-171450">
                        <a:buFont typeface="Arial" panose="020B0604020202020204" pitchFamily="34" charset="0"/>
                        <a:buChar char="•"/>
                      </a:pPr>
                      <a:r>
                        <a:rPr lang="en-GB" sz="800" dirty="0"/>
                        <a:t>Adapt activities</a:t>
                      </a:r>
                    </a:p>
                  </a:txBody>
                  <a:tcPr/>
                </a:tc>
                <a:extLst>
                  <a:ext uri="{0D108BD9-81ED-4DB2-BD59-A6C34878D82A}">
                    <a16:rowId xmlns:a16="http://schemas.microsoft.com/office/drawing/2014/main" val="369357910"/>
                  </a:ext>
                </a:extLst>
              </a:tr>
              <a:tr h="383878">
                <a:tc>
                  <a:txBody>
                    <a:bodyPr/>
                    <a:lstStyle/>
                    <a:p>
                      <a:r>
                        <a:rPr lang="en-GB" sz="800" dirty="0"/>
                        <a:t>Equality Act 2010 – ensures an individual’s characteristics are protected</a:t>
                      </a:r>
                    </a:p>
                  </a:txBody>
                  <a:tcPr/>
                </a:tc>
                <a:tc>
                  <a:txBody>
                    <a:bodyPr/>
                    <a:lstStyle/>
                    <a:p>
                      <a:pPr marL="171450" indent="-171450">
                        <a:buFont typeface="Arial" panose="020B0604020202020204" pitchFamily="34" charset="0"/>
                        <a:buChar char="•"/>
                      </a:pPr>
                      <a:r>
                        <a:rPr lang="en-GB" sz="800" dirty="0"/>
                        <a:t>Equality and diversity</a:t>
                      </a:r>
                    </a:p>
                  </a:txBody>
                  <a:tcPr/>
                </a:tc>
                <a:tc>
                  <a:txBody>
                    <a:bodyPr/>
                    <a:lstStyle/>
                    <a:p>
                      <a:pPr marL="171450" indent="-171450">
                        <a:buFont typeface="Arial" panose="020B0604020202020204" pitchFamily="34" charset="0"/>
                        <a:buChar char="•"/>
                      </a:pPr>
                      <a:r>
                        <a:rPr lang="en-GB" sz="800" dirty="0"/>
                        <a:t>Provide resources that reflect society</a:t>
                      </a:r>
                    </a:p>
                    <a:p>
                      <a:pPr marL="171450" indent="-171450">
                        <a:buFont typeface="Arial" panose="020B0604020202020204" pitchFamily="34" charset="0"/>
                        <a:buChar char="•"/>
                      </a:pPr>
                      <a:r>
                        <a:rPr lang="en-GB" sz="800" dirty="0"/>
                        <a:t>Good role model</a:t>
                      </a:r>
                    </a:p>
                    <a:p>
                      <a:pPr marL="171450" indent="-171450">
                        <a:buFont typeface="Arial" panose="020B0604020202020204" pitchFamily="34" charset="0"/>
                        <a:buChar char="•"/>
                      </a:pPr>
                      <a:r>
                        <a:rPr lang="en-GB" sz="800" dirty="0"/>
                        <a:t>Adjust activities</a:t>
                      </a:r>
                    </a:p>
                  </a:txBody>
                  <a:tcPr/>
                </a:tc>
                <a:extLst>
                  <a:ext uri="{0D108BD9-81ED-4DB2-BD59-A6C34878D82A}">
                    <a16:rowId xmlns:a16="http://schemas.microsoft.com/office/drawing/2014/main" val="383097698"/>
                  </a:ext>
                </a:extLst>
              </a:tr>
              <a:tr h="486246">
                <a:tc>
                  <a:txBody>
                    <a:bodyPr/>
                    <a:lstStyle/>
                    <a:p>
                      <a:r>
                        <a:rPr lang="en-GB" sz="800" dirty="0"/>
                        <a:t>General Data Protection Regulation 2018 (GDPR) – data protection and privacy on how personal data is used and stored</a:t>
                      </a:r>
                    </a:p>
                  </a:txBody>
                  <a:tcPr/>
                </a:tc>
                <a:tc>
                  <a:txBody>
                    <a:bodyPr/>
                    <a:lstStyle/>
                    <a:p>
                      <a:pPr marL="171450" indent="-171450">
                        <a:buFont typeface="Arial" panose="020B0604020202020204" pitchFamily="34" charset="0"/>
                        <a:buChar char="•"/>
                      </a:pPr>
                      <a:r>
                        <a:rPr lang="en-GB" sz="800" dirty="0"/>
                        <a:t>Confidentiality </a:t>
                      </a:r>
                    </a:p>
                  </a:txBody>
                  <a:tcPr/>
                </a:tc>
                <a:tc>
                  <a:txBody>
                    <a:bodyPr/>
                    <a:lstStyle/>
                    <a:p>
                      <a:pPr marL="171450" indent="-171450">
                        <a:buFont typeface="Arial" panose="020B0604020202020204" pitchFamily="34" charset="0"/>
                        <a:buChar char="•"/>
                      </a:pPr>
                      <a:r>
                        <a:rPr lang="en-GB" sz="800" dirty="0"/>
                        <a:t>Share information with consent</a:t>
                      </a:r>
                    </a:p>
                    <a:p>
                      <a:pPr marL="171450" indent="-171450">
                        <a:buFont typeface="Arial" panose="020B0604020202020204" pitchFamily="34" charset="0"/>
                        <a:buChar char="•"/>
                      </a:pPr>
                      <a:r>
                        <a:rPr lang="en-GB" sz="800" dirty="0"/>
                        <a:t>Store information safely</a:t>
                      </a:r>
                    </a:p>
                    <a:p>
                      <a:pPr marL="171450" indent="-171450">
                        <a:buFont typeface="Arial" panose="020B0604020202020204" pitchFamily="34" charset="0"/>
                        <a:buChar char="•"/>
                      </a:pPr>
                      <a:r>
                        <a:rPr lang="en-GB" sz="800" dirty="0"/>
                        <a:t>Share information on a ‘need to know’ basis</a:t>
                      </a:r>
                    </a:p>
                  </a:txBody>
                  <a:tcPr/>
                </a:tc>
                <a:extLst>
                  <a:ext uri="{0D108BD9-81ED-4DB2-BD59-A6C34878D82A}">
                    <a16:rowId xmlns:a16="http://schemas.microsoft.com/office/drawing/2014/main" val="655487859"/>
                  </a:ext>
                </a:extLst>
              </a:tr>
              <a:tr h="396081">
                <a:tc>
                  <a:txBody>
                    <a:bodyPr/>
                    <a:lstStyle/>
                    <a:p>
                      <a:r>
                        <a:rPr lang="en-GB" sz="800" dirty="0"/>
                        <a:t>The Early Years Foundation Stage Statutory Framework (EYFS)</a:t>
                      </a:r>
                    </a:p>
                  </a:txBody>
                  <a:tcPr/>
                </a:tc>
                <a:tc>
                  <a:txBody>
                    <a:bodyPr/>
                    <a:lstStyle/>
                    <a:p>
                      <a:pPr marL="171450" indent="-171450">
                        <a:buFont typeface="Arial" panose="020B0604020202020204" pitchFamily="34" charset="0"/>
                        <a:buChar char="•"/>
                      </a:pPr>
                      <a:r>
                        <a:rPr lang="en-GB" sz="800" dirty="0"/>
                        <a:t>Keyworker</a:t>
                      </a:r>
                    </a:p>
                    <a:p>
                      <a:pPr marL="171450" indent="-171450">
                        <a:buFont typeface="Arial" panose="020B0604020202020204" pitchFamily="34" charset="0"/>
                        <a:buChar char="•"/>
                      </a:pPr>
                      <a:r>
                        <a:rPr lang="en-GB" sz="800" dirty="0"/>
                        <a:t>Safeguarding</a:t>
                      </a:r>
                    </a:p>
                    <a:p>
                      <a:pPr marL="171450" indent="-171450">
                        <a:buFont typeface="Arial" panose="020B0604020202020204" pitchFamily="34" charset="0"/>
                        <a:buChar char="•"/>
                      </a:pPr>
                      <a:r>
                        <a:rPr lang="en-GB" sz="800" dirty="0"/>
                        <a:t>Health and safety</a:t>
                      </a:r>
                    </a:p>
                  </a:txBody>
                  <a:tcPr/>
                </a:tc>
                <a:tc>
                  <a:txBody>
                    <a:bodyPr/>
                    <a:lstStyle/>
                    <a:p>
                      <a:pPr marL="171450" indent="-171450">
                        <a:buFont typeface="Arial" panose="020B0604020202020204" pitchFamily="34" charset="0"/>
                        <a:buChar char="•"/>
                      </a:pPr>
                      <a:r>
                        <a:rPr lang="en-GB" sz="800" dirty="0"/>
                        <a:t>Ensure staff/child ratio</a:t>
                      </a:r>
                    </a:p>
                    <a:p>
                      <a:pPr marL="171450" indent="-171450">
                        <a:buFont typeface="Arial" panose="020B0604020202020204" pitchFamily="34" charset="0"/>
                        <a:buChar char="•"/>
                      </a:pPr>
                      <a:r>
                        <a:rPr lang="en-GB" sz="800" dirty="0"/>
                        <a:t>Respond to disclosure</a:t>
                      </a:r>
                    </a:p>
                    <a:p>
                      <a:pPr marL="171450" indent="-171450">
                        <a:buFont typeface="Arial" panose="020B0604020202020204" pitchFamily="34" charset="0"/>
                        <a:buChar char="•"/>
                      </a:pPr>
                      <a:r>
                        <a:rPr lang="en-GB" sz="800" dirty="0"/>
                        <a:t>No personal use of mobiles</a:t>
                      </a:r>
                    </a:p>
                  </a:txBody>
                  <a:tcPr/>
                </a:tc>
                <a:extLst>
                  <a:ext uri="{0D108BD9-81ED-4DB2-BD59-A6C34878D82A}">
                    <a16:rowId xmlns:a16="http://schemas.microsoft.com/office/drawing/2014/main" val="1665895923"/>
                  </a:ext>
                </a:extLst>
              </a:tr>
            </a:tbl>
          </a:graphicData>
        </a:graphic>
      </p:graphicFrame>
      <p:sp>
        <p:nvSpPr>
          <p:cNvPr id="19" name="Rectangle 18">
            <a:extLst>
              <a:ext uri="{FF2B5EF4-FFF2-40B4-BE49-F238E27FC236}">
                <a16:creationId xmlns:a16="http://schemas.microsoft.com/office/drawing/2014/main" id="{7E221E35-ABFE-4E78-9397-A03A71151817}"/>
              </a:ext>
            </a:extLst>
          </p:cNvPr>
          <p:cNvSpPr/>
          <p:nvPr/>
        </p:nvSpPr>
        <p:spPr>
          <a:xfrm>
            <a:off x="56724" y="5205249"/>
            <a:ext cx="1468142" cy="1591749"/>
          </a:xfrm>
          <a:prstGeom prst="rect">
            <a:avLst/>
          </a:prstGeom>
          <a:solidFill>
            <a:schemeClr val="accent1">
              <a:lumMod val="20000"/>
              <a:lumOff val="80000"/>
            </a:schemeClr>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b="1" u="sng" dirty="0"/>
              <a:t>Health and safety procedure</a:t>
            </a:r>
          </a:p>
          <a:p>
            <a:pPr marL="171450" indent="-171450" algn="ctr">
              <a:buFont typeface="Arial" panose="020B0604020202020204" pitchFamily="34" charset="0"/>
              <a:buChar char="•"/>
            </a:pPr>
            <a:r>
              <a:rPr lang="en-GB" sz="800" dirty="0"/>
              <a:t>risk assessments</a:t>
            </a:r>
          </a:p>
          <a:p>
            <a:pPr marL="171450" indent="-171450" algn="ctr">
              <a:buFont typeface="Arial" panose="020B0604020202020204" pitchFamily="34" charset="0"/>
              <a:buChar char="•"/>
            </a:pPr>
            <a:r>
              <a:rPr lang="en-GB" sz="800" dirty="0"/>
              <a:t>Security checks</a:t>
            </a:r>
          </a:p>
          <a:p>
            <a:pPr marL="171450" indent="-171450" algn="ctr">
              <a:buFont typeface="Arial" panose="020B0604020202020204" pitchFamily="34" charset="0"/>
              <a:buChar char="•"/>
            </a:pPr>
            <a:r>
              <a:rPr lang="en-GB" sz="800" dirty="0"/>
              <a:t>Safety of equipment</a:t>
            </a:r>
          </a:p>
          <a:p>
            <a:pPr marL="171450" indent="-171450" algn="ctr">
              <a:buFont typeface="Arial" panose="020B0604020202020204" pitchFamily="34" charset="0"/>
              <a:buChar char="•"/>
            </a:pPr>
            <a:r>
              <a:rPr lang="en-GB" sz="800" dirty="0"/>
              <a:t>First aid procedures</a:t>
            </a:r>
          </a:p>
          <a:p>
            <a:pPr marL="171450" indent="-171450" algn="ctr">
              <a:buFont typeface="Arial" panose="020B0604020202020204" pitchFamily="34" charset="0"/>
              <a:buChar char="•"/>
            </a:pPr>
            <a:r>
              <a:rPr lang="en-GB" sz="800" dirty="0"/>
              <a:t>Report incidents/accidents</a:t>
            </a:r>
          </a:p>
          <a:p>
            <a:pPr marL="171450" indent="-171450" algn="ctr">
              <a:buFont typeface="Arial" panose="020B0604020202020204" pitchFamily="34" charset="0"/>
              <a:buChar char="•"/>
            </a:pPr>
            <a:r>
              <a:rPr lang="en-GB" sz="800" dirty="0"/>
              <a:t>Hygiene routines </a:t>
            </a:r>
          </a:p>
          <a:p>
            <a:pPr marL="171450" indent="-171450" algn="ctr">
              <a:buFont typeface="Arial" panose="020B0604020202020204" pitchFamily="34" charset="0"/>
              <a:buChar char="•"/>
            </a:pPr>
            <a:r>
              <a:rPr lang="en-GB" sz="800" dirty="0"/>
              <a:t>Follow emergency and fire evacuation procedures</a:t>
            </a:r>
          </a:p>
          <a:p>
            <a:pPr marL="171450" indent="-171450" algn="ctr">
              <a:buFont typeface="Arial" panose="020B0604020202020204" pitchFamily="34" charset="0"/>
              <a:buChar char="•"/>
            </a:pPr>
            <a:r>
              <a:rPr lang="en-GB" sz="800" dirty="0"/>
              <a:t>Safe disposal of bodily fluids and waste</a:t>
            </a:r>
          </a:p>
          <a:p>
            <a:pPr marL="171450" indent="-171450" algn="ctr">
              <a:buFont typeface="Arial" panose="020B0604020202020204" pitchFamily="34" charset="0"/>
              <a:buChar char="•"/>
            </a:pPr>
            <a:r>
              <a:rPr lang="en-GB" sz="800" dirty="0"/>
              <a:t>Manual handling safety</a:t>
            </a:r>
          </a:p>
        </p:txBody>
      </p:sp>
      <p:sp>
        <p:nvSpPr>
          <p:cNvPr id="20" name="Rectangle 19">
            <a:extLst>
              <a:ext uri="{FF2B5EF4-FFF2-40B4-BE49-F238E27FC236}">
                <a16:creationId xmlns:a16="http://schemas.microsoft.com/office/drawing/2014/main" id="{DD05B6DE-6F46-492A-8A60-B35C8FEF2010}"/>
              </a:ext>
            </a:extLst>
          </p:cNvPr>
          <p:cNvSpPr/>
          <p:nvPr/>
        </p:nvSpPr>
        <p:spPr>
          <a:xfrm>
            <a:off x="1577108" y="5218178"/>
            <a:ext cx="1468142" cy="1591749"/>
          </a:xfrm>
          <a:prstGeom prst="rect">
            <a:avLst/>
          </a:prstGeom>
          <a:solidFill>
            <a:schemeClr val="accent1">
              <a:lumMod val="20000"/>
              <a:lumOff val="80000"/>
            </a:schemeClr>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b="1" u="sng" dirty="0"/>
              <a:t>Equality and Inclusion Procedure</a:t>
            </a:r>
          </a:p>
          <a:p>
            <a:pPr marL="171450" indent="-171450" algn="ctr">
              <a:buFont typeface="Arial" panose="020B0604020202020204" pitchFamily="34" charset="0"/>
              <a:buChar char="•"/>
            </a:pPr>
            <a:r>
              <a:rPr lang="en-GB" sz="800" dirty="0"/>
              <a:t>recognise and celebrate individuals</a:t>
            </a:r>
          </a:p>
          <a:p>
            <a:pPr marL="171450" indent="-171450" algn="ctr">
              <a:buFont typeface="Arial" panose="020B0604020202020204" pitchFamily="34" charset="0"/>
              <a:buChar char="•"/>
            </a:pPr>
            <a:r>
              <a:rPr lang="en-GB" sz="800" dirty="0"/>
              <a:t>Ensure dignity and respect</a:t>
            </a:r>
          </a:p>
          <a:p>
            <a:pPr marL="171450" indent="-171450" algn="ctr">
              <a:buFont typeface="Arial" panose="020B0604020202020204" pitchFamily="34" charset="0"/>
              <a:buChar char="•"/>
            </a:pPr>
            <a:r>
              <a:rPr lang="en-GB" sz="800" dirty="0"/>
              <a:t>Reasonable adjustments</a:t>
            </a:r>
          </a:p>
          <a:p>
            <a:pPr marL="171450" indent="-171450" algn="ctr">
              <a:buFont typeface="Arial" panose="020B0604020202020204" pitchFamily="34" charset="0"/>
              <a:buChar char="•"/>
            </a:pPr>
            <a:r>
              <a:rPr lang="en-GB" sz="800" dirty="0"/>
              <a:t>Appropriate resources</a:t>
            </a:r>
          </a:p>
          <a:p>
            <a:pPr marL="171450" indent="-171450" algn="ctr">
              <a:buFont typeface="Arial" panose="020B0604020202020204" pitchFamily="34" charset="0"/>
              <a:buChar char="•"/>
            </a:pPr>
            <a:r>
              <a:rPr lang="en-GB" sz="800" dirty="0"/>
              <a:t>Adapt materials</a:t>
            </a:r>
          </a:p>
          <a:p>
            <a:pPr marL="171450" indent="-171450" algn="ctr">
              <a:buFont typeface="Arial" panose="020B0604020202020204" pitchFamily="34" charset="0"/>
              <a:buChar char="•"/>
            </a:pPr>
            <a:r>
              <a:rPr lang="en-GB" sz="800" dirty="0"/>
              <a:t>Positive images</a:t>
            </a:r>
          </a:p>
          <a:p>
            <a:pPr marL="171450" indent="-171450" algn="ctr">
              <a:buFont typeface="Arial" panose="020B0604020202020204" pitchFamily="34" charset="0"/>
              <a:buChar char="•"/>
            </a:pPr>
            <a:r>
              <a:rPr lang="en-GB" sz="800" dirty="0"/>
              <a:t>Treating every equally</a:t>
            </a:r>
          </a:p>
          <a:p>
            <a:pPr marL="171450" indent="-171450" algn="ctr">
              <a:buFont typeface="Arial" panose="020B0604020202020204" pitchFamily="34" charset="0"/>
              <a:buChar char="•"/>
            </a:pPr>
            <a:r>
              <a:rPr lang="en-GB" sz="800" dirty="0"/>
              <a:t>Meeting individual needs</a:t>
            </a:r>
          </a:p>
          <a:p>
            <a:pPr marL="171450" indent="-171450" algn="ctr">
              <a:buFont typeface="Arial" panose="020B0604020202020204" pitchFamily="34" charset="0"/>
              <a:buChar char="•"/>
            </a:pPr>
            <a:r>
              <a:rPr lang="en-GB" sz="800" dirty="0"/>
              <a:t>Ensure anti-discriminatory practice</a:t>
            </a:r>
          </a:p>
        </p:txBody>
      </p:sp>
      <p:sp>
        <p:nvSpPr>
          <p:cNvPr id="22" name="Rectangle 21">
            <a:extLst>
              <a:ext uri="{FF2B5EF4-FFF2-40B4-BE49-F238E27FC236}">
                <a16:creationId xmlns:a16="http://schemas.microsoft.com/office/drawing/2014/main" id="{BDC4B2F6-82D4-4A51-B4B8-ED757D3ECF06}"/>
              </a:ext>
            </a:extLst>
          </p:cNvPr>
          <p:cNvSpPr/>
          <p:nvPr/>
        </p:nvSpPr>
        <p:spPr>
          <a:xfrm>
            <a:off x="3099737" y="5231626"/>
            <a:ext cx="1468142" cy="1578301"/>
          </a:xfrm>
          <a:prstGeom prst="rect">
            <a:avLst/>
          </a:prstGeom>
          <a:solidFill>
            <a:schemeClr val="accent1">
              <a:lumMod val="20000"/>
              <a:lumOff val="80000"/>
            </a:schemeClr>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b="1" u="sng" dirty="0"/>
              <a:t>Safeguarding Procedure</a:t>
            </a:r>
          </a:p>
          <a:p>
            <a:pPr marL="171450" indent="-171450" algn="ctr">
              <a:buFont typeface="Arial" panose="020B0604020202020204" pitchFamily="34" charset="0"/>
              <a:buChar char="•"/>
            </a:pPr>
            <a:r>
              <a:rPr lang="en-GB" sz="800" dirty="0"/>
              <a:t>Protecting children</a:t>
            </a:r>
          </a:p>
          <a:p>
            <a:pPr marL="171450" indent="-171450" algn="ctr">
              <a:buFont typeface="Arial" panose="020B0604020202020204" pitchFamily="34" charset="0"/>
              <a:buChar char="•"/>
            </a:pPr>
            <a:r>
              <a:rPr lang="en-GB" sz="800" dirty="0"/>
              <a:t>Physical abuse</a:t>
            </a:r>
          </a:p>
          <a:p>
            <a:pPr marL="171450" indent="-171450" algn="ctr">
              <a:buFont typeface="Arial" panose="020B0604020202020204" pitchFamily="34" charset="0"/>
              <a:buChar char="•"/>
            </a:pPr>
            <a:r>
              <a:rPr lang="en-GB" sz="800" dirty="0"/>
              <a:t>Emotional abuse</a:t>
            </a:r>
          </a:p>
          <a:p>
            <a:pPr marL="171450" indent="-171450" algn="ctr">
              <a:buFont typeface="Arial" panose="020B0604020202020204" pitchFamily="34" charset="0"/>
              <a:buChar char="•"/>
            </a:pPr>
            <a:r>
              <a:rPr lang="en-GB" sz="800" dirty="0"/>
              <a:t>Sexual abuse</a:t>
            </a:r>
          </a:p>
          <a:p>
            <a:pPr marL="171450" indent="-171450" algn="ctr">
              <a:buFont typeface="Arial" panose="020B0604020202020204" pitchFamily="34" charset="0"/>
              <a:buChar char="•"/>
            </a:pPr>
            <a:r>
              <a:rPr lang="en-GB" sz="800" dirty="0"/>
              <a:t>Neglect</a:t>
            </a:r>
          </a:p>
          <a:p>
            <a:pPr marL="171450" indent="-171450" algn="ctr">
              <a:buFont typeface="Arial" panose="020B0604020202020204" pitchFamily="34" charset="0"/>
              <a:buChar char="•"/>
            </a:pPr>
            <a:r>
              <a:rPr lang="en-GB" sz="800" dirty="0"/>
              <a:t>How to respond and report</a:t>
            </a:r>
          </a:p>
          <a:p>
            <a:pPr marL="171450" indent="-171450" algn="ctr">
              <a:buFont typeface="Arial" panose="020B0604020202020204" pitchFamily="34" charset="0"/>
              <a:buChar char="•"/>
            </a:pPr>
            <a:endParaRPr lang="en-GB" sz="800" dirty="0"/>
          </a:p>
          <a:p>
            <a:pPr marL="171450" indent="-171450" algn="ctr">
              <a:buFont typeface="Arial" panose="020B0604020202020204" pitchFamily="34" charset="0"/>
              <a:buChar char="•"/>
            </a:pPr>
            <a:endParaRPr lang="en-GB" sz="800" dirty="0"/>
          </a:p>
          <a:p>
            <a:pPr marL="171450" indent="-171450" algn="ctr">
              <a:buFont typeface="Arial" panose="020B0604020202020204" pitchFamily="34" charset="0"/>
              <a:buChar char="•"/>
            </a:pPr>
            <a:endParaRPr lang="en-GB" sz="800" dirty="0"/>
          </a:p>
          <a:p>
            <a:pPr marL="171450" indent="-171450" algn="ctr">
              <a:buFont typeface="Arial" panose="020B0604020202020204" pitchFamily="34" charset="0"/>
              <a:buChar char="•"/>
            </a:pPr>
            <a:endParaRPr lang="en-GB" sz="800" dirty="0"/>
          </a:p>
        </p:txBody>
      </p:sp>
      <p:sp>
        <p:nvSpPr>
          <p:cNvPr id="23" name="Rectangle 22">
            <a:extLst>
              <a:ext uri="{FF2B5EF4-FFF2-40B4-BE49-F238E27FC236}">
                <a16:creationId xmlns:a16="http://schemas.microsoft.com/office/drawing/2014/main" id="{3D43EF2D-901E-4A70-B1DA-0E7D5B36602C}"/>
              </a:ext>
            </a:extLst>
          </p:cNvPr>
          <p:cNvSpPr/>
          <p:nvPr/>
        </p:nvSpPr>
        <p:spPr>
          <a:xfrm>
            <a:off x="4627858" y="5218178"/>
            <a:ext cx="1468142" cy="1591749"/>
          </a:xfrm>
          <a:prstGeom prst="rect">
            <a:avLst/>
          </a:prstGeom>
          <a:solidFill>
            <a:schemeClr val="accent1">
              <a:lumMod val="20000"/>
              <a:lumOff val="80000"/>
            </a:schemeClr>
          </a:solid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800" b="1" u="sng" dirty="0"/>
              <a:t>Confidentiality Procedures</a:t>
            </a:r>
          </a:p>
          <a:p>
            <a:pPr marL="171450" indent="-171450" algn="ctr">
              <a:buFont typeface="Arial" panose="020B0604020202020204" pitchFamily="34" charset="0"/>
              <a:buChar char="•"/>
            </a:pPr>
            <a:r>
              <a:rPr lang="en-GB" sz="800" dirty="0"/>
              <a:t>Build trust between all hose involved</a:t>
            </a:r>
          </a:p>
          <a:p>
            <a:pPr marL="171450" indent="-171450" algn="ctr">
              <a:buFont typeface="Arial" panose="020B0604020202020204" pitchFamily="34" charset="0"/>
              <a:buChar char="•"/>
            </a:pPr>
            <a:r>
              <a:rPr lang="en-GB" sz="800" dirty="0"/>
              <a:t>Safeguarding</a:t>
            </a:r>
          </a:p>
          <a:p>
            <a:pPr marL="171450" indent="-171450" algn="ctr">
              <a:buFont typeface="Arial" panose="020B0604020202020204" pitchFamily="34" charset="0"/>
              <a:buChar char="•"/>
            </a:pPr>
            <a:r>
              <a:rPr lang="en-GB" sz="800" dirty="0"/>
              <a:t>Legal requirement</a:t>
            </a:r>
          </a:p>
          <a:p>
            <a:pPr marL="171450" indent="-171450" algn="ctr">
              <a:buFont typeface="Arial" panose="020B0604020202020204" pitchFamily="34" charset="0"/>
              <a:buChar char="•"/>
            </a:pPr>
            <a:r>
              <a:rPr lang="en-GB" sz="800" dirty="0"/>
              <a:t>Privacy</a:t>
            </a:r>
          </a:p>
          <a:p>
            <a:pPr marL="171450" indent="-171450" algn="ctr">
              <a:buFont typeface="Arial" panose="020B0604020202020204" pitchFamily="34" charset="0"/>
              <a:buChar char="•"/>
            </a:pPr>
            <a:r>
              <a:rPr lang="en-GB" sz="800" dirty="0"/>
              <a:t>Obtain consent/permission</a:t>
            </a:r>
          </a:p>
          <a:p>
            <a:pPr marL="171450" indent="-171450" algn="ctr">
              <a:buFont typeface="Arial" panose="020B0604020202020204" pitchFamily="34" charset="0"/>
              <a:buChar char="•"/>
            </a:pPr>
            <a:r>
              <a:rPr lang="en-GB" sz="800" dirty="0"/>
              <a:t>‘Need to know; principle</a:t>
            </a:r>
          </a:p>
          <a:p>
            <a:pPr marL="171450" indent="-171450" algn="ctr">
              <a:buFont typeface="Arial" panose="020B0604020202020204" pitchFamily="34" charset="0"/>
              <a:buChar char="•"/>
            </a:pPr>
            <a:endParaRPr lang="en-GB" sz="800" dirty="0"/>
          </a:p>
        </p:txBody>
      </p:sp>
      <p:sp>
        <p:nvSpPr>
          <p:cNvPr id="24" name="Google Shape;94;p13">
            <a:extLst>
              <a:ext uri="{FF2B5EF4-FFF2-40B4-BE49-F238E27FC236}">
                <a16:creationId xmlns:a16="http://schemas.microsoft.com/office/drawing/2014/main" id="{37C7189D-71AF-418A-907F-D9C8B9A35187}"/>
              </a:ext>
            </a:extLst>
          </p:cNvPr>
          <p:cNvSpPr/>
          <p:nvPr/>
        </p:nvSpPr>
        <p:spPr>
          <a:xfrm>
            <a:off x="312064" y="4958942"/>
            <a:ext cx="5570585" cy="259728"/>
          </a:xfrm>
          <a:prstGeom prst="rect">
            <a:avLst/>
          </a:prstGeom>
          <a:solidFill>
            <a:schemeClr val="lt1"/>
          </a:solidFill>
          <a:ln w="38100" cap="flat" cmpd="sng">
            <a:solidFill>
              <a:srgbClr val="0070C0"/>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None/>
            </a:pPr>
            <a:r>
              <a:rPr lang="en-GB" sz="1000" b="1" dirty="0">
                <a:solidFill>
                  <a:srgbClr val="0070C0"/>
                </a:solidFill>
              </a:rPr>
              <a:t>The role of the practitioner in supporting and maintaining these procedures.</a:t>
            </a:r>
            <a:endParaRPr sz="1000" b="1" dirty="0">
              <a:solidFill>
                <a:srgbClr val="0070C0"/>
              </a:solidFill>
            </a:endParaRPr>
          </a:p>
        </p:txBody>
      </p:sp>
      <p:sp>
        <p:nvSpPr>
          <p:cNvPr id="25" name="Google Shape;145;p13">
            <a:extLst>
              <a:ext uri="{FF2B5EF4-FFF2-40B4-BE49-F238E27FC236}">
                <a16:creationId xmlns:a16="http://schemas.microsoft.com/office/drawing/2014/main" id="{0CF8EBA2-11B9-4FD7-BDD1-7697507A2B20}"/>
              </a:ext>
            </a:extLst>
          </p:cNvPr>
          <p:cNvSpPr/>
          <p:nvPr/>
        </p:nvSpPr>
        <p:spPr>
          <a:xfrm>
            <a:off x="6096000" y="2264377"/>
            <a:ext cx="6031904" cy="243476"/>
          </a:xfrm>
          <a:prstGeom prst="rect">
            <a:avLst/>
          </a:prstGeom>
          <a:solidFill>
            <a:srgbClr val="FAD6F3"/>
          </a:solidFill>
          <a:ln w="25400" cap="flat" cmpd="sng">
            <a:solidFill>
              <a:srgbClr val="FF33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FF33CC"/>
                </a:solidFill>
              </a:rPr>
              <a:t>Content Area 7: Roles and responsibilities within early years settings</a:t>
            </a:r>
            <a:endParaRPr sz="1600" b="1" dirty="0">
              <a:solidFill>
                <a:srgbClr val="FF33CC"/>
              </a:solidFill>
            </a:endParaRPr>
          </a:p>
        </p:txBody>
      </p:sp>
      <p:sp>
        <p:nvSpPr>
          <p:cNvPr id="26" name="Google Shape;94;p13">
            <a:extLst>
              <a:ext uri="{FF2B5EF4-FFF2-40B4-BE49-F238E27FC236}">
                <a16:creationId xmlns:a16="http://schemas.microsoft.com/office/drawing/2014/main" id="{3F079EF2-4B19-42B0-94BB-485C91024038}"/>
              </a:ext>
            </a:extLst>
          </p:cNvPr>
          <p:cNvSpPr/>
          <p:nvPr/>
        </p:nvSpPr>
        <p:spPr>
          <a:xfrm>
            <a:off x="6133071" y="2620600"/>
            <a:ext cx="1038520" cy="1139559"/>
          </a:xfrm>
          <a:prstGeom prst="rect">
            <a:avLst/>
          </a:prstGeom>
          <a:solidFill>
            <a:schemeClr val="lt1"/>
          </a:solidFill>
          <a:ln w="38100" cap="flat" cmpd="sng">
            <a:solidFill>
              <a:srgbClr val="FF33CC"/>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None/>
            </a:pPr>
            <a:r>
              <a:rPr lang="en-GB" sz="800" b="1" dirty="0"/>
              <a:t>Roles</a:t>
            </a:r>
          </a:p>
          <a:p>
            <a:pPr marL="171450" marR="0" lvl="0" indent="-171450" algn="l" rtl="0">
              <a:lnSpc>
                <a:spcPct val="100000"/>
              </a:lnSpc>
              <a:spcBef>
                <a:spcPts val="0"/>
              </a:spcBef>
              <a:spcAft>
                <a:spcPts val="0"/>
              </a:spcAft>
              <a:buFont typeface="Arial" panose="020B0604020202020204" pitchFamily="34" charset="0"/>
              <a:buChar char="•"/>
            </a:pPr>
            <a:r>
              <a:rPr lang="en-GB" sz="800" dirty="0"/>
              <a:t>Manager</a:t>
            </a:r>
          </a:p>
          <a:p>
            <a:pPr marL="171450" marR="0" lvl="0" indent="-171450" algn="l" rtl="0">
              <a:lnSpc>
                <a:spcPct val="100000"/>
              </a:lnSpc>
              <a:spcBef>
                <a:spcPts val="0"/>
              </a:spcBef>
              <a:spcAft>
                <a:spcPts val="0"/>
              </a:spcAft>
              <a:buFont typeface="Arial" panose="020B0604020202020204" pitchFamily="34" charset="0"/>
              <a:buChar char="•"/>
            </a:pPr>
            <a:r>
              <a:rPr lang="en-GB" sz="800" dirty="0"/>
              <a:t>Early years practitioner</a:t>
            </a:r>
          </a:p>
          <a:p>
            <a:pPr marL="171450" marR="0" lvl="0" indent="-171450" algn="l" rtl="0">
              <a:lnSpc>
                <a:spcPct val="100000"/>
              </a:lnSpc>
              <a:spcBef>
                <a:spcPts val="0"/>
              </a:spcBef>
              <a:spcAft>
                <a:spcPts val="0"/>
              </a:spcAft>
              <a:buFont typeface="Arial" panose="020B0604020202020204" pitchFamily="34" charset="0"/>
              <a:buChar char="•"/>
            </a:pPr>
            <a:r>
              <a:rPr lang="en-GB" sz="800" dirty="0"/>
              <a:t>Room leader</a:t>
            </a:r>
          </a:p>
          <a:p>
            <a:pPr marL="171450" marR="0" lvl="0" indent="-171450" algn="l" rtl="0">
              <a:lnSpc>
                <a:spcPct val="100000"/>
              </a:lnSpc>
              <a:spcBef>
                <a:spcPts val="0"/>
              </a:spcBef>
              <a:spcAft>
                <a:spcPts val="0"/>
              </a:spcAft>
              <a:buFont typeface="Arial" panose="020B0604020202020204" pitchFamily="34" charset="0"/>
              <a:buChar char="•"/>
            </a:pPr>
            <a:r>
              <a:rPr lang="en-GB" sz="800" dirty="0"/>
              <a:t>Key person</a:t>
            </a:r>
          </a:p>
          <a:p>
            <a:pPr marL="171450" marR="0" lvl="0" indent="-171450" algn="l" rtl="0">
              <a:lnSpc>
                <a:spcPct val="100000"/>
              </a:lnSpc>
              <a:spcBef>
                <a:spcPts val="0"/>
              </a:spcBef>
              <a:spcAft>
                <a:spcPts val="0"/>
              </a:spcAft>
              <a:buFont typeface="Arial" panose="020B0604020202020204" pitchFamily="34" charset="0"/>
              <a:buChar char="•"/>
            </a:pPr>
            <a:r>
              <a:rPr lang="en-GB" sz="800" dirty="0"/>
              <a:t>Childminder</a:t>
            </a:r>
          </a:p>
          <a:p>
            <a:pPr marL="171450" marR="0" lvl="0" indent="-171450" algn="l" rtl="0">
              <a:lnSpc>
                <a:spcPct val="100000"/>
              </a:lnSpc>
              <a:spcBef>
                <a:spcPts val="0"/>
              </a:spcBef>
              <a:spcAft>
                <a:spcPts val="0"/>
              </a:spcAft>
              <a:buFont typeface="Arial" panose="020B0604020202020204" pitchFamily="34" charset="0"/>
              <a:buChar char="•"/>
            </a:pPr>
            <a:r>
              <a:rPr lang="en-GB" sz="800" dirty="0"/>
              <a:t>Teaching assistant</a:t>
            </a:r>
          </a:p>
          <a:p>
            <a:pPr marL="171450" marR="0" lvl="0" indent="-171450" algn="l" rtl="0">
              <a:lnSpc>
                <a:spcPct val="100000"/>
              </a:lnSpc>
              <a:spcBef>
                <a:spcPts val="0"/>
              </a:spcBef>
              <a:spcAft>
                <a:spcPts val="0"/>
              </a:spcAft>
              <a:buFont typeface="Arial" panose="020B0604020202020204" pitchFamily="34" charset="0"/>
              <a:buChar char="•"/>
            </a:pPr>
            <a:r>
              <a:rPr lang="en-GB" sz="800" dirty="0"/>
              <a:t>nanny</a:t>
            </a:r>
            <a:endParaRPr sz="800" dirty="0"/>
          </a:p>
        </p:txBody>
      </p:sp>
      <p:sp>
        <p:nvSpPr>
          <p:cNvPr id="28" name="Google Shape;94;p13">
            <a:extLst>
              <a:ext uri="{FF2B5EF4-FFF2-40B4-BE49-F238E27FC236}">
                <a16:creationId xmlns:a16="http://schemas.microsoft.com/office/drawing/2014/main" id="{143724EC-FE91-4726-ACA4-0517EC0AD7B1}"/>
              </a:ext>
            </a:extLst>
          </p:cNvPr>
          <p:cNvSpPr/>
          <p:nvPr/>
        </p:nvSpPr>
        <p:spPr>
          <a:xfrm>
            <a:off x="7288728" y="2623296"/>
            <a:ext cx="1038521" cy="1156080"/>
          </a:xfrm>
          <a:prstGeom prst="rect">
            <a:avLst/>
          </a:prstGeom>
          <a:solidFill>
            <a:schemeClr val="lt1"/>
          </a:solidFill>
          <a:ln w="38100" cap="flat" cmpd="sng">
            <a:solidFill>
              <a:srgbClr val="FF33CC"/>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None/>
            </a:pPr>
            <a:r>
              <a:rPr lang="en-GB" sz="800" b="1" dirty="0"/>
              <a:t>Responsibilities</a:t>
            </a:r>
          </a:p>
          <a:p>
            <a:pPr marL="171450" marR="0" lvl="0" indent="-171450" algn="l" rtl="0">
              <a:lnSpc>
                <a:spcPct val="100000"/>
              </a:lnSpc>
              <a:spcBef>
                <a:spcPts val="0"/>
              </a:spcBef>
              <a:spcAft>
                <a:spcPts val="0"/>
              </a:spcAft>
              <a:buFont typeface="Arial" panose="020B0604020202020204" pitchFamily="34" charset="0"/>
              <a:buChar char="•"/>
            </a:pPr>
            <a:r>
              <a:rPr lang="en-GB" sz="800" dirty="0"/>
              <a:t>Keeping children safe</a:t>
            </a:r>
          </a:p>
          <a:p>
            <a:pPr marL="171450" marR="0" lvl="0" indent="-171450" algn="l" rtl="0">
              <a:lnSpc>
                <a:spcPct val="100000"/>
              </a:lnSpc>
              <a:spcBef>
                <a:spcPts val="0"/>
              </a:spcBef>
              <a:spcAft>
                <a:spcPts val="0"/>
              </a:spcAft>
              <a:buFont typeface="Arial" panose="020B0604020202020204" pitchFamily="34" charset="0"/>
              <a:buChar char="•"/>
            </a:pPr>
            <a:r>
              <a:rPr lang="en-GB" sz="800" dirty="0"/>
              <a:t>Support healthy development</a:t>
            </a:r>
          </a:p>
          <a:p>
            <a:pPr marL="171450" marR="0" lvl="0" indent="-171450" algn="l" rtl="0">
              <a:lnSpc>
                <a:spcPct val="100000"/>
              </a:lnSpc>
              <a:spcBef>
                <a:spcPts val="0"/>
              </a:spcBef>
              <a:spcAft>
                <a:spcPts val="0"/>
              </a:spcAft>
              <a:buFont typeface="Arial" panose="020B0604020202020204" pitchFamily="34" charset="0"/>
              <a:buChar char="•"/>
            </a:pPr>
            <a:r>
              <a:rPr lang="en-GB" sz="800" dirty="0"/>
              <a:t>Promote development</a:t>
            </a:r>
          </a:p>
          <a:p>
            <a:pPr marL="171450" marR="0" lvl="0" indent="-171450" algn="l" rtl="0">
              <a:lnSpc>
                <a:spcPct val="100000"/>
              </a:lnSpc>
              <a:spcBef>
                <a:spcPts val="0"/>
              </a:spcBef>
              <a:spcAft>
                <a:spcPts val="0"/>
              </a:spcAft>
              <a:buFont typeface="Arial" panose="020B0604020202020204" pitchFamily="34" charset="0"/>
              <a:buChar char="•"/>
            </a:pPr>
            <a:r>
              <a:rPr lang="en-GB" sz="800" dirty="0"/>
              <a:t>Work in partnership</a:t>
            </a:r>
          </a:p>
        </p:txBody>
      </p:sp>
      <p:sp>
        <p:nvSpPr>
          <p:cNvPr id="29" name="Google Shape;94;p13">
            <a:extLst>
              <a:ext uri="{FF2B5EF4-FFF2-40B4-BE49-F238E27FC236}">
                <a16:creationId xmlns:a16="http://schemas.microsoft.com/office/drawing/2014/main" id="{5E2929FA-24AB-4FBA-8048-6562346E317D}"/>
              </a:ext>
            </a:extLst>
          </p:cNvPr>
          <p:cNvSpPr/>
          <p:nvPr/>
        </p:nvSpPr>
        <p:spPr>
          <a:xfrm>
            <a:off x="8412443" y="2592969"/>
            <a:ext cx="3615093" cy="348159"/>
          </a:xfrm>
          <a:prstGeom prst="rect">
            <a:avLst/>
          </a:prstGeom>
          <a:solidFill>
            <a:schemeClr val="lt1"/>
          </a:solidFill>
          <a:ln w="38100" cap="flat" cmpd="sng">
            <a:solidFill>
              <a:srgbClr val="FF33CC"/>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None/>
            </a:pPr>
            <a:r>
              <a:rPr lang="en-GB" sz="800" b="1" dirty="0"/>
              <a:t>Partnership working: </a:t>
            </a:r>
            <a:r>
              <a:rPr lang="en-GB" sz="800" dirty="0"/>
              <a:t>different services and professionals working together with other teams or people to meet the child’s and/or families needs.</a:t>
            </a:r>
            <a:endParaRPr sz="800" dirty="0"/>
          </a:p>
        </p:txBody>
      </p:sp>
      <p:sp>
        <p:nvSpPr>
          <p:cNvPr id="30" name="Google Shape;94;p13">
            <a:extLst>
              <a:ext uri="{FF2B5EF4-FFF2-40B4-BE49-F238E27FC236}">
                <a16:creationId xmlns:a16="http://schemas.microsoft.com/office/drawing/2014/main" id="{8AE77354-0080-4DDE-B595-E3EA89454B1C}"/>
              </a:ext>
            </a:extLst>
          </p:cNvPr>
          <p:cNvSpPr/>
          <p:nvPr/>
        </p:nvSpPr>
        <p:spPr>
          <a:xfrm>
            <a:off x="8431285" y="3009238"/>
            <a:ext cx="3615093" cy="730556"/>
          </a:xfrm>
          <a:prstGeom prst="rect">
            <a:avLst/>
          </a:prstGeom>
          <a:solidFill>
            <a:schemeClr val="lt1"/>
          </a:solidFill>
          <a:ln w="38100" cap="flat" cmpd="sng">
            <a:solidFill>
              <a:srgbClr val="FF33CC"/>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None/>
            </a:pPr>
            <a:r>
              <a:rPr lang="en-GB" sz="800" b="1" dirty="0"/>
              <a:t>How partnership working benefits the child, family and the early years practitioner</a:t>
            </a:r>
            <a:r>
              <a:rPr lang="en-GB" sz="800" dirty="0"/>
              <a:t>.</a:t>
            </a:r>
          </a:p>
          <a:p>
            <a:pPr marL="0" marR="0" lvl="0" indent="0" algn="l" rtl="0">
              <a:lnSpc>
                <a:spcPct val="100000"/>
              </a:lnSpc>
              <a:spcBef>
                <a:spcPts val="0"/>
              </a:spcBef>
              <a:spcAft>
                <a:spcPts val="0"/>
              </a:spcAft>
              <a:buNone/>
            </a:pPr>
            <a:r>
              <a:rPr lang="en-GB" sz="800" dirty="0"/>
              <a:t>Child: promotes safeguarding, consistent care, interventions, holistic needs</a:t>
            </a:r>
          </a:p>
          <a:p>
            <a:pPr marL="0" marR="0" lvl="0" indent="0" algn="l" rtl="0">
              <a:lnSpc>
                <a:spcPct val="100000"/>
              </a:lnSpc>
              <a:spcBef>
                <a:spcPts val="0"/>
              </a:spcBef>
              <a:spcAft>
                <a:spcPts val="0"/>
              </a:spcAft>
              <a:buNone/>
            </a:pPr>
            <a:r>
              <a:rPr lang="en-GB" sz="800" dirty="0"/>
              <a:t>Family: support, shared goals, builds trust</a:t>
            </a:r>
          </a:p>
          <a:p>
            <a:pPr marL="0" marR="0" lvl="0" indent="0" algn="l" rtl="0">
              <a:lnSpc>
                <a:spcPct val="100000"/>
              </a:lnSpc>
              <a:spcBef>
                <a:spcPts val="0"/>
              </a:spcBef>
              <a:spcAft>
                <a:spcPts val="0"/>
              </a:spcAft>
              <a:buNone/>
            </a:pPr>
            <a:r>
              <a:rPr lang="en-GB" sz="800" dirty="0"/>
              <a:t>Early Years Practitioner: advice and information, planning activities, trust, shared goals, work together. </a:t>
            </a:r>
          </a:p>
        </p:txBody>
      </p:sp>
      <p:sp>
        <p:nvSpPr>
          <p:cNvPr id="31" name="Google Shape;94;p13">
            <a:extLst>
              <a:ext uri="{FF2B5EF4-FFF2-40B4-BE49-F238E27FC236}">
                <a16:creationId xmlns:a16="http://schemas.microsoft.com/office/drawing/2014/main" id="{7CA1E07B-3997-4CBF-B80F-CC71F129AAF9}"/>
              </a:ext>
            </a:extLst>
          </p:cNvPr>
          <p:cNvSpPr/>
          <p:nvPr/>
        </p:nvSpPr>
        <p:spPr>
          <a:xfrm>
            <a:off x="6177121" y="3857831"/>
            <a:ext cx="2004912" cy="2900763"/>
          </a:xfrm>
          <a:prstGeom prst="rect">
            <a:avLst/>
          </a:prstGeom>
          <a:solidFill>
            <a:schemeClr val="lt1"/>
          </a:solidFill>
          <a:ln w="38100" cap="flat" cmpd="sng">
            <a:solidFill>
              <a:srgbClr val="FF33CC"/>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None/>
            </a:pPr>
            <a:r>
              <a:rPr lang="en-GB" sz="800" b="1" dirty="0"/>
              <a:t>Specialist roles inside the setting</a:t>
            </a:r>
          </a:p>
          <a:p>
            <a:pPr marL="0" marR="0" lvl="0" indent="0" algn="l" rtl="0">
              <a:lnSpc>
                <a:spcPct val="100000"/>
              </a:lnSpc>
              <a:spcBef>
                <a:spcPts val="0"/>
              </a:spcBef>
              <a:spcAft>
                <a:spcPts val="0"/>
              </a:spcAft>
              <a:buNone/>
            </a:pPr>
            <a:r>
              <a:rPr lang="en-GB" sz="800" dirty="0"/>
              <a:t>SENDCO – Special educational needs and disabilities co-Ordinator</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Co-ordinates provision for children with SEN</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Responsible for overseeing, assessing, planning, and monitoring progress</a:t>
            </a:r>
          </a:p>
          <a:p>
            <a:pPr marL="0" marR="0" lvl="0" indent="0" algn="l" rtl="0">
              <a:lnSpc>
                <a:spcPct val="100000"/>
              </a:lnSpc>
              <a:spcBef>
                <a:spcPts val="0"/>
              </a:spcBef>
              <a:spcAft>
                <a:spcPts val="0"/>
              </a:spcAft>
              <a:buNone/>
            </a:pPr>
            <a:r>
              <a:rPr lang="en-GB" sz="800" dirty="0"/>
              <a:t>DSL – Designated safeguarding lead</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Responsible for child protection</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Ensures policies and procedures are in place</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Makes referrals</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Monitors needs of children and families</a:t>
            </a:r>
          </a:p>
          <a:p>
            <a:pPr marL="0" marR="0" lvl="0" indent="0" algn="l" rtl="0">
              <a:lnSpc>
                <a:spcPct val="100000"/>
              </a:lnSpc>
              <a:spcBef>
                <a:spcPts val="0"/>
              </a:spcBef>
              <a:spcAft>
                <a:spcPts val="0"/>
              </a:spcAft>
              <a:buNone/>
            </a:pPr>
            <a:r>
              <a:rPr lang="en-GB" sz="800" dirty="0"/>
              <a:t>PANCO – Physical activity and nutrition coordinator</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Acts as a champion for best practice</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Promotes health and wellbeing</a:t>
            </a:r>
          </a:p>
          <a:p>
            <a:pPr marL="0" marR="0" lvl="0" indent="0" algn="l" rtl="0">
              <a:lnSpc>
                <a:spcPct val="100000"/>
              </a:lnSpc>
              <a:spcBef>
                <a:spcPts val="0"/>
              </a:spcBef>
              <a:spcAft>
                <a:spcPts val="0"/>
              </a:spcAft>
              <a:buNone/>
            </a:pPr>
            <a:r>
              <a:rPr lang="en-GB" sz="800" dirty="0"/>
              <a:t>Key person – A requirement of the early years foundation stage (EYFS)#</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Works with small groups of children</a:t>
            </a:r>
          </a:p>
          <a:p>
            <a:pPr marL="171450" marR="0" lvl="0" indent="-171450" algn="l" rtl="0">
              <a:lnSpc>
                <a:spcPct val="100000"/>
              </a:lnSpc>
              <a:spcBef>
                <a:spcPts val="0"/>
              </a:spcBef>
              <a:spcAft>
                <a:spcPts val="0"/>
              </a:spcAft>
              <a:buFont typeface="Arial" panose="020B0604020202020204" pitchFamily="34" charset="0"/>
              <a:buChar char="•"/>
            </a:pPr>
            <a:r>
              <a:rPr lang="en-GB" sz="800" dirty="0">
                <a:solidFill>
                  <a:srgbClr val="FF33CC"/>
                </a:solidFill>
              </a:rPr>
              <a:t>Offers care to promote children’s growth and development</a:t>
            </a:r>
          </a:p>
        </p:txBody>
      </p:sp>
      <p:sp>
        <p:nvSpPr>
          <p:cNvPr id="32" name="Google Shape;94;p13">
            <a:extLst>
              <a:ext uri="{FF2B5EF4-FFF2-40B4-BE49-F238E27FC236}">
                <a16:creationId xmlns:a16="http://schemas.microsoft.com/office/drawing/2014/main" id="{E4DBAF82-8EAB-4C8E-AAE9-94B2DB318695}"/>
              </a:ext>
            </a:extLst>
          </p:cNvPr>
          <p:cNvSpPr/>
          <p:nvPr/>
        </p:nvSpPr>
        <p:spPr>
          <a:xfrm>
            <a:off x="9143904" y="3801666"/>
            <a:ext cx="2892927" cy="2987040"/>
          </a:xfrm>
          <a:prstGeom prst="rect">
            <a:avLst/>
          </a:prstGeom>
          <a:solidFill>
            <a:schemeClr val="lt1"/>
          </a:solidFill>
          <a:ln w="38100" cap="flat" cmpd="sng">
            <a:solidFill>
              <a:srgbClr val="FF33CC"/>
            </a:solidFill>
            <a:prstDash val="solid"/>
            <a:round/>
            <a:headEnd type="none" w="sm" len="sm"/>
            <a:tailEnd type="none" w="sm" len="sm"/>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None/>
            </a:pPr>
            <a:r>
              <a:rPr lang="en-GB" sz="900" b="1" dirty="0"/>
              <a:t>Specialist roles outside the setting</a:t>
            </a:r>
          </a:p>
          <a:p>
            <a:pPr marR="0" lvl="0" algn="l" rtl="0">
              <a:lnSpc>
                <a:spcPct val="100000"/>
              </a:lnSpc>
              <a:spcBef>
                <a:spcPts val="0"/>
              </a:spcBef>
              <a:spcAft>
                <a:spcPts val="0"/>
              </a:spcAft>
            </a:pPr>
            <a:r>
              <a:rPr lang="en-GB" sz="900" dirty="0"/>
              <a:t>SEND teams:</a:t>
            </a:r>
          </a:p>
          <a:p>
            <a:pPr marL="171450" marR="0" lvl="0" indent="-171450" algn="l" rtl="0">
              <a:lnSpc>
                <a:spcPct val="100000"/>
              </a:lnSpc>
              <a:spcBef>
                <a:spcPts val="0"/>
              </a:spcBef>
              <a:spcAft>
                <a:spcPts val="0"/>
              </a:spcAft>
              <a:buFont typeface="Arial" panose="020B0604020202020204" pitchFamily="34" charset="0"/>
              <a:buChar char="•"/>
            </a:pPr>
            <a:r>
              <a:rPr lang="en-GB" sz="900" dirty="0"/>
              <a:t> physiotherapist – </a:t>
            </a:r>
            <a:r>
              <a:rPr lang="en-GB" sz="900" dirty="0">
                <a:solidFill>
                  <a:srgbClr val="FF33CC"/>
                </a:solidFill>
              </a:rPr>
              <a:t>helps and individual affected by injury, disability, illness with movement and exercise, manual therapy, education and advice</a:t>
            </a:r>
            <a:endParaRPr lang="en-GB" sz="900" dirty="0"/>
          </a:p>
          <a:p>
            <a:pPr marL="171450" marR="0" lvl="0" indent="-171450" algn="l" rtl="0">
              <a:lnSpc>
                <a:spcPct val="100000"/>
              </a:lnSpc>
              <a:spcBef>
                <a:spcPts val="0"/>
              </a:spcBef>
              <a:spcAft>
                <a:spcPts val="0"/>
              </a:spcAft>
              <a:buFont typeface="Arial" panose="020B0604020202020204" pitchFamily="34" charset="0"/>
              <a:buChar char="•"/>
            </a:pPr>
            <a:r>
              <a:rPr lang="en-GB" sz="900" dirty="0"/>
              <a:t>Educational psychologist – </a:t>
            </a:r>
            <a:r>
              <a:rPr lang="en-GB" sz="900" dirty="0">
                <a:solidFill>
                  <a:srgbClr val="FF33CC"/>
                </a:solidFill>
              </a:rPr>
              <a:t>assesses an individual with special needs, emotional or behavioural difficulties</a:t>
            </a:r>
            <a:endParaRPr lang="en-GB" sz="900" dirty="0"/>
          </a:p>
          <a:p>
            <a:pPr marL="0" marR="0" lvl="0" indent="0" algn="l" rtl="0">
              <a:lnSpc>
                <a:spcPct val="100000"/>
              </a:lnSpc>
              <a:spcBef>
                <a:spcPts val="0"/>
              </a:spcBef>
              <a:spcAft>
                <a:spcPts val="0"/>
              </a:spcAft>
              <a:buNone/>
            </a:pPr>
            <a:r>
              <a:rPr lang="en-GB" sz="900" dirty="0"/>
              <a:t>Health professionals:</a:t>
            </a:r>
          </a:p>
          <a:p>
            <a:pPr marL="171450" marR="0" lvl="0" indent="-171450" algn="l" rtl="0">
              <a:lnSpc>
                <a:spcPct val="100000"/>
              </a:lnSpc>
              <a:spcBef>
                <a:spcPts val="0"/>
              </a:spcBef>
              <a:spcAft>
                <a:spcPts val="0"/>
              </a:spcAft>
              <a:buFont typeface="Arial" panose="020B0604020202020204" pitchFamily="34" charset="0"/>
              <a:buChar char="•"/>
            </a:pPr>
            <a:r>
              <a:rPr lang="en-GB" sz="900" dirty="0"/>
              <a:t>General practitioner (GP) – </a:t>
            </a:r>
            <a:r>
              <a:rPr lang="en-GB" sz="900" dirty="0">
                <a:solidFill>
                  <a:srgbClr val="FF33CC"/>
                </a:solidFill>
              </a:rPr>
              <a:t>diagnoses and treats medical conditions</a:t>
            </a:r>
            <a:endParaRPr lang="en-GB" sz="900" dirty="0"/>
          </a:p>
          <a:p>
            <a:pPr marL="171450" marR="0" lvl="0" indent="-171450" algn="l" rtl="0">
              <a:lnSpc>
                <a:spcPct val="100000"/>
              </a:lnSpc>
              <a:spcBef>
                <a:spcPts val="0"/>
              </a:spcBef>
              <a:spcAft>
                <a:spcPts val="0"/>
              </a:spcAft>
              <a:buFont typeface="Arial" panose="020B0604020202020204" pitchFamily="34" charset="0"/>
              <a:buChar char="•"/>
            </a:pPr>
            <a:r>
              <a:rPr lang="en-GB" sz="900" dirty="0"/>
              <a:t>Paediatrician – </a:t>
            </a:r>
            <a:r>
              <a:rPr lang="en-GB" sz="900" dirty="0">
                <a:solidFill>
                  <a:srgbClr val="FF33CC"/>
                </a:solidFill>
              </a:rPr>
              <a:t>doctor who specialises in the treatment and care of children and young people</a:t>
            </a:r>
            <a:endParaRPr lang="en-GB" sz="900" dirty="0"/>
          </a:p>
          <a:p>
            <a:pPr marL="171450" marR="0" lvl="0" indent="-171450" algn="l" rtl="0">
              <a:lnSpc>
                <a:spcPct val="100000"/>
              </a:lnSpc>
              <a:spcBef>
                <a:spcPts val="0"/>
              </a:spcBef>
              <a:spcAft>
                <a:spcPts val="0"/>
              </a:spcAft>
              <a:buFont typeface="Arial" panose="020B0604020202020204" pitchFamily="34" charset="0"/>
              <a:buChar char="•"/>
            </a:pPr>
            <a:r>
              <a:rPr lang="en-GB" sz="900" dirty="0"/>
              <a:t>Health visitor – </a:t>
            </a:r>
            <a:r>
              <a:rPr lang="en-GB" sz="900" dirty="0">
                <a:solidFill>
                  <a:srgbClr val="FF33CC"/>
                </a:solidFill>
              </a:rPr>
              <a:t>works with children and families to support and promote health and development</a:t>
            </a:r>
            <a:endParaRPr lang="en-GB" sz="900" dirty="0"/>
          </a:p>
          <a:p>
            <a:pPr marR="0" lvl="0" algn="l" rtl="0">
              <a:lnSpc>
                <a:spcPct val="100000"/>
              </a:lnSpc>
              <a:spcBef>
                <a:spcPts val="0"/>
              </a:spcBef>
              <a:spcAft>
                <a:spcPts val="0"/>
              </a:spcAft>
            </a:pPr>
            <a:r>
              <a:rPr lang="en-GB" sz="900" dirty="0"/>
              <a:t>Children’s social care</a:t>
            </a:r>
          </a:p>
          <a:p>
            <a:pPr marL="171450" marR="0" lvl="0" indent="-171450" algn="l" rtl="0">
              <a:lnSpc>
                <a:spcPct val="100000"/>
              </a:lnSpc>
              <a:spcBef>
                <a:spcPts val="0"/>
              </a:spcBef>
              <a:spcAft>
                <a:spcPts val="0"/>
              </a:spcAft>
              <a:buFont typeface="Arial" panose="020B0604020202020204" pitchFamily="34" charset="0"/>
              <a:buChar char="•"/>
            </a:pPr>
            <a:r>
              <a:rPr lang="en-GB" sz="900" dirty="0"/>
              <a:t>Social care – </a:t>
            </a:r>
            <a:r>
              <a:rPr lang="en-GB" sz="900" dirty="0">
                <a:solidFill>
                  <a:srgbClr val="FF33CC"/>
                </a:solidFill>
              </a:rPr>
              <a:t>provides assessment of a child and their family needs and offers a range of support to ensure a child is protected and well cared for</a:t>
            </a:r>
            <a:endParaRPr lang="en-GB" sz="900" dirty="0"/>
          </a:p>
          <a:p>
            <a:pPr marL="171450" marR="0" lvl="0" indent="-171450" algn="l" rtl="0">
              <a:lnSpc>
                <a:spcPct val="100000"/>
              </a:lnSpc>
              <a:spcBef>
                <a:spcPts val="0"/>
              </a:spcBef>
              <a:spcAft>
                <a:spcPts val="0"/>
              </a:spcAft>
              <a:buFont typeface="Arial" panose="020B0604020202020204" pitchFamily="34" charset="0"/>
              <a:buChar char="•"/>
            </a:pPr>
            <a:r>
              <a:rPr lang="en-GB" sz="900" dirty="0"/>
              <a:t>Family support worker – </a:t>
            </a:r>
            <a:r>
              <a:rPr lang="en-GB" sz="900" dirty="0">
                <a:solidFill>
                  <a:srgbClr val="FF33CC"/>
                </a:solidFill>
              </a:rPr>
              <a:t>provides practical advice and support to the individuals and families in need on a range of issues</a:t>
            </a:r>
            <a:r>
              <a:rPr lang="en-GB" sz="800" dirty="0">
                <a:solidFill>
                  <a:srgbClr val="FF33CC"/>
                </a:solidFill>
              </a:rPr>
              <a:t>.</a:t>
            </a:r>
            <a:endParaRPr lang="en-GB" sz="800" dirty="0"/>
          </a:p>
        </p:txBody>
      </p:sp>
    </p:spTree>
    <p:extLst>
      <p:ext uri="{BB962C8B-B14F-4D97-AF65-F5344CB8AC3E}">
        <p14:creationId xmlns:p14="http://schemas.microsoft.com/office/powerpoint/2010/main" val="828035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0;p13">
            <a:extLst>
              <a:ext uri="{FF2B5EF4-FFF2-40B4-BE49-F238E27FC236}">
                <a16:creationId xmlns:a16="http://schemas.microsoft.com/office/drawing/2014/main" id="{525584AB-BE65-4E36-BE23-DE88E576885D}"/>
              </a:ext>
            </a:extLst>
          </p:cNvPr>
          <p:cNvSpPr/>
          <p:nvPr/>
        </p:nvSpPr>
        <p:spPr>
          <a:xfrm>
            <a:off x="64096" y="48072"/>
            <a:ext cx="2232000" cy="252000"/>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C00000"/>
                </a:solidFill>
                <a:latin typeface="Calibri"/>
                <a:ea typeface="Calibri"/>
                <a:cs typeface="Calibri"/>
                <a:sym typeface="Calibri"/>
              </a:rPr>
              <a:t>Knowledge Organiser</a:t>
            </a:r>
            <a:endParaRPr dirty="0"/>
          </a:p>
        </p:txBody>
      </p:sp>
      <p:sp>
        <p:nvSpPr>
          <p:cNvPr id="3" name="Google Shape;141;p13">
            <a:extLst>
              <a:ext uri="{FF2B5EF4-FFF2-40B4-BE49-F238E27FC236}">
                <a16:creationId xmlns:a16="http://schemas.microsoft.com/office/drawing/2014/main" id="{6817DBB7-9E84-4E54-90C8-9843B02470D9}"/>
              </a:ext>
            </a:extLst>
          </p:cNvPr>
          <p:cNvSpPr/>
          <p:nvPr/>
        </p:nvSpPr>
        <p:spPr>
          <a:xfrm>
            <a:off x="2368352" y="48072"/>
            <a:ext cx="9691126" cy="243476"/>
          </a:xfrm>
          <a:prstGeom prst="rect">
            <a:avLst/>
          </a:prstGeom>
          <a:solidFill>
            <a:schemeClr val="lt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lvl="0" algn="ctr"/>
            <a:r>
              <a:rPr lang="en-GB" b="1">
                <a:solidFill>
                  <a:schemeClr val="dk1"/>
                </a:solidFill>
                <a:ea typeface="Calibri"/>
                <a:cs typeface="Calibri"/>
                <a:sym typeface="Calibri"/>
              </a:rPr>
              <a:t>NCFE CACHE: Level 1-2 Technical Award Child Development &amp; Care in the Early Years</a:t>
            </a:r>
            <a:endParaRPr lang="en-GB" dirty="0"/>
          </a:p>
        </p:txBody>
      </p:sp>
      <p:sp>
        <p:nvSpPr>
          <p:cNvPr id="5" name="Google Shape;145;p13">
            <a:extLst>
              <a:ext uri="{FF2B5EF4-FFF2-40B4-BE49-F238E27FC236}">
                <a16:creationId xmlns:a16="http://schemas.microsoft.com/office/drawing/2014/main" id="{EBE0F6E4-152A-4F05-8F04-F5A926BF763C}"/>
              </a:ext>
            </a:extLst>
          </p:cNvPr>
          <p:cNvSpPr/>
          <p:nvPr/>
        </p:nvSpPr>
        <p:spPr>
          <a:xfrm>
            <a:off x="64096" y="4640735"/>
            <a:ext cx="6139554" cy="297047"/>
          </a:xfrm>
          <a:prstGeom prst="rect">
            <a:avLst/>
          </a:prstGeom>
          <a:solidFill>
            <a:srgbClr val="FAD6F3"/>
          </a:solid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7030A0"/>
                </a:solidFill>
              </a:rPr>
              <a:t>Content Area 9: Planning in early years childcare</a:t>
            </a:r>
            <a:endParaRPr sz="1600" b="1" dirty="0">
              <a:solidFill>
                <a:srgbClr val="7030A0"/>
              </a:solidFill>
            </a:endParaRPr>
          </a:p>
        </p:txBody>
      </p:sp>
      <p:sp>
        <p:nvSpPr>
          <p:cNvPr id="25" name="Google Shape;145;p13">
            <a:extLst>
              <a:ext uri="{FF2B5EF4-FFF2-40B4-BE49-F238E27FC236}">
                <a16:creationId xmlns:a16="http://schemas.microsoft.com/office/drawing/2014/main" id="{0CF8EBA2-11B9-4FD7-BDD1-7697507A2B20}"/>
              </a:ext>
            </a:extLst>
          </p:cNvPr>
          <p:cNvSpPr/>
          <p:nvPr/>
        </p:nvSpPr>
        <p:spPr>
          <a:xfrm>
            <a:off x="64096" y="360365"/>
            <a:ext cx="6031904" cy="501025"/>
          </a:xfrm>
          <a:prstGeom prst="rect">
            <a:avLst/>
          </a:prstGeom>
          <a:solidFill>
            <a:srgbClr val="FFFFCC"/>
          </a:solidFill>
          <a:ln w="25400" cap="flat" cmpd="sng">
            <a:solidFill>
              <a:srgbClr val="FF99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dirty="0">
                <a:solidFill>
                  <a:srgbClr val="FF9933"/>
                </a:solidFill>
              </a:rPr>
              <a:t>Content Area 8: The importance of observations in early years childcare</a:t>
            </a:r>
            <a:endParaRPr sz="1600" b="1" dirty="0">
              <a:solidFill>
                <a:srgbClr val="FF9933"/>
              </a:solidFill>
            </a:endParaRPr>
          </a:p>
        </p:txBody>
      </p:sp>
      <p:sp>
        <p:nvSpPr>
          <p:cNvPr id="6" name="Google Shape;94;p13">
            <a:extLst>
              <a:ext uri="{FF2B5EF4-FFF2-40B4-BE49-F238E27FC236}">
                <a16:creationId xmlns:a16="http://schemas.microsoft.com/office/drawing/2014/main" id="{2FD02605-4832-4B4F-97AE-C79EF6093E1A}"/>
              </a:ext>
            </a:extLst>
          </p:cNvPr>
          <p:cNvSpPr/>
          <p:nvPr/>
        </p:nvSpPr>
        <p:spPr>
          <a:xfrm>
            <a:off x="64096" y="930208"/>
            <a:ext cx="2878472" cy="2333051"/>
          </a:xfrm>
          <a:prstGeom prst="rect">
            <a:avLst/>
          </a:prstGeom>
          <a:solidFill>
            <a:schemeClr val="bg1"/>
          </a:solidFill>
          <a:ln w="38100" cap="flat" cmpd="sng">
            <a:solidFill>
              <a:srgbClr val="FF9933"/>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None/>
            </a:pPr>
            <a:r>
              <a:rPr lang="en-GB" sz="800" b="1" u="sng" dirty="0">
                <a:solidFill>
                  <a:srgbClr val="FF9933"/>
                </a:solidFill>
              </a:rPr>
              <a:t>How observations support child developments</a:t>
            </a:r>
          </a:p>
          <a:p>
            <a:pPr marL="0" marR="0" lvl="0" indent="0" algn="l" rtl="0">
              <a:lnSpc>
                <a:spcPct val="100000"/>
              </a:lnSpc>
              <a:spcBef>
                <a:spcPts val="0"/>
              </a:spcBef>
              <a:spcAft>
                <a:spcPts val="0"/>
              </a:spcAft>
              <a:buNone/>
            </a:pPr>
            <a:r>
              <a:rPr lang="en-GB" sz="800" b="1" dirty="0">
                <a:solidFill>
                  <a:srgbClr val="FF9933"/>
                </a:solidFill>
              </a:rPr>
              <a:t>Formative assessment:</a:t>
            </a:r>
          </a:p>
          <a:p>
            <a:pPr marL="171450" marR="0" lvl="0" indent="-171450" algn="l" rtl="0">
              <a:lnSpc>
                <a:spcPct val="100000"/>
              </a:lnSpc>
              <a:spcBef>
                <a:spcPts val="0"/>
              </a:spcBef>
              <a:spcAft>
                <a:spcPts val="0"/>
              </a:spcAft>
              <a:buFont typeface="Arial" panose="020B0604020202020204" pitchFamily="34" charset="0"/>
              <a:buChar char="•"/>
            </a:pPr>
            <a:r>
              <a:rPr lang="en-GB" sz="800" dirty="0"/>
              <a:t>Assessments that inform planning and immediate responses to children</a:t>
            </a:r>
          </a:p>
          <a:p>
            <a:pPr marL="171450" marR="0" lvl="0" indent="-171450" algn="l" rtl="0">
              <a:lnSpc>
                <a:spcPct val="100000"/>
              </a:lnSpc>
              <a:spcBef>
                <a:spcPts val="0"/>
              </a:spcBef>
              <a:spcAft>
                <a:spcPts val="0"/>
              </a:spcAft>
              <a:buFont typeface="Arial" panose="020B0604020202020204" pitchFamily="34" charset="0"/>
              <a:buChar char="•"/>
            </a:pPr>
            <a:r>
              <a:rPr lang="en-GB" sz="800" dirty="0"/>
              <a:t>Find out the child’s interests</a:t>
            </a:r>
          </a:p>
          <a:p>
            <a:pPr marL="171450" marR="0" lvl="0" indent="-171450" algn="l" rtl="0">
              <a:lnSpc>
                <a:spcPct val="100000"/>
              </a:lnSpc>
              <a:spcBef>
                <a:spcPts val="0"/>
              </a:spcBef>
              <a:spcAft>
                <a:spcPts val="0"/>
              </a:spcAft>
              <a:buFont typeface="Arial" panose="020B0604020202020204" pitchFamily="34" charset="0"/>
              <a:buChar char="•"/>
            </a:pPr>
            <a:r>
              <a:rPr lang="en-GB" sz="800" dirty="0"/>
              <a:t>Helps identifies stages of development</a:t>
            </a:r>
          </a:p>
          <a:p>
            <a:pPr marL="171450" marR="0" lvl="0" indent="-171450" algn="l" rtl="0">
              <a:lnSpc>
                <a:spcPct val="100000"/>
              </a:lnSpc>
              <a:spcBef>
                <a:spcPts val="0"/>
              </a:spcBef>
              <a:spcAft>
                <a:spcPts val="0"/>
              </a:spcAft>
              <a:buFont typeface="Arial" panose="020B0604020202020204" pitchFamily="34" charset="0"/>
              <a:buChar char="•"/>
            </a:pPr>
            <a:r>
              <a:rPr lang="en-GB" sz="800" dirty="0"/>
              <a:t>Understand triggers in behaviour</a:t>
            </a:r>
          </a:p>
          <a:p>
            <a:pPr marL="171450" marR="0" lvl="0" indent="-171450" algn="l" rtl="0">
              <a:lnSpc>
                <a:spcPct val="100000"/>
              </a:lnSpc>
              <a:spcBef>
                <a:spcPts val="0"/>
              </a:spcBef>
              <a:spcAft>
                <a:spcPts val="0"/>
              </a:spcAft>
              <a:buFont typeface="Arial" panose="020B0604020202020204" pitchFamily="34" charset="0"/>
              <a:buChar char="•"/>
            </a:pPr>
            <a:r>
              <a:rPr lang="en-GB" sz="800" dirty="0"/>
              <a:t>Gain insight to share with parents/carers/professionals</a:t>
            </a:r>
          </a:p>
          <a:p>
            <a:pPr marL="171450" marR="0" lvl="0" indent="-171450" algn="l" rtl="0">
              <a:lnSpc>
                <a:spcPct val="100000"/>
              </a:lnSpc>
              <a:spcBef>
                <a:spcPts val="0"/>
              </a:spcBef>
              <a:spcAft>
                <a:spcPts val="0"/>
              </a:spcAft>
              <a:buFont typeface="Arial" panose="020B0604020202020204" pitchFamily="34" charset="0"/>
              <a:buChar char="•"/>
            </a:pPr>
            <a:r>
              <a:rPr lang="en-GB" sz="800" dirty="0"/>
              <a:t>Supports provision for the characteristics of effective learning</a:t>
            </a:r>
          </a:p>
          <a:p>
            <a:pPr marL="171450" marR="0" lvl="0" indent="-171450" algn="l" rtl="0">
              <a:lnSpc>
                <a:spcPct val="100000"/>
              </a:lnSpc>
              <a:spcBef>
                <a:spcPts val="0"/>
              </a:spcBef>
              <a:spcAft>
                <a:spcPts val="0"/>
              </a:spcAft>
              <a:buFont typeface="Arial" panose="020B0604020202020204" pitchFamily="34" charset="0"/>
              <a:buChar char="•"/>
            </a:pPr>
            <a:r>
              <a:rPr lang="en-GB" sz="800" dirty="0"/>
              <a:t>Plan development activities</a:t>
            </a:r>
          </a:p>
          <a:p>
            <a:pPr marL="0" marR="0" lvl="0" indent="0" algn="l" rtl="0">
              <a:lnSpc>
                <a:spcPct val="100000"/>
              </a:lnSpc>
              <a:spcBef>
                <a:spcPts val="0"/>
              </a:spcBef>
              <a:spcAft>
                <a:spcPts val="0"/>
              </a:spcAft>
              <a:buNone/>
            </a:pPr>
            <a:r>
              <a:rPr lang="en-GB" sz="800" b="1" dirty="0">
                <a:solidFill>
                  <a:srgbClr val="FF9933"/>
                </a:solidFill>
              </a:rPr>
              <a:t>Summative assessment:</a:t>
            </a:r>
          </a:p>
          <a:p>
            <a:pPr marL="171450" marR="0" lvl="0" indent="-171450" algn="l" rtl="0">
              <a:lnSpc>
                <a:spcPct val="100000"/>
              </a:lnSpc>
              <a:spcBef>
                <a:spcPts val="0"/>
              </a:spcBef>
              <a:spcAft>
                <a:spcPts val="0"/>
              </a:spcAft>
              <a:buFont typeface="Arial" panose="020B0604020202020204" pitchFamily="34" charset="0"/>
              <a:buChar char="•"/>
            </a:pPr>
            <a:r>
              <a:rPr lang="en-GB" sz="800" dirty="0"/>
              <a:t>Assessments that provide a summary of the child’s learning and development at a point in time</a:t>
            </a:r>
          </a:p>
          <a:p>
            <a:pPr marL="171450" marR="0" lvl="0" indent="-171450" algn="l" rtl="0">
              <a:lnSpc>
                <a:spcPct val="100000"/>
              </a:lnSpc>
              <a:spcBef>
                <a:spcPts val="0"/>
              </a:spcBef>
              <a:spcAft>
                <a:spcPts val="0"/>
              </a:spcAft>
              <a:buFont typeface="Arial" panose="020B0604020202020204" pitchFamily="34" charset="0"/>
              <a:buChar char="•"/>
            </a:pPr>
            <a:r>
              <a:rPr lang="en-GB" sz="800" dirty="0"/>
              <a:t>Evaluates effectiveness of interventions</a:t>
            </a:r>
          </a:p>
          <a:p>
            <a:pPr marL="171450" marR="0" lvl="0" indent="-171450" algn="l" rtl="0">
              <a:lnSpc>
                <a:spcPct val="100000"/>
              </a:lnSpc>
              <a:spcBef>
                <a:spcPts val="0"/>
              </a:spcBef>
              <a:spcAft>
                <a:spcPts val="0"/>
              </a:spcAft>
              <a:buFont typeface="Arial" panose="020B0604020202020204" pitchFamily="34" charset="0"/>
              <a:buChar char="•"/>
            </a:pPr>
            <a:r>
              <a:rPr lang="en-GB" sz="800" dirty="0"/>
              <a:t>Supports assessment of the child’s development</a:t>
            </a:r>
          </a:p>
          <a:p>
            <a:pPr marL="171450" marR="0" lvl="0" indent="-171450" algn="l" rtl="0">
              <a:lnSpc>
                <a:spcPct val="100000"/>
              </a:lnSpc>
              <a:spcBef>
                <a:spcPts val="0"/>
              </a:spcBef>
              <a:spcAft>
                <a:spcPts val="0"/>
              </a:spcAft>
              <a:buFont typeface="Arial" panose="020B0604020202020204" pitchFamily="34" charset="0"/>
              <a:buChar char="•"/>
            </a:pPr>
            <a:r>
              <a:rPr lang="en-GB" sz="800" dirty="0"/>
              <a:t>Supports other professionals</a:t>
            </a:r>
          </a:p>
          <a:p>
            <a:pPr marL="171450" marR="0" lvl="0" indent="-171450" algn="l" rtl="0">
              <a:lnSpc>
                <a:spcPct val="100000"/>
              </a:lnSpc>
              <a:spcBef>
                <a:spcPts val="0"/>
              </a:spcBef>
              <a:spcAft>
                <a:spcPts val="0"/>
              </a:spcAft>
              <a:buFont typeface="Arial" panose="020B0604020202020204" pitchFamily="34" charset="0"/>
              <a:buChar char="•"/>
            </a:pPr>
            <a:r>
              <a:rPr lang="en-GB" sz="800" dirty="0"/>
              <a:t>Plan learning and development activities</a:t>
            </a:r>
          </a:p>
          <a:p>
            <a:pPr marL="171450" marR="0" lvl="0" indent="-171450" algn="l" rtl="0">
              <a:lnSpc>
                <a:spcPct val="100000"/>
              </a:lnSpc>
              <a:spcBef>
                <a:spcPts val="0"/>
              </a:spcBef>
              <a:spcAft>
                <a:spcPts val="0"/>
              </a:spcAft>
              <a:buFont typeface="Arial" panose="020B0604020202020204" pitchFamily="34" charset="0"/>
              <a:buChar char="•"/>
            </a:pPr>
            <a:r>
              <a:rPr lang="en-GB" sz="800" dirty="0"/>
              <a:t>Track progress against current frameworks</a:t>
            </a:r>
            <a:endParaRPr sz="800" dirty="0"/>
          </a:p>
        </p:txBody>
      </p:sp>
      <p:sp>
        <p:nvSpPr>
          <p:cNvPr id="7" name="Google Shape;94;p13">
            <a:extLst>
              <a:ext uri="{FF2B5EF4-FFF2-40B4-BE49-F238E27FC236}">
                <a16:creationId xmlns:a16="http://schemas.microsoft.com/office/drawing/2014/main" id="{15AA011A-B083-4396-85E6-FF524DEC9FBB}"/>
              </a:ext>
            </a:extLst>
          </p:cNvPr>
          <p:cNvSpPr/>
          <p:nvPr/>
        </p:nvSpPr>
        <p:spPr>
          <a:xfrm>
            <a:off x="3051809" y="1317096"/>
            <a:ext cx="1595903" cy="2111904"/>
          </a:xfrm>
          <a:prstGeom prst="rect">
            <a:avLst/>
          </a:prstGeom>
          <a:solidFill>
            <a:schemeClr val="lt1"/>
          </a:solidFill>
          <a:ln w="38100" cap="flat" cmpd="sng">
            <a:solidFill>
              <a:srgbClr val="FF9933"/>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None/>
            </a:pPr>
            <a:r>
              <a:rPr lang="en-GB" sz="800" b="1" u="sng" dirty="0">
                <a:solidFill>
                  <a:srgbClr val="FF9933"/>
                </a:solidFill>
              </a:rPr>
              <a:t>Objective and subjective observations</a:t>
            </a:r>
          </a:p>
          <a:p>
            <a:pPr marL="0" marR="0" lvl="0" indent="0" algn="l" rtl="0">
              <a:lnSpc>
                <a:spcPct val="100000"/>
              </a:lnSpc>
              <a:spcBef>
                <a:spcPts val="0"/>
              </a:spcBef>
              <a:spcAft>
                <a:spcPts val="0"/>
              </a:spcAft>
              <a:buNone/>
            </a:pPr>
            <a:r>
              <a:rPr lang="en-GB" sz="800" b="1" dirty="0">
                <a:solidFill>
                  <a:srgbClr val="FF9933"/>
                </a:solidFill>
              </a:rPr>
              <a:t>Objective: </a:t>
            </a:r>
          </a:p>
          <a:p>
            <a:pPr marL="171450" marR="0" lvl="0" indent="-171450" algn="l" rtl="0">
              <a:lnSpc>
                <a:spcPct val="100000"/>
              </a:lnSpc>
              <a:spcBef>
                <a:spcPts val="0"/>
              </a:spcBef>
              <a:spcAft>
                <a:spcPts val="0"/>
              </a:spcAft>
              <a:buFont typeface="Arial" panose="020B0604020202020204" pitchFamily="34" charset="0"/>
              <a:buChar char="•"/>
            </a:pPr>
            <a:r>
              <a:rPr lang="en-GB" sz="800" dirty="0"/>
              <a:t>A record of what is seen and heard</a:t>
            </a:r>
          </a:p>
          <a:p>
            <a:pPr marL="171450" marR="0" lvl="0" indent="-171450" algn="l" rtl="0">
              <a:lnSpc>
                <a:spcPct val="100000"/>
              </a:lnSpc>
              <a:spcBef>
                <a:spcPts val="0"/>
              </a:spcBef>
              <a:spcAft>
                <a:spcPts val="0"/>
              </a:spcAft>
              <a:buFont typeface="Arial" panose="020B0604020202020204" pitchFamily="34" charset="0"/>
              <a:buChar char="•"/>
            </a:pPr>
            <a:r>
              <a:rPr lang="en-GB" sz="800" dirty="0"/>
              <a:t>It does not include an opinion</a:t>
            </a:r>
          </a:p>
          <a:p>
            <a:pPr marL="171450" marR="0" lvl="0" indent="-171450" algn="l" rtl="0">
              <a:lnSpc>
                <a:spcPct val="100000"/>
              </a:lnSpc>
              <a:spcBef>
                <a:spcPts val="0"/>
              </a:spcBef>
              <a:spcAft>
                <a:spcPts val="0"/>
              </a:spcAft>
              <a:buFont typeface="Arial" panose="020B0604020202020204" pitchFamily="34" charset="0"/>
              <a:buChar char="•"/>
            </a:pPr>
            <a:r>
              <a:rPr lang="en-GB" sz="800" dirty="0"/>
              <a:t>It states the facts and details only</a:t>
            </a:r>
          </a:p>
          <a:p>
            <a:pPr marL="171450" marR="0" lvl="0" indent="-171450" algn="l" rtl="0">
              <a:lnSpc>
                <a:spcPct val="100000"/>
              </a:lnSpc>
              <a:spcBef>
                <a:spcPts val="0"/>
              </a:spcBef>
              <a:spcAft>
                <a:spcPts val="0"/>
              </a:spcAft>
              <a:buFont typeface="Arial" panose="020B0604020202020204" pitchFamily="34" charset="0"/>
              <a:buChar char="•"/>
            </a:pPr>
            <a:r>
              <a:rPr lang="en-GB" sz="800" dirty="0"/>
              <a:t>It avoids interpretation</a:t>
            </a:r>
          </a:p>
          <a:p>
            <a:pPr marR="0" lvl="0" algn="l" rtl="0">
              <a:lnSpc>
                <a:spcPct val="100000"/>
              </a:lnSpc>
              <a:spcBef>
                <a:spcPts val="0"/>
              </a:spcBef>
              <a:spcAft>
                <a:spcPts val="0"/>
              </a:spcAft>
            </a:pPr>
            <a:r>
              <a:rPr lang="en-GB" sz="800" b="1" dirty="0">
                <a:solidFill>
                  <a:srgbClr val="FF9933"/>
                </a:solidFill>
              </a:rPr>
              <a:t>Subjective:</a:t>
            </a:r>
          </a:p>
          <a:p>
            <a:pPr marL="171450" marR="0" lvl="0" indent="-171450" algn="l" rtl="0">
              <a:lnSpc>
                <a:spcPct val="100000"/>
              </a:lnSpc>
              <a:spcBef>
                <a:spcPts val="0"/>
              </a:spcBef>
              <a:spcAft>
                <a:spcPts val="0"/>
              </a:spcAft>
              <a:buFont typeface="Arial" panose="020B0604020202020204" pitchFamily="34" charset="0"/>
              <a:buChar char="•"/>
            </a:pPr>
            <a:r>
              <a:rPr lang="en-GB" sz="800" dirty="0"/>
              <a:t>Is influenced by past events</a:t>
            </a:r>
          </a:p>
          <a:p>
            <a:pPr marL="171450" marR="0" lvl="0" indent="-171450" algn="l" rtl="0">
              <a:lnSpc>
                <a:spcPct val="100000"/>
              </a:lnSpc>
              <a:spcBef>
                <a:spcPts val="0"/>
              </a:spcBef>
              <a:spcAft>
                <a:spcPts val="0"/>
              </a:spcAft>
              <a:buFont typeface="Arial" panose="020B0604020202020204" pitchFamily="34" charset="0"/>
              <a:buChar char="•"/>
            </a:pPr>
            <a:r>
              <a:rPr lang="en-GB" sz="800" dirty="0"/>
              <a:t>Is based on personal experiences</a:t>
            </a:r>
          </a:p>
          <a:p>
            <a:pPr marL="171450" marR="0" lvl="0" indent="-171450" algn="l" rtl="0">
              <a:lnSpc>
                <a:spcPct val="100000"/>
              </a:lnSpc>
              <a:spcBef>
                <a:spcPts val="0"/>
              </a:spcBef>
              <a:spcAft>
                <a:spcPts val="0"/>
              </a:spcAft>
              <a:buFont typeface="Arial" panose="020B0604020202020204" pitchFamily="34" charset="0"/>
              <a:buChar char="•"/>
            </a:pPr>
            <a:r>
              <a:rPr lang="en-GB" sz="800" dirty="0"/>
              <a:t>Is based on opinion, feelings and assumptions</a:t>
            </a:r>
          </a:p>
          <a:p>
            <a:pPr marL="171450" marR="0" lvl="0" indent="-171450" algn="l" rtl="0">
              <a:lnSpc>
                <a:spcPct val="100000"/>
              </a:lnSpc>
              <a:spcBef>
                <a:spcPts val="0"/>
              </a:spcBef>
              <a:spcAft>
                <a:spcPts val="0"/>
              </a:spcAft>
              <a:buFont typeface="Arial" panose="020B0604020202020204" pitchFamily="34" charset="0"/>
              <a:buChar char="•"/>
            </a:pPr>
            <a:r>
              <a:rPr lang="en-GB" sz="800" dirty="0"/>
              <a:t>Is subject to interpretation</a:t>
            </a:r>
            <a:endParaRPr sz="800" dirty="0"/>
          </a:p>
        </p:txBody>
      </p:sp>
      <p:sp>
        <p:nvSpPr>
          <p:cNvPr id="9" name="Google Shape;94;p13">
            <a:extLst>
              <a:ext uri="{FF2B5EF4-FFF2-40B4-BE49-F238E27FC236}">
                <a16:creationId xmlns:a16="http://schemas.microsoft.com/office/drawing/2014/main" id="{28D13A8A-E2A6-4BA5-8BEF-F2C2CBF1C247}"/>
              </a:ext>
            </a:extLst>
          </p:cNvPr>
          <p:cNvSpPr/>
          <p:nvPr/>
        </p:nvSpPr>
        <p:spPr>
          <a:xfrm>
            <a:off x="4755368" y="1342361"/>
            <a:ext cx="1340628" cy="1853276"/>
          </a:xfrm>
          <a:prstGeom prst="rect">
            <a:avLst/>
          </a:prstGeom>
          <a:solidFill>
            <a:schemeClr val="lt1"/>
          </a:solidFill>
          <a:ln w="38100" cap="flat" cmpd="sng">
            <a:solidFill>
              <a:srgbClr val="FF9933"/>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None/>
            </a:pPr>
            <a:r>
              <a:rPr lang="en-GB" sz="800" b="1" dirty="0">
                <a:solidFill>
                  <a:srgbClr val="FF9933"/>
                </a:solidFill>
              </a:rPr>
              <a:t>Components of recording observations</a:t>
            </a:r>
          </a:p>
          <a:p>
            <a:pPr marL="0" marR="0" lvl="0" indent="0" algn="l" rtl="0">
              <a:lnSpc>
                <a:spcPct val="100000"/>
              </a:lnSpc>
              <a:spcBef>
                <a:spcPts val="0"/>
              </a:spcBef>
              <a:spcAft>
                <a:spcPts val="0"/>
              </a:spcAft>
              <a:buNone/>
            </a:pPr>
            <a:r>
              <a:rPr lang="en-GB" sz="800" b="1" dirty="0">
                <a:solidFill>
                  <a:srgbClr val="FF9933"/>
                </a:solidFill>
              </a:rPr>
              <a:t>Aim: </a:t>
            </a:r>
            <a:r>
              <a:rPr lang="en-GB" sz="800" dirty="0"/>
              <a:t>what the observer wants to find out</a:t>
            </a:r>
            <a:endParaRPr lang="en-GB" sz="800" dirty="0">
              <a:solidFill>
                <a:srgbClr val="FF9933"/>
              </a:solidFill>
            </a:endParaRPr>
          </a:p>
          <a:p>
            <a:pPr marL="0" marR="0" lvl="0" indent="0" algn="l" rtl="0">
              <a:lnSpc>
                <a:spcPct val="100000"/>
              </a:lnSpc>
              <a:spcBef>
                <a:spcPts val="0"/>
              </a:spcBef>
              <a:spcAft>
                <a:spcPts val="0"/>
              </a:spcAft>
              <a:buNone/>
            </a:pPr>
            <a:r>
              <a:rPr lang="en-GB" sz="800" b="1" dirty="0">
                <a:solidFill>
                  <a:srgbClr val="FF9933"/>
                </a:solidFill>
              </a:rPr>
              <a:t>Recording: </a:t>
            </a:r>
            <a:r>
              <a:rPr lang="en-GB" sz="800" dirty="0"/>
              <a:t>the method used, and information gained</a:t>
            </a:r>
            <a:endParaRPr lang="en-GB" sz="800" b="1" dirty="0">
              <a:solidFill>
                <a:srgbClr val="FF9933"/>
              </a:solidFill>
            </a:endParaRPr>
          </a:p>
          <a:p>
            <a:pPr marL="0" marR="0" lvl="0" indent="0" algn="l" rtl="0">
              <a:lnSpc>
                <a:spcPct val="100000"/>
              </a:lnSpc>
              <a:spcBef>
                <a:spcPts val="0"/>
              </a:spcBef>
              <a:spcAft>
                <a:spcPts val="0"/>
              </a:spcAft>
              <a:buNone/>
            </a:pPr>
            <a:r>
              <a:rPr lang="en-GB" sz="800" b="1" dirty="0">
                <a:solidFill>
                  <a:srgbClr val="FF9933"/>
                </a:solidFill>
              </a:rPr>
              <a:t>Evaluation: </a:t>
            </a:r>
            <a:r>
              <a:rPr lang="en-GB" sz="800" dirty="0"/>
              <a:t>an assessment of what has been observed and recorded</a:t>
            </a:r>
          </a:p>
          <a:p>
            <a:pPr marL="0" marR="0" lvl="0" indent="0" algn="l" rtl="0">
              <a:lnSpc>
                <a:spcPct val="100000"/>
              </a:lnSpc>
              <a:spcBef>
                <a:spcPts val="0"/>
              </a:spcBef>
              <a:spcAft>
                <a:spcPts val="0"/>
              </a:spcAft>
              <a:buNone/>
            </a:pPr>
            <a:r>
              <a:rPr lang="en-GB" sz="800" b="1" dirty="0">
                <a:solidFill>
                  <a:srgbClr val="FF9933"/>
                </a:solidFill>
              </a:rPr>
              <a:t>Planning: </a:t>
            </a:r>
            <a:r>
              <a:rPr lang="en-GB" sz="800" dirty="0"/>
              <a:t>consider what should happen next to support the child and the activities that could support the holistic development</a:t>
            </a:r>
            <a:endParaRPr sz="800" dirty="0">
              <a:solidFill>
                <a:srgbClr val="FF9933"/>
              </a:solidFill>
            </a:endParaRPr>
          </a:p>
        </p:txBody>
      </p:sp>
      <p:sp>
        <p:nvSpPr>
          <p:cNvPr id="11" name="Google Shape;94;p13">
            <a:extLst>
              <a:ext uri="{FF2B5EF4-FFF2-40B4-BE49-F238E27FC236}">
                <a16:creationId xmlns:a16="http://schemas.microsoft.com/office/drawing/2014/main" id="{AD7F0694-283E-4112-AEC6-444867D2F904}"/>
              </a:ext>
            </a:extLst>
          </p:cNvPr>
          <p:cNvSpPr/>
          <p:nvPr/>
        </p:nvSpPr>
        <p:spPr>
          <a:xfrm>
            <a:off x="74663" y="3658889"/>
            <a:ext cx="6128987" cy="898743"/>
          </a:xfrm>
          <a:prstGeom prst="rect">
            <a:avLst/>
          </a:prstGeom>
          <a:solidFill>
            <a:schemeClr val="bg1"/>
          </a:solidFill>
          <a:ln w="38100" cap="flat" cmpd="sng">
            <a:solidFill>
              <a:srgbClr val="FF9933"/>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None/>
            </a:pPr>
            <a:r>
              <a:rPr lang="en-GB" sz="800" b="1" u="sng" dirty="0">
                <a:solidFill>
                  <a:srgbClr val="FF9933"/>
                </a:solidFill>
              </a:rPr>
              <a:t>Different methods of observation</a:t>
            </a:r>
          </a:p>
          <a:p>
            <a:pPr marL="0" marR="0" lvl="0" indent="0" algn="l" rtl="0">
              <a:lnSpc>
                <a:spcPct val="100000"/>
              </a:lnSpc>
              <a:spcBef>
                <a:spcPts val="0"/>
              </a:spcBef>
              <a:spcAft>
                <a:spcPts val="0"/>
              </a:spcAft>
              <a:buNone/>
            </a:pPr>
            <a:r>
              <a:rPr lang="en-GB" sz="800" b="1" dirty="0">
                <a:solidFill>
                  <a:srgbClr val="FF9933"/>
                </a:solidFill>
              </a:rPr>
              <a:t>Media methods: </a:t>
            </a:r>
            <a:r>
              <a:rPr lang="en-GB" sz="800" dirty="0"/>
              <a:t>Make a video recording, take a photograph, record observations in a digital format</a:t>
            </a:r>
            <a:endParaRPr lang="en-GB" sz="800" b="1" dirty="0">
              <a:solidFill>
                <a:srgbClr val="FF9933"/>
              </a:solidFill>
            </a:endParaRPr>
          </a:p>
          <a:p>
            <a:pPr marL="0" marR="0" lvl="0" indent="0" algn="l" rtl="0">
              <a:lnSpc>
                <a:spcPct val="100000"/>
              </a:lnSpc>
              <a:spcBef>
                <a:spcPts val="0"/>
              </a:spcBef>
              <a:spcAft>
                <a:spcPts val="0"/>
              </a:spcAft>
              <a:buNone/>
            </a:pPr>
            <a:r>
              <a:rPr lang="en-GB" sz="800" b="1" dirty="0">
                <a:solidFill>
                  <a:srgbClr val="FF9933"/>
                </a:solidFill>
              </a:rPr>
              <a:t>Learning journal: </a:t>
            </a:r>
            <a:r>
              <a:rPr lang="en-GB" sz="800" dirty="0"/>
              <a:t>Collection of notes, observations and thoughts built up over a period of time</a:t>
            </a:r>
            <a:endParaRPr lang="en-GB" sz="800" b="1" dirty="0">
              <a:solidFill>
                <a:srgbClr val="FF9933"/>
              </a:solidFill>
            </a:endParaRPr>
          </a:p>
          <a:p>
            <a:pPr marL="0" marR="0" lvl="0" indent="0" algn="l" rtl="0">
              <a:lnSpc>
                <a:spcPct val="100000"/>
              </a:lnSpc>
              <a:spcBef>
                <a:spcPts val="0"/>
              </a:spcBef>
              <a:spcAft>
                <a:spcPts val="0"/>
              </a:spcAft>
              <a:buNone/>
            </a:pPr>
            <a:r>
              <a:rPr lang="en-GB" sz="800" b="1" dirty="0">
                <a:solidFill>
                  <a:srgbClr val="FF9933"/>
                </a:solidFill>
              </a:rPr>
              <a:t>Post-it notes: </a:t>
            </a:r>
            <a:r>
              <a:rPr lang="en-GB" sz="800" dirty="0"/>
              <a:t>make a note of a child’s behaviour or skill, temporarily attach a note to a document or surface</a:t>
            </a:r>
            <a:endParaRPr lang="en-GB" sz="800" b="1" dirty="0">
              <a:solidFill>
                <a:srgbClr val="FF9933"/>
              </a:solidFill>
            </a:endParaRPr>
          </a:p>
          <a:p>
            <a:pPr marL="0" marR="0" lvl="0" indent="0" algn="l" rtl="0">
              <a:lnSpc>
                <a:spcPct val="100000"/>
              </a:lnSpc>
              <a:spcBef>
                <a:spcPts val="0"/>
              </a:spcBef>
              <a:spcAft>
                <a:spcPts val="0"/>
              </a:spcAft>
              <a:buNone/>
            </a:pPr>
            <a:r>
              <a:rPr lang="en-GB" sz="800" b="1" dirty="0">
                <a:solidFill>
                  <a:srgbClr val="FF9933"/>
                </a:solidFill>
              </a:rPr>
              <a:t>Narrative/free description/written account: </a:t>
            </a:r>
            <a:r>
              <a:rPr lang="en-GB" sz="800" dirty="0"/>
              <a:t>a short observation focused on the child, write everything down during the period of observation of the child</a:t>
            </a:r>
            <a:endParaRPr lang="en-GB" sz="800" b="1" dirty="0">
              <a:solidFill>
                <a:srgbClr val="FF9933"/>
              </a:solidFill>
            </a:endParaRPr>
          </a:p>
          <a:p>
            <a:pPr marL="0" marR="0" lvl="0" indent="0" algn="l" rtl="0">
              <a:lnSpc>
                <a:spcPct val="100000"/>
              </a:lnSpc>
              <a:spcBef>
                <a:spcPts val="0"/>
              </a:spcBef>
              <a:spcAft>
                <a:spcPts val="0"/>
              </a:spcAft>
              <a:buNone/>
            </a:pPr>
            <a:r>
              <a:rPr lang="en-GB" sz="800" b="1" dirty="0">
                <a:solidFill>
                  <a:srgbClr val="FF9933"/>
                </a:solidFill>
              </a:rPr>
              <a:t>Checklist: </a:t>
            </a:r>
            <a:r>
              <a:rPr lang="en-GB" sz="800" dirty="0"/>
              <a:t>check whether the child can achieve a specialised skills, record findings.</a:t>
            </a:r>
            <a:r>
              <a:rPr lang="en-GB" sz="800" b="1" dirty="0">
                <a:solidFill>
                  <a:srgbClr val="FF9933"/>
                </a:solidFill>
              </a:rPr>
              <a:t> </a:t>
            </a:r>
          </a:p>
        </p:txBody>
      </p:sp>
      <p:sp>
        <p:nvSpPr>
          <p:cNvPr id="12" name="Google Shape;94;p13">
            <a:extLst>
              <a:ext uri="{FF2B5EF4-FFF2-40B4-BE49-F238E27FC236}">
                <a16:creationId xmlns:a16="http://schemas.microsoft.com/office/drawing/2014/main" id="{74B8E6B9-3485-4A1F-BB2A-9F2F97396DBC}"/>
              </a:ext>
            </a:extLst>
          </p:cNvPr>
          <p:cNvSpPr/>
          <p:nvPr/>
        </p:nvSpPr>
        <p:spPr>
          <a:xfrm>
            <a:off x="3051810" y="943849"/>
            <a:ext cx="3044190" cy="297047"/>
          </a:xfrm>
          <a:prstGeom prst="rect">
            <a:avLst/>
          </a:prstGeom>
          <a:solidFill>
            <a:srgbClr val="FFFFCC"/>
          </a:solidFill>
          <a:ln w="38100" cap="flat" cmpd="sng">
            <a:solidFill>
              <a:srgbClr val="FF9933"/>
            </a:solidFill>
            <a:prstDash val="solid"/>
            <a:round/>
            <a:headEnd type="none" w="sm" len="sm"/>
            <a:tailEnd type="none" w="sm" len="sm"/>
          </a:ln>
        </p:spPr>
        <p:txBody>
          <a:bodyPr spcFirstLastPara="1" wrap="square" lIns="36000" tIns="36000" rIns="36000" bIns="36000" anchor="ctr" anchorCtr="0">
            <a:noAutofit/>
          </a:bodyPr>
          <a:lstStyle/>
          <a:p>
            <a:pPr lvl="0"/>
            <a:r>
              <a:rPr lang="en-GB" sz="800" dirty="0"/>
              <a:t>Observation: the action or process of closely observing or monitoring something or someone.</a:t>
            </a:r>
            <a:endParaRPr sz="800" dirty="0"/>
          </a:p>
        </p:txBody>
      </p:sp>
      <p:sp>
        <p:nvSpPr>
          <p:cNvPr id="14" name="Google Shape;94;p13">
            <a:extLst>
              <a:ext uri="{FF2B5EF4-FFF2-40B4-BE49-F238E27FC236}">
                <a16:creationId xmlns:a16="http://schemas.microsoft.com/office/drawing/2014/main" id="{7B7ED0E5-C6B0-48DD-A327-5A29A5F43B51}"/>
              </a:ext>
            </a:extLst>
          </p:cNvPr>
          <p:cNvSpPr/>
          <p:nvPr/>
        </p:nvSpPr>
        <p:spPr>
          <a:xfrm>
            <a:off x="64096" y="4978183"/>
            <a:ext cx="6139554" cy="297047"/>
          </a:xfrm>
          <a:prstGeom prst="rect">
            <a:avLst/>
          </a:prstGeom>
          <a:solidFill>
            <a:srgbClr val="FAD6F3"/>
          </a:solidFill>
          <a:ln w="28575" cap="flat" cmpd="sng">
            <a:solidFill>
              <a:srgbClr val="7030A0"/>
            </a:solidFill>
            <a:prstDash val="solid"/>
            <a:round/>
            <a:headEnd type="none" w="sm" len="sm"/>
            <a:tailEnd type="none" w="sm" len="sm"/>
          </a:ln>
        </p:spPr>
        <p:txBody>
          <a:bodyPr spcFirstLastPara="1" wrap="square" lIns="36000" tIns="36000" rIns="36000" bIns="36000" anchor="ctr" anchorCtr="0">
            <a:noAutofit/>
          </a:bodyPr>
          <a:lstStyle/>
          <a:p>
            <a:pPr lvl="0"/>
            <a:r>
              <a:rPr lang="en-GB" sz="800" dirty="0"/>
              <a:t>Child-centred approach – the approach enables children to initiate and direct their own play with the support of interested and responsive adults.</a:t>
            </a:r>
            <a:endParaRPr sz="800" dirty="0"/>
          </a:p>
        </p:txBody>
      </p:sp>
      <p:sp>
        <p:nvSpPr>
          <p:cNvPr id="15" name="Google Shape;94;p13">
            <a:extLst>
              <a:ext uri="{FF2B5EF4-FFF2-40B4-BE49-F238E27FC236}">
                <a16:creationId xmlns:a16="http://schemas.microsoft.com/office/drawing/2014/main" id="{57D6D06E-F2D1-4992-8C51-4764D95098C2}"/>
              </a:ext>
            </a:extLst>
          </p:cNvPr>
          <p:cNvSpPr/>
          <p:nvPr/>
        </p:nvSpPr>
        <p:spPr>
          <a:xfrm>
            <a:off x="74663" y="5315618"/>
            <a:ext cx="1791082" cy="1514038"/>
          </a:xfrm>
          <a:prstGeom prst="rect">
            <a:avLst/>
          </a:prstGeom>
          <a:solidFill>
            <a:schemeClr val="bg1"/>
          </a:solidFill>
          <a:ln w="28575" cap="flat" cmpd="sng">
            <a:solidFill>
              <a:srgbClr val="7030A0"/>
            </a:solidFill>
            <a:prstDash val="solid"/>
            <a:round/>
            <a:headEnd type="none" w="sm" len="sm"/>
            <a:tailEnd type="none" w="sm" len="sm"/>
          </a:ln>
        </p:spPr>
        <p:txBody>
          <a:bodyPr spcFirstLastPara="1" wrap="square" lIns="36000" tIns="36000" rIns="36000" bIns="36000" anchor="ctr" anchorCtr="0">
            <a:noAutofit/>
          </a:bodyPr>
          <a:lstStyle/>
          <a:p>
            <a:pPr lvl="0" algn="ctr"/>
            <a:r>
              <a:rPr lang="en-GB" sz="800" b="1" u="sng" dirty="0">
                <a:solidFill>
                  <a:srgbClr val="7030A0"/>
                </a:solidFill>
              </a:rPr>
              <a:t>Purpose of the planning cycle</a:t>
            </a:r>
          </a:p>
          <a:p>
            <a:pPr lvl="0" algn="ctr"/>
            <a:endParaRPr lang="en-GB" sz="800" b="1" u="sng" dirty="0">
              <a:solidFill>
                <a:srgbClr val="7030A0"/>
              </a:solidFill>
            </a:endParaRPr>
          </a:p>
          <a:p>
            <a:pPr marL="171450" lvl="0" indent="-171450">
              <a:buFont typeface="Wingdings" panose="05000000000000000000" pitchFamily="2" charset="2"/>
              <a:buChar char="v"/>
            </a:pPr>
            <a:r>
              <a:rPr lang="en-GB" sz="800" b="1" dirty="0"/>
              <a:t>To identify the individual needs of the child</a:t>
            </a:r>
          </a:p>
          <a:p>
            <a:pPr marL="171450" lvl="0" indent="-171450">
              <a:buFont typeface="Arial" panose="020B0604020202020204" pitchFamily="34" charset="0"/>
              <a:buChar char="•"/>
            </a:pPr>
            <a:r>
              <a:rPr lang="en-GB" sz="800" dirty="0"/>
              <a:t>Physical</a:t>
            </a:r>
          </a:p>
          <a:p>
            <a:pPr marL="171450" lvl="0" indent="-171450">
              <a:buFont typeface="Arial" panose="020B0604020202020204" pitchFamily="34" charset="0"/>
              <a:buChar char="•"/>
            </a:pPr>
            <a:r>
              <a:rPr lang="en-GB" sz="800" dirty="0"/>
              <a:t>Cognitive</a:t>
            </a:r>
          </a:p>
          <a:p>
            <a:pPr marL="171450" lvl="0" indent="-171450">
              <a:buFont typeface="Arial" panose="020B0604020202020204" pitchFamily="34" charset="0"/>
              <a:buChar char="•"/>
            </a:pPr>
            <a:r>
              <a:rPr lang="en-GB" sz="800" dirty="0"/>
              <a:t>Communication and language</a:t>
            </a:r>
          </a:p>
          <a:p>
            <a:pPr marL="171450" lvl="0" indent="-171450">
              <a:buFont typeface="Arial" panose="020B0604020202020204" pitchFamily="34" charset="0"/>
              <a:buChar char="•"/>
            </a:pPr>
            <a:r>
              <a:rPr lang="en-GB" sz="800" dirty="0"/>
              <a:t>Social and emotional</a:t>
            </a:r>
          </a:p>
          <a:p>
            <a:pPr marL="171450" lvl="0" indent="-171450">
              <a:buFont typeface="Wingdings" panose="05000000000000000000" pitchFamily="2" charset="2"/>
              <a:buChar char="v"/>
            </a:pPr>
            <a:r>
              <a:rPr lang="en-GB" sz="800" b="1" dirty="0"/>
              <a:t>Identify support needs</a:t>
            </a:r>
          </a:p>
          <a:p>
            <a:pPr marL="171450" lvl="0" indent="-171450">
              <a:buFont typeface="Wingdings" panose="05000000000000000000" pitchFamily="2" charset="2"/>
              <a:buChar char="v"/>
            </a:pPr>
            <a:r>
              <a:rPr lang="en-GB" sz="800" b="1" dirty="0"/>
              <a:t>Establish action planning</a:t>
            </a:r>
          </a:p>
          <a:p>
            <a:pPr marL="171450" lvl="0" indent="-171450">
              <a:buFont typeface="Wingdings" panose="05000000000000000000" pitchFamily="2" charset="2"/>
              <a:buChar char="v"/>
            </a:pPr>
            <a:r>
              <a:rPr lang="en-GB" sz="800" b="1" dirty="0"/>
              <a:t>Develop partnership working</a:t>
            </a:r>
          </a:p>
          <a:p>
            <a:pPr marL="171450" lvl="0" indent="-171450">
              <a:buFont typeface="Wingdings" panose="05000000000000000000" pitchFamily="2" charset="2"/>
              <a:buChar char="v"/>
            </a:pPr>
            <a:r>
              <a:rPr lang="en-GB" sz="800" b="1" dirty="0"/>
              <a:t>Refer to other</a:t>
            </a:r>
          </a:p>
        </p:txBody>
      </p:sp>
      <p:sp>
        <p:nvSpPr>
          <p:cNvPr id="17" name="Google Shape;94;p13">
            <a:extLst>
              <a:ext uri="{FF2B5EF4-FFF2-40B4-BE49-F238E27FC236}">
                <a16:creationId xmlns:a16="http://schemas.microsoft.com/office/drawing/2014/main" id="{418C9B31-E0F2-488D-A2C6-A6DD36826F4F}"/>
              </a:ext>
            </a:extLst>
          </p:cNvPr>
          <p:cNvSpPr/>
          <p:nvPr/>
        </p:nvSpPr>
        <p:spPr>
          <a:xfrm>
            <a:off x="1925313" y="5315618"/>
            <a:ext cx="4278337" cy="1488732"/>
          </a:xfrm>
          <a:prstGeom prst="rect">
            <a:avLst/>
          </a:prstGeom>
          <a:solidFill>
            <a:schemeClr val="bg1"/>
          </a:solidFill>
          <a:ln w="28575" cap="flat" cmpd="sng">
            <a:solidFill>
              <a:srgbClr val="7030A0"/>
            </a:solidFill>
            <a:prstDash val="solid"/>
            <a:round/>
            <a:headEnd type="none" w="sm" len="sm"/>
            <a:tailEnd type="none" w="sm" len="sm"/>
          </a:ln>
        </p:spPr>
        <p:txBody>
          <a:bodyPr spcFirstLastPara="1" wrap="square" lIns="36000" tIns="36000" rIns="36000" bIns="36000" anchor="ctr" anchorCtr="0">
            <a:noAutofit/>
          </a:bodyPr>
          <a:lstStyle/>
          <a:p>
            <a:pPr lvl="0" algn="ctr"/>
            <a:r>
              <a:rPr lang="en-GB" sz="800" b="1" u="sng" dirty="0">
                <a:solidFill>
                  <a:srgbClr val="7030A0"/>
                </a:solidFill>
              </a:rPr>
              <a:t>Planning Cycle</a:t>
            </a:r>
            <a:endParaRPr lang="en-GB" sz="800" b="1" dirty="0">
              <a:solidFill>
                <a:srgbClr val="7030A0"/>
              </a:solidFill>
            </a:endParaRPr>
          </a:p>
          <a:p>
            <a:pPr marL="171450" lvl="0" indent="-171450">
              <a:buFont typeface="Wingdings" panose="05000000000000000000" pitchFamily="2" charset="2"/>
              <a:buChar char="v"/>
            </a:pPr>
            <a:r>
              <a:rPr lang="en-GB" sz="800" b="1" dirty="0">
                <a:solidFill>
                  <a:srgbClr val="7030A0"/>
                </a:solidFill>
              </a:rPr>
              <a:t>Observe</a:t>
            </a:r>
            <a:r>
              <a:rPr lang="en-GB" sz="800" dirty="0">
                <a:solidFill>
                  <a:srgbClr val="7030A0"/>
                </a:solidFill>
              </a:rPr>
              <a:t> – </a:t>
            </a:r>
            <a:r>
              <a:rPr lang="en-GB" sz="800" dirty="0"/>
              <a:t>the child’s holistic growth and development</a:t>
            </a:r>
            <a:endParaRPr lang="en-GB" sz="800" b="1" dirty="0">
              <a:solidFill>
                <a:srgbClr val="7030A0"/>
              </a:solidFill>
            </a:endParaRPr>
          </a:p>
          <a:p>
            <a:pPr marL="171450" lvl="0" indent="-171450">
              <a:buFont typeface="Wingdings" panose="05000000000000000000" pitchFamily="2" charset="2"/>
              <a:buChar char="v"/>
            </a:pPr>
            <a:r>
              <a:rPr lang="en-GB" sz="800" b="1" dirty="0">
                <a:solidFill>
                  <a:srgbClr val="7030A0"/>
                </a:solidFill>
              </a:rPr>
              <a:t>Assess</a:t>
            </a:r>
            <a:r>
              <a:rPr lang="en-GB" sz="800" dirty="0">
                <a:solidFill>
                  <a:srgbClr val="7030A0"/>
                </a:solidFill>
              </a:rPr>
              <a:t> – </a:t>
            </a:r>
            <a:r>
              <a:rPr lang="en-GB" sz="800" dirty="0"/>
              <a:t>compare with expected milestones of development, against current framework expectations, where a child may need support or early intervention</a:t>
            </a:r>
            <a:endParaRPr lang="en-GB" sz="800" b="1" dirty="0">
              <a:solidFill>
                <a:srgbClr val="7030A0"/>
              </a:solidFill>
            </a:endParaRPr>
          </a:p>
          <a:p>
            <a:pPr marL="171450" lvl="0" indent="-171450">
              <a:buFont typeface="Wingdings" panose="05000000000000000000" pitchFamily="2" charset="2"/>
              <a:buChar char="v"/>
            </a:pPr>
            <a:r>
              <a:rPr lang="en-GB" sz="800" b="1" dirty="0">
                <a:solidFill>
                  <a:srgbClr val="7030A0"/>
                </a:solidFill>
              </a:rPr>
              <a:t>Plan</a:t>
            </a:r>
            <a:r>
              <a:rPr lang="en-GB" sz="800" dirty="0">
                <a:solidFill>
                  <a:srgbClr val="7030A0"/>
                </a:solidFill>
              </a:rPr>
              <a:t> – </a:t>
            </a:r>
            <a:r>
              <a:rPr lang="en-GB" sz="800" dirty="0"/>
              <a:t>agree and record what the child needs: additional resources, specific activities, change in routine, referral to other professionals, how practitioners will provide support or early intervention</a:t>
            </a:r>
            <a:endParaRPr lang="en-GB" sz="800" b="1" dirty="0">
              <a:solidFill>
                <a:srgbClr val="7030A0"/>
              </a:solidFill>
            </a:endParaRPr>
          </a:p>
          <a:p>
            <a:pPr marL="171450" lvl="0" indent="-171450">
              <a:buFont typeface="Wingdings" panose="05000000000000000000" pitchFamily="2" charset="2"/>
              <a:buChar char="v"/>
            </a:pPr>
            <a:r>
              <a:rPr lang="en-GB" sz="800" b="1" dirty="0">
                <a:solidFill>
                  <a:srgbClr val="7030A0"/>
                </a:solidFill>
              </a:rPr>
              <a:t>Implement </a:t>
            </a:r>
            <a:r>
              <a:rPr lang="en-GB" sz="800" dirty="0"/>
              <a:t>– put agreed plan into practice, share with other professional and parent/carer, record actions taken</a:t>
            </a:r>
            <a:endParaRPr lang="en-GB" sz="800" b="1" dirty="0">
              <a:solidFill>
                <a:srgbClr val="7030A0"/>
              </a:solidFill>
            </a:endParaRPr>
          </a:p>
          <a:p>
            <a:pPr marL="171450" lvl="0" indent="-171450">
              <a:buFont typeface="Wingdings" panose="05000000000000000000" pitchFamily="2" charset="2"/>
              <a:buChar char="v"/>
            </a:pPr>
            <a:r>
              <a:rPr lang="en-GB" sz="800" b="1" dirty="0">
                <a:solidFill>
                  <a:srgbClr val="7030A0"/>
                </a:solidFill>
              </a:rPr>
              <a:t>Review  - </a:t>
            </a:r>
            <a:r>
              <a:rPr lang="en-GB" sz="800" dirty="0"/>
              <a:t>observe the extent to which the needs have been met, make any adjustments to the plan, engage in partnership working, opportunity for practitioner reflection.</a:t>
            </a:r>
            <a:endParaRPr lang="en-GB" sz="800" b="1" dirty="0">
              <a:solidFill>
                <a:srgbClr val="7030A0"/>
              </a:solidFill>
            </a:endParaRPr>
          </a:p>
        </p:txBody>
      </p:sp>
      <p:sp>
        <p:nvSpPr>
          <p:cNvPr id="19" name="Google Shape;94;p13">
            <a:extLst>
              <a:ext uri="{FF2B5EF4-FFF2-40B4-BE49-F238E27FC236}">
                <a16:creationId xmlns:a16="http://schemas.microsoft.com/office/drawing/2014/main" id="{246586AC-2122-4003-B194-636925926CF0}"/>
              </a:ext>
            </a:extLst>
          </p:cNvPr>
          <p:cNvSpPr/>
          <p:nvPr/>
        </p:nvSpPr>
        <p:spPr>
          <a:xfrm>
            <a:off x="74664" y="3332078"/>
            <a:ext cx="2867904" cy="262664"/>
          </a:xfrm>
          <a:prstGeom prst="rect">
            <a:avLst/>
          </a:prstGeom>
          <a:solidFill>
            <a:srgbClr val="FFFFCC"/>
          </a:solidFill>
          <a:ln w="38100" cap="flat" cmpd="sng">
            <a:solidFill>
              <a:srgbClr val="FF9933"/>
            </a:solidFill>
            <a:prstDash val="solid"/>
            <a:round/>
            <a:headEnd type="none" w="sm" len="sm"/>
            <a:tailEnd type="none" w="sm" len="sm"/>
          </a:ln>
        </p:spPr>
        <p:txBody>
          <a:bodyPr spcFirstLastPara="1" wrap="square" lIns="36000" tIns="36000" rIns="36000" bIns="36000" anchor="ctr" anchorCtr="0">
            <a:noAutofit/>
          </a:bodyPr>
          <a:lstStyle/>
          <a:p>
            <a:pPr lvl="0"/>
            <a:r>
              <a:rPr lang="en-GB" sz="800" dirty="0"/>
              <a:t>Holistic development: the overall development of a child.</a:t>
            </a:r>
          </a:p>
        </p:txBody>
      </p:sp>
      <p:pic>
        <p:nvPicPr>
          <p:cNvPr id="1026" name="Picture 2" descr="Illustration Of A Kid Observing Ants Stock Photo, Picture And Royalty Free  Image. Image 13249256.">
            <a:extLst>
              <a:ext uri="{FF2B5EF4-FFF2-40B4-BE49-F238E27FC236}">
                <a16:creationId xmlns:a16="http://schemas.microsoft.com/office/drawing/2014/main" id="{301EE1B6-3DE2-4CEA-A5C1-DBC5F972A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451" y="3252313"/>
            <a:ext cx="784685" cy="699684"/>
          </a:xfrm>
          <a:prstGeom prst="rect">
            <a:avLst/>
          </a:prstGeom>
          <a:noFill/>
          <a:extLst>
            <a:ext uri="{909E8E84-426E-40DD-AFC4-6F175D3DCCD1}">
              <a14:hiddenFill xmlns:a14="http://schemas.microsoft.com/office/drawing/2010/main">
                <a:solidFill>
                  <a:srgbClr val="FFFFFF"/>
                </a:solidFill>
              </a14:hiddenFill>
            </a:ext>
          </a:extLst>
        </p:spPr>
      </p:pic>
      <p:sp>
        <p:nvSpPr>
          <p:cNvPr id="21" name="Google Shape;94;p13">
            <a:extLst>
              <a:ext uri="{FF2B5EF4-FFF2-40B4-BE49-F238E27FC236}">
                <a16:creationId xmlns:a16="http://schemas.microsoft.com/office/drawing/2014/main" id="{839B68E3-CAE1-4C51-B52C-C5DBFF97C0D5}"/>
              </a:ext>
            </a:extLst>
          </p:cNvPr>
          <p:cNvSpPr/>
          <p:nvPr/>
        </p:nvSpPr>
        <p:spPr>
          <a:xfrm>
            <a:off x="6261508" y="414201"/>
            <a:ext cx="5855828" cy="341483"/>
          </a:xfrm>
          <a:prstGeom prst="rect">
            <a:avLst/>
          </a:prstGeom>
          <a:solidFill>
            <a:schemeClr val="accent1">
              <a:lumMod val="20000"/>
              <a:lumOff val="80000"/>
            </a:schemeClr>
          </a:solidFill>
          <a:ln w="38100" cap="flat" cmpd="sng">
            <a:solidFill>
              <a:srgbClr val="00B0F0"/>
            </a:solidFill>
            <a:prstDash val="solid"/>
            <a:round/>
            <a:headEnd type="none" w="sm" len="sm"/>
            <a:tailEnd type="none" w="sm" len="sm"/>
          </a:ln>
        </p:spPr>
        <p:txBody>
          <a:bodyPr spcFirstLastPara="1" wrap="square" lIns="36000" tIns="36000" rIns="36000" bIns="36000" anchor="ctr" anchorCtr="0">
            <a:noAutofit/>
          </a:bodyPr>
          <a:lstStyle/>
          <a:p>
            <a:pPr lvl="0" algn="ctr"/>
            <a:r>
              <a:rPr lang="en-GB" sz="1600" b="1" dirty="0">
                <a:solidFill>
                  <a:srgbClr val="0070C0"/>
                </a:solidFill>
              </a:rPr>
              <a:t>Exam breakdown – How am I being assessed?</a:t>
            </a:r>
            <a:endParaRPr sz="1600" b="1" dirty="0">
              <a:solidFill>
                <a:srgbClr val="0070C0"/>
              </a:solidFill>
            </a:endParaRPr>
          </a:p>
        </p:txBody>
      </p:sp>
      <p:graphicFrame>
        <p:nvGraphicFramePr>
          <p:cNvPr id="22" name="Table 21">
            <a:extLst>
              <a:ext uri="{FF2B5EF4-FFF2-40B4-BE49-F238E27FC236}">
                <a16:creationId xmlns:a16="http://schemas.microsoft.com/office/drawing/2014/main" id="{7027A6A7-F5EF-4F64-B9FC-6B6DD6002DAE}"/>
              </a:ext>
            </a:extLst>
          </p:cNvPr>
          <p:cNvGraphicFramePr>
            <a:graphicFrameLocks noGrp="1"/>
          </p:cNvGraphicFramePr>
          <p:nvPr>
            <p:extLst>
              <p:ext uri="{D42A27DB-BD31-4B8C-83A1-F6EECF244321}">
                <p14:modId xmlns:p14="http://schemas.microsoft.com/office/powerpoint/2010/main" val="4265850091"/>
              </p:ext>
            </p:extLst>
          </p:nvPr>
        </p:nvGraphicFramePr>
        <p:xfrm>
          <a:off x="6263218" y="967451"/>
          <a:ext cx="5796260" cy="2159156"/>
        </p:xfrm>
        <a:graphic>
          <a:graphicData uri="http://schemas.openxmlformats.org/drawingml/2006/table">
            <a:tbl>
              <a:tblPr firstRow="1" firstCol="1" bandRow="1">
                <a:tableStyleId>{5C22544A-7EE6-4342-B048-85BDC9FD1C3A}</a:tableStyleId>
              </a:tblPr>
              <a:tblGrid>
                <a:gridCol w="1449065">
                  <a:extLst>
                    <a:ext uri="{9D8B030D-6E8A-4147-A177-3AD203B41FA5}">
                      <a16:colId xmlns:a16="http://schemas.microsoft.com/office/drawing/2014/main" val="535359346"/>
                    </a:ext>
                  </a:extLst>
                </a:gridCol>
                <a:gridCol w="1449065">
                  <a:extLst>
                    <a:ext uri="{9D8B030D-6E8A-4147-A177-3AD203B41FA5}">
                      <a16:colId xmlns:a16="http://schemas.microsoft.com/office/drawing/2014/main" val="560805474"/>
                    </a:ext>
                  </a:extLst>
                </a:gridCol>
                <a:gridCol w="2898130">
                  <a:extLst>
                    <a:ext uri="{9D8B030D-6E8A-4147-A177-3AD203B41FA5}">
                      <a16:colId xmlns:a16="http://schemas.microsoft.com/office/drawing/2014/main" val="2199980851"/>
                    </a:ext>
                  </a:extLst>
                </a:gridCol>
              </a:tblGrid>
              <a:tr h="501401">
                <a:tc gridSpan="2">
                  <a:txBody>
                    <a:bodyPr/>
                    <a:lstStyle/>
                    <a:p>
                      <a:pPr algn="l">
                        <a:lnSpc>
                          <a:spcPct val="107000"/>
                        </a:lnSpc>
                        <a:spcAft>
                          <a:spcPts val="0"/>
                        </a:spcAft>
                      </a:pPr>
                      <a:r>
                        <a:rPr lang="en-GB" sz="1100" dirty="0">
                          <a:effectLst/>
                        </a:rPr>
                        <a:t>Assessment breakdown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tc hMerge="1">
                  <a:txBody>
                    <a:bodyPr/>
                    <a:lstStyle/>
                    <a:p>
                      <a:endParaRPr lang="en-GB"/>
                    </a:p>
                  </a:txBody>
                  <a:tcPr/>
                </a:tc>
                <a:tc>
                  <a:txBody>
                    <a:bodyPr/>
                    <a:lstStyle/>
                    <a:p>
                      <a:pPr marL="342900" lvl="0" indent="-342900" algn="l">
                        <a:lnSpc>
                          <a:spcPct val="107000"/>
                        </a:lnSpc>
                        <a:spcAft>
                          <a:spcPts val="0"/>
                        </a:spcAft>
                        <a:buFont typeface="Symbol" panose="05050102010706020507" pitchFamily="18" charset="2"/>
                        <a:buChar char=""/>
                      </a:pPr>
                      <a:r>
                        <a:rPr lang="en-GB" sz="1100">
                          <a:effectLst/>
                        </a:rPr>
                        <a:t>1 hour 30 minutes examined assessment</a:t>
                      </a:r>
                    </a:p>
                    <a:p>
                      <a:pPr marL="342900" lvl="0" indent="-342900" algn="l">
                        <a:lnSpc>
                          <a:spcPct val="107000"/>
                        </a:lnSpc>
                        <a:spcAft>
                          <a:spcPts val="0"/>
                        </a:spcAft>
                        <a:buFont typeface="Symbol" panose="05050102010706020507" pitchFamily="18" charset="2"/>
                        <a:buChar char=""/>
                      </a:pPr>
                      <a:r>
                        <a:rPr lang="en-GB" sz="1100">
                          <a:effectLst/>
                        </a:rPr>
                        <a:t>14 hours non-exam assessment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extLst>
                  <a:ext uri="{0D108BD9-81ED-4DB2-BD59-A6C34878D82A}">
                    <a16:rowId xmlns:a16="http://schemas.microsoft.com/office/drawing/2014/main" val="2599944954"/>
                  </a:ext>
                </a:extLst>
              </a:tr>
              <a:tr h="501789">
                <a:tc>
                  <a:txBody>
                    <a:bodyPr/>
                    <a:lstStyle/>
                    <a:p>
                      <a:pPr algn="l">
                        <a:lnSpc>
                          <a:spcPct val="107000"/>
                        </a:lnSpc>
                        <a:spcAft>
                          <a:spcPts val="0"/>
                        </a:spcAft>
                      </a:pPr>
                      <a:r>
                        <a:rPr lang="en-GB" sz="1100">
                          <a:effectLst/>
                        </a:rPr>
                        <a:t>Non-exam assessment (NEA)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tc>
                  <a:txBody>
                    <a:bodyPr/>
                    <a:lstStyle/>
                    <a:p>
                      <a:pPr algn="l">
                        <a:lnSpc>
                          <a:spcPct val="107000"/>
                        </a:lnSpc>
                        <a:spcAft>
                          <a:spcPts val="0"/>
                        </a:spcAft>
                      </a:pPr>
                      <a:r>
                        <a:rPr lang="en-GB" sz="1100" b="1">
                          <a:effectLst/>
                        </a:rPr>
                        <a:t>50%</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tc>
                  <a:txBody>
                    <a:bodyPr/>
                    <a:lstStyle/>
                    <a:p>
                      <a:pPr algn="l">
                        <a:lnSpc>
                          <a:spcPct val="107000"/>
                        </a:lnSpc>
                        <a:spcAft>
                          <a:spcPts val="0"/>
                        </a:spcAft>
                      </a:pPr>
                      <a:r>
                        <a:rPr lang="en-GB" sz="1100" b="1">
                          <a:effectLst/>
                        </a:rPr>
                        <a:t>Externally-set, internally marked and externally moderated:</a:t>
                      </a:r>
                    </a:p>
                    <a:p>
                      <a:pPr marL="342900" lvl="0" indent="-342900" algn="l">
                        <a:lnSpc>
                          <a:spcPct val="107000"/>
                        </a:lnSpc>
                        <a:spcAft>
                          <a:spcPts val="0"/>
                        </a:spcAft>
                        <a:buFont typeface="Symbol" panose="05050102010706020507" pitchFamily="18" charset="2"/>
                        <a:buChar char=""/>
                      </a:pPr>
                      <a:r>
                        <a:rPr lang="en-GB" sz="1100" b="1">
                          <a:effectLst/>
                        </a:rPr>
                        <a:t>Synoptic project</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extLst>
                  <a:ext uri="{0D108BD9-81ED-4DB2-BD59-A6C34878D82A}">
                    <a16:rowId xmlns:a16="http://schemas.microsoft.com/office/drawing/2014/main" val="3021209937"/>
                  </a:ext>
                </a:extLst>
              </a:tr>
              <a:tr h="332023">
                <a:tc>
                  <a:txBody>
                    <a:bodyPr/>
                    <a:lstStyle/>
                    <a:p>
                      <a:pPr algn="l">
                        <a:lnSpc>
                          <a:spcPct val="107000"/>
                        </a:lnSpc>
                        <a:spcAft>
                          <a:spcPts val="0"/>
                        </a:spcAft>
                      </a:pPr>
                      <a:r>
                        <a:rPr lang="en-GB" sz="1100">
                          <a:effectLst/>
                        </a:rPr>
                        <a:t>Examined assessment (EA)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tc>
                  <a:txBody>
                    <a:bodyPr/>
                    <a:lstStyle/>
                    <a:p>
                      <a:pPr algn="l">
                        <a:lnSpc>
                          <a:spcPct val="107000"/>
                        </a:lnSpc>
                        <a:spcAft>
                          <a:spcPts val="0"/>
                        </a:spcAft>
                      </a:pPr>
                      <a:r>
                        <a:rPr lang="en-GB" sz="1100" b="1">
                          <a:effectLst/>
                        </a:rPr>
                        <a:t>50%</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tc>
                  <a:txBody>
                    <a:bodyPr/>
                    <a:lstStyle/>
                    <a:p>
                      <a:pPr algn="l">
                        <a:lnSpc>
                          <a:spcPct val="107000"/>
                        </a:lnSpc>
                        <a:spcAft>
                          <a:spcPts val="0"/>
                        </a:spcAft>
                      </a:pPr>
                      <a:r>
                        <a:rPr lang="en-GB" sz="1100" b="1">
                          <a:effectLst/>
                        </a:rPr>
                        <a:t>Externally set and externally marked:</a:t>
                      </a:r>
                    </a:p>
                    <a:p>
                      <a:pPr marL="342900" lvl="0" indent="-342900" algn="l">
                        <a:lnSpc>
                          <a:spcPct val="107000"/>
                        </a:lnSpc>
                        <a:spcAft>
                          <a:spcPts val="0"/>
                        </a:spcAft>
                        <a:buFont typeface="Symbol" panose="05050102010706020507" pitchFamily="18" charset="2"/>
                        <a:buChar char=""/>
                      </a:pPr>
                      <a:r>
                        <a:rPr lang="en-GB" sz="1100" b="1">
                          <a:effectLst/>
                        </a:rPr>
                        <a:t>Written exam</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extLst>
                  <a:ext uri="{0D108BD9-81ED-4DB2-BD59-A6C34878D82A}">
                    <a16:rowId xmlns:a16="http://schemas.microsoft.com/office/drawing/2014/main" val="3229037616"/>
                  </a:ext>
                </a:extLst>
              </a:tr>
              <a:tr h="776692">
                <a:tc>
                  <a:txBody>
                    <a:bodyPr/>
                    <a:lstStyle/>
                    <a:p>
                      <a:pPr algn="l">
                        <a:lnSpc>
                          <a:spcPct val="107000"/>
                        </a:lnSpc>
                        <a:spcAft>
                          <a:spcPts val="0"/>
                        </a:spcAft>
                      </a:pPr>
                      <a:r>
                        <a:rPr lang="en-GB" sz="1100">
                          <a:effectLst/>
                        </a:rPr>
                        <a:t>Total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tc>
                  <a:txBody>
                    <a:bodyPr/>
                    <a:lstStyle/>
                    <a:p>
                      <a:pPr algn="l">
                        <a:lnSpc>
                          <a:spcPct val="107000"/>
                        </a:lnSpc>
                        <a:spcAft>
                          <a:spcPts val="0"/>
                        </a:spcAft>
                      </a:pPr>
                      <a:r>
                        <a:rPr lang="en-GB" sz="1100" b="1">
                          <a:effectLst/>
                        </a:rPr>
                        <a:t>100%</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tc>
                  <a:txBody>
                    <a:bodyPr/>
                    <a:lstStyle/>
                    <a:p>
                      <a:pPr algn="l">
                        <a:lnSpc>
                          <a:spcPct val="107000"/>
                        </a:lnSpc>
                        <a:spcAft>
                          <a:spcPts val="0"/>
                        </a:spcAft>
                      </a:pPr>
                      <a:r>
                        <a:rPr lang="en-GB" sz="1100" b="1" dirty="0">
                          <a:effectLst/>
                        </a:rPr>
                        <a:t>Overall grades:</a:t>
                      </a:r>
                    </a:p>
                    <a:p>
                      <a:pPr algn="l">
                        <a:lnSpc>
                          <a:spcPct val="107000"/>
                        </a:lnSpc>
                        <a:spcAft>
                          <a:spcPts val="0"/>
                        </a:spcAft>
                      </a:pPr>
                      <a:r>
                        <a:rPr lang="en-GB" sz="1100" b="1" dirty="0">
                          <a:effectLst/>
                        </a:rPr>
                        <a:t>Level 1: pass, merit and distinction</a:t>
                      </a:r>
                    </a:p>
                    <a:p>
                      <a:pPr algn="l">
                        <a:lnSpc>
                          <a:spcPct val="107000"/>
                        </a:lnSpc>
                        <a:spcAft>
                          <a:spcPts val="0"/>
                        </a:spcAft>
                      </a:pPr>
                      <a:r>
                        <a:rPr lang="en-GB" sz="1100" b="1" dirty="0">
                          <a:effectLst/>
                        </a:rPr>
                        <a:t>Level 2: pass, merit and distinction</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363" marR="63363" marT="0" marB="0"/>
                </a:tc>
                <a:extLst>
                  <a:ext uri="{0D108BD9-81ED-4DB2-BD59-A6C34878D82A}">
                    <a16:rowId xmlns:a16="http://schemas.microsoft.com/office/drawing/2014/main" val="4147729128"/>
                  </a:ext>
                </a:extLst>
              </a:tr>
            </a:tbl>
          </a:graphicData>
        </a:graphic>
      </p:graphicFrame>
      <p:sp>
        <p:nvSpPr>
          <p:cNvPr id="23" name="Google Shape;94;p13">
            <a:extLst>
              <a:ext uri="{FF2B5EF4-FFF2-40B4-BE49-F238E27FC236}">
                <a16:creationId xmlns:a16="http://schemas.microsoft.com/office/drawing/2014/main" id="{8F9345C8-1E1A-4235-A440-C0DD951E17D4}"/>
              </a:ext>
            </a:extLst>
          </p:cNvPr>
          <p:cNvSpPr/>
          <p:nvPr/>
        </p:nvSpPr>
        <p:spPr>
          <a:xfrm>
            <a:off x="6336172" y="3317406"/>
            <a:ext cx="5781164" cy="341483"/>
          </a:xfrm>
          <a:prstGeom prst="rect">
            <a:avLst/>
          </a:prstGeom>
          <a:solidFill>
            <a:srgbClr val="D1FFD1"/>
          </a:solidFill>
          <a:ln w="38100" cap="flat" cmpd="sng">
            <a:solidFill>
              <a:srgbClr val="92D050"/>
            </a:solidFill>
            <a:prstDash val="solid"/>
            <a:round/>
            <a:headEnd type="none" w="sm" len="sm"/>
            <a:tailEnd type="none" w="sm" len="sm"/>
          </a:ln>
        </p:spPr>
        <p:txBody>
          <a:bodyPr spcFirstLastPara="1" wrap="square" lIns="36000" tIns="36000" rIns="36000" bIns="36000" anchor="ctr" anchorCtr="0">
            <a:noAutofit/>
          </a:bodyPr>
          <a:lstStyle/>
          <a:p>
            <a:pPr lvl="0" algn="ctr"/>
            <a:r>
              <a:rPr lang="en-GB" sz="1600" b="1" dirty="0">
                <a:solidFill>
                  <a:srgbClr val="00B050"/>
                </a:solidFill>
              </a:rPr>
              <a:t>Top Exam Tips</a:t>
            </a:r>
            <a:endParaRPr sz="1600" b="1" dirty="0">
              <a:solidFill>
                <a:srgbClr val="00B050"/>
              </a:solidFill>
            </a:endParaRPr>
          </a:p>
        </p:txBody>
      </p:sp>
      <p:sp>
        <p:nvSpPr>
          <p:cNvPr id="24" name="Google Shape;94;p13">
            <a:extLst>
              <a:ext uri="{FF2B5EF4-FFF2-40B4-BE49-F238E27FC236}">
                <a16:creationId xmlns:a16="http://schemas.microsoft.com/office/drawing/2014/main" id="{9EEF77E1-AB41-43D1-AB48-FAC57D03E97C}"/>
              </a:ext>
            </a:extLst>
          </p:cNvPr>
          <p:cNvSpPr/>
          <p:nvPr/>
        </p:nvSpPr>
        <p:spPr>
          <a:xfrm>
            <a:off x="9608695" y="3819362"/>
            <a:ext cx="2450783" cy="1766106"/>
          </a:xfrm>
          <a:prstGeom prst="rect">
            <a:avLst/>
          </a:prstGeom>
          <a:solidFill>
            <a:schemeClr val="bg1"/>
          </a:solidFill>
          <a:ln w="38100" cap="flat" cmpd="sng">
            <a:solidFill>
              <a:srgbClr val="92D050"/>
            </a:solidFill>
            <a:prstDash val="solid"/>
            <a:round/>
            <a:headEnd type="none" w="sm" len="sm"/>
            <a:tailEnd type="none" w="sm" len="sm"/>
          </a:ln>
        </p:spPr>
        <p:txBody>
          <a:bodyPr spcFirstLastPara="1" wrap="square" lIns="36000" tIns="36000" rIns="36000" bIns="36000" anchor="ctr" anchorCtr="0">
            <a:noAutofit/>
          </a:bodyPr>
          <a:lstStyle/>
          <a:p>
            <a:pPr lvl="0" algn="ctr"/>
            <a:r>
              <a:rPr lang="en-GB" sz="1000" b="1" u="sng" dirty="0">
                <a:solidFill>
                  <a:srgbClr val="00B050"/>
                </a:solidFill>
              </a:rPr>
              <a:t>During the exam</a:t>
            </a:r>
          </a:p>
          <a:p>
            <a:pPr lvl="0" algn="ctr"/>
            <a:endParaRPr lang="en-GB" sz="1000" b="1" u="sng" dirty="0">
              <a:solidFill>
                <a:srgbClr val="00B050"/>
              </a:solidFill>
            </a:endParaRPr>
          </a:p>
          <a:p>
            <a:pPr marL="171450" lvl="0" indent="-171450" algn="ctr">
              <a:buFont typeface="Arial" panose="020B0604020202020204" pitchFamily="34" charset="0"/>
              <a:buChar char="•"/>
            </a:pPr>
            <a:r>
              <a:rPr lang="en-GB" sz="1000" dirty="0"/>
              <a:t>Read questions carefully</a:t>
            </a:r>
          </a:p>
          <a:p>
            <a:pPr marL="171450" lvl="0" indent="-171450" algn="ctr">
              <a:buFont typeface="Arial" panose="020B0604020202020204" pitchFamily="34" charset="0"/>
              <a:buChar char="•"/>
            </a:pPr>
            <a:r>
              <a:rPr lang="en-GB" sz="1000" dirty="0"/>
              <a:t>Answer every question</a:t>
            </a:r>
          </a:p>
          <a:p>
            <a:pPr marL="171450" lvl="0" indent="-171450" algn="ctr">
              <a:buFont typeface="Arial" panose="020B0604020202020204" pitchFamily="34" charset="0"/>
              <a:buChar char="•"/>
            </a:pPr>
            <a:r>
              <a:rPr lang="en-GB" sz="1000" dirty="0"/>
              <a:t>Use all the time you have been provided</a:t>
            </a:r>
          </a:p>
          <a:p>
            <a:pPr marL="171450" lvl="0" indent="-171450" algn="ctr">
              <a:buFont typeface="Arial" panose="020B0604020202020204" pitchFamily="34" charset="0"/>
              <a:buChar char="•"/>
            </a:pPr>
            <a:r>
              <a:rPr lang="en-GB" sz="1000" dirty="0"/>
              <a:t>Re-check your answers if you have spare time</a:t>
            </a:r>
          </a:p>
          <a:p>
            <a:pPr marL="171450" lvl="0" indent="-171450" algn="ctr">
              <a:buFont typeface="Arial" panose="020B0604020202020204" pitchFamily="34" charset="0"/>
              <a:buChar char="•"/>
            </a:pPr>
            <a:r>
              <a:rPr lang="en-GB" sz="1000" dirty="0"/>
              <a:t>Highlight keywords if you find it helpful</a:t>
            </a:r>
          </a:p>
          <a:p>
            <a:pPr marL="171450" lvl="0" indent="-171450" algn="ctr">
              <a:buFont typeface="Arial" panose="020B0604020202020204" pitchFamily="34" charset="0"/>
              <a:buChar char="•"/>
            </a:pPr>
            <a:r>
              <a:rPr lang="en-GB" sz="1000" dirty="0"/>
              <a:t>Be positive</a:t>
            </a:r>
          </a:p>
          <a:p>
            <a:pPr marL="171450" lvl="0" indent="-171450" algn="ctr">
              <a:buFont typeface="Arial" panose="020B0604020202020204" pitchFamily="34" charset="0"/>
              <a:buChar char="•"/>
            </a:pPr>
            <a:r>
              <a:rPr lang="en-GB" sz="1000" dirty="0"/>
              <a:t>Stay calm</a:t>
            </a:r>
          </a:p>
        </p:txBody>
      </p:sp>
      <p:sp>
        <p:nvSpPr>
          <p:cNvPr id="26" name="Google Shape;94;p13">
            <a:extLst>
              <a:ext uri="{FF2B5EF4-FFF2-40B4-BE49-F238E27FC236}">
                <a16:creationId xmlns:a16="http://schemas.microsoft.com/office/drawing/2014/main" id="{1BCFD1A9-D155-4188-ADCD-3A684B6F2E7A}"/>
              </a:ext>
            </a:extLst>
          </p:cNvPr>
          <p:cNvSpPr/>
          <p:nvPr/>
        </p:nvSpPr>
        <p:spPr>
          <a:xfrm>
            <a:off x="6423809" y="3819967"/>
            <a:ext cx="2309373" cy="1766106"/>
          </a:xfrm>
          <a:prstGeom prst="rect">
            <a:avLst/>
          </a:prstGeom>
          <a:solidFill>
            <a:schemeClr val="bg1"/>
          </a:solidFill>
          <a:ln w="38100" cap="flat" cmpd="sng">
            <a:solidFill>
              <a:srgbClr val="92D050"/>
            </a:solidFill>
            <a:prstDash val="solid"/>
            <a:round/>
            <a:headEnd type="none" w="sm" len="sm"/>
            <a:tailEnd type="none" w="sm" len="sm"/>
          </a:ln>
        </p:spPr>
        <p:txBody>
          <a:bodyPr spcFirstLastPara="1" wrap="square" lIns="36000" tIns="36000" rIns="36000" bIns="36000" anchor="ctr" anchorCtr="0">
            <a:noAutofit/>
          </a:bodyPr>
          <a:lstStyle/>
          <a:p>
            <a:pPr lvl="0" algn="ctr"/>
            <a:r>
              <a:rPr lang="en-GB" sz="1000" b="1" u="sng" dirty="0">
                <a:solidFill>
                  <a:srgbClr val="00B050"/>
                </a:solidFill>
              </a:rPr>
              <a:t>Before the exam</a:t>
            </a:r>
          </a:p>
          <a:p>
            <a:pPr lvl="0" algn="ctr"/>
            <a:endParaRPr lang="en-GB" sz="1000" b="1" u="sng" dirty="0">
              <a:solidFill>
                <a:srgbClr val="00B050"/>
              </a:solidFill>
            </a:endParaRPr>
          </a:p>
          <a:p>
            <a:pPr marL="171450" lvl="0" indent="-171450" algn="ctr">
              <a:buFont typeface="Arial" panose="020B0604020202020204" pitchFamily="34" charset="0"/>
              <a:buChar char="•"/>
            </a:pPr>
            <a:r>
              <a:rPr lang="en-GB" sz="1000" dirty="0"/>
              <a:t>Revision</a:t>
            </a:r>
          </a:p>
          <a:p>
            <a:pPr marL="171450" lvl="0" indent="-171450" algn="ctr">
              <a:buFont typeface="Arial" panose="020B0604020202020204" pitchFamily="34" charset="0"/>
              <a:buChar char="•"/>
            </a:pPr>
            <a:r>
              <a:rPr lang="en-GB" sz="1000" dirty="0"/>
              <a:t>Plenty of rest/sleep</a:t>
            </a:r>
          </a:p>
          <a:p>
            <a:pPr marL="171450" lvl="0" indent="-171450" algn="ctr">
              <a:buFont typeface="Arial" panose="020B0604020202020204" pitchFamily="34" charset="0"/>
              <a:buChar char="•"/>
            </a:pPr>
            <a:r>
              <a:rPr lang="en-GB" sz="1000" dirty="0"/>
              <a:t>Manage your time</a:t>
            </a:r>
          </a:p>
          <a:p>
            <a:pPr marL="171450" lvl="0" indent="-171450" algn="ctr">
              <a:buFont typeface="Arial" panose="020B0604020202020204" pitchFamily="34" charset="0"/>
              <a:buChar char="•"/>
            </a:pPr>
            <a:r>
              <a:rPr lang="en-GB" sz="1000" dirty="0"/>
              <a:t>Exercise</a:t>
            </a:r>
          </a:p>
          <a:p>
            <a:pPr marL="171450" lvl="0" indent="-171450" algn="ctr">
              <a:buFont typeface="Arial" panose="020B0604020202020204" pitchFamily="34" charset="0"/>
              <a:buChar char="•"/>
            </a:pPr>
            <a:r>
              <a:rPr lang="en-GB" sz="1000" dirty="0"/>
              <a:t>Ask for help</a:t>
            </a:r>
          </a:p>
          <a:p>
            <a:pPr marL="171450" lvl="0" indent="-171450" algn="ctr">
              <a:buFont typeface="Arial" panose="020B0604020202020204" pitchFamily="34" charset="0"/>
              <a:buChar char="•"/>
            </a:pPr>
            <a:r>
              <a:rPr lang="en-GB" sz="1000" dirty="0"/>
              <a:t>Make a revision timetable</a:t>
            </a:r>
          </a:p>
          <a:p>
            <a:pPr marL="171450" lvl="0" indent="-171450" algn="ctr">
              <a:buFont typeface="Arial" panose="020B0604020202020204" pitchFamily="34" charset="0"/>
              <a:buChar char="•"/>
            </a:pPr>
            <a:r>
              <a:rPr lang="en-GB" sz="1000" dirty="0"/>
              <a:t>Have enough food and drink</a:t>
            </a:r>
          </a:p>
          <a:p>
            <a:pPr marL="171450" lvl="0" indent="-171450" algn="ctr">
              <a:buFont typeface="Arial" panose="020B0604020202020204" pitchFamily="34" charset="0"/>
              <a:buChar char="•"/>
            </a:pPr>
            <a:r>
              <a:rPr lang="en-GB" sz="1000" dirty="0"/>
              <a:t>Get organised </a:t>
            </a:r>
          </a:p>
          <a:p>
            <a:pPr marL="171450" lvl="0" indent="-171450" algn="ctr">
              <a:buFont typeface="Arial" panose="020B0604020202020204" pitchFamily="34" charset="0"/>
              <a:buChar char="•"/>
            </a:pPr>
            <a:r>
              <a:rPr lang="en-GB" sz="1000" dirty="0"/>
              <a:t>Arrive early for exam</a:t>
            </a:r>
          </a:p>
        </p:txBody>
      </p:sp>
      <p:pic>
        <p:nvPicPr>
          <p:cNvPr id="1028" name="Picture 4" descr="Pile Of Books Stock Illustration - Download Image Now - iStock">
            <a:extLst>
              <a:ext uri="{FF2B5EF4-FFF2-40B4-BE49-F238E27FC236}">
                <a16:creationId xmlns:a16="http://schemas.microsoft.com/office/drawing/2014/main" id="{9AB507A4-C180-4609-89BF-3C9C08701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5106" y="4298496"/>
            <a:ext cx="831665" cy="1042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n Sleeping Cartoon Images, Stock Photos &amp; Vectors | Shutterstock">
            <a:extLst>
              <a:ext uri="{FF2B5EF4-FFF2-40B4-BE49-F238E27FC236}">
                <a16:creationId xmlns:a16="http://schemas.microsoft.com/office/drawing/2014/main" id="{708A1692-B0CA-4409-AB87-E201937046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643" y="5851676"/>
            <a:ext cx="1144706" cy="10899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trawberry Cartoon fruit vector isolated on white abckground Stock Vector  Image &amp; Art - Alamy">
            <a:extLst>
              <a:ext uri="{FF2B5EF4-FFF2-40B4-BE49-F238E27FC236}">
                <a16:creationId xmlns:a16="http://schemas.microsoft.com/office/drawing/2014/main" id="{A6FA9949-1435-4989-82B2-76EB1D192F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13774" y="5667520"/>
            <a:ext cx="831665" cy="1326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20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715</TotalTime>
  <Words>3679</Words>
  <Application>Microsoft Office PowerPoint</Application>
  <PresentationFormat>Widescreen</PresentationFormat>
  <Paragraphs>490</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Symbol</vt:lpstr>
      <vt:lpstr>Wingdings</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L Heasell</dc:creator>
  <cp:lastModifiedBy>Tracey Coslett</cp:lastModifiedBy>
  <cp:revision>76</cp:revision>
  <dcterms:created xsi:type="dcterms:W3CDTF">2022-01-06T10:39:25Z</dcterms:created>
  <dcterms:modified xsi:type="dcterms:W3CDTF">2022-03-16T16:25:14Z</dcterms:modified>
</cp:coreProperties>
</file>