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CF273C-3F94-454A-B215-D2537759C391}">
  <a:tblStyle styleId="{A3CF273C-3F94-454A-B215-D2537759C39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0A8E42E-5E3C-412C-894D-6060C5BAC894}"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c74bfeb32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c74bfeb32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2c74bfeb32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c74ab911e9_2_1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g2c74ab911e9_2_11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7" name="Google Shape;377;g2c74ab911e9_2_11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c74ab911e9_2_8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2c74ab911e9_2_8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g2c74ab911e9_2_8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c74ab911e9_2_3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g2c74ab911e9_2_3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c74ab911e9_2_4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g2c74ab911e9_2_4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g2c74ab911e9_2_4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2c74ab911e9_2_4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g2c74ab911e9_2_4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g2c74ab911e9_2_4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c74ab911e9_2_5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g2c74ab911e9_2_5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2c74ab911e9_2_5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g2c74ab911e9_2_5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2c74ab911e9_2_6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g2c74ab911e9_2_6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9" name="Google Shape;639;g2c74ab911e9_2_6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2c74ab911e9_2_6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g2c74ab911e9_2_6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0" name="Google Shape;680;g2c74ab911e9_2_6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2c74ab911e9_2_6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g2c74ab911e9_2_6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5" name="Google Shape;735;g2c74ab911e9_2_6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c74ab911e9_2_8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2c74ab911e9_2_8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2c74ab911e9_2_7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6" name="Google Shape;766;g2c74ab911e9_2_7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2c74ab911e9_2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2c74ab911e9_2_3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1" name="Google Shape;801;g2c74ab911e9_2_3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2c74ab911e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g2c74ab911e9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8" name="Google Shape;808;g2c74ab911e9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2c74ab911e9_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5" name="Google Shape;835;g2c74ab911e9_1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6" name="Google Shape;836;g2c74ab911e9_1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2c74ab911e9_1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8" name="Google Shape;858;g2c74ab911e9_1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59" name="Google Shape;859;g2c74ab911e9_1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2c74ab911e9_1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6" name="Google Shape;896;g2c74ab911e9_1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7" name="Google Shape;897;g2c74ab911e9_1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2c74ab911e9_1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7" name="Google Shape;947;g2c74ab911e9_1_1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8" name="Google Shape;948;g2c74ab911e9_1_1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2c74ab911e9_1_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4" name="Google Shape;974;g2c74ab911e9_1_1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5" name="Google Shape;975;g2c74ab911e9_1_1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2c74ab911e9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8" name="Google Shape;1008;g2c74ab911e9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9" name="Google Shape;1009;g2c74ab911e9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2c74ab911e9_2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4" name="Google Shape;1044;g2c74ab911e9_2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5" name="Google Shape;1045;g2c74ab911e9_2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c74ab911e9_2_8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2c74ab911e9_2_8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g2c74ab911e9_2_8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g2c74ab911e9_2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5" name="Google Shape;1075;g2c74ab911e9_2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2c74ab911e9_2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4" name="Google Shape;1104;g2c74ab911e9_2_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5" name="Google Shape;1105;g2c74ab911e9_2_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2c74ab911e9_2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8" name="Google Shape;1138;g2c74ab911e9_2_2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39" name="Google Shape;1139;g2c74ab911e9_2_2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2c74ab911e9_2_2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g2c74ab911e9_2_2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9" name="Google Shape;1169;g2c74ab911e9_2_2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2c74ab911e9_2_2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1" name="Google Shape;1201;g2c74ab911e9_2_2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2c74ab911e9_2_2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0" name="Google Shape;1230;g2c74ab911e9_2_2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g2c74bfeb326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5" name="Google Shape;1255;g2c74bfeb326_0_1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6" name="Google Shape;1256;g2c74bfeb326_0_1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2" name="Google Shape;126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63" name="Google Shape;126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g2c74b723a5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2" name="Google Shape;1292;g2c74b723a5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93" name="Google Shape;1293;g2c74b723a5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3"/>
        <p:cNvGrpSpPr/>
        <p:nvPr/>
      </p:nvGrpSpPr>
      <p:grpSpPr>
        <a:xfrm>
          <a:off x="0" y="0"/>
          <a:ext cx="0" cy="0"/>
          <a:chOff x="0" y="0"/>
          <a:chExt cx="0" cy="0"/>
        </a:xfrm>
      </p:grpSpPr>
      <p:sp>
        <p:nvSpPr>
          <p:cNvPr id="1354" name="Google Shape;1354;g2c74b723a56_0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5" name="Google Shape;1355;g2c74b723a56_0_137:notes"/>
          <p:cNvSpPr txBox="1">
            <a:spLocks noGrp="1"/>
          </p:cNvSpPr>
          <p:nvPr>
            <p:ph type="body" idx="1"/>
          </p:nvPr>
        </p:nvSpPr>
        <p:spPr>
          <a:xfrm>
            <a:off x="685800"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56" name="Google Shape;1356;g2c74b723a56_0_137:notes"/>
          <p:cNvSpPr txBox="1">
            <a:spLocks noGrp="1"/>
          </p:cNvSpPr>
          <p:nvPr>
            <p:ph type="sldNum" idx="12"/>
          </p:nvPr>
        </p:nvSpPr>
        <p:spPr>
          <a:xfrm>
            <a:off x="3884613" y="8685225"/>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c74ab911e9_2_8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c74ab911e9_2_8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3" name="Google Shape;153;g2c74ab911e9_2_8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g2c74b723a56_0_2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3" name="Google Shape;1403;g2c74b723a56_0_259:notes"/>
          <p:cNvSpPr txBox="1">
            <a:spLocks noGrp="1"/>
          </p:cNvSpPr>
          <p:nvPr>
            <p:ph type="body" idx="1"/>
          </p:nvPr>
        </p:nvSpPr>
        <p:spPr>
          <a:xfrm>
            <a:off x="685800"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04" name="Google Shape;1404;g2c74b723a56_0_259:notes"/>
          <p:cNvSpPr txBox="1">
            <a:spLocks noGrp="1"/>
          </p:cNvSpPr>
          <p:nvPr>
            <p:ph type="sldNum" idx="12"/>
          </p:nvPr>
        </p:nvSpPr>
        <p:spPr>
          <a:xfrm>
            <a:off x="3884613" y="8685225"/>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5"/>
        <p:cNvGrpSpPr/>
        <p:nvPr/>
      </p:nvGrpSpPr>
      <p:grpSpPr>
        <a:xfrm>
          <a:off x="0" y="0"/>
          <a:ext cx="0" cy="0"/>
          <a:chOff x="0" y="0"/>
          <a:chExt cx="0" cy="0"/>
        </a:xfrm>
      </p:grpSpPr>
      <p:sp>
        <p:nvSpPr>
          <p:cNvPr id="1446" name="Google Shape;1446;g2c74b723a56_0_3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7" name="Google Shape;1447;g2c74b723a56_0_302:notes"/>
          <p:cNvSpPr txBox="1">
            <a:spLocks noGrp="1"/>
          </p:cNvSpPr>
          <p:nvPr>
            <p:ph type="body" idx="1"/>
          </p:nvPr>
        </p:nvSpPr>
        <p:spPr>
          <a:xfrm>
            <a:off x="685800"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48" name="Google Shape;1448;g2c74b723a56_0_302:notes"/>
          <p:cNvSpPr txBox="1">
            <a:spLocks noGrp="1"/>
          </p:cNvSpPr>
          <p:nvPr>
            <p:ph type="sldNum" idx="12"/>
          </p:nvPr>
        </p:nvSpPr>
        <p:spPr>
          <a:xfrm>
            <a:off x="3884613" y="8685225"/>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2c74b723a56_0_399:notes"/>
          <p:cNvSpPr txBox="1">
            <a:spLocks noGrp="1"/>
          </p:cNvSpPr>
          <p:nvPr>
            <p:ph type="body" idx="1"/>
          </p:nvPr>
        </p:nvSpPr>
        <p:spPr>
          <a:xfrm>
            <a:off x="685800"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0" name="Google Shape;1470;g2c74b723a56_0_399:notes"/>
          <p:cNvSpPr>
            <a:spLocks noGrp="1" noRot="1" noChangeAspect="1"/>
          </p:cNvSpPr>
          <p:nvPr>
            <p:ph type="sldImg" idx="2"/>
          </p:nvPr>
        </p:nvSpPr>
        <p:spPr>
          <a:xfrm>
            <a:off x="444500" y="1142819"/>
            <a:ext cx="5969100" cy="3087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4"/>
        <p:cNvGrpSpPr/>
        <p:nvPr/>
      </p:nvGrpSpPr>
      <p:grpSpPr>
        <a:xfrm>
          <a:off x="0" y="0"/>
          <a:ext cx="0" cy="0"/>
          <a:chOff x="0" y="0"/>
          <a:chExt cx="0" cy="0"/>
        </a:xfrm>
      </p:grpSpPr>
      <p:sp>
        <p:nvSpPr>
          <p:cNvPr id="1495" name="Google Shape;1495;g2c74b723a56_0_4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6" name="Google Shape;1496;g2c74b723a56_0_499:notes"/>
          <p:cNvSpPr txBox="1">
            <a:spLocks noGrp="1"/>
          </p:cNvSpPr>
          <p:nvPr>
            <p:ph type="body" idx="1"/>
          </p:nvPr>
        </p:nvSpPr>
        <p:spPr>
          <a:xfrm>
            <a:off x="685800"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97" name="Google Shape;1497;g2c74b723a56_0_499:notes"/>
          <p:cNvSpPr txBox="1">
            <a:spLocks noGrp="1"/>
          </p:cNvSpPr>
          <p:nvPr>
            <p:ph type="sldNum" idx="12"/>
          </p:nvPr>
        </p:nvSpPr>
        <p:spPr>
          <a:xfrm>
            <a:off x="3884613" y="8685225"/>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
        <p:cNvGrpSpPr/>
        <p:nvPr/>
      </p:nvGrpSpPr>
      <p:grpSpPr>
        <a:xfrm>
          <a:off x="0" y="0"/>
          <a:ext cx="0" cy="0"/>
          <a:chOff x="0" y="0"/>
          <a:chExt cx="0" cy="0"/>
        </a:xfrm>
      </p:grpSpPr>
      <p:sp>
        <p:nvSpPr>
          <p:cNvPr id="1526" name="Google Shape;1526;g2c74b723a56_0_604:notes"/>
          <p:cNvSpPr txBox="1">
            <a:spLocks noGrp="1"/>
          </p:cNvSpPr>
          <p:nvPr>
            <p:ph type="body" idx="1"/>
          </p:nvPr>
        </p:nvSpPr>
        <p:spPr>
          <a:xfrm>
            <a:off x="685800"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7" name="Google Shape;1527;g2c74b723a56_0_604:notes"/>
          <p:cNvSpPr>
            <a:spLocks noGrp="1" noRot="1" noChangeAspect="1"/>
          </p:cNvSpPr>
          <p:nvPr>
            <p:ph type="sldImg" idx="2"/>
          </p:nvPr>
        </p:nvSpPr>
        <p:spPr>
          <a:xfrm>
            <a:off x="444500" y="1142819"/>
            <a:ext cx="5969100" cy="3087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g2c74b723a56_0_7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3" name="Google Shape;1573;g2c74b723a56_0_724:notes"/>
          <p:cNvSpPr txBox="1">
            <a:spLocks noGrp="1"/>
          </p:cNvSpPr>
          <p:nvPr>
            <p:ph type="body" idx="1"/>
          </p:nvPr>
        </p:nvSpPr>
        <p:spPr>
          <a:xfrm>
            <a:off x="685800" y="4400555"/>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74" name="Google Shape;1574;g2c74b723a56_0_724:notes"/>
          <p:cNvSpPr txBox="1">
            <a:spLocks noGrp="1"/>
          </p:cNvSpPr>
          <p:nvPr>
            <p:ph type="sldNum" idx="12"/>
          </p:nvPr>
        </p:nvSpPr>
        <p:spPr>
          <a:xfrm>
            <a:off x="3884613" y="8685225"/>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c74ab911e9_2_9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2c74ab911e9_2_9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4" name="Google Shape;184;g2c74ab911e9_2_927: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c74ab911e9_2_9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2c74ab911e9_2_9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8" name="Google Shape;228;g2c74ab911e9_2_9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c74ab911e9_2_10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2c74ab911e9_2_10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0" name="Google Shape;270;g2c74ab911e9_2_10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c74ab911e9_2_10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2c74ab911e9_2_10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1" name="Google Shape;311;g2c74ab911e9_2_10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c74ab911e9_2_10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2c74ab911e9_2_10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5" name="Google Shape;345;g2c74ab911e9_2_10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15.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35.png"/><Relationship Id="rId5" Type="http://schemas.openxmlformats.org/officeDocument/2006/relationships/image" Target="../media/image2.jpg"/><Relationship Id="rId10" Type="http://schemas.openxmlformats.org/officeDocument/2006/relationships/image" Target="../media/image34.png"/><Relationship Id="rId4" Type="http://schemas.openxmlformats.org/officeDocument/2006/relationships/image" Target="../media/image1.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5.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image" Target="../media/image1.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5.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45.png"/><Relationship Id="rId5" Type="http://schemas.openxmlformats.org/officeDocument/2006/relationships/image" Target="../media/image2.jpg"/><Relationship Id="rId10" Type="http://schemas.openxmlformats.org/officeDocument/2006/relationships/image" Target="../media/image44.png"/><Relationship Id="rId4" Type="http://schemas.openxmlformats.org/officeDocument/2006/relationships/image" Target="../media/image1.pn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5.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image" Target="../media/image1.png"/><Relationship Id="rId9" Type="http://schemas.openxmlformats.org/officeDocument/2006/relationships/image" Target="../media/image49.pn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5.png"/><Relationship Id="rId7"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jpg"/><Relationship Id="rId10" Type="http://schemas.openxmlformats.org/officeDocument/2006/relationships/image" Target="../media/image52.png"/><Relationship Id="rId4" Type="http://schemas.openxmlformats.org/officeDocument/2006/relationships/image" Target="../media/image1.pn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15.png"/><Relationship Id="rId7"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image" Target="../media/image1.png"/><Relationship Id="rId9" Type="http://schemas.openxmlformats.org/officeDocument/2006/relationships/image" Target="../media/image55.jpg"/></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5.png"/><Relationship Id="rId7" Type="http://schemas.openxmlformats.org/officeDocument/2006/relationships/image" Target="../media/image56.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image" Target="../media/image1.png"/><Relationship Id="rId9" Type="http://schemas.openxmlformats.org/officeDocument/2006/relationships/image" Target="../media/image58.jpg"/></Relationships>
</file>

<file path=ppt/slides/_rels/slide18.xml.rels><?xml version="1.0" encoding="UTF-8" standalone="yes"?>
<Relationships xmlns="http://schemas.openxmlformats.org/package/2006/relationships"><Relationship Id="rId8" Type="http://schemas.openxmlformats.org/officeDocument/2006/relationships/image" Target="../media/image60.jpg"/><Relationship Id="rId3" Type="http://schemas.openxmlformats.org/officeDocument/2006/relationships/image" Target="../media/image15.png"/><Relationship Id="rId7"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15.png"/><Relationship Id="rId7" Type="http://schemas.openxmlformats.org/officeDocument/2006/relationships/image" Target="../media/image61.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5.png"/><Relationship Id="rId7"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image" Target="../media/image1.png"/><Relationship Id="rId9" Type="http://schemas.openxmlformats.org/officeDocument/2006/relationships/image" Target="../media/image6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15.png"/><Relationship Id="rId7" Type="http://schemas.openxmlformats.org/officeDocument/2006/relationships/image" Target="../media/image66.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jpg"/><Relationship Id="rId10" Type="http://schemas.openxmlformats.org/officeDocument/2006/relationships/image" Target="../media/image69.png"/><Relationship Id="rId4" Type="http://schemas.openxmlformats.org/officeDocument/2006/relationships/image" Target="../media/image1.png"/><Relationship Id="rId9" Type="http://schemas.openxmlformats.org/officeDocument/2006/relationships/image" Target="../media/image68.png"/></Relationships>
</file>

<file path=ppt/slides/_rels/slide2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jpg"/><Relationship Id="rId7" Type="http://schemas.openxmlformats.org/officeDocument/2006/relationships/image" Target="../media/image74.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jpg"/></Relationships>
</file>

<file path=ppt/slides/_rels/slide2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15.png"/><Relationship Id="rId7" Type="http://schemas.openxmlformats.org/officeDocument/2006/relationships/image" Target="../media/image52.png"/><Relationship Id="rId12" Type="http://schemas.openxmlformats.org/officeDocument/2006/relationships/image" Target="../media/image8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9.png"/><Relationship Id="rId5" Type="http://schemas.openxmlformats.org/officeDocument/2006/relationships/image" Target="../media/image2.jpg"/><Relationship Id="rId10" Type="http://schemas.openxmlformats.org/officeDocument/2006/relationships/image" Target="../media/image78.png"/><Relationship Id="rId4" Type="http://schemas.openxmlformats.org/officeDocument/2006/relationships/image" Target="../media/image1.png"/><Relationship Id="rId9" Type="http://schemas.openxmlformats.org/officeDocument/2006/relationships/image" Target="../media/image77.png"/></Relationships>
</file>

<file path=ppt/slides/_rels/slide25.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15.png"/><Relationship Id="rId7"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jpg"/><Relationship Id="rId10" Type="http://schemas.openxmlformats.org/officeDocument/2006/relationships/image" Target="../media/image84.png"/><Relationship Id="rId4" Type="http://schemas.openxmlformats.org/officeDocument/2006/relationships/image" Target="../media/image1.png"/><Relationship Id="rId9" Type="http://schemas.openxmlformats.org/officeDocument/2006/relationships/image" Target="../media/image83.png"/></Relationships>
</file>

<file path=ppt/slides/_rels/slide26.xml.rels><?xml version="1.0" encoding="UTF-8" standalone="yes"?>
<Relationships xmlns="http://schemas.openxmlformats.org/package/2006/relationships"><Relationship Id="rId8" Type="http://schemas.openxmlformats.org/officeDocument/2006/relationships/image" Target="../media/image86.jpg"/><Relationship Id="rId3" Type="http://schemas.openxmlformats.org/officeDocument/2006/relationships/image" Target="../media/image15.png"/><Relationship Id="rId7" Type="http://schemas.openxmlformats.org/officeDocument/2006/relationships/image" Target="../media/image85.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image" Target="../media/image1.png"/><Relationship Id="rId9" Type="http://schemas.openxmlformats.org/officeDocument/2006/relationships/image" Target="../media/image87.jp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88.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15.png"/><Relationship Id="rId7" Type="http://schemas.openxmlformats.org/officeDocument/2006/relationships/image" Target="../media/image89.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image" Target="../media/image1.png"/><Relationship Id="rId9" Type="http://schemas.openxmlformats.org/officeDocument/2006/relationships/image" Target="../media/image91.png"/></Relationships>
</file>

<file path=ppt/slides/_rels/slide29.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15.png"/><Relationship Id="rId7" Type="http://schemas.openxmlformats.org/officeDocument/2006/relationships/image" Target="../media/image92.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jp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94.png"/><Relationship Id="rId9" Type="http://schemas.openxmlformats.org/officeDocument/2006/relationships/image" Target="../media/image96.png"/></Relationships>
</file>

<file path=ppt/slides/_rels/slide31.xml.rels><?xml version="1.0" encoding="UTF-8" standalone="yes"?>
<Relationships xmlns="http://schemas.openxmlformats.org/package/2006/relationships"><Relationship Id="rId8" Type="http://schemas.openxmlformats.org/officeDocument/2006/relationships/image" Target="../media/image97.jpg"/><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94.png"/></Relationships>
</file>

<file path=ppt/slides/_rels/slide32.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94.png"/><Relationship Id="rId9" Type="http://schemas.openxmlformats.org/officeDocument/2006/relationships/image" Target="../media/image99.png"/></Relationships>
</file>

<file path=ppt/slides/_rels/slide33.xml.rels><?xml version="1.0" encoding="UTF-8" standalone="yes"?>
<Relationships xmlns="http://schemas.openxmlformats.org/package/2006/relationships"><Relationship Id="rId8" Type="http://schemas.openxmlformats.org/officeDocument/2006/relationships/image" Target="../media/image101.jpg"/><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100.png"/></Relationships>
</file>

<file path=ppt/slides/_rels/slide34.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94.png"/><Relationship Id="rId9" Type="http://schemas.openxmlformats.org/officeDocument/2006/relationships/image" Target="../media/image103.png"/></Relationships>
</file>

<file path=ppt/slides/_rels/slide35.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94.png"/><Relationship Id="rId9" Type="http://schemas.openxmlformats.org/officeDocument/2006/relationships/image" Target="../media/image10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94.png"/></Relationships>
</file>

<file path=ppt/slides/_rels/slide38.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3" Type="http://schemas.openxmlformats.org/officeDocument/2006/relationships/image" Target="../media/image15.png"/><Relationship Id="rId7" Type="http://schemas.openxmlformats.org/officeDocument/2006/relationships/image" Target="../media/image4.png"/><Relationship Id="rId12" Type="http://schemas.openxmlformats.org/officeDocument/2006/relationships/image" Target="../media/image111.jp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jpg"/><Relationship Id="rId11" Type="http://schemas.openxmlformats.org/officeDocument/2006/relationships/image" Target="../media/image110.png"/><Relationship Id="rId5" Type="http://schemas.openxmlformats.org/officeDocument/2006/relationships/image" Target="../media/image1.png"/><Relationship Id="rId15" Type="http://schemas.openxmlformats.org/officeDocument/2006/relationships/image" Target="../media/image114.png"/><Relationship Id="rId10" Type="http://schemas.openxmlformats.org/officeDocument/2006/relationships/image" Target="../media/image109.jpg"/><Relationship Id="rId4" Type="http://schemas.openxmlformats.org/officeDocument/2006/relationships/image" Target="../media/image94.png"/><Relationship Id="rId9" Type="http://schemas.openxmlformats.org/officeDocument/2006/relationships/image" Target="../media/image108.png"/><Relationship Id="rId14" Type="http://schemas.openxmlformats.org/officeDocument/2006/relationships/image" Target="../media/image113.png"/></Relationships>
</file>

<file path=ppt/slides/_rels/slide39.xml.rels><?xml version="1.0" encoding="UTF-8" standalone="yes"?>
<Relationships xmlns="http://schemas.openxmlformats.org/package/2006/relationships"><Relationship Id="rId8" Type="http://schemas.openxmlformats.org/officeDocument/2006/relationships/image" Target="../media/image116.jpg"/><Relationship Id="rId13" Type="http://schemas.openxmlformats.org/officeDocument/2006/relationships/image" Target="../media/image121.png"/><Relationship Id="rId18" Type="http://schemas.openxmlformats.org/officeDocument/2006/relationships/image" Target="../media/image126.png"/><Relationship Id="rId3" Type="http://schemas.openxmlformats.org/officeDocument/2006/relationships/image" Target="../media/image15.png"/><Relationship Id="rId7" Type="http://schemas.openxmlformats.org/officeDocument/2006/relationships/image" Target="../media/image4.png"/><Relationship Id="rId12" Type="http://schemas.openxmlformats.org/officeDocument/2006/relationships/image" Target="../media/image120.png"/><Relationship Id="rId17" Type="http://schemas.openxmlformats.org/officeDocument/2006/relationships/image" Target="../media/image125.png"/><Relationship Id="rId2" Type="http://schemas.openxmlformats.org/officeDocument/2006/relationships/notesSlide" Target="../notesSlides/notesSlide39.xml"/><Relationship Id="rId16" Type="http://schemas.openxmlformats.org/officeDocument/2006/relationships/image" Target="../media/image124.png"/><Relationship Id="rId1" Type="http://schemas.openxmlformats.org/officeDocument/2006/relationships/slideLayout" Target="../slideLayouts/slideLayout1.xml"/><Relationship Id="rId6" Type="http://schemas.openxmlformats.org/officeDocument/2006/relationships/image" Target="../media/image2.jpg"/><Relationship Id="rId11" Type="http://schemas.openxmlformats.org/officeDocument/2006/relationships/image" Target="../media/image119.jpg"/><Relationship Id="rId5" Type="http://schemas.openxmlformats.org/officeDocument/2006/relationships/image" Target="../media/image1.png"/><Relationship Id="rId15" Type="http://schemas.openxmlformats.org/officeDocument/2006/relationships/image" Target="../media/image123.png"/><Relationship Id="rId10" Type="http://schemas.openxmlformats.org/officeDocument/2006/relationships/image" Target="../media/image118.png"/><Relationship Id="rId4" Type="http://schemas.openxmlformats.org/officeDocument/2006/relationships/image" Target="../media/image115.png"/><Relationship Id="rId9" Type="http://schemas.openxmlformats.org/officeDocument/2006/relationships/image" Target="../media/image117.png"/><Relationship Id="rId14" Type="http://schemas.openxmlformats.org/officeDocument/2006/relationships/image" Target="../media/image12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4.png"/><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115.png"/></Relationships>
</file>

<file path=ppt/slides/_rels/slide41.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27.pn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115.png"/></Relationships>
</file>

<file path=ppt/slides/_rels/slide43.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10" Type="http://schemas.openxmlformats.org/officeDocument/2006/relationships/image" Target="../media/image131.png"/><Relationship Id="rId4" Type="http://schemas.openxmlformats.org/officeDocument/2006/relationships/image" Target="../media/image115.png"/><Relationship Id="rId9" Type="http://schemas.openxmlformats.org/officeDocument/2006/relationships/image" Target="../media/image130.jpg"/></Relationships>
</file>

<file path=ppt/slides/_rels/slide44.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115.png"/><Relationship Id="rId9" Type="http://schemas.openxmlformats.org/officeDocument/2006/relationships/image" Target="../media/image133.png"/></Relationships>
</file>

<file path=ppt/slides/_rels/slide45.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11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0.jpg"/><Relationship Id="rId5" Type="http://schemas.openxmlformats.org/officeDocument/2006/relationships/image" Target="../media/image2.jpg"/><Relationship Id="rId10" Type="http://schemas.openxmlformats.org/officeDocument/2006/relationships/image" Target="../media/image19.jpg"/><Relationship Id="rId4" Type="http://schemas.openxmlformats.org/officeDocument/2006/relationships/image" Target="../media/image1.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5.jpg"/><Relationship Id="rId5" Type="http://schemas.openxmlformats.org/officeDocument/2006/relationships/image" Target="../media/image2.jpg"/><Relationship Id="rId10" Type="http://schemas.openxmlformats.org/officeDocument/2006/relationships/image" Target="../media/image24.jpg"/><Relationship Id="rId4" Type="http://schemas.openxmlformats.org/officeDocument/2006/relationships/image" Target="../media/image1.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5.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image" Target="../media/image1.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GB" sz="4400"/>
              <a:t>Medieval Medicine</a:t>
            </a:r>
            <a:endParaRPr/>
          </a:p>
        </p:txBody>
      </p:sp>
      <p:sp>
        <p:nvSpPr>
          <p:cNvPr id="90" name="Google Shape;90;p13"/>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2"/>
          <p:cNvSpPr/>
          <p:nvPr/>
        </p:nvSpPr>
        <p:spPr>
          <a:xfrm>
            <a:off x="4930588" y="1223918"/>
            <a:ext cx="7161600" cy="3527400"/>
          </a:xfrm>
          <a:prstGeom prst="roundRect">
            <a:avLst>
              <a:gd name="adj" fmla="val 2304"/>
            </a:avLst>
          </a:prstGeom>
          <a:solidFill>
            <a:srgbClr val="F2F2F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0" name="Google Shape;380;p22"/>
          <p:cNvSpPr txBox="1"/>
          <p:nvPr/>
        </p:nvSpPr>
        <p:spPr>
          <a:xfrm>
            <a:off x="89647" y="49103"/>
            <a:ext cx="15015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8a</a:t>
            </a:r>
            <a:endParaRPr/>
          </a:p>
        </p:txBody>
      </p:sp>
      <p:pic>
        <p:nvPicPr>
          <p:cNvPr id="381" name="Google Shape;381;p22" descr="Radio Newsman Regular"/>
          <p:cNvPicPr preferRelativeResize="0"/>
          <p:nvPr/>
        </p:nvPicPr>
        <p:blipFill rotWithShape="1">
          <a:blip r:embed="rId3">
            <a:alphaModFix/>
          </a:blip>
          <a:srcRect l="58713" b="-9998"/>
          <a:stretch/>
        </p:blipFill>
        <p:spPr>
          <a:xfrm>
            <a:off x="44823" y="986305"/>
            <a:ext cx="1466400" cy="175712"/>
          </a:xfrm>
          <a:prstGeom prst="rect">
            <a:avLst/>
          </a:prstGeom>
          <a:noFill/>
          <a:ln>
            <a:noFill/>
          </a:ln>
        </p:spPr>
      </p:pic>
      <p:pic>
        <p:nvPicPr>
          <p:cNvPr id="382" name="Google Shape;382;p22" descr="Radio Newsman Regular"/>
          <p:cNvPicPr preferRelativeResize="0"/>
          <p:nvPr/>
        </p:nvPicPr>
        <p:blipFill rotWithShape="1">
          <a:blip r:embed="rId4">
            <a:alphaModFix/>
          </a:blip>
          <a:srcRect l="27432" r="42097" b="-14995"/>
          <a:stretch/>
        </p:blipFill>
        <p:spPr>
          <a:xfrm>
            <a:off x="84866" y="724075"/>
            <a:ext cx="1506191" cy="251049"/>
          </a:xfrm>
          <a:prstGeom prst="rect">
            <a:avLst/>
          </a:prstGeom>
          <a:noFill/>
          <a:ln>
            <a:noFill/>
          </a:ln>
        </p:spPr>
      </p:pic>
      <p:pic>
        <p:nvPicPr>
          <p:cNvPr id="383" name="Google Shape;383;p22" descr="Radio Newsman Regular"/>
          <p:cNvPicPr preferRelativeResize="0"/>
          <p:nvPr/>
        </p:nvPicPr>
        <p:blipFill rotWithShape="1">
          <a:blip r:embed="rId4">
            <a:alphaModFix/>
          </a:blip>
          <a:srcRect r="73478" b="-4997"/>
          <a:stretch/>
        </p:blipFill>
        <p:spPr>
          <a:xfrm>
            <a:off x="89647" y="437649"/>
            <a:ext cx="1501409" cy="286426"/>
          </a:xfrm>
          <a:prstGeom prst="rect">
            <a:avLst/>
          </a:prstGeom>
          <a:noFill/>
          <a:ln>
            <a:noFill/>
          </a:ln>
        </p:spPr>
      </p:pic>
      <p:pic>
        <p:nvPicPr>
          <p:cNvPr id="384" name="Google Shape;384;p22" descr="Image result for heart monitor clipart"/>
          <p:cNvPicPr preferRelativeResize="0"/>
          <p:nvPr/>
        </p:nvPicPr>
        <p:blipFill rotWithShape="1">
          <a:blip r:embed="rId5">
            <a:alphaModFix/>
          </a:blip>
          <a:srcRect t="39191" r="15902" b="38201"/>
          <a:stretch/>
        </p:blipFill>
        <p:spPr>
          <a:xfrm>
            <a:off x="1" y="1145824"/>
            <a:ext cx="1591056" cy="785474"/>
          </a:xfrm>
          <a:prstGeom prst="rect">
            <a:avLst/>
          </a:prstGeom>
          <a:noFill/>
          <a:ln>
            <a:noFill/>
          </a:ln>
        </p:spPr>
      </p:pic>
      <p:sp>
        <p:nvSpPr>
          <p:cNvPr id="385" name="Google Shape;385;p22"/>
          <p:cNvSpPr txBox="1"/>
          <p:nvPr/>
        </p:nvSpPr>
        <p:spPr>
          <a:xfrm>
            <a:off x="1635880" y="49103"/>
            <a:ext cx="104562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1: </a:t>
            </a:r>
            <a:r>
              <a:rPr lang="en-GB" sz="1600">
                <a:solidFill>
                  <a:schemeClr val="lt1"/>
                </a:solidFill>
                <a:latin typeface="Calibri"/>
                <a:ea typeface="Calibri"/>
                <a:cs typeface="Calibri"/>
                <a:sym typeface="Calibri"/>
              </a:rPr>
              <a:t>Medicine in Medieval Britain CASE STUDY – The Black Death: The affects, causes, treatments and preventions.</a:t>
            </a:r>
            <a:endParaRPr/>
          </a:p>
        </p:txBody>
      </p:sp>
      <p:sp>
        <p:nvSpPr>
          <p:cNvPr id="386" name="Google Shape;386;p22"/>
          <p:cNvSpPr/>
          <p:nvPr/>
        </p:nvSpPr>
        <p:spPr>
          <a:xfrm>
            <a:off x="84865" y="1789050"/>
            <a:ext cx="1506300" cy="50412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7" name="Google Shape;387;p22"/>
          <p:cNvSpPr txBox="1"/>
          <p:nvPr/>
        </p:nvSpPr>
        <p:spPr>
          <a:xfrm>
            <a:off x="98013" y="2140979"/>
            <a:ext cx="1493100" cy="47100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Anti-Semitism</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Astrology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Bacteria</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Buboes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Bubonic</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Burial pits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Confession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Edward III</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Epidemic</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Fever</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Flagellation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Four Humours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God</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Humours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Miasma</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Pestilence</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Pilgrimages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Plague</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Pneumonic</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Posy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Quarantine</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Scourge</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Supernatural</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Volcanoes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1348</a:t>
            </a:r>
            <a:endParaRPr/>
          </a:p>
        </p:txBody>
      </p:sp>
      <p:pic>
        <p:nvPicPr>
          <p:cNvPr id="388" name="Google Shape;388;p22" descr="Related image"/>
          <p:cNvPicPr preferRelativeResize="0"/>
          <p:nvPr/>
        </p:nvPicPr>
        <p:blipFill rotWithShape="1">
          <a:blip r:embed="rId6">
            <a:alphaModFix/>
          </a:blip>
          <a:srcRect/>
          <a:stretch/>
        </p:blipFill>
        <p:spPr>
          <a:xfrm>
            <a:off x="438269" y="1179454"/>
            <a:ext cx="732840" cy="664943"/>
          </a:xfrm>
          <a:prstGeom prst="rect">
            <a:avLst/>
          </a:prstGeom>
          <a:noFill/>
          <a:ln>
            <a:noFill/>
          </a:ln>
        </p:spPr>
      </p:pic>
      <p:sp>
        <p:nvSpPr>
          <p:cNvPr id="389" name="Google Shape;389;p22"/>
          <p:cNvSpPr txBox="1"/>
          <p:nvPr/>
        </p:nvSpPr>
        <p:spPr>
          <a:xfrm>
            <a:off x="177846" y="1833202"/>
            <a:ext cx="1333500" cy="307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KEY TERMS</a:t>
            </a:r>
            <a:endParaRPr sz="1400">
              <a:solidFill>
                <a:schemeClr val="lt1"/>
              </a:solidFill>
              <a:latin typeface="Calibri"/>
              <a:ea typeface="Calibri"/>
              <a:cs typeface="Calibri"/>
              <a:sym typeface="Calibri"/>
            </a:endParaRPr>
          </a:p>
        </p:txBody>
      </p:sp>
      <p:sp>
        <p:nvSpPr>
          <p:cNvPr id="390" name="Google Shape;390;p22"/>
          <p:cNvSpPr txBox="1"/>
          <p:nvPr/>
        </p:nvSpPr>
        <p:spPr>
          <a:xfrm>
            <a:off x="1635878" y="418948"/>
            <a:ext cx="10456200" cy="769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u="sng">
                <a:solidFill>
                  <a:schemeClr val="dk1"/>
                </a:solidFill>
                <a:latin typeface="Calibri"/>
                <a:ea typeface="Calibri"/>
                <a:cs typeface="Calibri"/>
                <a:sym typeface="Calibri"/>
              </a:rPr>
              <a:t>THE HISTORICAL CONTEXT:  </a:t>
            </a:r>
            <a:r>
              <a:rPr lang="en-GB" sz="1100">
                <a:solidFill>
                  <a:schemeClr val="dk1"/>
                </a:solidFill>
                <a:latin typeface="Calibri"/>
                <a:ea typeface="Calibri"/>
                <a:cs typeface="Calibri"/>
                <a:sym typeface="Calibri"/>
              </a:rPr>
              <a:t>The </a:t>
            </a:r>
            <a:r>
              <a:rPr lang="en-GB" sz="1100" b="1">
                <a:solidFill>
                  <a:schemeClr val="dk1"/>
                </a:solidFill>
                <a:latin typeface="Calibri"/>
                <a:ea typeface="Calibri"/>
                <a:cs typeface="Calibri"/>
                <a:sym typeface="Calibri"/>
              </a:rPr>
              <a:t>Black Death </a:t>
            </a:r>
            <a:r>
              <a:rPr lang="en-GB" sz="1100">
                <a:solidFill>
                  <a:schemeClr val="dk1"/>
                </a:solidFill>
                <a:latin typeface="Calibri"/>
                <a:ea typeface="Calibri"/>
                <a:cs typeface="Calibri"/>
                <a:sym typeface="Calibri"/>
              </a:rPr>
              <a:t>was a term first used by the </a:t>
            </a:r>
            <a:r>
              <a:rPr lang="en-GB" sz="1100" b="1">
                <a:solidFill>
                  <a:schemeClr val="dk1"/>
                </a:solidFill>
                <a:latin typeface="Calibri"/>
                <a:ea typeface="Calibri"/>
                <a:cs typeface="Calibri"/>
                <a:sym typeface="Calibri"/>
              </a:rPr>
              <a:t>Victorians</a:t>
            </a:r>
            <a:r>
              <a:rPr lang="en-GB" sz="1100">
                <a:solidFill>
                  <a:schemeClr val="dk1"/>
                </a:solidFill>
                <a:latin typeface="Calibri"/>
                <a:ea typeface="Calibri"/>
                <a:cs typeface="Calibri"/>
                <a:sym typeface="Calibri"/>
              </a:rPr>
              <a:t> to describe the </a:t>
            </a:r>
            <a:r>
              <a:rPr lang="en-GB" sz="1100" b="1">
                <a:solidFill>
                  <a:schemeClr val="dk1"/>
                </a:solidFill>
                <a:latin typeface="Calibri"/>
                <a:ea typeface="Calibri"/>
                <a:cs typeface="Calibri"/>
                <a:sym typeface="Calibri"/>
              </a:rPr>
              <a:t>plague </a:t>
            </a:r>
            <a:r>
              <a:rPr lang="en-GB" sz="1100">
                <a:solidFill>
                  <a:schemeClr val="dk1"/>
                </a:solidFill>
                <a:latin typeface="Calibri"/>
                <a:ea typeface="Calibri"/>
                <a:cs typeface="Calibri"/>
                <a:sym typeface="Calibri"/>
              </a:rPr>
              <a:t>which affected Britain in </a:t>
            </a:r>
            <a:r>
              <a:rPr lang="en-GB" sz="1100" b="1">
                <a:solidFill>
                  <a:schemeClr val="dk1"/>
                </a:solidFill>
                <a:latin typeface="Calibri"/>
                <a:ea typeface="Calibri"/>
                <a:cs typeface="Calibri"/>
                <a:sym typeface="Calibri"/>
              </a:rPr>
              <a:t>1348</a:t>
            </a:r>
            <a:r>
              <a:rPr lang="en-GB" sz="1100">
                <a:solidFill>
                  <a:schemeClr val="dk1"/>
                </a:solidFill>
                <a:latin typeface="Calibri"/>
                <a:ea typeface="Calibri"/>
                <a:cs typeface="Calibri"/>
                <a:sym typeface="Calibri"/>
              </a:rPr>
              <a:t>.  Historians have estimated that around a </a:t>
            </a:r>
            <a:r>
              <a:rPr lang="en-GB" sz="1100" b="1">
                <a:solidFill>
                  <a:schemeClr val="dk1"/>
                </a:solidFill>
                <a:latin typeface="Calibri"/>
                <a:ea typeface="Calibri"/>
                <a:cs typeface="Calibri"/>
                <a:sym typeface="Calibri"/>
              </a:rPr>
              <a:t>third</a:t>
            </a:r>
            <a:r>
              <a:rPr lang="en-GB" sz="1100">
                <a:solidFill>
                  <a:schemeClr val="dk1"/>
                </a:solidFill>
                <a:latin typeface="Calibri"/>
                <a:ea typeface="Calibri"/>
                <a:cs typeface="Calibri"/>
                <a:sym typeface="Calibri"/>
              </a:rPr>
              <a:t> of the population died as a result of the </a:t>
            </a:r>
            <a:r>
              <a:rPr lang="en-GB" sz="1100" b="1">
                <a:solidFill>
                  <a:schemeClr val="dk1"/>
                </a:solidFill>
                <a:latin typeface="Calibri"/>
                <a:ea typeface="Calibri"/>
                <a:cs typeface="Calibri"/>
                <a:sym typeface="Calibri"/>
              </a:rPr>
              <a:t>epidemic</a:t>
            </a:r>
            <a:r>
              <a:rPr lang="en-GB" sz="1100">
                <a:solidFill>
                  <a:schemeClr val="dk1"/>
                </a:solidFill>
                <a:latin typeface="Calibri"/>
                <a:ea typeface="Calibri"/>
                <a:cs typeface="Calibri"/>
                <a:sym typeface="Calibri"/>
              </a:rPr>
              <a:t> with the death rate higher in busy towns and ports.  To people at the time, it seemed like the world was ending and even today, questions still remain about the exact cause of this ‘</a:t>
            </a:r>
            <a:r>
              <a:rPr lang="en-GB" sz="1100" b="1">
                <a:solidFill>
                  <a:schemeClr val="dk1"/>
                </a:solidFill>
                <a:latin typeface="Calibri"/>
                <a:ea typeface="Calibri"/>
                <a:cs typeface="Calibri"/>
                <a:sym typeface="Calibri"/>
              </a:rPr>
              <a:t>pestilence</a:t>
            </a:r>
            <a:r>
              <a:rPr lang="en-GB" sz="1100">
                <a:solidFill>
                  <a:schemeClr val="dk1"/>
                </a:solidFill>
                <a:latin typeface="Calibri"/>
                <a:ea typeface="Calibri"/>
                <a:cs typeface="Calibri"/>
                <a:sym typeface="Calibri"/>
              </a:rPr>
              <a:t>’ which </a:t>
            </a:r>
            <a:r>
              <a:rPr lang="en-GB" sz="1100" b="1">
                <a:solidFill>
                  <a:schemeClr val="dk1"/>
                </a:solidFill>
                <a:latin typeface="Calibri"/>
                <a:ea typeface="Calibri"/>
                <a:cs typeface="Calibri"/>
                <a:sym typeface="Calibri"/>
              </a:rPr>
              <a:t>scourged </a:t>
            </a:r>
            <a:r>
              <a:rPr lang="en-GB" sz="1100">
                <a:solidFill>
                  <a:schemeClr val="dk1"/>
                </a:solidFill>
                <a:latin typeface="Calibri"/>
                <a:ea typeface="Calibri"/>
                <a:cs typeface="Calibri"/>
                <a:sym typeface="Calibri"/>
              </a:rPr>
              <a:t>the country.  You will find out about the </a:t>
            </a:r>
            <a:r>
              <a:rPr lang="en-GB" sz="1100" b="1">
                <a:solidFill>
                  <a:schemeClr val="dk1"/>
                </a:solidFill>
                <a:latin typeface="Calibri"/>
                <a:ea typeface="Calibri"/>
                <a:cs typeface="Calibri"/>
                <a:sym typeface="Calibri"/>
              </a:rPr>
              <a:t>affects</a:t>
            </a:r>
            <a:r>
              <a:rPr lang="en-GB" sz="1100">
                <a:solidFill>
                  <a:schemeClr val="dk1"/>
                </a:solidFill>
                <a:latin typeface="Calibri"/>
                <a:ea typeface="Calibri"/>
                <a:cs typeface="Calibri"/>
                <a:sym typeface="Calibri"/>
              </a:rPr>
              <a:t> of the Black Death, what people at the time believed the </a:t>
            </a:r>
            <a:r>
              <a:rPr lang="en-GB" sz="1100" b="1">
                <a:solidFill>
                  <a:schemeClr val="dk1"/>
                </a:solidFill>
                <a:latin typeface="Calibri"/>
                <a:ea typeface="Calibri"/>
                <a:cs typeface="Calibri"/>
                <a:sym typeface="Calibri"/>
              </a:rPr>
              <a:t>causes</a:t>
            </a:r>
            <a:r>
              <a:rPr lang="en-GB" sz="1100">
                <a:solidFill>
                  <a:schemeClr val="dk1"/>
                </a:solidFill>
                <a:latin typeface="Calibri"/>
                <a:ea typeface="Calibri"/>
                <a:cs typeface="Calibri"/>
                <a:sym typeface="Calibri"/>
              </a:rPr>
              <a:t> of it to be, the </a:t>
            </a:r>
            <a:r>
              <a:rPr lang="en-GB" sz="1100" b="1">
                <a:solidFill>
                  <a:schemeClr val="dk1"/>
                </a:solidFill>
                <a:latin typeface="Calibri"/>
                <a:ea typeface="Calibri"/>
                <a:cs typeface="Calibri"/>
                <a:sym typeface="Calibri"/>
              </a:rPr>
              <a:t>treatments</a:t>
            </a:r>
            <a:r>
              <a:rPr lang="en-GB" sz="1100">
                <a:solidFill>
                  <a:schemeClr val="dk1"/>
                </a:solidFill>
                <a:latin typeface="Calibri"/>
                <a:ea typeface="Calibri"/>
                <a:cs typeface="Calibri"/>
                <a:sym typeface="Calibri"/>
              </a:rPr>
              <a:t> that were suggested to cure the Black Death and how the authorities attempted to </a:t>
            </a:r>
            <a:r>
              <a:rPr lang="en-GB" sz="1100" b="1">
                <a:solidFill>
                  <a:schemeClr val="dk1"/>
                </a:solidFill>
                <a:latin typeface="Calibri"/>
                <a:ea typeface="Calibri"/>
                <a:cs typeface="Calibri"/>
                <a:sym typeface="Calibri"/>
              </a:rPr>
              <a:t>prevent</a:t>
            </a:r>
            <a:r>
              <a:rPr lang="en-GB" sz="1100">
                <a:solidFill>
                  <a:schemeClr val="dk1"/>
                </a:solidFill>
                <a:latin typeface="Calibri"/>
                <a:ea typeface="Calibri"/>
                <a:cs typeface="Calibri"/>
                <a:sym typeface="Calibri"/>
              </a:rPr>
              <a:t> the healthy from catching the disease. </a:t>
            </a:r>
            <a:endParaRPr/>
          </a:p>
        </p:txBody>
      </p:sp>
      <p:sp>
        <p:nvSpPr>
          <p:cNvPr id="391" name="Google Shape;391;p22"/>
          <p:cNvSpPr txBox="1"/>
          <p:nvPr/>
        </p:nvSpPr>
        <p:spPr>
          <a:xfrm>
            <a:off x="1635879" y="1223918"/>
            <a:ext cx="3249900" cy="461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THE IMPACT &amp; SYMPTOMS OF THE BLACK DEATH</a:t>
            </a:r>
            <a:endParaRPr/>
          </a:p>
        </p:txBody>
      </p:sp>
      <p:sp>
        <p:nvSpPr>
          <p:cNvPr id="392" name="Google Shape;392;p22"/>
          <p:cNvSpPr txBox="1"/>
          <p:nvPr/>
        </p:nvSpPr>
        <p:spPr>
          <a:xfrm>
            <a:off x="1635880" y="1736103"/>
            <a:ext cx="3249900" cy="1015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It is believed that </a:t>
            </a:r>
            <a:r>
              <a:rPr lang="en-GB" sz="1000" b="1">
                <a:solidFill>
                  <a:schemeClr val="dk1"/>
                </a:solidFill>
                <a:latin typeface="Calibri"/>
                <a:ea typeface="Calibri"/>
                <a:cs typeface="Calibri"/>
                <a:sym typeface="Calibri"/>
              </a:rPr>
              <a:t>trading ships </a:t>
            </a:r>
            <a:r>
              <a:rPr lang="en-GB" sz="1000">
                <a:solidFill>
                  <a:schemeClr val="dk1"/>
                </a:solidFill>
                <a:latin typeface="Calibri"/>
                <a:ea typeface="Calibri"/>
                <a:cs typeface="Calibri"/>
                <a:sym typeface="Calibri"/>
              </a:rPr>
              <a:t>from Asia brought the plague to Europe.  In 1347, it had arrived in Italy and by the following year the plague had quickly spread across the whole of Britain.  It affected </a:t>
            </a:r>
            <a:r>
              <a:rPr lang="en-GB" sz="1000" b="1">
                <a:solidFill>
                  <a:schemeClr val="dk1"/>
                </a:solidFill>
                <a:latin typeface="Calibri"/>
                <a:ea typeface="Calibri"/>
                <a:cs typeface="Calibri"/>
                <a:sym typeface="Calibri"/>
              </a:rPr>
              <a:t>rich </a:t>
            </a:r>
            <a:r>
              <a:rPr lang="en-GB" sz="1000">
                <a:solidFill>
                  <a:schemeClr val="dk1"/>
                </a:solidFill>
                <a:latin typeface="Calibri"/>
                <a:ea typeface="Calibri"/>
                <a:cs typeface="Calibri"/>
                <a:sym typeface="Calibri"/>
              </a:rPr>
              <a:t>and </a:t>
            </a:r>
            <a:r>
              <a:rPr lang="en-GB" sz="1000" b="1">
                <a:solidFill>
                  <a:schemeClr val="dk1"/>
                </a:solidFill>
                <a:latin typeface="Calibri"/>
                <a:ea typeface="Calibri"/>
                <a:cs typeface="Calibri"/>
                <a:sym typeface="Calibri"/>
              </a:rPr>
              <a:t>poor</a:t>
            </a:r>
            <a:r>
              <a:rPr lang="en-GB" sz="1000">
                <a:solidFill>
                  <a:schemeClr val="dk1"/>
                </a:solidFill>
                <a:latin typeface="Calibri"/>
                <a:ea typeface="Calibri"/>
                <a:cs typeface="Calibri"/>
                <a:sym typeface="Calibri"/>
              </a:rPr>
              <a:t>, those in the </a:t>
            </a:r>
            <a:r>
              <a:rPr lang="en-GB" sz="1000" b="1">
                <a:solidFill>
                  <a:schemeClr val="dk1"/>
                </a:solidFill>
                <a:latin typeface="Calibri"/>
                <a:ea typeface="Calibri"/>
                <a:cs typeface="Calibri"/>
                <a:sym typeface="Calibri"/>
              </a:rPr>
              <a:t>towns</a:t>
            </a:r>
            <a:r>
              <a:rPr lang="en-GB" sz="1000">
                <a:solidFill>
                  <a:schemeClr val="dk1"/>
                </a:solidFill>
                <a:latin typeface="Calibri"/>
                <a:ea typeface="Calibri"/>
                <a:cs typeface="Calibri"/>
                <a:sym typeface="Calibri"/>
              </a:rPr>
              <a:t> and those in the </a:t>
            </a:r>
            <a:r>
              <a:rPr lang="en-GB" sz="1000" b="1">
                <a:solidFill>
                  <a:schemeClr val="dk1"/>
                </a:solidFill>
                <a:latin typeface="Calibri"/>
                <a:ea typeface="Calibri"/>
                <a:cs typeface="Calibri"/>
                <a:sym typeface="Calibri"/>
              </a:rPr>
              <a:t>countryside</a:t>
            </a:r>
            <a:r>
              <a:rPr lang="en-GB" sz="1000">
                <a:solidFill>
                  <a:schemeClr val="dk1"/>
                </a:solidFill>
                <a:latin typeface="Calibri"/>
                <a:ea typeface="Calibri"/>
                <a:cs typeface="Calibri"/>
                <a:sym typeface="Calibri"/>
              </a:rPr>
              <a:t>.  Once a person was infected, they were expected to die in around </a:t>
            </a:r>
            <a:r>
              <a:rPr lang="en-GB" sz="1000" b="1">
                <a:solidFill>
                  <a:schemeClr val="dk1"/>
                </a:solidFill>
                <a:latin typeface="Calibri"/>
                <a:ea typeface="Calibri"/>
                <a:cs typeface="Calibri"/>
                <a:sym typeface="Calibri"/>
              </a:rPr>
              <a:t>3-5 days</a:t>
            </a:r>
            <a:r>
              <a:rPr lang="en-GB" sz="1000">
                <a:solidFill>
                  <a:schemeClr val="dk1"/>
                </a:solidFill>
                <a:latin typeface="Calibri"/>
                <a:ea typeface="Calibri"/>
                <a:cs typeface="Calibri"/>
                <a:sym typeface="Calibri"/>
              </a:rPr>
              <a:t>.</a:t>
            </a:r>
            <a:endParaRPr/>
          </a:p>
        </p:txBody>
      </p:sp>
      <p:sp>
        <p:nvSpPr>
          <p:cNvPr id="393" name="Google Shape;393;p22"/>
          <p:cNvSpPr txBox="1"/>
          <p:nvPr/>
        </p:nvSpPr>
        <p:spPr>
          <a:xfrm>
            <a:off x="4998471" y="1306457"/>
            <a:ext cx="6986100" cy="307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THE COMMONLY BELIEVED CAUSES OF THE BLACK DEATH </a:t>
            </a:r>
            <a:endParaRPr/>
          </a:p>
        </p:txBody>
      </p:sp>
      <p:sp>
        <p:nvSpPr>
          <p:cNvPr id="394" name="Google Shape;394;p22"/>
          <p:cNvSpPr txBox="1"/>
          <p:nvPr/>
        </p:nvSpPr>
        <p:spPr>
          <a:xfrm>
            <a:off x="1635880" y="2798553"/>
            <a:ext cx="3249900" cy="1477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The Black Death was an outbreak of both </a:t>
            </a:r>
            <a:r>
              <a:rPr lang="en-GB" sz="1000" b="1">
                <a:solidFill>
                  <a:schemeClr val="dk1"/>
                </a:solidFill>
                <a:latin typeface="Calibri"/>
                <a:ea typeface="Calibri"/>
                <a:cs typeface="Calibri"/>
                <a:sym typeface="Calibri"/>
              </a:rPr>
              <a:t>bubonic plague </a:t>
            </a:r>
            <a:r>
              <a:rPr lang="en-GB" sz="1000">
                <a:solidFill>
                  <a:schemeClr val="dk1"/>
                </a:solidFill>
                <a:latin typeface="Calibri"/>
                <a:ea typeface="Calibri"/>
                <a:cs typeface="Calibri"/>
                <a:sym typeface="Calibri"/>
              </a:rPr>
              <a:t>and </a:t>
            </a:r>
            <a:r>
              <a:rPr lang="en-GB" sz="1000" b="1">
                <a:solidFill>
                  <a:schemeClr val="dk1"/>
                </a:solidFill>
                <a:latin typeface="Calibri"/>
                <a:ea typeface="Calibri"/>
                <a:cs typeface="Calibri"/>
                <a:sym typeface="Calibri"/>
              </a:rPr>
              <a:t>pneumonic plague</a:t>
            </a:r>
            <a:r>
              <a:rPr lang="en-GB" sz="1000">
                <a:solidFill>
                  <a:schemeClr val="dk1"/>
                </a:solidFill>
                <a:latin typeface="Calibri"/>
                <a:ea typeface="Calibri"/>
                <a:cs typeface="Calibri"/>
                <a:sym typeface="Calibri"/>
              </a:rPr>
              <a:t>.  The bacteria of the bubonic plague were carried by </a:t>
            </a:r>
            <a:r>
              <a:rPr lang="en-GB" sz="1000" b="1">
                <a:solidFill>
                  <a:schemeClr val="dk1"/>
                </a:solidFill>
                <a:latin typeface="Calibri"/>
                <a:ea typeface="Calibri"/>
                <a:cs typeface="Calibri"/>
                <a:sym typeface="Calibri"/>
              </a:rPr>
              <a:t>fleas</a:t>
            </a:r>
            <a:r>
              <a:rPr lang="en-GB" sz="1000">
                <a:solidFill>
                  <a:schemeClr val="dk1"/>
                </a:solidFill>
                <a:latin typeface="Calibri"/>
                <a:ea typeface="Calibri"/>
                <a:cs typeface="Calibri"/>
                <a:sym typeface="Calibri"/>
              </a:rPr>
              <a:t> which arrived on rats and perhaps other vermin carried by the trade ships from Asia.  Once the flea bit a human body, it would secrete fluid containing the bacteria.  Recent evidence also suggests that the </a:t>
            </a:r>
            <a:r>
              <a:rPr lang="en-GB" sz="1000" b="1">
                <a:solidFill>
                  <a:schemeClr val="dk1"/>
                </a:solidFill>
                <a:latin typeface="Calibri"/>
                <a:ea typeface="Calibri"/>
                <a:cs typeface="Calibri"/>
                <a:sym typeface="Calibri"/>
              </a:rPr>
              <a:t>pneumonic plague </a:t>
            </a:r>
            <a:r>
              <a:rPr lang="en-GB" sz="1000">
                <a:solidFill>
                  <a:schemeClr val="dk1"/>
                </a:solidFill>
                <a:latin typeface="Calibri"/>
                <a:ea typeface="Calibri"/>
                <a:cs typeface="Calibri"/>
                <a:sym typeface="Calibri"/>
              </a:rPr>
              <a:t>spread in the </a:t>
            </a:r>
            <a:r>
              <a:rPr lang="en-GB" sz="1000" b="1">
                <a:solidFill>
                  <a:schemeClr val="dk1"/>
                </a:solidFill>
                <a:latin typeface="Calibri"/>
                <a:ea typeface="Calibri"/>
                <a:cs typeface="Calibri"/>
                <a:sym typeface="Calibri"/>
              </a:rPr>
              <a:t>air</a:t>
            </a:r>
            <a:r>
              <a:rPr lang="en-GB" sz="1000">
                <a:solidFill>
                  <a:schemeClr val="dk1"/>
                </a:solidFill>
                <a:latin typeface="Calibri"/>
                <a:ea typeface="Calibri"/>
                <a:cs typeface="Calibri"/>
                <a:sym typeface="Calibri"/>
              </a:rPr>
              <a:t> from coughs and sneezes (much like germs from a common cold today) and this affected the lungs, breathing &amp; coughing up blood.</a:t>
            </a:r>
            <a:endParaRPr/>
          </a:p>
        </p:txBody>
      </p:sp>
      <p:sp>
        <p:nvSpPr>
          <p:cNvPr id="395" name="Google Shape;395;p22"/>
          <p:cNvSpPr txBox="1"/>
          <p:nvPr/>
        </p:nvSpPr>
        <p:spPr>
          <a:xfrm>
            <a:off x="1635880" y="4322668"/>
            <a:ext cx="3249900" cy="1015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One of the main symptoms of the plague was the appearance of </a:t>
            </a:r>
            <a:r>
              <a:rPr lang="en-GB" sz="1000" b="1">
                <a:solidFill>
                  <a:schemeClr val="dk1"/>
                </a:solidFill>
                <a:latin typeface="Calibri"/>
                <a:ea typeface="Calibri"/>
                <a:cs typeface="Calibri"/>
                <a:sym typeface="Calibri"/>
              </a:rPr>
              <a:t>buboes.</a:t>
            </a:r>
            <a:r>
              <a:rPr lang="en-GB" sz="1000">
                <a:solidFill>
                  <a:schemeClr val="dk1"/>
                </a:solidFill>
                <a:latin typeface="Calibri"/>
                <a:ea typeface="Calibri"/>
                <a:cs typeface="Calibri"/>
                <a:sym typeface="Calibri"/>
              </a:rPr>
              <a:t>  These were large swellings, usually in the armpit or groin which was filled with a dark coloured pus.  Other symptoms would include a severe </a:t>
            </a:r>
            <a:r>
              <a:rPr lang="en-GB" sz="1000" b="1">
                <a:solidFill>
                  <a:schemeClr val="dk1"/>
                </a:solidFill>
                <a:latin typeface="Calibri"/>
                <a:ea typeface="Calibri"/>
                <a:cs typeface="Calibri"/>
                <a:sym typeface="Calibri"/>
              </a:rPr>
              <a:t>fever</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chest pains,</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breathing</a:t>
            </a:r>
            <a:r>
              <a:rPr lang="en-GB" sz="1000">
                <a:solidFill>
                  <a:schemeClr val="dk1"/>
                </a:solidFill>
                <a:latin typeface="Calibri"/>
                <a:ea typeface="Calibri"/>
                <a:cs typeface="Calibri"/>
                <a:sym typeface="Calibri"/>
              </a:rPr>
              <a:t> difficulties, sneezing and coughing up </a:t>
            </a:r>
            <a:r>
              <a:rPr lang="en-GB" sz="1000" b="1">
                <a:solidFill>
                  <a:schemeClr val="dk1"/>
                </a:solidFill>
                <a:latin typeface="Calibri"/>
                <a:ea typeface="Calibri"/>
                <a:cs typeface="Calibri"/>
                <a:sym typeface="Calibri"/>
              </a:rPr>
              <a:t>blood</a:t>
            </a:r>
            <a:r>
              <a:rPr lang="en-GB" sz="1000">
                <a:solidFill>
                  <a:schemeClr val="dk1"/>
                </a:solidFill>
                <a:latin typeface="Calibri"/>
                <a:ea typeface="Calibri"/>
                <a:cs typeface="Calibri"/>
                <a:sym typeface="Calibri"/>
              </a:rPr>
              <a:t> as well as </a:t>
            </a:r>
            <a:r>
              <a:rPr lang="en-GB" sz="1000" b="1">
                <a:solidFill>
                  <a:schemeClr val="dk1"/>
                </a:solidFill>
                <a:latin typeface="Calibri"/>
                <a:ea typeface="Calibri"/>
                <a:cs typeface="Calibri"/>
                <a:sym typeface="Calibri"/>
              </a:rPr>
              <a:t>headaches</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vomiting</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diarrhoea</a:t>
            </a:r>
            <a:r>
              <a:rPr lang="en-GB" sz="1000">
                <a:solidFill>
                  <a:schemeClr val="dk1"/>
                </a:solidFill>
                <a:latin typeface="Calibri"/>
                <a:ea typeface="Calibri"/>
                <a:cs typeface="Calibri"/>
                <a:sym typeface="Calibri"/>
              </a:rPr>
              <a:t>.</a:t>
            </a:r>
            <a:endParaRPr/>
          </a:p>
        </p:txBody>
      </p:sp>
      <p:sp>
        <p:nvSpPr>
          <p:cNvPr id="396" name="Google Shape;396;p22"/>
          <p:cNvSpPr txBox="1"/>
          <p:nvPr/>
        </p:nvSpPr>
        <p:spPr>
          <a:xfrm>
            <a:off x="2402540" y="6128504"/>
            <a:ext cx="2483100" cy="70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One key impact of the Black Death was </a:t>
            </a:r>
            <a:r>
              <a:rPr lang="en-GB" sz="1000" b="1">
                <a:solidFill>
                  <a:schemeClr val="dk1"/>
                </a:solidFill>
                <a:latin typeface="Calibri"/>
                <a:ea typeface="Calibri"/>
                <a:cs typeface="Calibri"/>
                <a:sym typeface="Calibri"/>
              </a:rPr>
              <a:t>fear</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panic</a:t>
            </a:r>
            <a:r>
              <a:rPr lang="en-GB" sz="1000">
                <a:solidFill>
                  <a:schemeClr val="dk1"/>
                </a:solidFill>
                <a:latin typeface="Calibri"/>
                <a:ea typeface="Calibri"/>
                <a:cs typeface="Calibri"/>
                <a:sym typeface="Calibri"/>
              </a:rPr>
              <a:t>, with people trying a number of remedies in the </a:t>
            </a:r>
            <a:r>
              <a:rPr lang="en-GB" sz="1000" b="1">
                <a:solidFill>
                  <a:schemeClr val="dk1"/>
                </a:solidFill>
                <a:latin typeface="Calibri"/>
                <a:ea typeface="Calibri"/>
                <a:cs typeface="Calibri"/>
                <a:sym typeface="Calibri"/>
              </a:rPr>
              <a:t>desperation</a:t>
            </a:r>
            <a:r>
              <a:rPr lang="en-GB" sz="1000">
                <a:solidFill>
                  <a:schemeClr val="dk1"/>
                </a:solidFill>
                <a:latin typeface="Calibri"/>
                <a:ea typeface="Calibri"/>
                <a:cs typeface="Calibri"/>
                <a:sym typeface="Calibri"/>
              </a:rPr>
              <a:t> to cure or prevent the disease from spreading.</a:t>
            </a:r>
            <a:endParaRPr/>
          </a:p>
        </p:txBody>
      </p:sp>
      <p:sp>
        <p:nvSpPr>
          <p:cNvPr id="397" name="Google Shape;397;p22"/>
          <p:cNvSpPr txBox="1"/>
          <p:nvPr/>
        </p:nvSpPr>
        <p:spPr>
          <a:xfrm>
            <a:off x="1635879" y="5381607"/>
            <a:ext cx="3249900" cy="70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At its height, in London, </a:t>
            </a:r>
            <a:r>
              <a:rPr lang="en-GB" sz="1000" b="1">
                <a:solidFill>
                  <a:schemeClr val="dk1"/>
                </a:solidFill>
                <a:latin typeface="Calibri"/>
                <a:ea typeface="Calibri"/>
                <a:cs typeface="Calibri"/>
                <a:sym typeface="Calibri"/>
              </a:rPr>
              <a:t>200 people a day </a:t>
            </a:r>
            <a:r>
              <a:rPr lang="en-GB" sz="1000">
                <a:solidFill>
                  <a:schemeClr val="dk1"/>
                </a:solidFill>
                <a:latin typeface="Calibri"/>
                <a:ea typeface="Calibri"/>
                <a:cs typeface="Calibri"/>
                <a:sym typeface="Calibri"/>
              </a:rPr>
              <a:t>were being buried.  Many of these in large </a:t>
            </a:r>
            <a:r>
              <a:rPr lang="en-GB" sz="1000" b="1">
                <a:solidFill>
                  <a:schemeClr val="dk1"/>
                </a:solidFill>
                <a:latin typeface="Calibri"/>
                <a:ea typeface="Calibri"/>
                <a:cs typeface="Calibri"/>
                <a:sym typeface="Calibri"/>
              </a:rPr>
              <a:t>plague pits </a:t>
            </a:r>
            <a:r>
              <a:rPr lang="en-GB" sz="1000">
                <a:solidFill>
                  <a:schemeClr val="dk1"/>
                </a:solidFill>
                <a:latin typeface="Calibri"/>
                <a:ea typeface="Calibri"/>
                <a:cs typeface="Calibri"/>
                <a:sym typeface="Calibri"/>
              </a:rPr>
              <a:t>which were dug to deal with the number of dead.  It was common in the bigger towns for more than </a:t>
            </a:r>
            <a:r>
              <a:rPr lang="en-GB" sz="1000" b="1">
                <a:solidFill>
                  <a:schemeClr val="dk1"/>
                </a:solidFill>
                <a:latin typeface="Calibri"/>
                <a:ea typeface="Calibri"/>
                <a:cs typeface="Calibri"/>
                <a:sym typeface="Calibri"/>
              </a:rPr>
              <a:t>half of the population </a:t>
            </a:r>
            <a:r>
              <a:rPr lang="en-GB" sz="1000">
                <a:solidFill>
                  <a:schemeClr val="dk1"/>
                </a:solidFill>
                <a:latin typeface="Calibri"/>
                <a:ea typeface="Calibri"/>
                <a:cs typeface="Calibri"/>
                <a:sym typeface="Calibri"/>
              </a:rPr>
              <a:t>to die.</a:t>
            </a:r>
            <a:endParaRPr/>
          </a:p>
        </p:txBody>
      </p:sp>
      <p:sp>
        <p:nvSpPr>
          <p:cNvPr id="398" name="Google Shape;398;p22"/>
          <p:cNvSpPr txBox="1"/>
          <p:nvPr/>
        </p:nvSpPr>
        <p:spPr>
          <a:xfrm>
            <a:off x="4998471" y="1931298"/>
            <a:ext cx="2976300" cy="1015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Many believed that it was the </a:t>
            </a:r>
            <a:r>
              <a:rPr lang="en-GB" sz="1000" b="1">
                <a:solidFill>
                  <a:schemeClr val="dk1"/>
                </a:solidFill>
                <a:latin typeface="Calibri"/>
                <a:ea typeface="Calibri"/>
                <a:cs typeface="Calibri"/>
                <a:sym typeface="Calibri"/>
              </a:rPr>
              <a:t>ultimate punishment </a:t>
            </a:r>
            <a:r>
              <a:rPr lang="en-GB" sz="1000">
                <a:solidFill>
                  <a:schemeClr val="dk1"/>
                </a:solidFill>
                <a:latin typeface="Calibri"/>
                <a:ea typeface="Calibri"/>
                <a:cs typeface="Calibri"/>
                <a:sym typeface="Calibri"/>
              </a:rPr>
              <a:t>from God for all the sin in the world.  For people, this was a very </a:t>
            </a:r>
            <a:r>
              <a:rPr lang="en-GB" sz="1000" b="1">
                <a:solidFill>
                  <a:schemeClr val="dk1"/>
                </a:solidFill>
                <a:latin typeface="Calibri"/>
                <a:ea typeface="Calibri"/>
                <a:cs typeface="Calibri"/>
                <a:sym typeface="Calibri"/>
              </a:rPr>
              <a:t>logical explanation </a:t>
            </a:r>
            <a:r>
              <a:rPr lang="en-GB" sz="1000">
                <a:solidFill>
                  <a:schemeClr val="dk1"/>
                </a:solidFill>
                <a:latin typeface="Calibri"/>
                <a:ea typeface="Calibri"/>
                <a:cs typeface="Calibri"/>
                <a:sym typeface="Calibri"/>
              </a:rPr>
              <a:t>as it was believed that God controlled all events on earth.  It was also believed that </a:t>
            </a:r>
            <a:r>
              <a:rPr lang="en-GB" sz="1000" b="1">
                <a:solidFill>
                  <a:schemeClr val="dk1"/>
                </a:solidFill>
                <a:latin typeface="Calibri"/>
                <a:ea typeface="Calibri"/>
                <a:cs typeface="Calibri"/>
                <a:sym typeface="Calibri"/>
              </a:rPr>
              <a:t>only God </a:t>
            </a:r>
            <a:r>
              <a:rPr lang="en-GB" sz="1000">
                <a:solidFill>
                  <a:schemeClr val="dk1"/>
                </a:solidFill>
                <a:latin typeface="Calibri"/>
                <a:ea typeface="Calibri"/>
                <a:cs typeface="Calibri"/>
                <a:sym typeface="Calibri"/>
              </a:rPr>
              <a:t>could cure the plague                       and so humans were powerless against it.</a:t>
            </a:r>
            <a:endParaRPr/>
          </a:p>
        </p:txBody>
      </p:sp>
      <p:sp>
        <p:nvSpPr>
          <p:cNvPr id="399" name="Google Shape;399;p22"/>
          <p:cNvSpPr txBox="1"/>
          <p:nvPr/>
        </p:nvSpPr>
        <p:spPr>
          <a:xfrm>
            <a:off x="4994636" y="1689929"/>
            <a:ext cx="29763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RELIGION</a:t>
            </a:r>
            <a:endParaRPr/>
          </a:p>
        </p:txBody>
      </p:sp>
      <p:sp>
        <p:nvSpPr>
          <p:cNvPr id="400" name="Google Shape;400;p22"/>
          <p:cNvSpPr txBox="1"/>
          <p:nvPr/>
        </p:nvSpPr>
        <p:spPr>
          <a:xfrm>
            <a:off x="8062481" y="1929487"/>
            <a:ext cx="3918300" cy="1015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Calibri"/>
                <a:ea typeface="Calibri"/>
                <a:cs typeface="Calibri"/>
                <a:sym typeface="Calibri"/>
              </a:rPr>
              <a:t>Astrologers</a:t>
            </a:r>
            <a:r>
              <a:rPr lang="en-GB" sz="1000">
                <a:solidFill>
                  <a:schemeClr val="dk1"/>
                </a:solidFill>
                <a:latin typeface="Calibri"/>
                <a:ea typeface="Calibri"/>
                <a:cs typeface="Calibri"/>
                <a:sym typeface="Calibri"/>
              </a:rPr>
              <a:t> believed that an unusual </a:t>
            </a:r>
            <a:r>
              <a:rPr lang="en-GB" sz="1000" b="1">
                <a:solidFill>
                  <a:schemeClr val="dk1"/>
                </a:solidFill>
                <a:latin typeface="Calibri"/>
                <a:ea typeface="Calibri"/>
                <a:cs typeface="Calibri"/>
                <a:sym typeface="Calibri"/>
              </a:rPr>
              <a:t>positioning of the planets Mars</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Jupiter</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Saturn</a:t>
            </a:r>
            <a:r>
              <a:rPr lang="en-GB" sz="1000">
                <a:solidFill>
                  <a:schemeClr val="dk1"/>
                </a:solidFill>
                <a:latin typeface="Calibri"/>
                <a:ea typeface="Calibri"/>
                <a:cs typeface="Calibri"/>
                <a:sym typeface="Calibri"/>
              </a:rPr>
              <a:t> in 1345 was a sign that something terrible was going to happen.  Astrology became more popular in the 1300s and the Church who at first doubted its theories, came to support astrology as a way that planets could affect people.  Of It was believed that God controlled the planets so this also had a link back to </a:t>
            </a:r>
            <a:r>
              <a:rPr lang="en-GB" sz="1000" b="1">
                <a:solidFill>
                  <a:schemeClr val="dk1"/>
                </a:solidFill>
                <a:latin typeface="Calibri"/>
                <a:ea typeface="Calibri"/>
                <a:cs typeface="Calibri"/>
                <a:sym typeface="Calibri"/>
              </a:rPr>
              <a:t>religion.</a:t>
            </a:r>
            <a:endParaRPr sz="1000">
              <a:solidFill>
                <a:schemeClr val="dk1"/>
              </a:solidFill>
              <a:latin typeface="Calibri"/>
              <a:ea typeface="Calibri"/>
              <a:cs typeface="Calibri"/>
              <a:sym typeface="Calibri"/>
            </a:endParaRPr>
          </a:p>
        </p:txBody>
      </p:sp>
      <p:sp>
        <p:nvSpPr>
          <p:cNvPr id="401" name="Google Shape;401;p22"/>
          <p:cNvSpPr txBox="1"/>
          <p:nvPr/>
        </p:nvSpPr>
        <p:spPr>
          <a:xfrm>
            <a:off x="8062481" y="1690983"/>
            <a:ext cx="39213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SUPERNATURAL</a:t>
            </a:r>
            <a:endParaRPr/>
          </a:p>
        </p:txBody>
      </p:sp>
      <p:sp>
        <p:nvSpPr>
          <p:cNvPr id="402" name="Google Shape;402;p22"/>
          <p:cNvSpPr txBox="1"/>
          <p:nvPr/>
        </p:nvSpPr>
        <p:spPr>
          <a:xfrm>
            <a:off x="7655857" y="3387632"/>
            <a:ext cx="4328700" cy="132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The main natural cause of the Black Death was the belief in </a:t>
            </a:r>
            <a:r>
              <a:rPr lang="en-GB" sz="1000" b="1">
                <a:solidFill>
                  <a:schemeClr val="dk1"/>
                </a:solidFill>
                <a:latin typeface="Calibri"/>
                <a:ea typeface="Calibri"/>
                <a:cs typeface="Calibri"/>
                <a:sym typeface="Calibri"/>
              </a:rPr>
              <a:t>miasma</a:t>
            </a:r>
            <a:r>
              <a:rPr lang="en-GB" sz="1000">
                <a:solidFill>
                  <a:schemeClr val="dk1"/>
                </a:solidFill>
                <a:latin typeface="Calibri"/>
                <a:ea typeface="Calibri"/>
                <a:cs typeface="Calibri"/>
                <a:sym typeface="Calibri"/>
              </a:rPr>
              <a:t> (impure air).  It was believed that miasma caused an </a:t>
            </a:r>
            <a:r>
              <a:rPr lang="en-GB" sz="1000" b="1">
                <a:solidFill>
                  <a:schemeClr val="dk1"/>
                </a:solidFill>
                <a:latin typeface="Calibri"/>
                <a:ea typeface="Calibri"/>
                <a:cs typeface="Calibri"/>
                <a:sym typeface="Calibri"/>
              </a:rPr>
              <a:t>imbalance in the body’s humours</a:t>
            </a:r>
            <a:r>
              <a:rPr lang="en-GB" sz="1000">
                <a:solidFill>
                  <a:schemeClr val="dk1"/>
                </a:solidFill>
                <a:latin typeface="Calibri"/>
                <a:ea typeface="Calibri"/>
                <a:cs typeface="Calibri"/>
                <a:sym typeface="Calibri"/>
              </a:rPr>
              <a:t>.  One belief at the time was that </a:t>
            </a:r>
            <a:r>
              <a:rPr lang="en-GB" sz="1000" b="1">
                <a:solidFill>
                  <a:schemeClr val="dk1"/>
                </a:solidFill>
                <a:latin typeface="Calibri"/>
                <a:ea typeface="Calibri"/>
                <a:cs typeface="Calibri"/>
                <a:sym typeface="Calibri"/>
              </a:rPr>
              <a:t>poisonous fumes </a:t>
            </a:r>
            <a:r>
              <a:rPr lang="en-GB" sz="1000">
                <a:solidFill>
                  <a:schemeClr val="dk1"/>
                </a:solidFill>
                <a:latin typeface="Calibri"/>
                <a:ea typeface="Calibri"/>
                <a:cs typeface="Calibri"/>
                <a:sym typeface="Calibri"/>
              </a:rPr>
              <a:t>had been released into the air from a </a:t>
            </a:r>
            <a:r>
              <a:rPr lang="en-GB" sz="1000" b="1">
                <a:solidFill>
                  <a:schemeClr val="dk1"/>
                </a:solidFill>
                <a:latin typeface="Calibri"/>
                <a:ea typeface="Calibri"/>
                <a:cs typeface="Calibri"/>
                <a:sym typeface="Calibri"/>
              </a:rPr>
              <a:t>volcanic eruption</a:t>
            </a:r>
            <a:r>
              <a:rPr lang="en-GB" sz="1000">
                <a:solidFill>
                  <a:schemeClr val="dk1"/>
                </a:solidFill>
                <a:latin typeface="Calibri"/>
                <a:ea typeface="Calibri"/>
                <a:cs typeface="Calibri"/>
                <a:sym typeface="Calibri"/>
              </a:rPr>
              <a:t> or earthquake.  However, it was still believed to be God that caused such natural events on earth. There was also a strong belief that those people that had been killed by the plague were those ‘people who were stuffed with evil humours.’  A physician, John of Burgundy wrote in 1365 that ‘</a:t>
            </a:r>
            <a:r>
              <a:rPr lang="en-GB" sz="1000" b="1">
                <a:solidFill>
                  <a:schemeClr val="dk1"/>
                </a:solidFill>
                <a:latin typeface="Calibri"/>
                <a:ea typeface="Calibri"/>
                <a:cs typeface="Calibri"/>
                <a:sym typeface="Calibri"/>
              </a:rPr>
              <a:t>the body does not become sick unless it contains evil humours</a:t>
            </a:r>
            <a:r>
              <a:rPr lang="en-GB" sz="1000">
                <a:solidFill>
                  <a:schemeClr val="dk1"/>
                </a:solidFill>
                <a:latin typeface="Calibri"/>
                <a:ea typeface="Calibri"/>
                <a:cs typeface="Calibri"/>
                <a:sym typeface="Calibri"/>
              </a:rPr>
              <a:t>’.</a:t>
            </a:r>
            <a:endParaRPr/>
          </a:p>
        </p:txBody>
      </p:sp>
      <p:sp>
        <p:nvSpPr>
          <p:cNvPr id="403" name="Google Shape;403;p22"/>
          <p:cNvSpPr txBox="1"/>
          <p:nvPr/>
        </p:nvSpPr>
        <p:spPr>
          <a:xfrm>
            <a:off x="5002305" y="3391474"/>
            <a:ext cx="2546100" cy="132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With any epidemic there is a huge amount of </a:t>
            </a:r>
            <a:r>
              <a:rPr lang="en-GB" sz="1000" b="1">
                <a:solidFill>
                  <a:schemeClr val="dk1"/>
                </a:solidFill>
                <a:latin typeface="Calibri"/>
                <a:ea typeface="Calibri"/>
                <a:cs typeface="Calibri"/>
                <a:sym typeface="Calibri"/>
              </a:rPr>
              <a:t>fear</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distress</a:t>
            </a:r>
            <a:r>
              <a:rPr lang="en-GB" sz="1000">
                <a:solidFill>
                  <a:schemeClr val="dk1"/>
                </a:solidFill>
                <a:latin typeface="Calibri"/>
                <a:ea typeface="Calibri"/>
                <a:cs typeface="Calibri"/>
                <a:sym typeface="Calibri"/>
              </a:rPr>
              <a:t>.  At this time in Europe there was a great deal of </a:t>
            </a:r>
            <a:r>
              <a:rPr lang="en-GB" sz="1000" b="1">
                <a:solidFill>
                  <a:schemeClr val="dk1"/>
                </a:solidFill>
                <a:latin typeface="Calibri"/>
                <a:ea typeface="Calibri"/>
                <a:cs typeface="Calibri"/>
                <a:sym typeface="Calibri"/>
              </a:rPr>
              <a:t>anti-Semitism</a:t>
            </a:r>
            <a:r>
              <a:rPr lang="en-GB" sz="1000">
                <a:solidFill>
                  <a:schemeClr val="dk1"/>
                </a:solidFill>
                <a:latin typeface="Calibri"/>
                <a:ea typeface="Calibri"/>
                <a:cs typeface="Calibri"/>
                <a:sym typeface="Calibri"/>
              </a:rPr>
              <a:t>.  People often blamed the </a:t>
            </a:r>
            <a:r>
              <a:rPr lang="en-GB" sz="1000" b="1">
                <a:solidFill>
                  <a:schemeClr val="dk1"/>
                </a:solidFill>
                <a:latin typeface="Calibri"/>
                <a:ea typeface="Calibri"/>
                <a:cs typeface="Calibri"/>
                <a:sym typeface="Calibri"/>
              </a:rPr>
              <a:t>Jewish</a:t>
            </a:r>
            <a:r>
              <a:rPr lang="en-GB" sz="1000">
                <a:solidFill>
                  <a:schemeClr val="dk1"/>
                </a:solidFill>
                <a:latin typeface="Calibri"/>
                <a:ea typeface="Calibri"/>
                <a:cs typeface="Calibri"/>
                <a:sym typeface="Calibri"/>
              </a:rPr>
              <a:t> population for the disease with no other reason other than their prejudice against them.  Jews had been expelled from England as far back as the 13</a:t>
            </a:r>
            <a:r>
              <a:rPr lang="en-GB" sz="1000" baseline="30000">
                <a:solidFill>
                  <a:schemeClr val="dk1"/>
                </a:solidFill>
                <a:latin typeface="Calibri"/>
                <a:ea typeface="Calibri"/>
                <a:cs typeface="Calibri"/>
                <a:sym typeface="Calibri"/>
              </a:rPr>
              <a:t>th</a:t>
            </a:r>
            <a:r>
              <a:rPr lang="en-GB" sz="1000">
                <a:solidFill>
                  <a:schemeClr val="dk1"/>
                </a:solidFill>
                <a:latin typeface="Calibri"/>
                <a:ea typeface="Calibri"/>
                <a:cs typeface="Calibri"/>
                <a:sym typeface="Calibri"/>
              </a:rPr>
              <a:t> century but some prejudice remained.</a:t>
            </a:r>
            <a:endParaRPr/>
          </a:p>
        </p:txBody>
      </p:sp>
      <p:sp>
        <p:nvSpPr>
          <p:cNvPr id="404" name="Google Shape;404;p22"/>
          <p:cNvSpPr txBox="1"/>
          <p:nvPr/>
        </p:nvSpPr>
        <p:spPr>
          <a:xfrm>
            <a:off x="5002305" y="3122298"/>
            <a:ext cx="25461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SOCIAL ATTITUDES</a:t>
            </a:r>
            <a:endParaRPr/>
          </a:p>
        </p:txBody>
      </p:sp>
      <p:sp>
        <p:nvSpPr>
          <p:cNvPr id="405" name="Google Shape;405;p22"/>
          <p:cNvSpPr txBox="1"/>
          <p:nvPr/>
        </p:nvSpPr>
        <p:spPr>
          <a:xfrm>
            <a:off x="9770237" y="5102203"/>
            <a:ext cx="2322000" cy="1708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050"/>
              <a:buFont typeface="Noto Sans Symbols"/>
              <a:buChar char="❑"/>
            </a:pPr>
            <a:r>
              <a:rPr lang="en-GB" sz="1050" b="1">
                <a:solidFill>
                  <a:schemeClr val="dk1"/>
                </a:solidFill>
                <a:latin typeface="Calibri"/>
                <a:ea typeface="Calibri"/>
                <a:cs typeface="Calibri"/>
                <a:sym typeface="Calibri"/>
              </a:rPr>
              <a:t>Pneumonic Plague</a:t>
            </a:r>
            <a:r>
              <a:rPr lang="en-GB" sz="1050">
                <a:solidFill>
                  <a:schemeClr val="dk1"/>
                </a:solidFill>
                <a:latin typeface="Calibri"/>
                <a:ea typeface="Calibri"/>
                <a:cs typeface="Calibri"/>
                <a:sym typeface="Calibri"/>
              </a:rPr>
              <a:t> – Plague that affects the lungs, ability to breath and coughing up blood.</a:t>
            </a:r>
            <a:endParaRPr/>
          </a:p>
          <a:p>
            <a:pPr marL="171450" marR="0" lvl="0" indent="-171450" algn="l" rtl="0">
              <a:spcBef>
                <a:spcPts val="0"/>
              </a:spcBef>
              <a:spcAft>
                <a:spcPts val="0"/>
              </a:spcAft>
              <a:buClr>
                <a:schemeClr val="dk1"/>
              </a:buClr>
              <a:buSzPts val="1050"/>
              <a:buFont typeface="Noto Sans Symbols"/>
              <a:buChar char="❑"/>
            </a:pPr>
            <a:r>
              <a:rPr lang="en-GB" sz="1050" b="1">
                <a:solidFill>
                  <a:schemeClr val="dk1"/>
                </a:solidFill>
                <a:latin typeface="Calibri"/>
                <a:ea typeface="Calibri"/>
                <a:cs typeface="Calibri"/>
                <a:sym typeface="Calibri"/>
              </a:rPr>
              <a:t>Posy</a:t>
            </a:r>
            <a:r>
              <a:rPr lang="en-GB" sz="1050">
                <a:solidFill>
                  <a:schemeClr val="dk1"/>
                </a:solidFill>
                <a:latin typeface="Calibri"/>
                <a:ea typeface="Calibri"/>
                <a:cs typeface="Calibri"/>
                <a:sym typeface="Calibri"/>
              </a:rPr>
              <a:t> – A bunch of strong or sweet smelling flowers.</a:t>
            </a:r>
            <a:endParaRPr/>
          </a:p>
          <a:p>
            <a:pPr marL="171450" marR="0" lvl="0" indent="-171450" algn="l" rtl="0">
              <a:spcBef>
                <a:spcPts val="0"/>
              </a:spcBef>
              <a:spcAft>
                <a:spcPts val="0"/>
              </a:spcAft>
              <a:buClr>
                <a:schemeClr val="dk1"/>
              </a:buClr>
              <a:buSzPts val="1050"/>
              <a:buFont typeface="Noto Sans Symbols"/>
              <a:buChar char="❑"/>
            </a:pPr>
            <a:r>
              <a:rPr lang="en-GB" sz="1050" b="1">
                <a:solidFill>
                  <a:schemeClr val="dk1"/>
                </a:solidFill>
                <a:latin typeface="Calibri"/>
                <a:ea typeface="Calibri"/>
                <a:cs typeface="Calibri"/>
                <a:sym typeface="Calibri"/>
              </a:rPr>
              <a:t>Quarantine </a:t>
            </a:r>
            <a:r>
              <a:rPr lang="en-GB" sz="1050">
                <a:solidFill>
                  <a:schemeClr val="dk1"/>
                </a:solidFill>
                <a:latin typeface="Calibri"/>
                <a:ea typeface="Calibri"/>
                <a:cs typeface="Calibri"/>
                <a:sym typeface="Calibri"/>
              </a:rPr>
              <a:t>– being isolated away from the healthy in order to stop the spread of a disease.</a:t>
            </a:r>
            <a:endParaRPr/>
          </a:p>
          <a:p>
            <a:pPr marL="171450" marR="0" lvl="0" indent="-171450" algn="l" rtl="0">
              <a:spcBef>
                <a:spcPts val="0"/>
              </a:spcBef>
              <a:spcAft>
                <a:spcPts val="0"/>
              </a:spcAft>
              <a:buClr>
                <a:schemeClr val="dk1"/>
              </a:buClr>
              <a:buSzPts val="1050"/>
              <a:buFont typeface="Noto Sans Symbols"/>
              <a:buChar char="❑"/>
            </a:pPr>
            <a:r>
              <a:rPr lang="en-GB" sz="1050" b="1">
                <a:solidFill>
                  <a:schemeClr val="dk1"/>
                </a:solidFill>
                <a:latin typeface="Calibri"/>
                <a:ea typeface="Calibri"/>
                <a:cs typeface="Calibri"/>
                <a:sym typeface="Calibri"/>
              </a:rPr>
              <a:t>Scourge</a:t>
            </a:r>
            <a:r>
              <a:rPr lang="en-GB" sz="1050">
                <a:solidFill>
                  <a:schemeClr val="dk1"/>
                </a:solidFill>
                <a:latin typeface="Calibri"/>
                <a:ea typeface="Calibri"/>
                <a:cs typeface="Calibri"/>
                <a:sym typeface="Calibri"/>
              </a:rPr>
              <a:t> – A person or a thing that causes great suffering and fear.</a:t>
            </a:r>
            <a:endParaRPr/>
          </a:p>
        </p:txBody>
      </p:sp>
      <p:sp>
        <p:nvSpPr>
          <p:cNvPr id="406" name="Google Shape;406;p22"/>
          <p:cNvSpPr txBox="1"/>
          <p:nvPr/>
        </p:nvSpPr>
        <p:spPr>
          <a:xfrm>
            <a:off x="7440705" y="5105144"/>
            <a:ext cx="2284800" cy="1708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050"/>
              <a:buFont typeface="Noto Sans Symbols"/>
              <a:buChar char="❑"/>
            </a:pPr>
            <a:r>
              <a:rPr lang="en-GB" sz="1050" b="1">
                <a:solidFill>
                  <a:schemeClr val="dk1"/>
                </a:solidFill>
                <a:latin typeface="Calibri"/>
                <a:ea typeface="Calibri"/>
                <a:cs typeface="Calibri"/>
                <a:sym typeface="Calibri"/>
              </a:rPr>
              <a:t>Fever</a:t>
            </a:r>
            <a:r>
              <a:rPr lang="en-GB" sz="1050">
                <a:solidFill>
                  <a:schemeClr val="dk1"/>
                </a:solidFill>
                <a:latin typeface="Calibri"/>
                <a:ea typeface="Calibri"/>
                <a:cs typeface="Calibri"/>
                <a:sym typeface="Calibri"/>
              </a:rPr>
              <a:t> – A symptom which results in a high temperature, shivering.</a:t>
            </a:r>
            <a:endParaRPr/>
          </a:p>
          <a:p>
            <a:pPr marL="171450" marR="0" lvl="0" indent="-171450" algn="l" rtl="0">
              <a:spcBef>
                <a:spcPts val="0"/>
              </a:spcBef>
              <a:spcAft>
                <a:spcPts val="0"/>
              </a:spcAft>
              <a:buClr>
                <a:schemeClr val="dk1"/>
              </a:buClr>
              <a:buSzPts val="1050"/>
              <a:buFont typeface="Noto Sans Symbols"/>
              <a:buChar char="❑"/>
            </a:pPr>
            <a:r>
              <a:rPr lang="en-GB" sz="1050" b="1">
                <a:solidFill>
                  <a:schemeClr val="dk1"/>
                </a:solidFill>
                <a:latin typeface="Calibri"/>
                <a:ea typeface="Calibri"/>
                <a:cs typeface="Calibri"/>
                <a:sym typeface="Calibri"/>
              </a:rPr>
              <a:t>Flagellation</a:t>
            </a:r>
            <a:r>
              <a:rPr lang="en-GB" sz="1050">
                <a:solidFill>
                  <a:schemeClr val="dk1"/>
                </a:solidFill>
                <a:latin typeface="Calibri"/>
                <a:ea typeface="Calibri"/>
                <a:cs typeface="Calibri"/>
                <a:sym typeface="Calibri"/>
              </a:rPr>
              <a:t> – the act of whipping yourself as a form of punishment to seek forgiveness from God.</a:t>
            </a:r>
            <a:endParaRPr/>
          </a:p>
          <a:p>
            <a:pPr marL="171450" marR="0" lvl="0" indent="-171450" algn="l" rtl="0">
              <a:spcBef>
                <a:spcPts val="0"/>
              </a:spcBef>
              <a:spcAft>
                <a:spcPts val="0"/>
              </a:spcAft>
              <a:buClr>
                <a:schemeClr val="dk1"/>
              </a:buClr>
              <a:buSzPts val="1050"/>
              <a:buFont typeface="Noto Sans Symbols"/>
              <a:buChar char="❑"/>
            </a:pPr>
            <a:r>
              <a:rPr lang="en-GB" sz="1050" b="1">
                <a:solidFill>
                  <a:schemeClr val="dk1"/>
                </a:solidFill>
                <a:latin typeface="Calibri"/>
                <a:ea typeface="Calibri"/>
                <a:cs typeface="Calibri"/>
                <a:sym typeface="Calibri"/>
              </a:rPr>
              <a:t>Miasma</a:t>
            </a:r>
            <a:r>
              <a:rPr lang="en-GB" sz="1050">
                <a:solidFill>
                  <a:schemeClr val="dk1"/>
                </a:solidFill>
                <a:latin typeface="Calibri"/>
                <a:ea typeface="Calibri"/>
                <a:cs typeface="Calibri"/>
                <a:sym typeface="Calibri"/>
              </a:rPr>
              <a:t> – The belief that ‘bad’, smelly air causes disease.</a:t>
            </a:r>
            <a:endParaRPr/>
          </a:p>
          <a:p>
            <a:pPr marL="171450" marR="0" lvl="0" indent="-171450" algn="l" rtl="0">
              <a:spcBef>
                <a:spcPts val="0"/>
              </a:spcBef>
              <a:spcAft>
                <a:spcPts val="0"/>
              </a:spcAft>
              <a:buClr>
                <a:schemeClr val="dk1"/>
              </a:buClr>
              <a:buSzPts val="1050"/>
              <a:buFont typeface="Noto Sans Symbols"/>
              <a:buChar char="❑"/>
            </a:pPr>
            <a:r>
              <a:rPr lang="en-GB" sz="1050" b="1">
                <a:solidFill>
                  <a:schemeClr val="dk1"/>
                </a:solidFill>
                <a:latin typeface="Calibri"/>
                <a:ea typeface="Calibri"/>
                <a:cs typeface="Calibri"/>
                <a:sym typeface="Calibri"/>
              </a:rPr>
              <a:t>Pestilence</a:t>
            </a:r>
            <a:r>
              <a:rPr lang="en-GB" sz="1050">
                <a:solidFill>
                  <a:schemeClr val="dk1"/>
                </a:solidFill>
                <a:latin typeface="Calibri"/>
                <a:ea typeface="Calibri"/>
                <a:cs typeface="Calibri"/>
                <a:sym typeface="Calibri"/>
              </a:rPr>
              <a:t> – A disease which causes widespread deaths.</a:t>
            </a:r>
            <a:endParaRPr/>
          </a:p>
          <a:p>
            <a:pPr marL="171450" marR="0" lvl="0" indent="-171450" algn="l" rtl="0">
              <a:spcBef>
                <a:spcPts val="0"/>
              </a:spcBef>
              <a:spcAft>
                <a:spcPts val="0"/>
              </a:spcAft>
              <a:buClr>
                <a:schemeClr val="dk1"/>
              </a:buClr>
              <a:buSzPts val="1050"/>
              <a:buFont typeface="Noto Sans Symbols"/>
              <a:buChar char="❑"/>
            </a:pPr>
            <a:r>
              <a:rPr lang="en-GB" sz="1050" b="1">
                <a:solidFill>
                  <a:schemeClr val="dk1"/>
                </a:solidFill>
                <a:latin typeface="Calibri"/>
                <a:ea typeface="Calibri"/>
                <a:cs typeface="Calibri"/>
                <a:sym typeface="Calibri"/>
              </a:rPr>
              <a:t>Plague</a:t>
            </a:r>
            <a:r>
              <a:rPr lang="en-GB" sz="1050">
                <a:solidFill>
                  <a:schemeClr val="dk1"/>
                </a:solidFill>
                <a:latin typeface="Calibri"/>
                <a:ea typeface="Calibri"/>
                <a:cs typeface="Calibri"/>
                <a:sym typeface="Calibri"/>
              </a:rPr>
              <a:t> – Highly contagious disease.</a:t>
            </a:r>
            <a:endParaRPr/>
          </a:p>
        </p:txBody>
      </p:sp>
      <p:sp>
        <p:nvSpPr>
          <p:cNvPr id="407" name="Google Shape;407;p22"/>
          <p:cNvSpPr txBox="1"/>
          <p:nvPr/>
        </p:nvSpPr>
        <p:spPr>
          <a:xfrm>
            <a:off x="4930588" y="5109678"/>
            <a:ext cx="2465400" cy="1708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050"/>
              <a:buFont typeface="Noto Sans Symbols"/>
              <a:buChar char="❑"/>
            </a:pPr>
            <a:r>
              <a:rPr lang="en-GB" sz="1050" b="1">
                <a:solidFill>
                  <a:schemeClr val="dk1"/>
                </a:solidFill>
                <a:latin typeface="Calibri"/>
                <a:ea typeface="Calibri"/>
                <a:cs typeface="Calibri"/>
                <a:sym typeface="Calibri"/>
              </a:rPr>
              <a:t>Anti-Semitism</a:t>
            </a:r>
            <a:r>
              <a:rPr lang="en-GB" sz="1050">
                <a:solidFill>
                  <a:schemeClr val="dk1"/>
                </a:solidFill>
                <a:latin typeface="Calibri"/>
                <a:ea typeface="Calibri"/>
                <a:cs typeface="Calibri"/>
                <a:sym typeface="Calibri"/>
              </a:rPr>
              <a:t> – Prejudice and active discrimination against the Jews.</a:t>
            </a:r>
            <a:endParaRPr/>
          </a:p>
          <a:p>
            <a:pPr marL="171450" marR="0" lvl="0" indent="-171450" algn="l" rtl="0">
              <a:spcBef>
                <a:spcPts val="0"/>
              </a:spcBef>
              <a:spcAft>
                <a:spcPts val="0"/>
              </a:spcAft>
              <a:buClr>
                <a:schemeClr val="dk1"/>
              </a:buClr>
              <a:buSzPts val="1050"/>
              <a:buFont typeface="Noto Sans Symbols"/>
              <a:buChar char="❑"/>
            </a:pPr>
            <a:r>
              <a:rPr lang="en-GB" sz="1050" b="1">
                <a:solidFill>
                  <a:schemeClr val="dk1"/>
                </a:solidFill>
                <a:latin typeface="Calibri"/>
                <a:ea typeface="Calibri"/>
                <a:cs typeface="Calibri"/>
                <a:sym typeface="Calibri"/>
              </a:rPr>
              <a:t>Buboes</a:t>
            </a:r>
            <a:r>
              <a:rPr lang="en-GB" sz="1050">
                <a:solidFill>
                  <a:schemeClr val="dk1"/>
                </a:solidFill>
                <a:latin typeface="Calibri"/>
                <a:ea typeface="Calibri"/>
                <a:cs typeface="Calibri"/>
                <a:sym typeface="Calibri"/>
              </a:rPr>
              <a:t> – a dark, pus filled swelling which appeared on parts of the body such as armpits and groin.</a:t>
            </a:r>
            <a:endParaRPr/>
          </a:p>
          <a:p>
            <a:pPr marL="171450" marR="0" lvl="0" indent="-171450" algn="l" rtl="0">
              <a:spcBef>
                <a:spcPts val="0"/>
              </a:spcBef>
              <a:spcAft>
                <a:spcPts val="0"/>
              </a:spcAft>
              <a:buClr>
                <a:schemeClr val="dk1"/>
              </a:buClr>
              <a:buSzPts val="1050"/>
              <a:buFont typeface="Noto Sans Symbols"/>
              <a:buChar char="❑"/>
            </a:pPr>
            <a:r>
              <a:rPr lang="en-GB" sz="1050" b="1">
                <a:solidFill>
                  <a:schemeClr val="dk1"/>
                </a:solidFill>
                <a:latin typeface="Calibri"/>
                <a:ea typeface="Calibri"/>
                <a:cs typeface="Calibri"/>
                <a:sym typeface="Calibri"/>
              </a:rPr>
              <a:t>Bubonic Plague</a:t>
            </a:r>
            <a:r>
              <a:rPr lang="en-GB" sz="1050">
                <a:solidFill>
                  <a:schemeClr val="dk1"/>
                </a:solidFill>
                <a:latin typeface="Calibri"/>
                <a:ea typeface="Calibri"/>
                <a:cs typeface="Calibri"/>
                <a:sym typeface="Calibri"/>
              </a:rPr>
              <a:t> – Plague spread by rats &amp; fleas. Results in buboes as well as extreme fever, aches &amp; headaches.</a:t>
            </a:r>
            <a:endParaRPr/>
          </a:p>
          <a:p>
            <a:pPr marL="171450" marR="0" lvl="0" indent="-171450" algn="l" rtl="0">
              <a:spcBef>
                <a:spcPts val="0"/>
              </a:spcBef>
              <a:spcAft>
                <a:spcPts val="0"/>
              </a:spcAft>
              <a:buClr>
                <a:schemeClr val="dk1"/>
              </a:buClr>
              <a:buSzPts val="1050"/>
              <a:buFont typeface="Noto Sans Symbols"/>
              <a:buChar char="❑"/>
            </a:pPr>
            <a:r>
              <a:rPr lang="en-GB" sz="1050" b="1">
                <a:solidFill>
                  <a:schemeClr val="dk1"/>
                </a:solidFill>
                <a:latin typeface="Calibri"/>
                <a:ea typeface="Calibri"/>
                <a:cs typeface="Calibri"/>
                <a:sym typeface="Calibri"/>
              </a:rPr>
              <a:t>Epidemic</a:t>
            </a:r>
            <a:r>
              <a:rPr lang="en-GB" sz="1050">
                <a:solidFill>
                  <a:schemeClr val="dk1"/>
                </a:solidFill>
                <a:latin typeface="Calibri"/>
                <a:ea typeface="Calibri"/>
                <a:cs typeface="Calibri"/>
                <a:sym typeface="Calibri"/>
              </a:rPr>
              <a:t> – a widespread and quick moving spread of a disease. </a:t>
            </a:r>
            <a:endParaRPr/>
          </a:p>
        </p:txBody>
      </p:sp>
      <p:sp>
        <p:nvSpPr>
          <p:cNvPr id="408" name="Google Shape;408;p22"/>
          <p:cNvSpPr txBox="1"/>
          <p:nvPr/>
        </p:nvSpPr>
        <p:spPr>
          <a:xfrm>
            <a:off x="4930590" y="4825204"/>
            <a:ext cx="71616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KEY TERM DEFINITIONS</a:t>
            </a:r>
            <a:endParaRPr sz="1200">
              <a:solidFill>
                <a:schemeClr val="lt1"/>
              </a:solidFill>
              <a:latin typeface="Calibri"/>
              <a:ea typeface="Calibri"/>
              <a:cs typeface="Calibri"/>
              <a:sym typeface="Calibri"/>
            </a:endParaRPr>
          </a:p>
        </p:txBody>
      </p:sp>
      <p:sp>
        <p:nvSpPr>
          <p:cNvPr id="409" name="Google Shape;409;p22"/>
          <p:cNvSpPr txBox="1"/>
          <p:nvPr/>
        </p:nvSpPr>
        <p:spPr>
          <a:xfrm>
            <a:off x="7655857" y="3122297"/>
            <a:ext cx="43287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NATURAL-MIASMA &amp; FOUR HUMOURS</a:t>
            </a:r>
            <a:endParaRPr/>
          </a:p>
        </p:txBody>
      </p:sp>
      <p:pic>
        <p:nvPicPr>
          <p:cNvPr id="410" name="Google Shape;410;p22" descr="THORN"/>
          <p:cNvPicPr preferRelativeResize="0"/>
          <p:nvPr/>
        </p:nvPicPr>
        <p:blipFill rotWithShape="1">
          <a:blip r:embed="rId7">
            <a:alphaModFix/>
          </a:blip>
          <a:srcRect/>
          <a:stretch/>
        </p:blipFill>
        <p:spPr>
          <a:xfrm>
            <a:off x="4998471" y="1634930"/>
            <a:ext cx="238125" cy="328677"/>
          </a:xfrm>
          <a:prstGeom prst="rect">
            <a:avLst/>
          </a:prstGeom>
          <a:noFill/>
          <a:ln>
            <a:noFill/>
          </a:ln>
        </p:spPr>
      </p:pic>
      <p:pic>
        <p:nvPicPr>
          <p:cNvPr id="411" name="Google Shape;411;p22" descr="THORN"/>
          <p:cNvPicPr preferRelativeResize="0"/>
          <p:nvPr/>
        </p:nvPicPr>
        <p:blipFill rotWithShape="1">
          <a:blip r:embed="rId8">
            <a:alphaModFix/>
          </a:blip>
          <a:srcRect/>
          <a:stretch/>
        </p:blipFill>
        <p:spPr>
          <a:xfrm>
            <a:off x="8066317" y="1630871"/>
            <a:ext cx="316753" cy="356219"/>
          </a:xfrm>
          <a:prstGeom prst="rect">
            <a:avLst/>
          </a:prstGeom>
          <a:noFill/>
          <a:ln>
            <a:noFill/>
          </a:ln>
        </p:spPr>
      </p:pic>
      <p:pic>
        <p:nvPicPr>
          <p:cNvPr id="412" name="Google Shape;412;p22" descr="THORN"/>
          <p:cNvPicPr preferRelativeResize="0"/>
          <p:nvPr/>
        </p:nvPicPr>
        <p:blipFill rotWithShape="1">
          <a:blip r:embed="rId9">
            <a:alphaModFix/>
          </a:blip>
          <a:srcRect/>
          <a:stretch/>
        </p:blipFill>
        <p:spPr>
          <a:xfrm>
            <a:off x="5002304" y="3028742"/>
            <a:ext cx="256084" cy="378030"/>
          </a:xfrm>
          <a:prstGeom prst="rect">
            <a:avLst/>
          </a:prstGeom>
          <a:noFill/>
          <a:ln>
            <a:noFill/>
          </a:ln>
        </p:spPr>
      </p:pic>
      <p:pic>
        <p:nvPicPr>
          <p:cNvPr id="413" name="Google Shape;413;p22" descr="THORN"/>
          <p:cNvPicPr preferRelativeResize="0"/>
          <p:nvPr/>
        </p:nvPicPr>
        <p:blipFill rotWithShape="1">
          <a:blip r:embed="rId10">
            <a:alphaModFix/>
          </a:blip>
          <a:srcRect/>
          <a:stretch/>
        </p:blipFill>
        <p:spPr>
          <a:xfrm>
            <a:off x="7655856" y="3042617"/>
            <a:ext cx="243806" cy="343545"/>
          </a:xfrm>
          <a:prstGeom prst="rect">
            <a:avLst/>
          </a:prstGeom>
          <a:noFill/>
          <a:ln>
            <a:noFill/>
          </a:ln>
        </p:spPr>
      </p:pic>
      <p:pic>
        <p:nvPicPr>
          <p:cNvPr id="414" name="Google Shape;414;p22" descr="Image result for black death clipart"/>
          <p:cNvPicPr preferRelativeResize="0"/>
          <p:nvPr/>
        </p:nvPicPr>
        <p:blipFill rotWithShape="1">
          <a:blip r:embed="rId11">
            <a:alphaModFix/>
          </a:blip>
          <a:srcRect t="23738" r="7373" b="9053"/>
          <a:stretch/>
        </p:blipFill>
        <p:spPr>
          <a:xfrm flipH="1">
            <a:off x="8356520" y="5742238"/>
            <a:ext cx="99140" cy="77519"/>
          </a:xfrm>
          <a:prstGeom prst="rect">
            <a:avLst/>
          </a:prstGeom>
          <a:noFill/>
          <a:ln>
            <a:noFill/>
          </a:ln>
        </p:spPr>
      </p:pic>
      <p:pic>
        <p:nvPicPr>
          <p:cNvPr id="415" name="Google Shape;415;p22"/>
          <p:cNvPicPr preferRelativeResize="0"/>
          <p:nvPr/>
        </p:nvPicPr>
        <p:blipFill rotWithShape="1">
          <a:blip r:embed="rId12">
            <a:alphaModFix/>
          </a:blip>
          <a:srcRect/>
          <a:stretch/>
        </p:blipFill>
        <p:spPr>
          <a:xfrm>
            <a:off x="1635877" y="6122272"/>
            <a:ext cx="740665" cy="707886"/>
          </a:xfrm>
          <a:prstGeom prst="rect">
            <a:avLst/>
          </a:prstGeom>
          <a:noFill/>
          <a:ln>
            <a:noFill/>
          </a:ln>
        </p:spPr>
      </p:pic>
      <p:pic>
        <p:nvPicPr>
          <p:cNvPr id="416" name="Google Shape;416;p22" descr="Flea"/>
          <p:cNvPicPr preferRelativeResize="0"/>
          <p:nvPr/>
        </p:nvPicPr>
        <p:blipFill rotWithShape="1">
          <a:blip r:embed="rId13">
            <a:alphaModFix/>
          </a:blip>
          <a:srcRect/>
          <a:stretch/>
        </p:blipFill>
        <p:spPr>
          <a:xfrm rot="808186" flipH="1">
            <a:off x="11491931" y="2605477"/>
            <a:ext cx="544262" cy="544262"/>
          </a:xfrm>
          <a:prstGeom prst="rect">
            <a:avLst/>
          </a:prstGeom>
          <a:noFill/>
          <a:ln>
            <a:noFill/>
          </a:ln>
        </p:spPr>
      </p:pic>
      <p:pic>
        <p:nvPicPr>
          <p:cNvPr id="417" name="Google Shape;417;p22" descr="Flea"/>
          <p:cNvPicPr preferRelativeResize="0"/>
          <p:nvPr/>
        </p:nvPicPr>
        <p:blipFill rotWithShape="1">
          <a:blip r:embed="rId13">
            <a:alphaModFix/>
          </a:blip>
          <a:srcRect/>
          <a:stretch/>
        </p:blipFill>
        <p:spPr>
          <a:xfrm rot="808186" flipH="1">
            <a:off x="7483438" y="2424321"/>
            <a:ext cx="544262" cy="5442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3"/>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GB" sz="4400"/>
              <a:t>Renaissance Medicine</a:t>
            </a:r>
            <a:endParaRPr/>
          </a:p>
        </p:txBody>
      </p:sp>
      <p:sp>
        <p:nvSpPr>
          <p:cNvPr id="424" name="Google Shape;424;p23"/>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24"/>
          <p:cNvSpPr txBox="1"/>
          <p:nvPr/>
        </p:nvSpPr>
        <p:spPr>
          <a:xfrm>
            <a:off x="89647" y="49103"/>
            <a:ext cx="15015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i="0" u="none" strike="noStrike" cap="none">
                <a:solidFill>
                  <a:schemeClr val="lt1"/>
                </a:solidFill>
                <a:latin typeface="Calibri"/>
                <a:ea typeface="Calibri"/>
                <a:cs typeface="Calibri"/>
                <a:sym typeface="Calibri"/>
              </a:rPr>
              <a:t>Lesson 9</a:t>
            </a:r>
            <a:endParaRPr/>
          </a:p>
        </p:txBody>
      </p:sp>
      <p:pic>
        <p:nvPicPr>
          <p:cNvPr id="430" name="Google Shape;430;p24" descr="Radio Newsman Regular"/>
          <p:cNvPicPr preferRelativeResize="0"/>
          <p:nvPr/>
        </p:nvPicPr>
        <p:blipFill rotWithShape="1">
          <a:blip r:embed="rId3">
            <a:alphaModFix/>
          </a:blip>
          <a:srcRect l="58713" b="-9998"/>
          <a:stretch/>
        </p:blipFill>
        <p:spPr>
          <a:xfrm>
            <a:off x="44823" y="986305"/>
            <a:ext cx="1466400" cy="175712"/>
          </a:xfrm>
          <a:prstGeom prst="rect">
            <a:avLst/>
          </a:prstGeom>
          <a:noFill/>
          <a:ln>
            <a:noFill/>
          </a:ln>
        </p:spPr>
      </p:pic>
      <p:pic>
        <p:nvPicPr>
          <p:cNvPr id="431" name="Google Shape;431;p24" descr="Radio Newsman Regular"/>
          <p:cNvPicPr preferRelativeResize="0"/>
          <p:nvPr/>
        </p:nvPicPr>
        <p:blipFill rotWithShape="1">
          <a:blip r:embed="rId4">
            <a:alphaModFix/>
          </a:blip>
          <a:srcRect l="27432" r="42097" b="-14995"/>
          <a:stretch/>
        </p:blipFill>
        <p:spPr>
          <a:xfrm>
            <a:off x="84866" y="724075"/>
            <a:ext cx="1506191" cy="251049"/>
          </a:xfrm>
          <a:prstGeom prst="rect">
            <a:avLst/>
          </a:prstGeom>
          <a:noFill/>
          <a:ln>
            <a:noFill/>
          </a:ln>
        </p:spPr>
      </p:pic>
      <p:pic>
        <p:nvPicPr>
          <p:cNvPr id="432" name="Google Shape;432;p24" descr="Radio Newsman Regular"/>
          <p:cNvPicPr preferRelativeResize="0"/>
          <p:nvPr/>
        </p:nvPicPr>
        <p:blipFill rotWithShape="1">
          <a:blip r:embed="rId4">
            <a:alphaModFix/>
          </a:blip>
          <a:srcRect r="73478" b="-4997"/>
          <a:stretch/>
        </p:blipFill>
        <p:spPr>
          <a:xfrm>
            <a:off x="89647" y="437649"/>
            <a:ext cx="1501409" cy="286426"/>
          </a:xfrm>
          <a:prstGeom prst="rect">
            <a:avLst/>
          </a:prstGeom>
          <a:noFill/>
          <a:ln>
            <a:noFill/>
          </a:ln>
        </p:spPr>
      </p:pic>
      <p:pic>
        <p:nvPicPr>
          <p:cNvPr id="433" name="Google Shape;433;p24" descr="Image result for heart monitor clipart"/>
          <p:cNvPicPr preferRelativeResize="0"/>
          <p:nvPr/>
        </p:nvPicPr>
        <p:blipFill rotWithShape="1">
          <a:blip r:embed="rId5">
            <a:alphaModFix/>
          </a:blip>
          <a:srcRect t="39191" r="15902" b="38201"/>
          <a:stretch/>
        </p:blipFill>
        <p:spPr>
          <a:xfrm>
            <a:off x="1" y="1145824"/>
            <a:ext cx="1591056" cy="785474"/>
          </a:xfrm>
          <a:prstGeom prst="rect">
            <a:avLst/>
          </a:prstGeom>
          <a:noFill/>
          <a:ln>
            <a:noFill/>
          </a:ln>
        </p:spPr>
      </p:pic>
      <p:sp>
        <p:nvSpPr>
          <p:cNvPr id="434" name="Google Shape;434;p24"/>
          <p:cNvSpPr txBox="1"/>
          <p:nvPr/>
        </p:nvSpPr>
        <p:spPr>
          <a:xfrm>
            <a:off x="1664208" y="49103"/>
            <a:ext cx="104280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i="0" u="none" strike="noStrike" cap="none">
                <a:solidFill>
                  <a:schemeClr val="lt1"/>
                </a:solidFill>
                <a:latin typeface="Calibri"/>
                <a:ea typeface="Calibri"/>
                <a:cs typeface="Calibri"/>
                <a:sym typeface="Calibri"/>
              </a:rPr>
              <a:t>UNIT 2: </a:t>
            </a:r>
            <a:r>
              <a:rPr lang="en-GB" sz="1600" b="0" i="0" u="none" strike="noStrike" cap="none">
                <a:solidFill>
                  <a:schemeClr val="lt1"/>
                </a:solidFill>
                <a:latin typeface="Calibri"/>
                <a:ea typeface="Calibri"/>
                <a:cs typeface="Calibri"/>
                <a:sym typeface="Calibri"/>
              </a:rPr>
              <a:t>Medicine in Renaissance Britain c.1500-c.1700 – How the ideas about the cause of disease continued or changed. </a:t>
            </a:r>
            <a:endParaRPr/>
          </a:p>
        </p:txBody>
      </p:sp>
      <p:pic>
        <p:nvPicPr>
          <p:cNvPr id="435" name="Google Shape;435;p24" descr="Related image"/>
          <p:cNvPicPr preferRelativeResize="0"/>
          <p:nvPr/>
        </p:nvPicPr>
        <p:blipFill rotWithShape="1">
          <a:blip r:embed="rId6">
            <a:alphaModFix/>
          </a:blip>
          <a:srcRect/>
          <a:stretch/>
        </p:blipFill>
        <p:spPr>
          <a:xfrm>
            <a:off x="438269" y="1179454"/>
            <a:ext cx="732840" cy="664943"/>
          </a:xfrm>
          <a:prstGeom prst="rect">
            <a:avLst/>
          </a:prstGeom>
          <a:noFill/>
          <a:ln>
            <a:noFill/>
          </a:ln>
        </p:spPr>
      </p:pic>
      <p:sp>
        <p:nvSpPr>
          <p:cNvPr id="436" name="Google Shape;436;p24"/>
          <p:cNvSpPr txBox="1"/>
          <p:nvPr/>
        </p:nvSpPr>
        <p:spPr>
          <a:xfrm>
            <a:off x="1684037" y="1549739"/>
            <a:ext cx="60477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u="sng">
                <a:solidFill>
                  <a:schemeClr val="lt1"/>
                </a:solidFill>
                <a:latin typeface="Calibri"/>
                <a:ea typeface="Calibri"/>
                <a:cs typeface="Calibri"/>
                <a:sym typeface="Calibri"/>
              </a:rPr>
              <a:t>CHANGES</a:t>
            </a:r>
            <a:r>
              <a:rPr lang="en-GB" sz="1100" b="1">
                <a:solidFill>
                  <a:schemeClr val="lt1"/>
                </a:solidFill>
                <a:latin typeface="Calibri"/>
                <a:ea typeface="Calibri"/>
                <a:cs typeface="Calibri"/>
                <a:sym typeface="Calibri"/>
              </a:rPr>
              <a:t> IN IDEAS ABOUT THE CAUSE OF ILLNESS</a:t>
            </a:r>
            <a:endParaRPr/>
          </a:p>
        </p:txBody>
      </p:sp>
      <p:sp>
        <p:nvSpPr>
          <p:cNvPr id="437" name="Google Shape;437;p24"/>
          <p:cNvSpPr/>
          <p:nvPr/>
        </p:nvSpPr>
        <p:spPr>
          <a:xfrm>
            <a:off x="7790687" y="1557165"/>
            <a:ext cx="4329600" cy="5238000"/>
          </a:xfrm>
          <a:prstGeom prst="rect">
            <a:avLst/>
          </a:prstGeom>
          <a:solidFill>
            <a:srgbClr val="D8D8D8"/>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8" name="Google Shape;438;p24"/>
          <p:cNvSpPr/>
          <p:nvPr/>
        </p:nvSpPr>
        <p:spPr>
          <a:xfrm>
            <a:off x="84865" y="1789050"/>
            <a:ext cx="1506300" cy="50412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9" name="Google Shape;439;p24"/>
          <p:cNvSpPr txBox="1"/>
          <p:nvPr/>
        </p:nvSpPr>
        <p:spPr>
          <a:xfrm>
            <a:off x="44823" y="2140979"/>
            <a:ext cx="1524600" cy="4339609"/>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Noto Sans Symbols"/>
              <a:buChar char="❑"/>
            </a:pPr>
            <a:r>
              <a:rPr lang="en-GB" sz="1100" dirty="0">
                <a:solidFill>
                  <a:schemeClr val="dk1"/>
                </a:solidFill>
                <a:latin typeface="Calibri"/>
                <a:ea typeface="Calibri"/>
                <a:cs typeface="Calibri"/>
                <a:sym typeface="Calibri"/>
              </a:rPr>
              <a:t>Alchemy</a:t>
            </a:r>
            <a:endParaRPr sz="1200" dirty="0"/>
          </a:p>
          <a:p>
            <a:pPr marL="171450" marR="0" lvl="0" indent="-171450" algn="l" rtl="0">
              <a:spcBef>
                <a:spcPts val="0"/>
              </a:spcBef>
              <a:spcAft>
                <a:spcPts val="0"/>
              </a:spcAft>
              <a:buClr>
                <a:schemeClr val="dk1"/>
              </a:buClr>
              <a:buSzPts val="1200"/>
              <a:buFont typeface="Noto Sans Symbols"/>
              <a:buChar char="❑"/>
            </a:pPr>
            <a:r>
              <a:rPr lang="en-GB" sz="1100" dirty="0">
                <a:solidFill>
                  <a:schemeClr val="dk1"/>
                </a:solidFill>
                <a:latin typeface="Calibri"/>
                <a:ea typeface="Calibri"/>
                <a:cs typeface="Calibri"/>
                <a:sym typeface="Calibri"/>
              </a:rPr>
              <a:t>Anatomy</a:t>
            </a:r>
            <a:endParaRPr sz="1200" dirty="0"/>
          </a:p>
          <a:p>
            <a:pPr marL="171450" marR="0" lvl="0" indent="-171450" algn="l" rtl="0">
              <a:spcBef>
                <a:spcPts val="0"/>
              </a:spcBef>
              <a:spcAft>
                <a:spcPts val="0"/>
              </a:spcAft>
              <a:buClr>
                <a:schemeClr val="dk1"/>
              </a:buClr>
              <a:buSzPts val="1200"/>
              <a:buFont typeface="Noto Sans Symbols"/>
              <a:buChar char="❑"/>
            </a:pPr>
            <a:r>
              <a:rPr lang="en-GB" sz="1100" dirty="0">
                <a:solidFill>
                  <a:schemeClr val="dk1"/>
                </a:solidFill>
                <a:latin typeface="Calibri"/>
                <a:ea typeface="Calibri"/>
                <a:cs typeface="Calibri"/>
                <a:sym typeface="Calibri"/>
              </a:rPr>
              <a:t>‘Animalcules’</a:t>
            </a:r>
            <a:endParaRPr sz="1200" dirty="0"/>
          </a:p>
          <a:p>
            <a:pPr marL="171450" marR="0" lvl="0" indent="-171450" algn="l" rtl="0">
              <a:spcBef>
                <a:spcPts val="0"/>
              </a:spcBef>
              <a:spcAft>
                <a:spcPts val="0"/>
              </a:spcAft>
              <a:buClr>
                <a:schemeClr val="dk1"/>
              </a:buClr>
              <a:buSzPts val="1200"/>
              <a:buFont typeface="Noto Sans Symbols"/>
              <a:buChar char="❑"/>
            </a:pPr>
            <a:r>
              <a:rPr lang="en-GB" sz="1100" dirty="0">
                <a:solidFill>
                  <a:schemeClr val="dk1"/>
                </a:solidFill>
                <a:latin typeface="Calibri"/>
                <a:ea typeface="Calibri"/>
                <a:cs typeface="Calibri"/>
                <a:sym typeface="Calibri"/>
              </a:rPr>
              <a:t>Bacteria</a:t>
            </a:r>
            <a:endParaRPr sz="1200" dirty="0"/>
          </a:p>
          <a:p>
            <a:pPr marL="171450" marR="0" lvl="0" indent="-171450" algn="l" rtl="0">
              <a:spcBef>
                <a:spcPts val="0"/>
              </a:spcBef>
              <a:spcAft>
                <a:spcPts val="0"/>
              </a:spcAft>
              <a:buClr>
                <a:schemeClr val="dk1"/>
              </a:buClr>
              <a:buSzPts val="1200"/>
              <a:buFont typeface="Noto Sans Symbols"/>
              <a:buChar char="❑"/>
            </a:pPr>
            <a:r>
              <a:rPr lang="en-GB" sz="1100" dirty="0">
                <a:solidFill>
                  <a:schemeClr val="dk1"/>
                </a:solidFill>
                <a:latin typeface="Calibri"/>
                <a:ea typeface="Calibri"/>
                <a:cs typeface="Calibri"/>
                <a:sym typeface="Calibri"/>
              </a:rPr>
              <a:t>Challenge</a:t>
            </a:r>
            <a:endParaRPr sz="1200" dirty="0"/>
          </a:p>
          <a:p>
            <a:pPr marL="171450" marR="0" lvl="0" indent="-171450" algn="l" rtl="0">
              <a:spcBef>
                <a:spcPts val="0"/>
              </a:spcBef>
              <a:spcAft>
                <a:spcPts val="0"/>
              </a:spcAft>
              <a:buClr>
                <a:schemeClr val="dk1"/>
              </a:buClr>
              <a:buSzPts val="1200"/>
              <a:buFont typeface="Noto Sans Symbols"/>
              <a:buChar char="❑"/>
            </a:pPr>
            <a:r>
              <a:rPr lang="en-GB" sz="1100" dirty="0">
                <a:solidFill>
                  <a:schemeClr val="dk1"/>
                </a:solidFill>
                <a:latin typeface="Calibri"/>
                <a:ea typeface="Calibri"/>
                <a:cs typeface="Calibri"/>
                <a:sym typeface="Calibri"/>
              </a:rPr>
              <a:t>College of Physicians</a:t>
            </a:r>
            <a:endParaRPr sz="1200" dirty="0"/>
          </a:p>
          <a:p>
            <a:pPr marL="171450" marR="0" lvl="0" indent="-171450" algn="l" rtl="0">
              <a:spcBef>
                <a:spcPts val="0"/>
              </a:spcBef>
              <a:spcAft>
                <a:spcPts val="0"/>
              </a:spcAft>
              <a:buClr>
                <a:schemeClr val="dk1"/>
              </a:buClr>
              <a:buSzPts val="1200"/>
              <a:buFont typeface="Noto Sans Symbols"/>
              <a:buChar char="❑"/>
            </a:pPr>
            <a:r>
              <a:rPr lang="en-GB" sz="1100" dirty="0">
                <a:solidFill>
                  <a:schemeClr val="dk1"/>
                </a:solidFill>
                <a:latin typeface="Calibri"/>
                <a:ea typeface="Calibri"/>
                <a:cs typeface="Calibri"/>
                <a:sym typeface="Calibri"/>
              </a:rPr>
              <a:t>Curiosity</a:t>
            </a:r>
            <a:endParaRPr sz="1200" dirty="0"/>
          </a:p>
          <a:p>
            <a:pPr marL="171450" marR="0" lvl="0" indent="-171450" algn="l" rtl="0">
              <a:spcBef>
                <a:spcPts val="0"/>
              </a:spcBef>
              <a:spcAft>
                <a:spcPts val="0"/>
              </a:spcAft>
              <a:buClr>
                <a:schemeClr val="dk1"/>
              </a:buClr>
              <a:buSzPts val="1200"/>
              <a:buFont typeface="Noto Sans Symbols"/>
              <a:buChar char="❑"/>
            </a:pPr>
            <a:r>
              <a:rPr lang="en-GB" sz="1100" dirty="0">
                <a:solidFill>
                  <a:schemeClr val="dk1"/>
                </a:solidFill>
                <a:latin typeface="Calibri"/>
                <a:ea typeface="Calibri"/>
                <a:cs typeface="Calibri"/>
                <a:sym typeface="Calibri"/>
              </a:rPr>
              <a:t>Discredited</a:t>
            </a:r>
            <a:endParaRPr sz="1200" dirty="0"/>
          </a:p>
          <a:p>
            <a:pPr marL="171450" marR="0" lvl="0" indent="-171450" algn="l" rtl="0">
              <a:spcBef>
                <a:spcPts val="0"/>
              </a:spcBef>
              <a:spcAft>
                <a:spcPts val="0"/>
              </a:spcAft>
              <a:buClr>
                <a:schemeClr val="dk1"/>
              </a:buClr>
              <a:buSzPts val="1200"/>
              <a:buFont typeface="Noto Sans Symbols"/>
              <a:buChar char="❑"/>
            </a:pPr>
            <a:r>
              <a:rPr lang="en-GB" sz="1100" dirty="0">
                <a:solidFill>
                  <a:schemeClr val="dk1"/>
                </a:solidFill>
                <a:latin typeface="Calibri"/>
                <a:ea typeface="Calibri"/>
                <a:cs typeface="Calibri"/>
                <a:sym typeface="Calibri"/>
              </a:rPr>
              <a:t>Discoveries</a:t>
            </a:r>
            <a:endParaRPr sz="1200" dirty="0"/>
          </a:p>
          <a:p>
            <a:pPr marL="171450" marR="0" lvl="0" indent="-171450" algn="l" rtl="0">
              <a:spcBef>
                <a:spcPts val="0"/>
              </a:spcBef>
              <a:spcAft>
                <a:spcPts val="0"/>
              </a:spcAft>
              <a:buClr>
                <a:schemeClr val="dk1"/>
              </a:buClr>
              <a:buSzPts val="1200"/>
              <a:buFont typeface="Noto Sans Symbols"/>
              <a:buChar char="❑"/>
            </a:pPr>
            <a:r>
              <a:rPr lang="en-GB" sz="1100" dirty="0">
                <a:solidFill>
                  <a:schemeClr val="dk1"/>
                </a:solidFill>
                <a:latin typeface="Calibri"/>
                <a:ea typeface="Calibri"/>
                <a:cs typeface="Calibri"/>
                <a:sym typeface="Calibri"/>
              </a:rPr>
              <a:t>Dissections</a:t>
            </a:r>
            <a:endParaRPr sz="1200" dirty="0"/>
          </a:p>
          <a:p>
            <a:pPr marL="171450" marR="0" lvl="0" indent="-171450" algn="l" rtl="0">
              <a:spcBef>
                <a:spcPts val="0"/>
              </a:spcBef>
              <a:spcAft>
                <a:spcPts val="0"/>
              </a:spcAft>
              <a:buClr>
                <a:schemeClr val="dk1"/>
              </a:buClr>
              <a:buSzPts val="1200"/>
              <a:buFont typeface="Noto Sans Symbols"/>
              <a:buChar char="❑"/>
            </a:pPr>
            <a:r>
              <a:rPr lang="en-GB" sz="1100" dirty="0">
                <a:solidFill>
                  <a:schemeClr val="dk1"/>
                </a:solidFill>
                <a:latin typeface="Calibri"/>
                <a:ea typeface="Calibri"/>
                <a:cs typeface="Calibri"/>
                <a:sym typeface="Calibri"/>
              </a:rPr>
              <a:t>Four Humours</a:t>
            </a:r>
            <a:endParaRPr sz="1200" dirty="0"/>
          </a:p>
          <a:p>
            <a:pPr marL="171450" marR="0" lvl="0" indent="-171450" algn="l" rtl="0">
              <a:spcBef>
                <a:spcPts val="0"/>
              </a:spcBef>
              <a:spcAft>
                <a:spcPts val="0"/>
              </a:spcAft>
              <a:buClr>
                <a:schemeClr val="dk1"/>
              </a:buClr>
              <a:buSzPts val="1200"/>
              <a:buFont typeface="Noto Sans Symbols"/>
              <a:buChar char="❑"/>
            </a:pPr>
            <a:r>
              <a:rPr lang="en-GB" sz="1100" dirty="0">
                <a:solidFill>
                  <a:schemeClr val="dk1"/>
                </a:solidFill>
                <a:latin typeface="Calibri"/>
                <a:ea typeface="Calibri"/>
                <a:cs typeface="Calibri"/>
                <a:sym typeface="Calibri"/>
              </a:rPr>
              <a:t>Ideology</a:t>
            </a:r>
            <a:endParaRPr sz="1200" dirty="0"/>
          </a:p>
          <a:p>
            <a:pPr marL="171450" marR="0" lvl="0" indent="-171450" algn="l" rtl="0">
              <a:spcBef>
                <a:spcPts val="0"/>
              </a:spcBef>
              <a:spcAft>
                <a:spcPts val="0"/>
              </a:spcAft>
              <a:buClr>
                <a:schemeClr val="dk1"/>
              </a:buClr>
              <a:buSzPts val="1200"/>
              <a:buFont typeface="Noto Sans Symbols"/>
              <a:buChar char="❑"/>
            </a:pPr>
            <a:r>
              <a:rPr lang="en-GB" sz="1100" dirty="0">
                <a:solidFill>
                  <a:schemeClr val="dk1"/>
                </a:solidFill>
                <a:latin typeface="Calibri"/>
                <a:ea typeface="Calibri"/>
                <a:cs typeface="Calibri"/>
                <a:sym typeface="Calibri"/>
              </a:rPr>
              <a:t>Licencing</a:t>
            </a:r>
            <a:endParaRPr sz="1200" dirty="0"/>
          </a:p>
          <a:p>
            <a:pPr marL="171450" marR="0" lvl="0" indent="-171450" algn="l" rtl="0">
              <a:spcBef>
                <a:spcPts val="0"/>
              </a:spcBef>
              <a:spcAft>
                <a:spcPts val="0"/>
              </a:spcAft>
              <a:buClr>
                <a:schemeClr val="dk1"/>
              </a:buClr>
              <a:buSzPts val="1200"/>
              <a:buFont typeface="Noto Sans Symbols"/>
              <a:buChar char="❑"/>
            </a:pPr>
            <a:r>
              <a:rPr lang="en-GB" sz="1100" dirty="0" err="1">
                <a:solidFill>
                  <a:schemeClr val="dk1"/>
                </a:solidFill>
                <a:latin typeface="Calibri"/>
                <a:ea typeface="Calibri"/>
                <a:cs typeface="Calibri"/>
                <a:sym typeface="Calibri"/>
              </a:rPr>
              <a:t>Miasmata</a:t>
            </a:r>
            <a:endParaRPr sz="1200" dirty="0"/>
          </a:p>
          <a:p>
            <a:pPr marL="171450" marR="0" lvl="0" indent="-171450" algn="l" rtl="0">
              <a:spcBef>
                <a:spcPts val="0"/>
              </a:spcBef>
              <a:spcAft>
                <a:spcPts val="0"/>
              </a:spcAft>
              <a:buClr>
                <a:schemeClr val="dk1"/>
              </a:buClr>
              <a:buSzPts val="1200"/>
              <a:buFont typeface="Noto Sans Symbols"/>
              <a:buChar char="❑"/>
            </a:pPr>
            <a:r>
              <a:rPr lang="en-GB" sz="1100" dirty="0">
                <a:solidFill>
                  <a:schemeClr val="dk1"/>
                </a:solidFill>
                <a:latin typeface="Calibri"/>
                <a:ea typeface="Calibri"/>
                <a:cs typeface="Calibri"/>
                <a:sym typeface="Calibri"/>
              </a:rPr>
              <a:t>Microscopes</a:t>
            </a:r>
            <a:endParaRPr sz="1200" dirty="0"/>
          </a:p>
          <a:p>
            <a:pPr marL="171450" marR="0" lvl="0" indent="-171450" algn="l" rtl="0">
              <a:spcBef>
                <a:spcPts val="0"/>
              </a:spcBef>
              <a:spcAft>
                <a:spcPts val="0"/>
              </a:spcAft>
              <a:buClr>
                <a:schemeClr val="dk1"/>
              </a:buClr>
              <a:buSzPts val="1200"/>
              <a:buFont typeface="Noto Sans Symbols"/>
              <a:buChar char="❑"/>
            </a:pPr>
            <a:r>
              <a:rPr lang="en-GB" sz="1100" dirty="0">
                <a:solidFill>
                  <a:schemeClr val="dk1"/>
                </a:solidFill>
                <a:latin typeface="Calibri"/>
                <a:ea typeface="Calibri"/>
                <a:cs typeface="Calibri"/>
                <a:sym typeface="Calibri"/>
              </a:rPr>
              <a:t>Observation</a:t>
            </a:r>
            <a:endParaRPr sz="1200" dirty="0"/>
          </a:p>
          <a:p>
            <a:pPr marL="171450" marR="0" lvl="0" indent="-171450" algn="l" rtl="0">
              <a:spcBef>
                <a:spcPts val="0"/>
              </a:spcBef>
              <a:spcAft>
                <a:spcPts val="0"/>
              </a:spcAft>
              <a:buClr>
                <a:schemeClr val="dk1"/>
              </a:buClr>
              <a:buSzPts val="1200"/>
              <a:buFont typeface="Noto Sans Symbols"/>
              <a:buChar char="❑"/>
            </a:pPr>
            <a:r>
              <a:rPr lang="en-GB" sz="1100" dirty="0">
                <a:solidFill>
                  <a:schemeClr val="dk1"/>
                </a:solidFill>
                <a:latin typeface="Calibri"/>
                <a:ea typeface="Calibri"/>
                <a:cs typeface="Calibri"/>
                <a:sym typeface="Calibri"/>
              </a:rPr>
              <a:t>Protestant</a:t>
            </a:r>
            <a:endParaRPr sz="1200" dirty="0"/>
          </a:p>
          <a:p>
            <a:pPr marL="171450" marR="0" lvl="0" indent="-171450" algn="l" rtl="0">
              <a:spcBef>
                <a:spcPts val="0"/>
              </a:spcBef>
              <a:spcAft>
                <a:spcPts val="0"/>
              </a:spcAft>
              <a:buClr>
                <a:schemeClr val="dk1"/>
              </a:buClr>
              <a:buSzPts val="1200"/>
              <a:buFont typeface="Noto Sans Symbols"/>
              <a:buChar char="❑"/>
            </a:pPr>
            <a:r>
              <a:rPr lang="en-GB" sz="1100" dirty="0">
                <a:solidFill>
                  <a:schemeClr val="dk1"/>
                </a:solidFill>
                <a:latin typeface="Calibri"/>
                <a:ea typeface="Calibri"/>
                <a:cs typeface="Calibri"/>
                <a:sym typeface="Calibri"/>
              </a:rPr>
              <a:t>Reformation</a:t>
            </a:r>
            <a:endParaRPr sz="1200" dirty="0"/>
          </a:p>
          <a:p>
            <a:pPr marL="171450" marR="0" lvl="0" indent="-171450" algn="l" rtl="0">
              <a:spcBef>
                <a:spcPts val="0"/>
              </a:spcBef>
              <a:spcAft>
                <a:spcPts val="0"/>
              </a:spcAft>
              <a:buClr>
                <a:schemeClr val="dk1"/>
              </a:buClr>
              <a:buSzPts val="1200"/>
              <a:buFont typeface="Noto Sans Symbols"/>
              <a:buChar char="❑"/>
            </a:pPr>
            <a:r>
              <a:rPr lang="en-GB" sz="1100" dirty="0">
                <a:solidFill>
                  <a:schemeClr val="dk1"/>
                </a:solidFill>
                <a:latin typeface="Calibri"/>
                <a:ea typeface="Calibri"/>
                <a:cs typeface="Calibri"/>
                <a:sym typeface="Calibri"/>
              </a:rPr>
              <a:t>Renaissance</a:t>
            </a:r>
            <a:endParaRPr sz="1200" dirty="0"/>
          </a:p>
          <a:p>
            <a:pPr marL="171450" marR="0" lvl="0" indent="-171450" algn="l" rtl="0">
              <a:spcBef>
                <a:spcPts val="0"/>
              </a:spcBef>
              <a:spcAft>
                <a:spcPts val="0"/>
              </a:spcAft>
              <a:buClr>
                <a:schemeClr val="dk1"/>
              </a:buClr>
              <a:buSzPts val="1200"/>
              <a:buFont typeface="Noto Sans Symbols"/>
              <a:buChar char="❑"/>
            </a:pPr>
            <a:r>
              <a:rPr lang="en-GB" sz="1100" dirty="0">
                <a:solidFill>
                  <a:schemeClr val="dk1"/>
                </a:solidFill>
                <a:latin typeface="Calibri"/>
                <a:ea typeface="Calibri"/>
                <a:cs typeface="Calibri"/>
                <a:sym typeface="Calibri"/>
              </a:rPr>
              <a:t>Scientists</a:t>
            </a:r>
            <a:endParaRPr sz="1200" dirty="0"/>
          </a:p>
          <a:p>
            <a:pPr marL="171450" marR="0" lvl="0" indent="-171450" algn="l" rtl="0">
              <a:spcBef>
                <a:spcPts val="0"/>
              </a:spcBef>
              <a:spcAft>
                <a:spcPts val="0"/>
              </a:spcAft>
              <a:buClr>
                <a:schemeClr val="dk1"/>
              </a:buClr>
              <a:buSzPts val="1200"/>
              <a:buFont typeface="Noto Sans Symbols"/>
              <a:buChar char="❑"/>
            </a:pPr>
            <a:r>
              <a:rPr lang="en-GB" sz="1100" dirty="0">
                <a:solidFill>
                  <a:schemeClr val="dk1"/>
                </a:solidFill>
                <a:latin typeface="Calibri"/>
                <a:ea typeface="Calibri"/>
                <a:cs typeface="Calibri"/>
                <a:sym typeface="Calibri"/>
              </a:rPr>
              <a:t>Secularism</a:t>
            </a:r>
            <a:endParaRPr sz="1200" dirty="0"/>
          </a:p>
          <a:p>
            <a:pPr marL="171450" marR="0" lvl="0" indent="-171450" algn="l" rtl="0">
              <a:spcBef>
                <a:spcPts val="0"/>
              </a:spcBef>
              <a:spcAft>
                <a:spcPts val="0"/>
              </a:spcAft>
              <a:buClr>
                <a:schemeClr val="dk1"/>
              </a:buClr>
              <a:buSzPts val="1200"/>
              <a:buFont typeface="Noto Sans Symbols"/>
              <a:buChar char="❑"/>
            </a:pPr>
            <a:r>
              <a:rPr lang="en-GB" sz="1100" dirty="0">
                <a:solidFill>
                  <a:schemeClr val="dk1"/>
                </a:solidFill>
                <a:latin typeface="Calibri"/>
                <a:ea typeface="Calibri"/>
                <a:cs typeface="Calibri"/>
                <a:sym typeface="Calibri"/>
              </a:rPr>
              <a:t>Textbooks</a:t>
            </a:r>
            <a:endParaRPr sz="1200" dirty="0"/>
          </a:p>
          <a:p>
            <a:pPr marL="171450" marR="0" lvl="0" indent="-171450" algn="l" rtl="0">
              <a:spcBef>
                <a:spcPts val="0"/>
              </a:spcBef>
              <a:spcAft>
                <a:spcPts val="0"/>
              </a:spcAft>
              <a:buClr>
                <a:schemeClr val="dk1"/>
              </a:buClr>
              <a:buSzPts val="1200"/>
              <a:buFont typeface="Noto Sans Symbols"/>
              <a:buChar char="❑"/>
            </a:pPr>
            <a:r>
              <a:rPr lang="en-GB" sz="1100" dirty="0">
                <a:solidFill>
                  <a:schemeClr val="dk1"/>
                </a:solidFill>
                <a:latin typeface="Calibri"/>
                <a:ea typeface="Calibri"/>
                <a:cs typeface="Calibri"/>
                <a:sym typeface="Calibri"/>
              </a:rPr>
              <a:t>Thomas Sydenham</a:t>
            </a:r>
            <a:endParaRPr sz="1200" dirty="0"/>
          </a:p>
          <a:p>
            <a:pPr marL="171450" marR="0" lvl="0" indent="-171450" algn="l" rtl="0">
              <a:spcBef>
                <a:spcPts val="0"/>
              </a:spcBef>
              <a:spcAft>
                <a:spcPts val="0"/>
              </a:spcAft>
              <a:buClr>
                <a:schemeClr val="dk1"/>
              </a:buClr>
              <a:buSzPts val="1200"/>
              <a:buFont typeface="Noto Sans Symbols"/>
              <a:buChar char="❑"/>
            </a:pPr>
            <a:r>
              <a:rPr lang="en-GB" sz="1100" dirty="0">
                <a:solidFill>
                  <a:schemeClr val="dk1"/>
                </a:solidFill>
                <a:latin typeface="Calibri"/>
                <a:ea typeface="Calibri"/>
                <a:cs typeface="Calibri"/>
                <a:sym typeface="Calibri"/>
              </a:rPr>
              <a:t>William Harvey</a:t>
            </a:r>
            <a:endParaRPr sz="1600" dirty="0">
              <a:solidFill>
                <a:schemeClr val="dk1"/>
              </a:solidFill>
              <a:latin typeface="Calibri"/>
              <a:ea typeface="Calibri"/>
              <a:cs typeface="Calibri"/>
              <a:sym typeface="Calibri"/>
            </a:endParaRPr>
          </a:p>
        </p:txBody>
      </p:sp>
      <p:sp>
        <p:nvSpPr>
          <p:cNvPr id="440" name="Google Shape;440;p24"/>
          <p:cNvSpPr txBox="1"/>
          <p:nvPr/>
        </p:nvSpPr>
        <p:spPr>
          <a:xfrm>
            <a:off x="177846" y="1833202"/>
            <a:ext cx="1333500" cy="307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KEY TERMS</a:t>
            </a:r>
            <a:endParaRPr sz="1400">
              <a:solidFill>
                <a:schemeClr val="lt1"/>
              </a:solidFill>
              <a:latin typeface="Calibri"/>
              <a:ea typeface="Calibri"/>
              <a:cs typeface="Calibri"/>
              <a:sym typeface="Calibri"/>
            </a:endParaRPr>
          </a:p>
        </p:txBody>
      </p:sp>
      <p:sp>
        <p:nvSpPr>
          <p:cNvPr id="441" name="Google Shape;441;p24"/>
          <p:cNvSpPr txBox="1"/>
          <p:nvPr/>
        </p:nvSpPr>
        <p:spPr>
          <a:xfrm>
            <a:off x="1664208" y="437649"/>
            <a:ext cx="10456200" cy="10698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u="sng">
                <a:solidFill>
                  <a:schemeClr val="dk1"/>
                </a:solidFill>
                <a:latin typeface="Calibri"/>
                <a:ea typeface="Calibri"/>
                <a:cs typeface="Calibri"/>
                <a:sym typeface="Calibri"/>
              </a:rPr>
              <a:t>THE HISTORICAL CONTEXT:  </a:t>
            </a:r>
            <a:r>
              <a:rPr lang="en-GB" sz="1050">
                <a:solidFill>
                  <a:schemeClr val="dk1"/>
                </a:solidFill>
                <a:latin typeface="Calibri"/>
                <a:ea typeface="Calibri"/>
                <a:cs typeface="Calibri"/>
                <a:sym typeface="Calibri"/>
              </a:rPr>
              <a:t>The period </a:t>
            </a:r>
            <a:r>
              <a:rPr lang="en-GB" sz="1050" b="1">
                <a:solidFill>
                  <a:schemeClr val="dk1"/>
                </a:solidFill>
                <a:latin typeface="Calibri"/>
                <a:ea typeface="Calibri"/>
                <a:cs typeface="Calibri"/>
                <a:sym typeface="Calibri"/>
              </a:rPr>
              <a:t>1500-1700</a:t>
            </a:r>
            <a:r>
              <a:rPr lang="en-GB" sz="1050">
                <a:solidFill>
                  <a:schemeClr val="dk1"/>
                </a:solidFill>
                <a:latin typeface="Calibri"/>
                <a:ea typeface="Calibri"/>
                <a:cs typeface="Calibri"/>
                <a:sym typeface="Calibri"/>
              </a:rPr>
              <a:t> saw some </a:t>
            </a:r>
            <a:r>
              <a:rPr lang="en-GB" sz="1050" b="1">
                <a:solidFill>
                  <a:schemeClr val="dk1"/>
                </a:solidFill>
                <a:latin typeface="Calibri"/>
                <a:ea typeface="Calibri"/>
                <a:cs typeface="Calibri"/>
                <a:sym typeface="Calibri"/>
              </a:rPr>
              <a:t>significant changes </a:t>
            </a:r>
            <a:r>
              <a:rPr lang="en-GB" sz="1050">
                <a:solidFill>
                  <a:schemeClr val="dk1"/>
                </a:solidFill>
                <a:latin typeface="Calibri"/>
                <a:ea typeface="Calibri"/>
                <a:cs typeface="Calibri"/>
                <a:sym typeface="Calibri"/>
              </a:rPr>
              <a:t>in the study of medicine as well as a number of aspects that remained </a:t>
            </a:r>
            <a:r>
              <a:rPr lang="en-GB" sz="1050" b="1">
                <a:solidFill>
                  <a:schemeClr val="dk1"/>
                </a:solidFill>
                <a:latin typeface="Calibri"/>
                <a:ea typeface="Calibri"/>
                <a:cs typeface="Calibri"/>
                <a:sym typeface="Calibri"/>
              </a:rPr>
              <a:t>very similar </a:t>
            </a:r>
            <a:r>
              <a:rPr lang="en-GB" sz="1050">
                <a:solidFill>
                  <a:schemeClr val="dk1"/>
                </a:solidFill>
                <a:latin typeface="Calibri"/>
                <a:ea typeface="Calibri"/>
                <a:cs typeface="Calibri"/>
                <a:sym typeface="Calibri"/>
              </a:rPr>
              <a:t>to the Medieval period. It was known as the </a:t>
            </a:r>
            <a:r>
              <a:rPr lang="en-GB" sz="1050" b="1">
                <a:solidFill>
                  <a:schemeClr val="dk1"/>
                </a:solidFill>
                <a:latin typeface="Calibri"/>
                <a:ea typeface="Calibri"/>
                <a:cs typeface="Calibri"/>
                <a:sym typeface="Calibri"/>
              </a:rPr>
              <a:t>Renaissance</a:t>
            </a:r>
            <a:r>
              <a:rPr lang="en-GB" sz="1050">
                <a:solidFill>
                  <a:schemeClr val="dk1"/>
                </a:solidFill>
                <a:latin typeface="Calibri"/>
                <a:ea typeface="Calibri"/>
                <a:cs typeface="Calibri"/>
                <a:sym typeface="Calibri"/>
              </a:rPr>
              <a:t>, a French word which meaning </a:t>
            </a:r>
            <a:r>
              <a:rPr lang="en-GB" sz="1050" b="1">
                <a:solidFill>
                  <a:schemeClr val="dk1"/>
                </a:solidFill>
                <a:latin typeface="Calibri"/>
                <a:ea typeface="Calibri"/>
                <a:cs typeface="Calibri"/>
                <a:sym typeface="Calibri"/>
              </a:rPr>
              <a:t>‘re-birth’.  </a:t>
            </a:r>
            <a:r>
              <a:rPr lang="en-GB" sz="1050">
                <a:solidFill>
                  <a:schemeClr val="dk1"/>
                </a:solidFill>
                <a:latin typeface="Calibri"/>
                <a:ea typeface="Calibri"/>
                <a:cs typeface="Calibri"/>
                <a:sym typeface="Calibri"/>
              </a:rPr>
              <a:t>In essence, there was a </a:t>
            </a:r>
            <a:r>
              <a:rPr lang="en-GB" sz="1050" b="1">
                <a:solidFill>
                  <a:schemeClr val="dk1"/>
                </a:solidFill>
                <a:latin typeface="Calibri"/>
                <a:ea typeface="Calibri"/>
                <a:cs typeface="Calibri"/>
                <a:sym typeface="Calibri"/>
              </a:rPr>
              <a:t>renewed influence </a:t>
            </a:r>
            <a:r>
              <a:rPr lang="en-GB" sz="1050">
                <a:solidFill>
                  <a:schemeClr val="dk1"/>
                </a:solidFill>
                <a:latin typeface="Calibri"/>
                <a:ea typeface="Calibri"/>
                <a:cs typeface="Calibri"/>
                <a:sym typeface="Calibri"/>
              </a:rPr>
              <a:t>and study of the Greek and Romans.  This had influences in </a:t>
            </a:r>
            <a:r>
              <a:rPr lang="en-GB" sz="1050" b="1">
                <a:solidFill>
                  <a:schemeClr val="dk1"/>
                </a:solidFill>
                <a:latin typeface="Calibri"/>
                <a:ea typeface="Calibri"/>
                <a:cs typeface="Calibri"/>
                <a:sym typeface="Calibri"/>
              </a:rPr>
              <a:t>art</a:t>
            </a:r>
            <a:r>
              <a:rPr lang="en-GB" sz="1050">
                <a:solidFill>
                  <a:schemeClr val="dk1"/>
                </a:solidFill>
                <a:latin typeface="Calibri"/>
                <a:ea typeface="Calibri"/>
                <a:cs typeface="Calibri"/>
                <a:sym typeface="Calibri"/>
              </a:rPr>
              <a:t>, </a:t>
            </a:r>
            <a:r>
              <a:rPr lang="en-GB" sz="1050" b="1">
                <a:solidFill>
                  <a:schemeClr val="dk1"/>
                </a:solidFill>
                <a:latin typeface="Calibri"/>
                <a:ea typeface="Calibri"/>
                <a:cs typeface="Calibri"/>
                <a:sym typeface="Calibri"/>
              </a:rPr>
              <a:t>literature</a:t>
            </a:r>
            <a:r>
              <a:rPr lang="en-GB" sz="1050">
                <a:solidFill>
                  <a:schemeClr val="dk1"/>
                </a:solidFill>
                <a:latin typeface="Calibri"/>
                <a:ea typeface="Calibri"/>
                <a:cs typeface="Calibri"/>
                <a:sym typeface="Calibri"/>
              </a:rPr>
              <a:t>, </a:t>
            </a:r>
            <a:r>
              <a:rPr lang="en-GB" sz="1050" b="1">
                <a:solidFill>
                  <a:schemeClr val="dk1"/>
                </a:solidFill>
                <a:latin typeface="Calibri"/>
                <a:ea typeface="Calibri"/>
                <a:cs typeface="Calibri"/>
                <a:sym typeface="Calibri"/>
              </a:rPr>
              <a:t>music</a:t>
            </a:r>
            <a:r>
              <a:rPr lang="en-GB" sz="1050">
                <a:solidFill>
                  <a:schemeClr val="dk1"/>
                </a:solidFill>
                <a:latin typeface="Calibri"/>
                <a:ea typeface="Calibri"/>
                <a:cs typeface="Calibri"/>
                <a:sym typeface="Calibri"/>
              </a:rPr>
              <a:t> and most importantly; </a:t>
            </a:r>
            <a:r>
              <a:rPr lang="en-GB" sz="1050" b="1">
                <a:solidFill>
                  <a:schemeClr val="dk1"/>
                </a:solidFill>
                <a:latin typeface="Calibri"/>
                <a:ea typeface="Calibri"/>
                <a:cs typeface="Calibri"/>
                <a:sym typeface="Calibri"/>
              </a:rPr>
              <a:t>science</a:t>
            </a:r>
            <a:r>
              <a:rPr lang="en-GB" sz="1050">
                <a:solidFill>
                  <a:schemeClr val="dk1"/>
                </a:solidFill>
                <a:latin typeface="Calibri"/>
                <a:ea typeface="Calibri"/>
                <a:cs typeface="Calibri"/>
                <a:sym typeface="Calibri"/>
              </a:rPr>
              <a:t>.  People studied and </a:t>
            </a:r>
            <a:r>
              <a:rPr lang="en-GB" sz="1050" b="1">
                <a:solidFill>
                  <a:schemeClr val="dk1"/>
                </a:solidFill>
                <a:latin typeface="Calibri"/>
                <a:ea typeface="Calibri"/>
                <a:cs typeface="Calibri"/>
                <a:sym typeface="Calibri"/>
              </a:rPr>
              <a:t>questioned </a:t>
            </a:r>
            <a:r>
              <a:rPr lang="en-GB" sz="1050">
                <a:solidFill>
                  <a:schemeClr val="dk1"/>
                </a:solidFill>
                <a:latin typeface="Calibri"/>
                <a:ea typeface="Calibri"/>
                <a:cs typeface="Calibri"/>
                <a:sym typeface="Calibri"/>
              </a:rPr>
              <a:t>the ideas of key individuals such as Galen and Hippocrates.  It was also the time of the </a:t>
            </a:r>
            <a:r>
              <a:rPr lang="en-GB" sz="1050" b="1">
                <a:solidFill>
                  <a:schemeClr val="dk1"/>
                </a:solidFill>
                <a:latin typeface="Calibri"/>
                <a:ea typeface="Calibri"/>
                <a:cs typeface="Calibri"/>
                <a:sym typeface="Calibri"/>
              </a:rPr>
              <a:t>Reformation.</a:t>
            </a:r>
            <a:r>
              <a:rPr lang="en-GB" sz="1050">
                <a:solidFill>
                  <a:schemeClr val="dk1"/>
                </a:solidFill>
                <a:latin typeface="Calibri"/>
                <a:ea typeface="Calibri"/>
                <a:cs typeface="Calibri"/>
                <a:sym typeface="Calibri"/>
              </a:rPr>
              <a:t> Here, the new </a:t>
            </a:r>
            <a:r>
              <a:rPr lang="en-GB" sz="1050" b="1">
                <a:solidFill>
                  <a:schemeClr val="dk1"/>
                </a:solidFill>
                <a:latin typeface="Calibri"/>
                <a:ea typeface="Calibri"/>
                <a:cs typeface="Calibri"/>
                <a:sym typeface="Calibri"/>
              </a:rPr>
              <a:t>Protestant</a:t>
            </a:r>
            <a:r>
              <a:rPr lang="en-GB" sz="1050">
                <a:solidFill>
                  <a:schemeClr val="dk1"/>
                </a:solidFill>
                <a:latin typeface="Calibri"/>
                <a:ea typeface="Calibri"/>
                <a:cs typeface="Calibri"/>
                <a:sym typeface="Calibri"/>
              </a:rPr>
              <a:t> religion was more likely to challenge long standing Catholic traditions which meant the Catholic Church was less able to promote its ideas about medicine.  In this lesson, you will find out how </a:t>
            </a:r>
            <a:r>
              <a:rPr lang="en-GB" sz="1050" b="1">
                <a:solidFill>
                  <a:schemeClr val="dk1"/>
                </a:solidFill>
                <a:latin typeface="Calibri"/>
                <a:ea typeface="Calibri"/>
                <a:cs typeface="Calibri"/>
                <a:sym typeface="Calibri"/>
              </a:rPr>
              <a:t>new ideas </a:t>
            </a:r>
            <a:r>
              <a:rPr lang="en-GB" sz="1050">
                <a:solidFill>
                  <a:schemeClr val="dk1"/>
                </a:solidFill>
                <a:latin typeface="Calibri"/>
                <a:ea typeface="Calibri"/>
                <a:cs typeface="Calibri"/>
                <a:sym typeface="Calibri"/>
              </a:rPr>
              <a:t>about the causes of disease appeared and fully supported by physicians who had scientifically </a:t>
            </a:r>
            <a:r>
              <a:rPr lang="en-GB" sz="1050" b="1">
                <a:solidFill>
                  <a:schemeClr val="dk1"/>
                </a:solidFill>
                <a:latin typeface="Calibri"/>
                <a:ea typeface="Calibri"/>
                <a:cs typeface="Calibri"/>
                <a:sym typeface="Calibri"/>
              </a:rPr>
              <a:t>discredited </a:t>
            </a:r>
            <a:r>
              <a:rPr lang="en-GB" sz="1050">
                <a:solidFill>
                  <a:schemeClr val="dk1"/>
                </a:solidFill>
                <a:latin typeface="Calibri"/>
                <a:ea typeface="Calibri"/>
                <a:cs typeface="Calibri"/>
                <a:sym typeface="Calibri"/>
              </a:rPr>
              <a:t>traditional ideas.  However, for most ordinary people, the traditional belief in causes of illness such as ‘God’ and the Four Humours continued. It was proof that old beliefs, traditions and attitudes in society were difficult to break down.</a:t>
            </a:r>
            <a:endParaRPr/>
          </a:p>
        </p:txBody>
      </p:sp>
      <p:sp>
        <p:nvSpPr>
          <p:cNvPr id="442" name="Google Shape;442;p24"/>
          <p:cNvSpPr txBox="1"/>
          <p:nvPr/>
        </p:nvSpPr>
        <p:spPr>
          <a:xfrm>
            <a:off x="7849528" y="1582974"/>
            <a:ext cx="42120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u="sng">
                <a:solidFill>
                  <a:schemeClr val="lt1"/>
                </a:solidFill>
                <a:latin typeface="Calibri"/>
                <a:ea typeface="Calibri"/>
                <a:cs typeface="Calibri"/>
                <a:sym typeface="Calibri"/>
              </a:rPr>
              <a:t>CONTINUITY</a:t>
            </a:r>
            <a:r>
              <a:rPr lang="en-GB" sz="1100" b="1">
                <a:solidFill>
                  <a:schemeClr val="lt1"/>
                </a:solidFill>
                <a:latin typeface="Calibri"/>
                <a:ea typeface="Calibri"/>
                <a:cs typeface="Calibri"/>
                <a:sym typeface="Calibri"/>
              </a:rPr>
              <a:t> ABOUT THE CAUSE OF ILLNESS</a:t>
            </a:r>
            <a:endParaRPr sz="1050" b="1">
              <a:solidFill>
                <a:schemeClr val="lt1"/>
              </a:solidFill>
              <a:latin typeface="Calibri"/>
              <a:ea typeface="Calibri"/>
              <a:cs typeface="Calibri"/>
              <a:sym typeface="Calibri"/>
            </a:endParaRPr>
          </a:p>
        </p:txBody>
      </p:sp>
      <p:sp>
        <p:nvSpPr>
          <p:cNvPr id="443" name="Google Shape;443;p24"/>
          <p:cNvSpPr txBox="1"/>
          <p:nvPr/>
        </p:nvSpPr>
        <p:spPr>
          <a:xfrm>
            <a:off x="7849528" y="1901952"/>
            <a:ext cx="4209900" cy="70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Most ordinary people between 1500-1700 were likely to believe in the </a:t>
            </a:r>
            <a:r>
              <a:rPr lang="en-GB" sz="1000" b="1">
                <a:solidFill>
                  <a:schemeClr val="dk1"/>
                </a:solidFill>
                <a:latin typeface="Calibri"/>
                <a:ea typeface="Calibri"/>
                <a:cs typeface="Calibri"/>
                <a:sym typeface="Calibri"/>
              </a:rPr>
              <a:t>same causes</a:t>
            </a:r>
            <a:r>
              <a:rPr lang="en-GB" sz="1000">
                <a:solidFill>
                  <a:schemeClr val="dk1"/>
                </a:solidFill>
                <a:latin typeface="Calibri"/>
                <a:ea typeface="Calibri"/>
                <a:cs typeface="Calibri"/>
                <a:sym typeface="Calibri"/>
              </a:rPr>
              <a:t> of illness as those in Medieval Britain. </a:t>
            </a:r>
            <a:r>
              <a:rPr lang="en-GB" sz="1000" b="1">
                <a:solidFill>
                  <a:schemeClr val="dk1"/>
                </a:solidFill>
                <a:latin typeface="Calibri"/>
                <a:ea typeface="Calibri"/>
                <a:cs typeface="Calibri"/>
                <a:sym typeface="Calibri"/>
              </a:rPr>
              <a:t>Attitudes in society </a:t>
            </a:r>
            <a:r>
              <a:rPr lang="en-GB" sz="1000">
                <a:solidFill>
                  <a:schemeClr val="dk1"/>
                </a:solidFill>
                <a:latin typeface="Calibri"/>
                <a:ea typeface="Calibri"/>
                <a:cs typeface="Calibri"/>
                <a:sym typeface="Calibri"/>
              </a:rPr>
              <a:t>were still based on traditional ideas. So, even though new ideas were closer to what we know as the truth, they had </a:t>
            </a:r>
            <a:r>
              <a:rPr lang="en-GB" sz="1000" b="1">
                <a:solidFill>
                  <a:schemeClr val="dk1"/>
                </a:solidFill>
                <a:latin typeface="Calibri"/>
                <a:ea typeface="Calibri"/>
                <a:cs typeface="Calibri"/>
                <a:sym typeface="Calibri"/>
              </a:rPr>
              <a:t>little impact </a:t>
            </a:r>
            <a:r>
              <a:rPr lang="en-GB" sz="1000">
                <a:solidFill>
                  <a:schemeClr val="dk1"/>
                </a:solidFill>
                <a:latin typeface="Calibri"/>
                <a:ea typeface="Calibri"/>
                <a:cs typeface="Calibri"/>
                <a:sym typeface="Calibri"/>
              </a:rPr>
              <a:t>on people’s beliefs at the time.</a:t>
            </a:r>
            <a:endParaRPr sz="900">
              <a:solidFill>
                <a:schemeClr val="dk1"/>
              </a:solidFill>
              <a:latin typeface="Calibri"/>
              <a:ea typeface="Calibri"/>
              <a:cs typeface="Calibri"/>
              <a:sym typeface="Calibri"/>
            </a:endParaRPr>
          </a:p>
        </p:txBody>
      </p:sp>
      <p:sp>
        <p:nvSpPr>
          <p:cNvPr id="444" name="Google Shape;444;p24"/>
          <p:cNvSpPr txBox="1"/>
          <p:nvPr/>
        </p:nvSpPr>
        <p:spPr>
          <a:xfrm>
            <a:off x="1677857" y="1850850"/>
            <a:ext cx="6051900" cy="7851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a:solidFill>
                  <a:schemeClr val="dk1"/>
                </a:solidFill>
                <a:latin typeface="Calibri"/>
                <a:ea typeface="Calibri"/>
                <a:cs typeface="Calibri"/>
                <a:sym typeface="Calibri"/>
              </a:rPr>
              <a:t>A </a:t>
            </a:r>
            <a:r>
              <a:rPr lang="en-GB" sz="900" b="1">
                <a:solidFill>
                  <a:schemeClr val="dk1"/>
                </a:solidFill>
                <a:latin typeface="Calibri"/>
                <a:ea typeface="Calibri"/>
                <a:cs typeface="Calibri"/>
                <a:sym typeface="Calibri"/>
              </a:rPr>
              <a:t>more</a:t>
            </a:r>
            <a:r>
              <a:rPr lang="en-GB" sz="900">
                <a:solidFill>
                  <a:schemeClr val="dk1"/>
                </a:solidFill>
                <a:latin typeface="Calibri"/>
                <a:ea typeface="Calibri"/>
                <a:cs typeface="Calibri"/>
                <a:sym typeface="Calibri"/>
              </a:rPr>
              <a:t> </a:t>
            </a:r>
            <a:r>
              <a:rPr lang="en-GB" sz="900" b="1">
                <a:solidFill>
                  <a:schemeClr val="dk1"/>
                </a:solidFill>
                <a:latin typeface="Calibri"/>
                <a:ea typeface="Calibri"/>
                <a:cs typeface="Calibri"/>
                <a:sym typeface="Calibri"/>
              </a:rPr>
              <a:t>secular</a:t>
            </a:r>
            <a:r>
              <a:rPr lang="en-GB" sz="900">
                <a:solidFill>
                  <a:schemeClr val="dk1"/>
                </a:solidFill>
                <a:latin typeface="Calibri"/>
                <a:ea typeface="Calibri"/>
                <a:cs typeface="Calibri"/>
                <a:sym typeface="Calibri"/>
              </a:rPr>
              <a:t> (non-religious) way of life was developing when people were interested in the wider </a:t>
            </a:r>
            <a:r>
              <a:rPr lang="en-GB" sz="900" b="1">
                <a:solidFill>
                  <a:schemeClr val="dk1"/>
                </a:solidFill>
                <a:latin typeface="Calibri"/>
                <a:ea typeface="Calibri"/>
                <a:cs typeface="Calibri"/>
                <a:sym typeface="Calibri"/>
              </a:rPr>
              <a:t>world</a:t>
            </a:r>
            <a:r>
              <a:rPr lang="en-GB" sz="900">
                <a:solidFill>
                  <a:schemeClr val="dk1"/>
                </a:solidFill>
                <a:latin typeface="Calibri"/>
                <a:ea typeface="Calibri"/>
                <a:cs typeface="Calibri"/>
                <a:sym typeface="Calibri"/>
              </a:rPr>
              <a:t> around them, </a:t>
            </a:r>
            <a:r>
              <a:rPr lang="en-GB" sz="900" b="1">
                <a:solidFill>
                  <a:schemeClr val="dk1"/>
                </a:solidFill>
                <a:latin typeface="Calibri"/>
                <a:ea typeface="Calibri"/>
                <a:cs typeface="Calibri"/>
                <a:sym typeface="Calibri"/>
              </a:rPr>
              <a:t>new scientific discoveries </a:t>
            </a:r>
            <a:r>
              <a:rPr lang="en-GB" sz="900">
                <a:solidFill>
                  <a:schemeClr val="dk1"/>
                </a:solidFill>
                <a:latin typeface="Calibri"/>
                <a:ea typeface="Calibri"/>
                <a:cs typeface="Calibri"/>
                <a:sym typeface="Calibri"/>
              </a:rPr>
              <a:t>and</a:t>
            </a:r>
            <a:r>
              <a:rPr lang="en-GB" sz="900" b="1">
                <a:solidFill>
                  <a:schemeClr val="dk1"/>
                </a:solidFill>
                <a:latin typeface="Calibri"/>
                <a:ea typeface="Calibri"/>
                <a:cs typeface="Calibri"/>
                <a:sym typeface="Calibri"/>
              </a:rPr>
              <a:t> questioning </a:t>
            </a:r>
            <a:r>
              <a:rPr lang="en-GB" sz="900">
                <a:solidFill>
                  <a:schemeClr val="dk1"/>
                </a:solidFill>
                <a:latin typeface="Calibri"/>
                <a:ea typeface="Calibri"/>
                <a:cs typeface="Calibri"/>
                <a:sym typeface="Calibri"/>
              </a:rPr>
              <a:t>rather than simply accepting what the church taught them.  People wanted better answers to questions about what caused disease, especially after </a:t>
            </a:r>
            <a:r>
              <a:rPr lang="en-GB" sz="900" b="1">
                <a:solidFill>
                  <a:schemeClr val="dk1"/>
                </a:solidFill>
                <a:latin typeface="Calibri"/>
                <a:ea typeface="Calibri"/>
                <a:cs typeface="Calibri"/>
                <a:sym typeface="Calibri"/>
              </a:rPr>
              <a:t>epidemics</a:t>
            </a:r>
            <a:r>
              <a:rPr lang="en-GB" sz="900">
                <a:solidFill>
                  <a:schemeClr val="dk1"/>
                </a:solidFill>
                <a:latin typeface="Calibri"/>
                <a:ea typeface="Calibri"/>
                <a:cs typeface="Calibri"/>
                <a:sym typeface="Calibri"/>
              </a:rPr>
              <a:t> such as the </a:t>
            </a:r>
            <a:r>
              <a:rPr lang="en-GB" sz="900" b="1">
                <a:solidFill>
                  <a:schemeClr val="dk1"/>
                </a:solidFill>
                <a:latin typeface="Calibri"/>
                <a:ea typeface="Calibri"/>
                <a:cs typeface="Calibri"/>
                <a:sym typeface="Calibri"/>
              </a:rPr>
              <a:t>plague</a:t>
            </a:r>
            <a:r>
              <a:rPr lang="en-GB" sz="900">
                <a:solidFill>
                  <a:schemeClr val="dk1"/>
                </a:solidFill>
                <a:latin typeface="Calibri"/>
                <a:ea typeface="Calibri"/>
                <a:cs typeface="Calibri"/>
                <a:sym typeface="Calibri"/>
              </a:rPr>
              <a:t> which affected so many people and was </a:t>
            </a:r>
            <a:r>
              <a:rPr lang="en-GB" sz="900" b="1">
                <a:solidFill>
                  <a:schemeClr val="dk1"/>
                </a:solidFill>
                <a:latin typeface="Calibri"/>
                <a:ea typeface="Calibri"/>
                <a:cs typeface="Calibri"/>
                <a:sym typeface="Calibri"/>
              </a:rPr>
              <a:t>not cured </a:t>
            </a:r>
            <a:r>
              <a:rPr lang="en-GB" sz="900">
                <a:solidFill>
                  <a:schemeClr val="dk1"/>
                </a:solidFill>
                <a:latin typeface="Calibri"/>
                <a:ea typeface="Calibri"/>
                <a:cs typeface="Calibri"/>
                <a:sym typeface="Calibri"/>
              </a:rPr>
              <a:t>by traditional methods linked to the Four Humours. Gradually, fewer people believed in supernatural causes of disease and wanted something more scientific.</a:t>
            </a:r>
            <a:endParaRPr/>
          </a:p>
        </p:txBody>
      </p:sp>
      <p:sp>
        <p:nvSpPr>
          <p:cNvPr id="445" name="Google Shape;445;p24"/>
          <p:cNvSpPr txBox="1"/>
          <p:nvPr/>
        </p:nvSpPr>
        <p:spPr>
          <a:xfrm>
            <a:off x="7847613" y="2954625"/>
            <a:ext cx="4212000" cy="554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There was still a belief in </a:t>
            </a:r>
            <a:r>
              <a:rPr lang="en-GB" sz="1000" b="1">
                <a:solidFill>
                  <a:schemeClr val="dk1"/>
                </a:solidFill>
                <a:latin typeface="Calibri"/>
                <a:ea typeface="Calibri"/>
                <a:cs typeface="Calibri"/>
                <a:sym typeface="Calibri"/>
              </a:rPr>
              <a:t>miasmata </a:t>
            </a:r>
            <a:r>
              <a:rPr lang="en-GB" sz="1000">
                <a:solidFill>
                  <a:schemeClr val="dk1"/>
                </a:solidFill>
                <a:latin typeface="Calibri"/>
                <a:ea typeface="Calibri"/>
                <a:cs typeface="Calibri"/>
                <a:sym typeface="Calibri"/>
              </a:rPr>
              <a:t>as a cause of disease but even this did not fully explain the spread of disease, especially when people took care to prevent ‘bad air’ by cleaning but still became ill.</a:t>
            </a:r>
            <a:endParaRPr sz="900">
              <a:solidFill>
                <a:schemeClr val="dk1"/>
              </a:solidFill>
              <a:latin typeface="Calibri"/>
              <a:ea typeface="Calibri"/>
              <a:cs typeface="Calibri"/>
              <a:sym typeface="Calibri"/>
            </a:endParaRPr>
          </a:p>
        </p:txBody>
      </p:sp>
      <p:sp>
        <p:nvSpPr>
          <p:cNvPr id="446" name="Google Shape;446;p24"/>
          <p:cNvSpPr txBox="1"/>
          <p:nvPr/>
        </p:nvSpPr>
        <p:spPr>
          <a:xfrm>
            <a:off x="1670168" y="2659792"/>
            <a:ext cx="6059700" cy="5079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a:solidFill>
                  <a:schemeClr val="dk1"/>
                </a:solidFill>
                <a:latin typeface="Calibri"/>
                <a:ea typeface="Calibri"/>
                <a:cs typeface="Calibri"/>
                <a:sym typeface="Calibri"/>
              </a:rPr>
              <a:t>New ideas about the cause of disease were based on </a:t>
            </a:r>
            <a:r>
              <a:rPr lang="en-GB" sz="900" b="1">
                <a:solidFill>
                  <a:schemeClr val="dk1"/>
                </a:solidFill>
                <a:latin typeface="Calibri"/>
                <a:ea typeface="Calibri"/>
                <a:cs typeface="Calibri"/>
                <a:sym typeface="Calibri"/>
              </a:rPr>
              <a:t>alchemy.</a:t>
            </a:r>
            <a:r>
              <a:rPr lang="en-GB" sz="900">
                <a:solidFill>
                  <a:schemeClr val="dk1"/>
                </a:solidFill>
                <a:latin typeface="Calibri"/>
                <a:ea typeface="Calibri"/>
                <a:cs typeface="Calibri"/>
                <a:sym typeface="Calibri"/>
              </a:rPr>
              <a:t>  Alchemy was an early form of chemistry where ‘</a:t>
            </a:r>
            <a:r>
              <a:rPr lang="en-GB" sz="900" b="1">
                <a:solidFill>
                  <a:schemeClr val="dk1"/>
                </a:solidFill>
                <a:latin typeface="Calibri"/>
                <a:ea typeface="Calibri"/>
                <a:cs typeface="Calibri"/>
                <a:sym typeface="Calibri"/>
              </a:rPr>
              <a:t>alchemists</a:t>
            </a:r>
            <a:r>
              <a:rPr lang="en-GB" sz="900">
                <a:solidFill>
                  <a:schemeClr val="dk1"/>
                </a:solidFill>
                <a:latin typeface="Calibri"/>
                <a:ea typeface="Calibri"/>
                <a:cs typeface="Calibri"/>
                <a:sym typeface="Calibri"/>
              </a:rPr>
              <a:t>’ tried to change one material into another by mixing, heating and experimentation.  Mainly, in attempts to make gold but as a consequence this resulted in producing other useful medical substances.  </a:t>
            </a:r>
            <a:endParaRPr/>
          </a:p>
        </p:txBody>
      </p:sp>
      <p:graphicFrame>
        <p:nvGraphicFramePr>
          <p:cNvPr id="447" name="Google Shape;447;p24"/>
          <p:cNvGraphicFramePr/>
          <p:nvPr/>
        </p:nvGraphicFramePr>
        <p:xfrm>
          <a:off x="1675921" y="3206549"/>
          <a:ext cx="6053825" cy="2438470"/>
        </p:xfrm>
        <a:graphic>
          <a:graphicData uri="http://schemas.openxmlformats.org/drawingml/2006/table">
            <a:tbl>
              <a:tblPr firstRow="1" bandRow="1">
                <a:noFill/>
                <a:tableStyleId>{A3CF273C-3F94-454A-B215-D2537759C391}</a:tableStyleId>
              </a:tblPr>
              <a:tblGrid>
                <a:gridCol w="489400">
                  <a:extLst>
                    <a:ext uri="{9D8B030D-6E8A-4147-A177-3AD203B41FA5}">
                      <a16:colId xmlns:a16="http://schemas.microsoft.com/office/drawing/2014/main" val="20000"/>
                    </a:ext>
                  </a:extLst>
                </a:gridCol>
                <a:gridCol w="1212700">
                  <a:extLst>
                    <a:ext uri="{9D8B030D-6E8A-4147-A177-3AD203B41FA5}">
                      <a16:colId xmlns:a16="http://schemas.microsoft.com/office/drawing/2014/main" val="20001"/>
                    </a:ext>
                  </a:extLst>
                </a:gridCol>
                <a:gridCol w="4351725">
                  <a:extLst>
                    <a:ext uri="{9D8B030D-6E8A-4147-A177-3AD203B41FA5}">
                      <a16:colId xmlns:a16="http://schemas.microsoft.com/office/drawing/2014/main" val="20002"/>
                    </a:ext>
                  </a:extLst>
                </a:gridCol>
              </a:tblGrid>
              <a:tr h="175175">
                <a:tc>
                  <a:txBody>
                    <a:bodyPr/>
                    <a:lstStyle/>
                    <a:p>
                      <a:pPr marL="0" marR="0" lvl="0" indent="0" algn="ctr" rtl="0">
                        <a:spcBef>
                          <a:spcPts val="0"/>
                        </a:spcBef>
                        <a:spcAft>
                          <a:spcPts val="0"/>
                        </a:spcAft>
                        <a:buNone/>
                      </a:pPr>
                      <a:r>
                        <a:rPr lang="en-GB" sz="1000" u="none" strike="noStrike" cap="none"/>
                        <a:t>DATE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GB" sz="1000" u="none" strike="noStrike" cap="none"/>
                        <a:t>KEY INDIVIDUAL</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GB" sz="1000" u="none" strike="noStrike" cap="none"/>
                        <a:t>NEW THEORY</a:t>
                      </a:r>
                      <a:endParaRPr sz="10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266400">
                <a:tc>
                  <a:txBody>
                    <a:bodyPr/>
                    <a:lstStyle/>
                    <a:p>
                      <a:pPr marL="0" marR="0" lvl="0" indent="0" algn="l" rtl="0">
                        <a:spcBef>
                          <a:spcPts val="0"/>
                        </a:spcBef>
                        <a:spcAft>
                          <a:spcPts val="0"/>
                        </a:spcAft>
                        <a:buNone/>
                      </a:pPr>
                      <a:r>
                        <a:rPr lang="en-GB" sz="900" b="1" u="none" strike="noStrike" cap="none"/>
                        <a:t>1546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en-GB" sz="900" b="1"/>
                        <a:t>G Fracastoro (</a:t>
                      </a:r>
                      <a:r>
                        <a:rPr lang="en-GB" sz="900"/>
                        <a:t>Italian Physician)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900"/>
                        <a:t>A new medical text called </a:t>
                      </a:r>
                      <a:r>
                        <a:rPr lang="en-GB" sz="900" i="1"/>
                        <a:t>On Contagion </a:t>
                      </a:r>
                      <a:r>
                        <a:rPr lang="en-GB" sz="900"/>
                        <a:t>had the theory that disease was actually caused by  tiny, invisible ‘seeds’ spread in the air. </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66400">
                <a:tc>
                  <a:txBody>
                    <a:bodyPr/>
                    <a:lstStyle/>
                    <a:p>
                      <a:pPr marL="0" marR="0" lvl="0" indent="0" algn="l" rtl="0">
                        <a:spcBef>
                          <a:spcPts val="0"/>
                        </a:spcBef>
                        <a:spcAft>
                          <a:spcPts val="0"/>
                        </a:spcAft>
                        <a:buNone/>
                      </a:pPr>
                      <a:r>
                        <a:rPr lang="en-GB" sz="900" b="1"/>
                        <a:t>1628</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en-GB" sz="900" b="1"/>
                        <a:t>William Harvey </a:t>
                      </a:r>
                      <a:r>
                        <a:rPr lang="en-GB" sz="900"/>
                        <a:t>(English scientist)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900"/>
                        <a:t>A new theory that the blood circulated around the body, instead of                                            Galen’s false theory that it was made in the liver.</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66400">
                <a:tc>
                  <a:txBody>
                    <a:bodyPr/>
                    <a:lstStyle/>
                    <a:p>
                      <a:pPr marL="0" marR="0" lvl="0" indent="0" algn="l" rtl="0">
                        <a:spcBef>
                          <a:spcPts val="0"/>
                        </a:spcBef>
                        <a:spcAft>
                          <a:spcPts val="0"/>
                        </a:spcAft>
                        <a:buNone/>
                      </a:pPr>
                      <a:r>
                        <a:rPr lang="en-GB" sz="900" b="1"/>
                        <a:t>1640s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en-GB" sz="900" b="1"/>
                        <a:t>Jan Baptiste </a:t>
                      </a:r>
                      <a:r>
                        <a:rPr lang="en-GB" sz="900"/>
                        <a:t> Flemish physician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900"/>
                        <a:t>Proved that urine was no longer an accurate way of diagnosing illness.</a:t>
                      </a:r>
                      <a:endParaRPr sz="9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66400">
                <a:tc>
                  <a:txBody>
                    <a:bodyPr/>
                    <a:lstStyle/>
                    <a:p>
                      <a:pPr marL="0" marR="0" lvl="0" indent="0" algn="l" rtl="0">
                        <a:spcBef>
                          <a:spcPts val="0"/>
                        </a:spcBef>
                        <a:spcAft>
                          <a:spcPts val="0"/>
                        </a:spcAft>
                        <a:buNone/>
                      </a:pPr>
                      <a:r>
                        <a:rPr lang="en-GB" sz="900" b="1"/>
                        <a:t>1665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en-GB" sz="900" b="1"/>
                        <a:t>Robert Hooke </a:t>
                      </a:r>
                      <a:r>
                        <a:rPr lang="en-GB" sz="900"/>
                        <a:t>(English scientist)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900"/>
                        <a:t>Developed a new microscope and published a book called </a:t>
                      </a:r>
                      <a:r>
                        <a:rPr lang="en-GB" sz="900" i="1"/>
                        <a:t>Micrographia </a:t>
                      </a:r>
                      <a:r>
                        <a:rPr lang="en-GB" sz="900"/>
                        <a:t>                                       which printed detailed images from a microscope.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66400">
                <a:tc>
                  <a:txBody>
                    <a:bodyPr/>
                    <a:lstStyle/>
                    <a:p>
                      <a:pPr marL="0" marR="0" lvl="0" indent="0" algn="l" rtl="0">
                        <a:spcBef>
                          <a:spcPts val="0"/>
                        </a:spcBef>
                        <a:spcAft>
                          <a:spcPts val="0"/>
                        </a:spcAft>
                        <a:buNone/>
                      </a:pPr>
                      <a:r>
                        <a:rPr lang="en-GB" sz="900" b="1"/>
                        <a:t>1676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en-GB" sz="900" b="1"/>
                        <a:t>Thomas Sydenham </a:t>
                      </a:r>
                      <a:r>
                        <a:rPr lang="en-GB" sz="900"/>
                        <a:t>(English physician)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900"/>
                        <a:t>Published a medical textbook called </a:t>
                      </a:r>
                      <a:r>
                        <a:rPr lang="en-GB" sz="900" i="1"/>
                        <a:t>Observationes Medicae </a:t>
                      </a:r>
                      <a:r>
                        <a:rPr lang="en-GB" sz="900"/>
                        <a:t>which argued                                       that things beyond the body caused illness and not the Four Humours.</a:t>
                      </a:r>
                      <a:endParaRPr sz="9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66400">
                <a:tc>
                  <a:txBody>
                    <a:bodyPr/>
                    <a:lstStyle/>
                    <a:p>
                      <a:pPr marL="0" marR="0" lvl="0" indent="0" algn="l" rtl="0">
                        <a:spcBef>
                          <a:spcPts val="0"/>
                        </a:spcBef>
                        <a:spcAft>
                          <a:spcPts val="0"/>
                        </a:spcAft>
                        <a:buNone/>
                      </a:pPr>
                      <a:r>
                        <a:rPr lang="en-GB" sz="900" b="1"/>
                        <a:t>1683</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en-GB" sz="900" b="1"/>
                        <a:t>A Leeuwenhoek </a:t>
                      </a:r>
                      <a:r>
                        <a:rPr lang="en-GB" sz="900"/>
                        <a:t>(Dutch scientist)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900"/>
                        <a:t>More powerful microscopes developed which showed tiny ‘</a:t>
                      </a:r>
                      <a:r>
                        <a:rPr lang="en-GB" sz="900" b="1"/>
                        <a:t>animalcules</a:t>
                      </a:r>
                      <a:r>
                        <a:rPr lang="en-GB" sz="900"/>
                        <a:t>’                                        or ‘little animals.  This was the first observation of </a:t>
                      </a:r>
                      <a:r>
                        <a:rPr lang="en-GB" sz="900" b="1"/>
                        <a:t>bacteria</a:t>
                      </a:r>
                      <a:r>
                        <a:rPr lang="en-GB" sz="900"/>
                        <a:t>.</a:t>
                      </a:r>
                      <a:endParaRPr sz="9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448" name="Google Shape;448;p24"/>
          <p:cNvSpPr txBox="1"/>
          <p:nvPr/>
        </p:nvSpPr>
        <p:spPr>
          <a:xfrm>
            <a:off x="7844485" y="5229761"/>
            <a:ext cx="4180500" cy="554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There was still a </a:t>
            </a:r>
            <a:r>
              <a:rPr lang="en-GB" sz="1000" b="1">
                <a:solidFill>
                  <a:schemeClr val="dk1"/>
                </a:solidFill>
                <a:latin typeface="Calibri"/>
                <a:ea typeface="Calibri"/>
                <a:cs typeface="Calibri"/>
                <a:sym typeface="Calibri"/>
              </a:rPr>
              <a:t>lack of quality medical instruments </a:t>
            </a:r>
            <a:r>
              <a:rPr lang="en-GB" sz="1000">
                <a:solidFill>
                  <a:schemeClr val="dk1"/>
                </a:solidFill>
                <a:latin typeface="Calibri"/>
                <a:ea typeface="Calibri"/>
                <a:cs typeface="Calibri"/>
                <a:sym typeface="Calibri"/>
              </a:rPr>
              <a:t>such as microscopes to help change people’s minds about the causes of disease. Any books published with microscopic images would be out of reach of most people.</a:t>
            </a:r>
            <a:endParaRPr sz="900">
              <a:solidFill>
                <a:schemeClr val="dk1"/>
              </a:solidFill>
              <a:latin typeface="Calibri"/>
              <a:ea typeface="Calibri"/>
              <a:cs typeface="Calibri"/>
              <a:sym typeface="Calibri"/>
            </a:endParaRPr>
          </a:p>
        </p:txBody>
      </p:sp>
      <p:sp>
        <p:nvSpPr>
          <p:cNvPr id="449" name="Google Shape;449;p24"/>
          <p:cNvSpPr txBox="1"/>
          <p:nvPr/>
        </p:nvSpPr>
        <p:spPr>
          <a:xfrm>
            <a:off x="7842607" y="4092193"/>
            <a:ext cx="4216800" cy="400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Outside the small world of medicine, </a:t>
            </a:r>
            <a:r>
              <a:rPr lang="en-GB" sz="1000" b="1">
                <a:solidFill>
                  <a:schemeClr val="dk1"/>
                </a:solidFill>
                <a:latin typeface="Calibri"/>
                <a:ea typeface="Calibri"/>
                <a:cs typeface="Calibri"/>
                <a:sym typeface="Calibri"/>
              </a:rPr>
              <a:t>ordinary people </a:t>
            </a:r>
            <a:r>
              <a:rPr lang="en-GB" sz="1000">
                <a:solidFill>
                  <a:schemeClr val="dk1"/>
                </a:solidFill>
                <a:latin typeface="Calibri"/>
                <a:ea typeface="Calibri"/>
                <a:cs typeface="Calibri"/>
                <a:sym typeface="Calibri"/>
              </a:rPr>
              <a:t>would never get to read the new theories or even hear about them.</a:t>
            </a:r>
            <a:endParaRPr sz="900">
              <a:solidFill>
                <a:schemeClr val="dk1"/>
              </a:solidFill>
              <a:latin typeface="Calibri"/>
              <a:ea typeface="Calibri"/>
              <a:cs typeface="Calibri"/>
              <a:sym typeface="Calibri"/>
            </a:endParaRPr>
          </a:p>
        </p:txBody>
      </p:sp>
      <p:sp>
        <p:nvSpPr>
          <p:cNvPr id="450" name="Google Shape;450;p24"/>
          <p:cNvSpPr txBox="1"/>
          <p:nvPr/>
        </p:nvSpPr>
        <p:spPr>
          <a:xfrm>
            <a:off x="7847612" y="4584033"/>
            <a:ext cx="4169700" cy="554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Physicians were </a:t>
            </a:r>
            <a:r>
              <a:rPr lang="en-GB" sz="1000" b="1">
                <a:solidFill>
                  <a:schemeClr val="dk1"/>
                </a:solidFill>
                <a:latin typeface="Calibri"/>
                <a:ea typeface="Calibri"/>
                <a:cs typeface="Calibri"/>
                <a:sym typeface="Calibri"/>
              </a:rPr>
              <a:t>paid </a:t>
            </a:r>
            <a:r>
              <a:rPr lang="en-GB" sz="1000">
                <a:solidFill>
                  <a:schemeClr val="dk1"/>
                </a:solidFill>
                <a:latin typeface="Calibri"/>
                <a:ea typeface="Calibri"/>
                <a:cs typeface="Calibri"/>
                <a:sym typeface="Calibri"/>
              </a:rPr>
              <a:t>so they stuck with the traditional ideas and treatments to please patients.  Ultimately, they still needed to </a:t>
            </a:r>
            <a:r>
              <a:rPr lang="en-GB" sz="1000" b="1">
                <a:solidFill>
                  <a:schemeClr val="dk1"/>
                </a:solidFill>
                <a:latin typeface="Calibri"/>
                <a:ea typeface="Calibri"/>
                <a:cs typeface="Calibri"/>
                <a:sym typeface="Calibri"/>
              </a:rPr>
              <a:t>earn a living </a:t>
            </a:r>
            <a:r>
              <a:rPr lang="en-GB" sz="1000">
                <a:solidFill>
                  <a:schemeClr val="dk1"/>
                </a:solidFill>
                <a:latin typeface="Calibri"/>
                <a:ea typeface="Calibri"/>
                <a:cs typeface="Calibri"/>
                <a:sym typeface="Calibri"/>
              </a:rPr>
              <a:t>and people did not want to be used as human experiments to prove new theories.  </a:t>
            </a:r>
            <a:endParaRPr sz="900">
              <a:solidFill>
                <a:schemeClr val="dk1"/>
              </a:solidFill>
              <a:latin typeface="Calibri"/>
              <a:ea typeface="Calibri"/>
              <a:cs typeface="Calibri"/>
              <a:sym typeface="Calibri"/>
            </a:endParaRPr>
          </a:p>
        </p:txBody>
      </p:sp>
      <p:sp>
        <p:nvSpPr>
          <p:cNvPr id="451" name="Google Shape;451;p24"/>
          <p:cNvSpPr txBox="1"/>
          <p:nvPr/>
        </p:nvSpPr>
        <p:spPr>
          <a:xfrm>
            <a:off x="7844485" y="6367329"/>
            <a:ext cx="4169700" cy="400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In times of </a:t>
            </a:r>
            <a:r>
              <a:rPr lang="en-GB" sz="1000" b="1">
                <a:solidFill>
                  <a:schemeClr val="dk1"/>
                </a:solidFill>
                <a:latin typeface="Calibri"/>
                <a:ea typeface="Calibri"/>
                <a:cs typeface="Calibri"/>
                <a:sym typeface="Calibri"/>
              </a:rPr>
              <a:t>epidemic</a:t>
            </a:r>
            <a:r>
              <a:rPr lang="en-GB" sz="1000">
                <a:solidFill>
                  <a:schemeClr val="dk1"/>
                </a:solidFill>
                <a:latin typeface="Calibri"/>
                <a:ea typeface="Calibri"/>
                <a:cs typeface="Calibri"/>
                <a:sym typeface="Calibri"/>
              </a:rPr>
              <a:t> such as the Great Plague, people often turned back to their accepted </a:t>
            </a:r>
            <a:r>
              <a:rPr lang="en-GB" sz="1000" b="1">
                <a:solidFill>
                  <a:schemeClr val="dk1"/>
                </a:solidFill>
                <a:latin typeface="Calibri"/>
                <a:ea typeface="Calibri"/>
                <a:cs typeface="Calibri"/>
                <a:sym typeface="Calibri"/>
              </a:rPr>
              <a:t>religious</a:t>
            </a:r>
            <a:r>
              <a:rPr lang="en-GB" sz="1000">
                <a:solidFill>
                  <a:schemeClr val="dk1"/>
                </a:solidFill>
                <a:latin typeface="Calibri"/>
                <a:ea typeface="Calibri"/>
                <a:cs typeface="Calibri"/>
                <a:sym typeface="Calibri"/>
              </a:rPr>
              <a:t> causes of disease due to their </a:t>
            </a:r>
            <a:r>
              <a:rPr lang="en-GB" sz="1000" b="1">
                <a:solidFill>
                  <a:schemeClr val="dk1"/>
                </a:solidFill>
                <a:latin typeface="Calibri"/>
                <a:ea typeface="Calibri"/>
                <a:cs typeface="Calibri"/>
                <a:sym typeface="Calibri"/>
              </a:rPr>
              <a:t>fear</a:t>
            </a:r>
            <a:r>
              <a:rPr lang="en-GB" sz="1000">
                <a:solidFill>
                  <a:schemeClr val="dk1"/>
                </a:solidFill>
                <a:latin typeface="Calibri"/>
                <a:ea typeface="Calibri"/>
                <a:cs typeface="Calibri"/>
                <a:sym typeface="Calibri"/>
              </a:rPr>
              <a:t> &amp; </a:t>
            </a:r>
            <a:r>
              <a:rPr lang="en-GB" sz="1000" b="1">
                <a:solidFill>
                  <a:schemeClr val="dk1"/>
                </a:solidFill>
                <a:latin typeface="Calibri"/>
                <a:ea typeface="Calibri"/>
                <a:cs typeface="Calibri"/>
                <a:sym typeface="Calibri"/>
              </a:rPr>
              <a:t>desperation.</a:t>
            </a:r>
            <a:r>
              <a:rPr lang="en-GB" sz="1000">
                <a:solidFill>
                  <a:schemeClr val="dk1"/>
                </a:solidFill>
                <a:latin typeface="Calibri"/>
                <a:ea typeface="Calibri"/>
                <a:cs typeface="Calibri"/>
                <a:sym typeface="Calibri"/>
              </a:rPr>
              <a:t> </a:t>
            </a:r>
            <a:endParaRPr sz="900">
              <a:solidFill>
                <a:schemeClr val="dk1"/>
              </a:solidFill>
              <a:latin typeface="Calibri"/>
              <a:ea typeface="Calibri"/>
              <a:cs typeface="Calibri"/>
              <a:sym typeface="Calibri"/>
            </a:endParaRPr>
          </a:p>
        </p:txBody>
      </p:sp>
      <p:sp>
        <p:nvSpPr>
          <p:cNvPr id="452" name="Google Shape;452;p24"/>
          <p:cNvSpPr txBox="1"/>
          <p:nvPr/>
        </p:nvSpPr>
        <p:spPr>
          <a:xfrm>
            <a:off x="1664208" y="5670150"/>
            <a:ext cx="12168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u="sng">
                <a:solidFill>
                  <a:schemeClr val="lt1"/>
                </a:solidFill>
                <a:latin typeface="Calibri"/>
                <a:ea typeface="Calibri"/>
                <a:cs typeface="Calibri"/>
                <a:sym typeface="Calibri"/>
              </a:rPr>
              <a:t>BY 1700…</a:t>
            </a:r>
            <a:endParaRPr sz="1050" b="1">
              <a:solidFill>
                <a:schemeClr val="lt1"/>
              </a:solidFill>
              <a:latin typeface="Calibri"/>
              <a:ea typeface="Calibri"/>
              <a:cs typeface="Calibri"/>
              <a:sym typeface="Calibri"/>
            </a:endParaRPr>
          </a:p>
        </p:txBody>
      </p:sp>
      <p:sp>
        <p:nvSpPr>
          <p:cNvPr id="453" name="Google Shape;453;p24"/>
          <p:cNvSpPr txBox="1"/>
          <p:nvPr/>
        </p:nvSpPr>
        <p:spPr>
          <a:xfrm>
            <a:off x="7844485" y="5875489"/>
            <a:ext cx="4172700" cy="400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Physicians still relied upon </a:t>
            </a:r>
            <a:r>
              <a:rPr lang="en-GB" sz="1000" b="1">
                <a:solidFill>
                  <a:schemeClr val="dk1"/>
                </a:solidFill>
                <a:latin typeface="Calibri"/>
                <a:ea typeface="Calibri"/>
                <a:cs typeface="Calibri"/>
                <a:sym typeface="Calibri"/>
              </a:rPr>
              <a:t>older textbooks </a:t>
            </a:r>
            <a:r>
              <a:rPr lang="en-GB" sz="1000">
                <a:solidFill>
                  <a:schemeClr val="dk1"/>
                </a:solidFill>
                <a:latin typeface="Calibri"/>
                <a:ea typeface="Calibri"/>
                <a:cs typeface="Calibri"/>
                <a:sym typeface="Calibri"/>
              </a:rPr>
              <a:t>for looking up symptoms of their patients as few new books were available to explain other causes of illness.</a:t>
            </a:r>
            <a:endParaRPr/>
          </a:p>
        </p:txBody>
      </p:sp>
      <p:sp>
        <p:nvSpPr>
          <p:cNvPr id="454" name="Google Shape;454;p24"/>
          <p:cNvSpPr txBox="1"/>
          <p:nvPr/>
        </p:nvSpPr>
        <p:spPr>
          <a:xfrm>
            <a:off x="7847613" y="2651817"/>
            <a:ext cx="42120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u="sng">
                <a:solidFill>
                  <a:schemeClr val="lt1"/>
                </a:solidFill>
                <a:latin typeface="Calibri"/>
                <a:ea typeface="Calibri"/>
                <a:cs typeface="Calibri"/>
                <a:sym typeface="Calibri"/>
              </a:rPr>
              <a:t>Why was there little change?</a:t>
            </a:r>
            <a:endParaRPr sz="1100" b="1">
              <a:solidFill>
                <a:schemeClr val="lt1"/>
              </a:solidFill>
              <a:latin typeface="Calibri"/>
              <a:ea typeface="Calibri"/>
              <a:cs typeface="Calibri"/>
              <a:sym typeface="Calibri"/>
            </a:endParaRPr>
          </a:p>
        </p:txBody>
      </p:sp>
      <p:sp>
        <p:nvSpPr>
          <p:cNvPr id="455" name="Google Shape;455;p24"/>
          <p:cNvSpPr txBox="1"/>
          <p:nvPr/>
        </p:nvSpPr>
        <p:spPr>
          <a:xfrm>
            <a:off x="7847612" y="3600353"/>
            <a:ext cx="4209900" cy="400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Everybody </a:t>
            </a:r>
            <a:r>
              <a:rPr lang="en-GB" sz="1000" b="1">
                <a:solidFill>
                  <a:schemeClr val="dk1"/>
                </a:solidFill>
                <a:latin typeface="Calibri"/>
                <a:ea typeface="Calibri"/>
                <a:cs typeface="Calibri"/>
                <a:sym typeface="Calibri"/>
              </a:rPr>
              <a:t>understood </a:t>
            </a:r>
            <a:r>
              <a:rPr lang="en-GB" sz="1000">
                <a:solidFill>
                  <a:schemeClr val="dk1"/>
                </a:solidFill>
                <a:latin typeface="Calibri"/>
                <a:ea typeface="Calibri"/>
                <a:cs typeface="Calibri"/>
                <a:sym typeface="Calibri"/>
              </a:rPr>
              <a:t>the ideas of the Four Humours and so it was difficult to change the attitudes and beliefs that people had held for years.</a:t>
            </a:r>
            <a:endParaRPr sz="900">
              <a:solidFill>
                <a:schemeClr val="dk1"/>
              </a:solidFill>
              <a:latin typeface="Calibri"/>
              <a:ea typeface="Calibri"/>
              <a:cs typeface="Calibri"/>
              <a:sym typeface="Calibri"/>
            </a:endParaRPr>
          </a:p>
        </p:txBody>
      </p:sp>
      <p:sp>
        <p:nvSpPr>
          <p:cNvPr id="456" name="Google Shape;456;p24"/>
          <p:cNvSpPr txBox="1"/>
          <p:nvPr/>
        </p:nvSpPr>
        <p:spPr>
          <a:xfrm>
            <a:off x="3853532" y="5670150"/>
            <a:ext cx="1440900" cy="1169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There was a willingness by scientists and physicians to rebel against traditional ideas about medicine as the chance of punishment for this declined.</a:t>
            </a:r>
            <a:endParaRPr/>
          </a:p>
        </p:txBody>
      </p:sp>
      <p:sp>
        <p:nvSpPr>
          <p:cNvPr id="457" name="Google Shape;457;p24"/>
          <p:cNvSpPr txBox="1"/>
          <p:nvPr/>
        </p:nvSpPr>
        <p:spPr>
          <a:xfrm>
            <a:off x="2939597" y="5670150"/>
            <a:ext cx="882600" cy="1169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Physicians carried out more effective and detailed </a:t>
            </a:r>
            <a:r>
              <a:rPr lang="en-GB" sz="1000" b="1">
                <a:solidFill>
                  <a:schemeClr val="dk1"/>
                </a:solidFill>
                <a:latin typeface="Calibri"/>
                <a:ea typeface="Calibri"/>
                <a:cs typeface="Calibri"/>
                <a:sym typeface="Calibri"/>
              </a:rPr>
              <a:t>observations </a:t>
            </a:r>
            <a:r>
              <a:rPr lang="en-GB" sz="1000">
                <a:solidFill>
                  <a:schemeClr val="dk1"/>
                </a:solidFill>
                <a:latin typeface="Calibri"/>
                <a:ea typeface="Calibri"/>
                <a:cs typeface="Calibri"/>
                <a:sym typeface="Calibri"/>
              </a:rPr>
              <a:t>of patients. </a:t>
            </a:r>
            <a:endParaRPr/>
          </a:p>
        </p:txBody>
      </p:sp>
      <p:sp>
        <p:nvSpPr>
          <p:cNvPr id="458" name="Google Shape;458;p24"/>
          <p:cNvSpPr txBox="1"/>
          <p:nvPr/>
        </p:nvSpPr>
        <p:spPr>
          <a:xfrm>
            <a:off x="5346212" y="5670150"/>
            <a:ext cx="1349700" cy="1169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There was improved knowledge of the human </a:t>
            </a:r>
            <a:r>
              <a:rPr lang="en-GB" sz="1000" b="1">
                <a:solidFill>
                  <a:schemeClr val="dk1"/>
                </a:solidFill>
                <a:latin typeface="Calibri"/>
                <a:ea typeface="Calibri"/>
                <a:cs typeface="Calibri"/>
                <a:sym typeface="Calibri"/>
              </a:rPr>
              <a:t>anatomy</a:t>
            </a:r>
            <a:r>
              <a:rPr lang="en-GB" sz="1000">
                <a:solidFill>
                  <a:schemeClr val="dk1"/>
                </a:solidFill>
                <a:latin typeface="Calibri"/>
                <a:ea typeface="Calibri"/>
                <a:cs typeface="Calibri"/>
                <a:sym typeface="Calibri"/>
              </a:rPr>
              <a:t> as the government gave out more </a:t>
            </a:r>
            <a:r>
              <a:rPr lang="en-GB" sz="1000" b="1">
                <a:solidFill>
                  <a:schemeClr val="dk1"/>
                </a:solidFill>
                <a:latin typeface="Calibri"/>
                <a:ea typeface="Calibri"/>
                <a:cs typeface="Calibri"/>
                <a:sym typeface="Calibri"/>
              </a:rPr>
              <a:t>licenses </a:t>
            </a:r>
            <a:r>
              <a:rPr lang="en-GB" sz="1000">
                <a:solidFill>
                  <a:schemeClr val="dk1"/>
                </a:solidFill>
                <a:latin typeface="Calibri"/>
                <a:ea typeface="Calibri"/>
                <a:cs typeface="Calibri"/>
                <a:sym typeface="Calibri"/>
              </a:rPr>
              <a:t>to allow for human </a:t>
            </a:r>
            <a:r>
              <a:rPr lang="en-GB" sz="1000" b="1">
                <a:solidFill>
                  <a:schemeClr val="dk1"/>
                </a:solidFill>
                <a:latin typeface="Calibri"/>
                <a:ea typeface="Calibri"/>
                <a:cs typeface="Calibri"/>
                <a:sym typeface="Calibri"/>
              </a:rPr>
              <a:t>dissections</a:t>
            </a:r>
            <a:r>
              <a:rPr lang="en-GB" sz="1000">
                <a:solidFill>
                  <a:schemeClr val="dk1"/>
                </a:solidFill>
                <a:latin typeface="Calibri"/>
                <a:ea typeface="Calibri"/>
                <a:cs typeface="Calibri"/>
                <a:sym typeface="Calibri"/>
              </a:rPr>
              <a:t>.</a:t>
            </a:r>
            <a:endParaRPr/>
          </a:p>
        </p:txBody>
      </p:sp>
      <p:sp>
        <p:nvSpPr>
          <p:cNvPr id="459" name="Google Shape;459;p24"/>
          <p:cNvSpPr txBox="1"/>
          <p:nvPr/>
        </p:nvSpPr>
        <p:spPr>
          <a:xfrm>
            <a:off x="1664939" y="5968384"/>
            <a:ext cx="1216200" cy="861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The Theory of the Four Humours was </a:t>
            </a:r>
            <a:r>
              <a:rPr lang="en-GB" sz="1000" b="1">
                <a:solidFill>
                  <a:schemeClr val="dk1"/>
                </a:solidFill>
                <a:latin typeface="Calibri"/>
                <a:ea typeface="Calibri"/>
                <a:cs typeface="Calibri"/>
                <a:sym typeface="Calibri"/>
              </a:rPr>
              <a:t>discredited</a:t>
            </a:r>
            <a:r>
              <a:rPr lang="en-GB" sz="1000">
                <a:solidFill>
                  <a:schemeClr val="dk1"/>
                </a:solidFill>
                <a:latin typeface="Calibri"/>
                <a:ea typeface="Calibri"/>
                <a:cs typeface="Calibri"/>
                <a:sym typeface="Calibri"/>
              </a:rPr>
              <a:t> by most respected Physicians. </a:t>
            </a:r>
            <a:endParaRPr/>
          </a:p>
        </p:txBody>
      </p:sp>
      <p:sp>
        <p:nvSpPr>
          <p:cNvPr id="460" name="Google Shape;460;p24"/>
          <p:cNvSpPr txBox="1"/>
          <p:nvPr/>
        </p:nvSpPr>
        <p:spPr>
          <a:xfrm>
            <a:off x="6726439" y="5968384"/>
            <a:ext cx="1033800" cy="861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Many physicians believed in new theories about the cause of disease.</a:t>
            </a:r>
            <a:endParaRPr/>
          </a:p>
        </p:txBody>
      </p:sp>
      <p:pic>
        <p:nvPicPr>
          <p:cNvPr id="461" name="Google Shape;461;p24"/>
          <p:cNvPicPr preferRelativeResize="0"/>
          <p:nvPr/>
        </p:nvPicPr>
        <p:blipFill rotWithShape="1">
          <a:blip r:embed="rId7">
            <a:alphaModFix/>
          </a:blip>
          <a:srcRect/>
          <a:stretch/>
        </p:blipFill>
        <p:spPr>
          <a:xfrm>
            <a:off x="6885970" y="3690378"/>
            <a:ext cx="928654" cy="2278006"/>
          </a:xfrm>
          <a:prstGeom prst="rect">
            <a:avLst/>
          </a:prstGeom>
          <a:noFill/>
          <a:ln>
            <a:noFill/>
          </a:ln>
        </p:spPr>
      </p:pic>
      <p:pic>
        <p:nvPicPr>
          <p:cNvPr id="462" name="Google Shape;462;p24" descr="Germ in grey color"/>
          <p:cNvPicPr preferRelativeResize="0"/>
          <p:nvPr/>
        </p:nvPicPr>
        <p:blipFill rotWithShape="1">
          <a:blip r:embed="rId8">
            <a:alphaModFix/>
          </a:blip>
          <a:srcRect/>
          <a:stretch/>
        </p:blipFill>
        <p:spPr>
          <a:xfrm>
            <a:off x="7211556" y="2216534"/>
            <a:ext cx="557496" cy="541886"/>
          </a:xfrm>
          <a:prstGeom prst="rect">
            <a:avLst/>
          </a:prstGeom>
          <a:noFill/>
          <a:ln>
            <a:noFill/>
          </a:ln>
        </p:spPr>
      </p:pic>
      <p:pic>
        <p:nvPicPr>
          <p:cNvPr id="463" name="Google Shape;463;p24" descr="Germ in grey color"/>
          <p:cNvPicPr preferRelativeResize="0"/>
          <p:nvPr/>
        </p:nvPicPr>
        <p:blipFill rotWithShape="1">
          <a:blip r:embed="rId9">
            <a:alphaModFix/>
          </a:blip>
          <a:srcRect/>
          <a:stretch/>
        </p:blipFill>
        <p:spPr>
          <a:xfrm rot="-1575348">
            <a:off x="1075613" y="2218657"/>
            <a:ext cx="433747" cy="421602"/>
          </a:xfrm>
          <a:prstGeom prst="rect">
            <a:avLst/>
          </a:prstGeom>
          <a:noFill/>
          <a:ln>
            <a:noFill/>
          </a:ln>
        </p:spPr>
      </p:pic>
      <p:pic>
        <p:nvPicPr>
          <p:cNvPr id="464" name="Google Shape;464;p24" descr="Germ in grey color"/>
          <p:cNvPicPr preferRelativeResize="0"/>
          <p:nvPr/>
        </p:nvPicPr>
        <p:blipFill rotWithShape="1">
          <a:blip r:embed="rId9">
            <a:alphaModFix/>
          </a:blip>
          <a:srcRect/>
          <a:stretch/>
        </p:blipFill>
        <p:spPr>
          <a:xfrm rot="1552821">
            <a:off x="11628218" y="3190816"/>
            <a:ext cx="433747" cy="4216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5"/>
          <p:cNvSpPr txBox="1"/>
          <p:nvPr/>
        </p:nvSpPr>
        <p:spPr>
          <a:xfrm>
            <a:off x="89647" y="49103"/>
            <a:ext cx="15015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10a</a:t>
            </a:r>
            <a:endParaRPr/>
          </a:p>
        </p:txBody>
      </p:sp>
      <p:pic>
        <p:nvPicPr>
          <p:cNvPr id="471" name="Google Shape;471;p25" descr="Radio Newsman Regular"/>
          <p:cNvPicPr preferRelativeResize="0"/>
          <p:nvPr/>
        </p:nvPicPr>
        <p:blipFill rotWithShape="1">
          <a:blip r:embed="rId3">
            <a:alphaModFix/>
          </a:blip>
          <a:srcRect l="58713" b="-9998"/>
          <a:stretch/>
        </p:blipFill>
        <p:spPr>
          <a:xfrm>
            <a:off x="44823" y="986305"/>
            <a:ext cx="1466400" cy="175712"/>
          </a:xfrm>
          <a:prstGeom prst="rect">
            <a:avLst/>
          </a:prstGeom>
          <a:noFill/>
          <a:ln>
            <a:noFill/>
          </a:ln>
        </p:spPr>
      </p:pic>
      <p:pic>
        <p:nvPicPr>
          <p:cNvPr id="472" name="Google Shape;472;p25" descr="Radio Newsman Regular"/>
          <p:cNvPicPr preferRelativeResize="0"/>
          <p:nvPr/>
        </p:nvPicPr>
        <p:blipFill rotWithShape="1">
          <a:blip r:embed="rId4">
            <a:alphaModFix/>
          </a:blip>
          <a:srcRect l="27432" r="42097" b="-14995"/>
          <a:stretch/>
        </p:blipFill>
        <p:spPr>
          <a:xfrm>
            <a:off x="84866" y="724075"/>
            <a:ext cx="1506191" cy="251049"/>
          </a:xfrm>
          <a:prstGeom prst="rect">
            <a:avLst/>
          </a:prstGeom>
          <a:noFill/>
          <a:ln>
            <a:noFill/>
          </a:ln>
        </p:spPr>
      </p:pic>
      <p:pic>
        <p:nvPicPr>
          <p:cNvPr id="473" name="Google Shape;473;p25" descr="Radio Newsman Regular"/>
          <p:cNvPicPr preferRelativeResize="0"/>
          <p:nvPr/>
        </p:nvPicPr>
        <p:blipFill rotWithShape="1">
          <a:blip r:embed="rId4">
            <a:alphaModFix/>
          </a:blip>
          <a:srcRect r="73478" b="-4997"/>
          <a:stretch/>
        </p:blipFill>
        <p:spPr>
          <a:xfrm>
            <a:off x="89647" y="437649"/>
            <a:ext cx="1501409" cy="286426"/>
          </a:xfrm>
          <a:prstGeom prst="rect">
            <a:avLst/>
          </a:prstGeom>
          <a:noFill/>
          <a:ln>
            <a:noFill/>
          </a:ln>
        </p:spPr>
      </p:pic>
      <p:pic>
        <p:nvPicPr>
          <p:cNvPr id="474" name="Google Shape;474;p25" descr="Image result for heart monitor clipart"/>
          <p:cNvPicPr preferRelativeResize="0"/>
          <p:nvPr/>
        </p:nvPicPr>
        <p:blipFill rotWithShape="1">
          <a:blip r:embed="rId5">
            <a:alphaModFix/>
          </a:blip>
          <a:srcRect t="39191" r="15902" b="38201"/>
          <a:stretch/>
        </p:blipFill>
        <p:spPr>
          <a:xfrm>
            <a:off x="1" y="1145824"/>
            <a:ext cx="1591056" cy="785474"/>
          </a:xfrm>
          <a:prstGeom prst="rect">
            <a:avLst/>
          </a:prstGeom>
          <a:noFill/>
          <a:ln>
            <a:noFill/>
          </a:ln>
        </p:spPr>
      </p:pic>
      <p:sp>
        <p:nvSpPr>
          <p:cNvPr id="475" name="Google Shape;475;p25"/>
          <p:cNvSpPr txBox="1"/>
          <p:nvPr/>
        </p:nvSpPr>
        <p:spPr>
          <a:xfrm>
            <a:off x="1664208" y="49103"/>
            <a:ext cx="104562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2: </a:t>
            </a:r>
            <a:r>
              <a:rPr lang="en-GB" sz="1600">
                <a:solidFill>
                  <a:schemeClr val="lt1"/>
                </a:solidFill>
                <a:latin typeface="Calibri"/>
                <a:ea typeface="Calibri"/>
                <a:cs typeface="Calibri"/>
                <a:sym typeface="Calibri"/>
              </a:rPr>
              <a:t>Medicine in Early Modern Britain – Explaining </a:t>
            </a:r>
            <a:r>
              <a:rPr lang="en-GB" sz="1600" u="sng">
                <a:solidFill>
                  <a:schemeClr val="lt1"/>
                </a:solidFill>
                <a:latin typeface="Calibri"/>
                <a:ea typeface="Calibri"/>
                <a:cs typeface="Calibri"/>
                <a:sym typeface="Calibri"/>
              </a:rPr>
              <a:t>why</a:t>
            </a:r>
            <a:r>
              <a:rPr lang="en-GB" sz="1600">
                <a:solidFill>
                  <a:schemeClr val="lt1"/>
                </a:solidFill>
                <a:latin typeface="Calibri"/>
                <a:ea typeface="Calibri"/>
                <a:cs typeface="Calibri"/>
                <a:sym typeface="Calibri"/>
              </a:rPr>
              <a:t> there was progress in medical knowledge in the years 1500-1700.</a:t>
            </a:r>
            <a:endParaRPr/>
          </a:p>
        </p:txBody>
      </p:sp>
      <p:pic>
        <p:nvPicPr>
          <p:cNvPr id="476" name="Google Shape;476;p25" descr="Related image"/>
          <p:cNvPicPr preferRelativeResize="0"/>
          <p:nvPr/>
        </p:nvPicPr>
        <p:blipFill rotWithShape="1">
          <a:blip r:embed="rId6">
            <a:alphaModFix/>
          </a:blip>
          <a:srcRect/>
          <a:stretch/>
        </p:blipFill>
        <p:spPr>
          <a:xfrm>
            <a:off x="438269" y="1179454"/>
            <a:ext cx="732840" cy="664943"/>
          </a:xfrm>
          <a:prstGeom prst="rect">
            <a:avLst/>
          </a:prstGeom>
          <a:noFill/>
          <a:ln>
            <a:noFill/>
          </a:ln>
        </p:spPr>
      </p:pic>
      <p:sp>
        <p:nvSpPr>
          <p:cNvPr id="477" name="Google Shape;477;p25"/>
          <p:cNvSpPr/>
          <p:nvPr/>
        </p:nvSpPr>
        <p:spPr>
          <a:xfrm>
            <a:off x="84865" y="1789050"/>
            <a:ext cx="1506300" cy="50412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8" name="Google Shape;478;p25"/>
          <p:cNvSpPr txBox="1"/>
          <p:nvPr/>
        </p:nvSpPr>
        <p:spPr>
          <a:xfrm>
            <a:off x="0" y="2130827"/>
            <a:ext cx="1775100" cy="12006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Charles II</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Thomas </a:t>
            </a:r>
            <a:r>
              <a:rPr lang="en-GB" sz="1200" b="1">
                <a:solidFill>
                  <a:schemeClr val="dk1"/>
                </a:solidFill>
                <a:latin typeface="Calibri"/>
                <a:ea typeface="Calibri"/>
                <a:cs typeface="Calibri"/>
                <a:sym typeface="Calibri"/>
              </a:rPr>
              <a:t>Sydenham</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Johannes </a:t>
            </a:r>
            <a:r>
              <a:rPr lang="en-GB" sz="1200" b="1">
                <a:solidFill>
                  <a:schemeClr val="dk1"/>
                </a:solidFill>
                <a:latin typeface="Calibri"/>
                <a:ea typeface="Calibri"/>
                <a:cs typeface="Calibri"/>
                <a:sym typeface="Calibri"/>
              </a:rPr>
              <a:t>Gutenberg</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Leeuwenhoek</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Robert </a:t>
            </a:r>
            <a:r>
              <a:rPr lang="en-GB" sz="1200" b="1">
                <a:solidFill>
                  <a:schemeClr val="dk1"/>
                </a:solidFill>
                <a:latin typeface="Calibri"/>
                <a:ea typeface="Calibri"/>
                <a:cs typeface="Calibri"/>
                <a:sym typeface="Calibri"/>
              </a:rPr>
              <a:t>Hooke</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Andreas </a:t>
            </a:r>
            <a:r>
              <a:rPr lang="en-GB" sz="1200" b="1">
                <a:solidFill>
                  <a:schemeClr val="dk1"/>
                </a:solidFill>
                <a:latin typeface="Calibri"/>
                <a:ea typeface="Calibri"/>
                <a:cs typeface="Calibri"/>
                <a:sym typeface="Calibri"/>
              </a:rPr>
              <a:t>Vesalius</a:t>
            </a:r>
            <a:endParaRPr sz="1200">
              <a:solidFill>
                <a:schemeClr val="dk1"/>
              </a:solidFill>
              <a:latin typeface="Calibri"/>
              <a:ea typeface="Calibri"/>
              <a:cs typeface="Calibri"/>
              <a:sym typeface="Calibri"/>
            </a:endParaRPr>
          </a:p>
        </p:txBody>
      </p:sp>
      <p:sp>
        <p:nvSpPr>
          <p:cNvPr id="479" name="Google Shape;479;p25"/>
          <p:cNvSpPr txBox="1"/>
          <p:nvPr/>
        </p:nvSpPr>
        <p:spPr>
          <a:xfrm>
            <a:off x="169597" y="3277099"/>
            <a:ext cx="13335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KEY TERMS</a:t>
            </a:r>
            <a:endParaRPr sz="1200">
              <a:solidFill>
                <a:schemeClr val="lt1"/>
              </a:solidFill>
              <a:latin typeface="Calibri"/>
              <a:ea typeface="Calibri"/>
              <a:cs typeface="Calibri"/>
              <a:sym typeface="Calibri"/>
            </a:endParaRPr>
          </a:p>
        </p:txBody>
      </p:sp>
      <p:sp>
        <p:nvSpPr>
          <p:cNvPr id="480" name="Google Shape;480;p25"/>
          <p:cNvSpPr txBox="1"/>
          <p:nvPr/>
        </p:nvSpPr>
        <p:spPr>
          <a:xfrm>
            <a:off x="13648" y="3553952"/>
            <a:ext cx="1664100" cy="32325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College of Physicians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Dissections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English</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Experimentation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Four Humours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Humanism</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Literacy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Observations</a:t>
            </a:r>
            <a:endParaRPr/>
          </a:p>
          <a:p>
            <a:pPr marL="171450" marR="0" lvl="0" indent="-171450" algn="l" rtl="0">
              <a:spcBef>
                <a:spcPts val="0"/>
              </a:spcBef>
              <a:spcAft>
                <a:spcPts val="0"/>
              </a:spcAft>
              <a:buClr>
                <a:schemeClr val="dk1"/>
              </a:buClr>
              <a:buSzPts val="1200"/>
              <a:buFont typeface="Noto Sans Symbols"/>
              <a:buChar char="❑"/>
            </a:pPr>
            <a:r>
              <a:rPr lang="en-GB" sz="1200" i="1">
                <a:solidFill>
                  <a:schemeClr val="dk1"/>
                </a:solidFill>
                <a:latin typeface="Calibri"/>
                <a:ea typeface="Calibri"/>
                <a:cs typeface="Calibri"/>
                <a:sym typeface="Calibri"/>
              </a:rPr>
              <a:t>Philosophical Transactions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Printing Press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Protestant Church</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Publishing</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Royal Charter</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Secularism</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The Church</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The Royal Society</a:t>
            </a:r>
            <a:endParaRPr/>
          </a:p>
        </p:txBody>
      </p:sp>
      <p:sp>
        <p:nvSpPr>
          <p:cNvPr id="481" name="Google Shape;481;p25"/>
          <p:cNvSpPr txBox="1"/>
          <p:nvPr/>
        </p:nvSpPr>
        <p:spPr>
          <a:xfrm>
            <a:off x="171272" y="1844397"/>
            <a:ext cx="13335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KEY INDIVIDUALS</a:t>
            </a:r>
            <a:endParaRPr sz="1200">
              <a:solidFill>
                <a:schemeClr val="lt1"/>
              </a:solidFill>
              <a:latin typeface="Calibri"/>
              <a:ea typeface="Calibri"/>
              <a:cs typeface="Calibri"/>
              <a:sym typeface="Calibri"/>
            </a:endParaRPr>
          </a:p>
        </p:txBody>
      </p:sp>
      <p:sp>
        <p:nvSpPr>
          <p:cNvPr id="482" name="Google Shape;482;p25"/>
          <p:cNvSpPr txBox="1"/>
          <p:nvPr/>
        </p:nvSpPr>
        <p:spPr>
          <a:xfrm>
            <a:off x="1664208" y="437649"/>
            <a:ext cx="10456200" cy="585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u="sng">
                <a:solidFill>
                  <a:schemeClr val="dk1"/>
                </a:solidFill>
                <a:latin typeface="Calibri"/>
                <a:ea typeface="Calibri"/>
                <a:cs typeface="Calibri"/>
                <a:sym typeface="Calibri"/>
              </a:rPr>
              <a:t>THE HISTORICAL CONTEXT:  </a:t>
            </a:r>
            <a:r>
              <a:rPr lang="en-GB" sz="1050">
                <a:solidFill>
                  <a:schemeClr val="dk1"/>
                </a:solidFill>
                <a:latin typeface="Calibri"/>
                <a:ea typeface="Calibri"/>
                <a:cs typeface="Calibri"/>
                <a:sym typeface="Calibri"/>
              </a:rPr>
              <a:t>While it is true that for many people in Britain, their ideas about treatments, cure and prevention remained very similar, it was also true that for most scientists and physicians, there was a </a:t>
            </a:r>
            <a:r>
              <a:rPr lang="en-GB" sz="1050" b="1">
                <a:solidFill>
                  <a:schemeClr val="dk1"/>
                </a:solidFill>
                <a:latin typeface="Calibri"/>
                <a:ea typeface="Calibri"/>
                <a:cs typeface="Calibri"/>
                <a:sym typeface="Calibri"/>
              </a:rPr>
              <a:t>huge amount of progress in medical knowledge </a:t>
            </a:r>
            <a:r>
              <a:rPr lang="en-GB" sz="1050">
                <a:solidFill>
                  <a:schemeClr val="dk1"/>
                </a:solidFill>
                <a:latin typeface="Calibri"/>
                <a:ea typeface="Calibri"/>
                <a:cs typeface="Calibri"/>
                <a:sym typeface="Calibri"/>
              </a:rPr>
              <a:t>and understanding of illness and disease.  This lesson will focus on explaining the various factors that explain exactly </a:t>
            </a:r>
            <a:r>
              <a:rPr lang="en-GB" sz="1050" b="1" u="sng">
                <a:solidFill>
                  <a:srgbClr val="FF0000"/>
                </a:solidFill>
                <a:latin typeface="Calibri"/>
                <a:ea typeface="Calibri"/>
                <a:cs typeface="Calibri"/>
                <a:sym typeface="Calibri"/>
              </a:rPr>
              <a:t>WHY</a:t>
            </a:r>
            <a:r>
              <a:rPr lang="en-GB" sz="1050">
                <a:solidFill>
                  <a:schemeClr val="dk1"/>
                </a:solidFill>
                <a:latin typeface="Calibri"/>
                <a:ea typeface="Calibri"/>
                <a:cs typeface="Calibri"/>
                <a:sym typeface="Calibri"/>
              </a:rPr>
              <a:t> there was so much progress in medical knowledge between 1500-1700.  You will be able to categorise these reasons before explaining them in a 12 and 16 mark question.</a:t>
            </a:r>
            <a:endParaRPr/>
          </a:p>
        </p:txBody>
      </p:sp>
      <p:sp>
        <p:nvSpPr>
          <p:cNvPr id="483" name="Google Shape;483;p25"/>
          <p:cNvSpPr txBox="1"/>
          <p:nvPr/>
        </p:nvSpPr>
        <p:spPr>
          <a:xfrm>
            <a:off x="1672579" y="4915056"/>
            <a:ext cx="2396400" cy="1893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Improved Literacy</a:t>
            </a:r>
            <a:endParaRPr/>
          </a:p>
          <a:p>
            <a:pPr marL="85725" marR="0" lvl="0" indent="-85725"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The governments of the time </a:t>
            </a:r>
            <a:r>
              <a:rPr lang="en-GB" sz="1050" b="1">
                <a:solidFill>
                  <a:schemeClr val="dk1"/>
                </a:solidFill>
                <a:latin typeface="Calibri"/>
                <a:ea typeface="Calibri"/>
                <a:cs typeface="Calibri"/>
                <a:sym typeface="Calibri"/>
              </a:rPr>
              <a:t>promoted literacy </a:t>
            </a:r>
            <a:r>
              <a:rPr lang="en-GB" sz="1050">
                <a:solidFill>
                  <a:schemeClr val="dk1"/>
                </a:solidFill>
                <a:latin typeface="Calibri"/>
                <a:ea typeface="Calibri"/>
                <a:cs typeface="Calibri"/>
                <a:sym typeface="Calibri"/>
              </a:rPr>
              <a:t>and better </a:t>
            </a:r>
            <a:r>
              <a:rPr lang="en-GB" sz="1050" b="1">
                <a:solidFill>
                  <a:schemeClr val="dk1"/>
                </a:solidFill>
                <a:latin typeface="Calibri"/>
                <a:ea typeface="Calibri"/>
                <a:cs typeface="Calibri"/>
                <a:sym typeface="Calibri"/>
              </a:rPr>
              <a:t>education. </a:t>
            </a:r>
            <a:r>
              <a:rPr lang="en-GB" sz="1050">
                <a:solidFill>
                  <a:schemeClr val="dk1"/>
                </a:solidFill>
                <a:latin typeface="Calibri"/>
                <a:ea typeface="Calibri"/>
                <a:cs typeface="Calibri"/>
                <a:sym typeface="Calibri"/>
              </a:rPr>
              <a:t>E.g., there was a growth in university education during the reign of Elizabeth I. </a:t>
            </a:r>
            <a:endParaRPr/>
          </a:p>
          <a:p>
            <a:pPr marL="85725" marR="0" lvl="0" indent="-85725"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With more people able to read and write, </a:t>
            </a:r>
            <a:r>
              <a:rPr lang="en-GB" sz="1050" b="1">
                <a:solidFill>
                  <a:schemeClr val="dk1"/>
                </a:solidFill>
                <a:latin typeface="Calibri"/>
                <a:ea typeface="Calibri"/>
                <a:cs typeface="Calibri"/>
                <a:sym typeface="Calibri"/>
              </a:rPr>
              <a:t>new ideas </a:t>
            </a:r>
            <a:r>
              <a:rPr lang="en-GB" sz="1050">
                <a:solidFill>
                  <a:schemeClr val="dk1"/>
                </a:solidFill>
                <a:latin typeface="Calibri"/>
                <a:ea typeface="Calibri"/>
                <a:cs typeface="Calibri"/>
                <a:sym typeface="Calibri"/>
              </a:rPr>
              <a:t>could spread </a:t>
            </a:r>
            <a:r>
              <a:rPr lang="en-GB" sz="1050" b="1">
                <a:solidFill>
                  <a:schemeClr val="dk1"/>
                </a:solidFill>
                <a:latin typeface="Calibri"/>
                <a:ea typeface="Calibri"/>
                <a:cs typeface="Calibri"/>
                <a:sym typeface="Calibri"/>
              </a:rPr>
              <a:t>longer distances, quickly </a:t>
            </a:r>
            <a:r>
              <a:rPr lang="en-GB" sz="1050">
                <a:solidFill>
                  <a:schemeClr val="dk1"/>
                </a:solidFill>
                <a:latin typeface="Calibri"/>
                <a:ea typeface="Calibri"/>
                <a:cs typeface="Calibri"/>
                <a:sym typeface="Calibri"/>
              </a:rPr>
              <a:t>and to a </a:t>
            </a:r>
            <a:r>
              <a:rPr lang="en-GB" sz="1050" b="1">
                <a:solidFill>
                  <a:schemeClr val="dk1"/>
                </a:solidFill>
                <a:latin typeface="Calibri"/>
                <a:ea typeface="Calibri"/>
                <a:cs typeface="Calibri"/>
                <a:sym typeface="Calibri"/>
              </a:rPr>
              <a:t>much wider audience </a:t>
            </a:r>
            <a:r>
              <a:rPr lang="en-GB" sz="1050">
                <a:solidFill>
                  <a:schemeClr val="dk1"/>
                </a:solidFill>
                <a:latin typeface="Calibri"/>
                <a:ea typeface="Calibri"/>
                <a:cs typeface="Calibri"/>
                <a:sym typeface="Calibri"/>
              </a:rPr>
              <a:t>of people being able to educate themselves. </a:t>
            </a:r>
            <a:endParaRPr/>
          </a:p>
        </p:txBody>
      </p:sp>
      <p:sp>
        <p:nvSpPr>
          <p:cNvPr id="484" name="Google Shape;484;p25"/>
          <p:cNvSpPr txBox="1"/>
          <p:nvPr/>
        </p:nvSpPr>
        <p:spPr>
          <a:xfrm>
            <a:off x="4109508" y="5238222"/>
            <a:ext cx="1688400" cy="1569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Ending old ideas</a:t>
            </a:r>
            <a:endParaRPr/>
          </a:p>
          <a:p>
            <a:pPr marL="0" marR="0" lvl="0" indent="0" algn="l" rtl="0">
              <a:spcBef>
                <a:spcPts val="0"/>
              </a:spcBef>
              <a:spcAft>
                <a:spcPts val="0"/>
              </a:spcAft>
              <a:buNone/>
            </a:pPr>
            <a:r>
              <a:rPr lang="en-GB" sz="1050">
                <a:solidFill>
                  <a:schemeClr val="dk1"/>
                </a:solidFill>
                <a:latin typeface="Calibri"/>
                <a:ea typeface="Calibri"/>
                <a:cs typeface="Calibri"/>
                <a:sym typeface="Calibri"/>
              </a:rPr>
              <a:t>Physicians stopped using </a:t>
            </a:r>
            <a:r>
              <a:rPr lang="en-GB" sz="1050" b="1">
                <a:solidFill>
                  <a:schemeClr val="dk1"/>
                </a:solidFill>
                <a:latin typeface="Calibri"/>
                <a:ea typeface="Calibri"/>
                <a:cs typeface="Calibri"/>
                <a:sym typeface="Calibri"/>
              </a:rPr>
              <a:t>astrology charts </a:t>
            </a:r>
            <a:r>
              <a:rPr lang="en-GB" sz="1050">
                <a:solidFill>
                  <a:schemeClr val="dk1"/>
                </a:solidFill>
                <a:latin typeface="Calibri"/>
                <a:ea typeface="Calibri"/>
                <a:cs typeface="Calibri"/>
                <a:sym typeface="Calibri"/>
              </a:rPr>
              <a:t>and relying just on </a:t>
            </a:r>
            <a:r>
              <a:rPr lang="en-GB" sz="1050" b="1">
                <a:solidFill>
                  <a:schemeClr val="dk1"/>
                </a:solidFill>
                <a:latin typeface="Calibri"/>
                <a:ea typeface="Calibri"/>
                <a:cs typeface="Calibri"/>
                <a:sym typeface="Calibri"/>
              </a:rPr>
              <a:t>urine</a:t>
            </a:r>
            <a:r>
              <a:rPr lang="en-GB" sz="1050">
                <a:solidFill>
                  <a:schemeClr val="dk1"/>
                </a:solidFill>
                <a:latin typeface="Calibri"/>
                <a:ea typeface="Calibri"/>
                <a:cs typeface="Calibri"/>
                <a:sym typeface="Calibri"/>
              </a:rPr>
              <a:t> examinations as a way to diagnose a patient. This proved there was a move away from the belief in the Four Humours.</a:t>
            </a:r>
            <a:endParaRPr sz="1100">
              <a:solidFill>
                <a:schemeClr val="dk1"/>
              </a:solidFill>
              <a:latin typeface="Calibri"/>
              <a:ea typeface="Calibri"/>
              <a:cs typeface="Calibri"/>
              <a:sym typeface="Calibri"/>
            </a:endParaRPr>
          </a:p>
        </p:txBody>
      </p:sp>
      <p:sp>
        <p:nvSpPr>
          <p:cNvPr id="485" name="Google Shape;485;p25"/>
          <p:cNvSpPr txBox="1"/>
          <p:nvPr/>
        </p:nvSpPr>
        <p:spPr>
          <a:xfrm>
            <a:off x="9524425" y="6018905"/>
            <a:ext cx="2605200" cy="762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Charity Funding</a:t>
            </a:r>
            <a:endParaRPr/>
          </a:p>
          <a:p>
            <a:pPr marL="0" marR="0" lvl="0" indent="0" algn="l" rtl="0">
              <a:spcBef>
                <a:spcPts val="0"/>
              </a:spcBef>
              <a:spcAft>
                <a:spcPts val="0"/>
              </a:spcAft>
              <a:buNone/>
            </a:pPr>
            <a:r>
              <a:rPr lang="en-GB" sz="1050">
                <a:solidFill>
                  <a:schemeClr val="dk1"/>
                </a:solidFill>
                <a:latin typeface="Calibri"/>
                <a:ea typeface="Calibri"/>
                <a:cs typeface="Calibri"/>
                <a:sym typeface="Calibri"/>
              </a:rPr>
              <a:t>More ‘</a:t>
            </a:r>
            <a:r>
              <a:rPr lang="en-GB" sz="1050" b="1">
                <a:solidFill>
                  <a:schemeClr val="dk1"/>
                </a:solidFill>
                <a:latin typeface="Calibri"/>
                <a:ea typeface="Calibri"/>
                <a:cs typeface="Calibri"/>
                <a:sym typeface="Calibri"/>
              </a:rPr>
              <a:t>Free Hospitals</a:t>
            </a:r>
            <a:r>
              <a:rPr lang="en-GB" sz="1050">
                <a:solidFill>
                  <a:schemeClr val="dk1"/>
                </a:solidFill>
                <a:latin typeface="Calibri"/>
                <a:ea typeface="Calibri"/>
                <a:cs typeface="Calibri"/>
                <a:sym typeface="Calibri"/>
              </a:rPr>
              <a:t>’ were opening which were paid for by </a:t>
            </a:r>
            <a:r>
              <a:rPr lang="en-GB" sz="1050" b="1">
                <a:solidFill>
                  <a:schemeClr val="dk1"/>
                </a:solidFill>
                <a:latin typeface="Calibri"/>
                <a:ea typeface="Calibri"/>
                <a:cs typeface="Calibri"/>
                <a:sym typeface="Calibri"/>
              </a:rPr>
              <a:t>donations </a:t>
            </a:r>
            <a:r>
              <a:rPr lang="en-GB" sz="1050">
                <a:solidFill>
                  <a:schemeClr val="dk1"/>
                </a:solidFill>
                <a:latin typeface="Calibri"/>
                <a:ea typeface="Calibri"/>
                <a:cs typeface="Calibri"/>
                <a:sym typeface="Calibri"/>
              </a:rPr>
              <a:t>from the wealthy who often left money in their will. </a:t>
            </a:r>
            <a:endParaRPr/>
          </a:p>
        </p:txBody>
      </p:sp>
      <p:sp>
        <p:nvSpPr>
          <p:cNvPr id="486" name="Google Shape;486;p25"/>
          <p:cNvSpPr txBox="1"/>
          <p:nvPr/>
        </p:nvSpPr>
        <p:spPr>
          <a:xfrm>
            <a:off x="5672502" y="1084722"/>
            <a:ext cx="2292000" cy="5232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dk1"/>
                </a:solidFill>
                <a:latin typeface="Calibri"/>
                <a:ea typeface="Calibri"/>
                <a:cs typeface="Calibri"/>
                <a:sym typeface="Calibri"/>
              </a:rPr>
              <a:t>FACTORS CAUSING MEDICAL PROGRESS: 1500-1700</a:t>
            </a:r>
            <a:endParaRPr sz="1100" b="1">
              <a:solidFill>
                <a:schemeClr val="dk1"/>
              </a:solidFill>
              <a:latin typeface="Calibri"/>
              <a:ea typeface="Calibri"/>
              <a:cs typeface="Calibri"/>
              <a:sym typeface="Calibri"/>
            </a:endParaRPr>
          </a:p>
        </p:txBody>
      </p:sp>
      <p:sp>
        <p:nvSpPr>
          <p:cNvPr id="487" name="Google Shape;487;p25"/>
          <p:cNvSpPr txBox="1"/>
          <p:nvPr/>
        </p:nvSpPr>
        <p:spPr>
          <a:xfrm>
            <a:off x="9410700" y="1077344"/>
            <a:ext cx="18528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KEY INDIVIDUALS</a:t>
            </a:r>
            <a:endParaRPr sz="1000" b="1">
              <a:solidFill>
                <a:schemeClr val="lt1"/>
              </a:solidFill>
              <a:latin typeface="Calibri"/>
              <a:ea typeface="Calibri"/>
              <a:cs typeface="Calibri"/>
              <a:sym typeface="Calibri"/>
            </a:endParaRPr>
          </a:p>
        </p:txBody>
      </p:sp>
      <p:sp>
        <p:nvSpPr>
          <p:cNvPr id="488" name="Google Shape;488;p25"/>
          <p:cNvSpPr txBox="1"/>
          <p:nvPr/>
        </p:nvSpPr>
        <p:spPr>
          <a:xfrm>
            <a:off x="8118791" y="1381864"/>
            <a:ext cx="15108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 TECHNOLOGY</a:t>
            </a:r>
            <a:endParaRPr sz="1000" b="1">
              <a:solidFill>
                <a:schemeClr val="lt1"/>
              </a:solidFill>
              <a:latin typeface="Calibri"/>
              <a:ea typeface="Calibri"/>
              <a:cs typeface="Calibri"/>
              <a:sym typeface="Calibri"/>
            </a:endParaRPr>
          </a:p>
        </p:txBody>
      </p:sp>
      <p:sp>
        <p:nvSpPr>
          <p:cNvPr id="489" name="Google Shape;489;p25"/>
          <p:cNvSpPr txBox="1"/>
          <p:nvPr/>
        </p:nvSpPr>
        <p:spPr>
          <a:xfrm>
            <a:off x="2954145" y="1076920"/>
            <a:ext cx="9879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SCIENCE</a:t>
            </a:r>
            <a:endParaRPr sz="1000" b="1">
              <a:solidFill>
                <a:schemeClr val="lt1"/>
              </a:solidFill>
              <a:latin typeface="Calibri"/>
              <a:ea typeface="Calibri"/>
              <a:cs typeface="Calibri"/>
              <a:sym typeface="Calibri"/>
            </a:endParaRPr>
          </a:p>
        </p:txBody>
      </p:sp>
      <p:sp>
        <p:nvSpPr>
          <p:cNvPr id="490" name="Google Shape;490;p25"/>
          <p:cNvSpPr txBox="1"/>
          <p:nvPr/>
        </p:nvSpPr>
        <p:spPr>
          <a:xfrm>
            <a:off x="1656182" y="1381864"/>
            <a:ext cx="10710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RELIGION</a:t>
            </a:r>
            <a:endParaRPr sz="1000" b="1">
              <a:solidFill>
                <a:schemeClr val="lt1"/>
              </a:solidFill>
              <a:latin typeface="Calibri"/>
              <a:ea typeface="Calibri"/>
              <a:cs typeface="Calibri"/>
              <a:sym typeface="Calibri"/>
            </a:endParaRPr>
          </a:p>
        </p:txBody>
      </p:sp>
      <p:sp>
        <p:nvSpPr>
          <p:cNvPr id="491" name="Google Shape;491;p25"/>
          <p:cNvSpPr txBox="1"/>
          <p:nvPr/>
        </p:nvSpPr>
        <p:spPr>
          <a:xfrm>
            <a:off x="9694860" y="1381864"/>
            <a:ext cx="24255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ATTITUDES IN SOCIETY</a:t>
            </a:r>
            <a:endParaRPr sz="1000" b="1">
              <a:solidFill>
                <a:schemeClr val="lt1"/>
              </a:solidFill>
              <a:latin typeface="Calibri"/>
              <a:ea typeface="Calibri"/>
              <a:cs typeface="Calibri"/>
              <a:sym typeface="Calibri"/>
            </a:endParaRPr>
          </a:p>
        </p:txBody>
      </p:sp>
      <p:sp>
        <p:nvSpPr>
          <p:cNvPr id="492" name="Google Shape;492;p25"/>
          <p:cNvSpPr txBox="1"/>
          <p:nvPr/>
        </p:nvSpPr>
        <p:spPr>
          <a:xfrm>
            <a:off x="2800295" y="1381864"/>
            <a:ext cx="27381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GOVERNMENT &amp; MONARCHY</a:t>
            </a:r>
            <a:endParaRPr sz="1000" b="1">
              <a:solidFill>
                <a:schemeClr val="lt1"/>
              </a:solidFill>
              <a:latin typeface="Calibri"/>
              <a:ea typeface="Calibri"/>
              <a:cs typeface="Calibri"/>
              <a:sym typeface="Calibri"/>
            </a:endParaRPr>
          </a:p>
        </p:txBody>
      </p:sp>
      <p:sp>
        <p:nvSpPr>
          <p:cNvPr id="493" name="Google Shape;493;p25"/>
          <p:cNvSpPr txBox="1"/>
          <p:nvPr/>
        </p:nvSpPr>
        <p:spPr>
          <a:xfrm>
            <a:off x="1664208" y="1076920"/>
            <a:ext cx="12315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EDUCATION</a:t>
            </a:r>
            <a:endParaRPr sz="1000" b="1">
              <a:solidFill>
                <a:schemeClr val="lt1"/>
              </a:solidFill>
              <a:latin typeface="Calibri"/>
              <a:ea typeface="Calibri"/>
              <a:cs typeface="Calibri"/>
              <a:sym typeface="Calibri"/>
            </a:endParaRPr>
          </a:p>
        </p:txBody>
      </p:sp>
      <p:sp>
        <p:nvSpPr>
          <p:cNvPr id="494" name="Google Shape;494;p25"/>
          <p:cNvSpPr txBox="1"/>
          <p:nvPr/>
        </p:nvSpPr>
        <p:spPr>
          <a:xfrm>
            <a:off x="11364104" y="1083285"/>
            <a:ext cx="7563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WAR</a:t>
            </a:r>
            <a:endParaRPr sz="1000" b="1">
              <a:solidFill>
                <a:schemeClr val="lt1"/>
              </a:solidFill>
              <a:latin typeface="Calibri"/>
              <a:ea typeface="Calibri"/>
              <a:cs typeface="Calibri"/>
              <a:sym typeface="Calibri"/>
            </a:endParaRPr>
          </a:p>
        </p:txBody>
      </p:sp>
      <p:sp>
        <p:nvSpPr>
          <p:cNvPr id="495" name="Google Shape;495;p25"/>
          <p:cNvSpPr txBox="1"/>
          <p:nvPr/>
        </p:nvSpPr>
        <p:spPr>
          <a:xfrm>
            <a:off x="4016090" y="1070289"/>
            <a:ext cx="15321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EXPLORATION</a:t>
            </a:r>
            <a:endParaRPr sz="1000" b="1">
              <a:solidFill>
                <a:schemeClr val="lt1"/>
              </a:solidFill>
              <a:latin typeface="Calibri"/>
              <a:ea typeface="Calibri"/>
              <a:cs typeface="Calibri"/>
              <a:sym typeface="Calibri"/>
            </a:endParaRPr>
          </a:p>
        </p:txBody>
      </p:sp>
      <p:sp>
        <p:nvSpPr>
          <p:cNvPr id="496" name="Google Shape;496;p25"/>
          <p:cNvSpPr txBox="1"/>
          <p:nvPr/>
        </p:nvSpPr>
        <p:spPr>
          <a:xfrm>
            <a:off x="8118791" y="1068481"/>
            <a:ext cx="11913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ECONOMIC</a:t>
            </a:r>
            <a:endParaRPr sz="1000" b="1">
              <a:solidFill>
                <a:schemeClr val="lt1"/>
              </a:solidFill>
              <a:latin typeface="Calibri"/>
              <a:ea typeface="Calibri"/>
              <a:cs typeface="Calibri"/>
              <a:sym typeface="Calibri"/>
            </a:endParaRPr>
          </a:p>
        </p:txBody>
      </p:sp>
      <p:cxnSp>
        <p:nvCxnSpPr>
          <p:cNvPr id="497" name="Google Shape;497;p25"/>
          <p:cNvCxnSpPr/>
          <p:nvPr/>
        </p:nvCxnSpPr>
        <p:spPr>
          <a:xfrm>
            <a:off x="9297440" y="1183384"/>
            <a:ext cx="164100" cy="0"/>
          </a:xfrm>
          <a:prstGeom prst="straightConnector1">
            <a:avLst/>
          </a:prstGeom>
          <a:noFill/>
          <a:ln w="9525" cap="flat" cmpd="sng">
            <a:solidFill>
              <a:schemeClr val="dk1"/>
            </a:solidFill>
            <a:prstDash val="solid"/>
            <a:miter lim="800000"/>
            <a:headEnd type="none" w="sm" len="sm"/>
            <a:tailEnd type="triangle" w="med" len="med"/>
          </a:ln>
        </p:spPr>
      </p:cxnSp>
      <p:cxnSp>
        <p:nvCxnSpPr>
          <p:cNvPr id="498" name="Google Shape;498;p25"/>
          <p:cNvCxnSpPr/>
          <p:nvPr/>
        </p:nvCxnSpPr>
        <p:spPr>
          <a:xfrm>
            <a:off x="11250844" y="1183384"/>
            <a:ext cx="164100" cy="0"/>
          </a:xfrm>
          <a:prstGeom prst="straightConnector1">
            <a:avLst/>
          </a:prstGeom>
          <a:noFill/>
          <a:ln w="9525" cap="flat" cmpd="sng">
            <a:solidFill>
              <a:schemeClr val="dk1"/>
            </a:solidFill>
            <a:prstDash val="solid"/>
            <a:miter lim="800000"/>
            <a:headEnd type="none" w="sm" len="sm"/>
            <a:tailEnd type="triangle" w="med" len="med"/>
          </a:ln>
        </p:spPr>
      </p:cxnSp>
      <p:cxnSp>
        <p:nvCxnSpPr>
          <p:cNvPr id="499" name="Google Shape;499;p25"/>
          <p:cNvCxnSpPr/>
          <p:nvPr/>
        </p:nvCxnSpPr>
        <p:spPr>
          <a:xfrm>
            <a:off x="9599524" y="1495804"/>
            <a:ext cx="164100" cy="0"/>
          </a:xfrm>
          <a:prstGeom prst="straightConnector1">
            <a:avLst/>
          </a:prstGeom>
          <a:noFill/>
          <a:ln w="9525" cap="flat" cmpd="sng">
            <a:solidFill>
              <a:schemeClr val="dk1"/>
            </a:solidFill>
            <a:prstDash val="solid"/>
            <a:miter lim="800000"/>
            <a:headEnd type="none" w="sm" len="sm"/>
            <a:tailEnd type="triangle" w="med" len="med"/>
          </a:ln>
        </p:spPr>
      </p:cxnSp>
      <p:cxnSp>
        <p:nvCxnSpPr>
          <p:cNvPr id="500" name="Google Shape;500;p25"/>
          <p:cNvCxnSpPr/>
          <p:nvPr/>
        </p:nvCxnSpPr>
        <p:spPr>
          <a:xfrm>
            <a:off x="7942131" y="1204279"/>
            <a:ext cx="164100" cy="0"/>
          </a:xfrm>
          <a:prstGeom prst="straightConnector1">
            <a:avLst/>
          </a:prstGeom>
          <a:noFill/>
          <a:ln w="9525" cap="flat" cmpd="sng">
            <a:solidFill>
              <a:schemeClr val="dk1"/>
            </a:solidFill>
            <a:prstDash val="solid"/>
            <a:miter lim="800000"/>
            <a:headEnd type="none" w="sm" len="sm"/>
            <a:tailEnd type="triangle" w="med" len="med"/>
          </a:ln>
        </p:spPr>
      </p:cxnSp>
      <p:cxnSp>
        <p:nvCxnSpPr>
          <p:cNvPr id="501" name="Google Shape;501;p25"/>
          <p:cNvCxnSpPr/>
          <p:nvPr/>
        </p:nvCxnSpPr>
        <p:spPr>
          <a:xfrm>
            <a:off x="7942131" y="1495804"/>
            <a:ext cx="164100" cy="0"/>
          </a:xfrm>
          <a:prstGeom prst="straightConnector1">
            <a:avLst/>
          </a:prstGeom>
          <a:noFill/>
          <a:ln w="9525" cap="flat" cmpd="sng">
            <a:solidFill>
              <a:schemeClr val="dk1"/>
            </a:solidFill>
            <a:prstDash val="solid"/>
            <a:miter lim="800000"/>
            <a:headEnd type="none" w="sm" len="sm"/>
            <a:tailEnd type="triangle" w="med" len="med"/>
          </a:ln>
        </p:spPr>
      </p:cxnSp>
      <p:cxnSp>
        <p:nvCxnSpPr>
          <p:cNvPr id="502" name="Google Shape;502;p25"/>
          <p:cNvCxnSpPr/>
          <p:nvPr/>
        </p:nvCxnSpPr>
        <p:spPr>
          <a:xfrm rot="10800000">
            <a:off x="5525955" y="1495804"/>
            <a:ext cx="163800" cy="0"/>
          </a:xfrm>
          <a:prstGeom prst="straightConnector1">
            <a:avLst/>
          </a:prstGeom>
          <a:noFill/>
          <a:ln w="9525" cap="flat" cmpd="sng">
            <a:solidFill>
              <a:schemeClr val="dk1"/>
            </a:solidFill>
            <a:prstDash val="solid"/>
            <a:miter lim="800000"/>
            <a:headEnd type="none" w="sm" len="sm"/>
            <a:tailEnd type="triangle" w="med" len="med"/>
          </a:ln>
        </p:spPr>
      </p:cxnSp>
      <p:cxnSp>
        <p:nvCxnSpPr>
          <p:cNvPr id="503" name="Google Shape;503;p25"/>
          <p:cNvCxnSpPr/>
          <p:nvPr/>
        </p:nvCxnSpPr>
        <p:spPr>
          <a:xfrm rot="10800000">
            <a:off x="5525955" y="1196659"/>
            <a:ext cx="163800" cy="0"/>
          </a:xfrm>
          <a:prstGeom prst="straightConnector1">
            <a:avLst/>
          </a:prstGeom>
          <a:noFill/>
          <a:ln w="9525" cap="flat" cmpd="sng">
            <a:solidFill>
              <a:schemeClr val="dk1"/>
            </a:solidFill>
            <a:prstDash val="solid"/>
            <a:miter lim="800000"/>
            <a:headEnd type="none" w="sm" len="sm"/>
            <a:tailEnd type="triangle" w="med" len="med"/>
          </a:ln>
        </p:spPr>
      </p:cxnSp>
      <p:cxnSp>
        <p:nvCxnSpPr>
          <p:cNvPr id="504" name="Google Shape;504;p25"/>
          <p:cNvCxnSpPr/>
          <p:nvPr/>
        </p:nvCxnSpPr>
        <p:spPr>
          <a:xfrm rot="10800000">
            <a:off x="3847535" y="1179454"/>
            <a:ext cx="163800" cy="0"/>
          </a:xfrm>
          <a:prstGeom prst="straightConnector1">
            <a:avLst/>
          </a:prstGeom>
          <a:noFill/>
          <a:ln w="9525" cap="flat" cmpd="sng">
            <a:solidFill>
              <a:schemeClr val="dk1"/>
            </a:solidFill>
            <a:prstDash val="solid"/>
            <a:miter lim="800000"/>
            <a:headEnd type="none" w="sm" len="sm"/>
            <a:tailEnd type="triangle" w="med" len="med"/>
          </a:ln>
        </p:spPr>
      </p:cxnSp>
      <p:cxnSp>
        <p:nvCxnSpPr>
          <p:cNvPr id="505" name="Google Shape;505;p25"/>
          <p:cNvCxnSpPr/>
          <p:nvPr/>
        </p:nvCxnSpPr>
        <p:spPr>
          <a:xfrm rot="10800000">
            <a:off x="2801064" y="1188799"/>
            <a:ext cx="163800" cy="0"/>
          </a:xfrm>
          <a:prstGeom prst="straightConnector1">
            <a:avLst/>
          </a:prstGeom>
          <a:noFill/>
          <a:ln w="9525" cap="flat" cmpd="sng">
            <a:solidFill>
              <a:schemeClr val="dk1"/>
            </a:solidFill>
            <a:prstDash val="solid"/>
            <a:miter lim="800000"/>
            <a:headEnd type="none" w="sm" len="sm"/>
            <a:tailEnd type="triangle" w="med" len="med"/>
          </a:ln>
        </p:spPr>
      </p:cxnSp>
      <p:cxnSp>
        <p:nvCxnSpPr>
          <p:cNvPr id="506" name="Google Shape;506;p25"/>
          <p:cNvCxnSpPr/>
          <p:nvPr/>
        </p:nvCxnSpPr>
        <p:spPr>
          <a:xfrm rot="10800000">
            <a:off x="2690519" y="1499254"/>
            <a:ext cx="163800" cy="0"/>
          </a:xfrm>
          <a:prstGeom prst="straightConnector1">
            <a:avLst/>
          </a:prstGeom>
          <a:noFill/>
          <a:ln w="9525" cap="flat" cmpd="sng">
            <a:solidFill>
              <a:schemeClr val="dk1"/>
            </a:solidFill>
            <a:prstDash val="solid"/>
            <a:miter lim="800000"/>
            <a:headEnd type="none" w="sm" len="sm"/>
            <a:tailEnd type="triangle" w="med" len="med"/>
          </a:ln>
        </p:spPr>
      </p:cxnSp>
      <p:sp>
        <p:nvSpPr>
          <p:cNvPr id="507" name="Google Shape;507;p25"/>
          <p:cNvSpPr txBox="1"/>
          <p:nvPr/>
        </p:nvSpPr>
        <p:spPr>
          <a:xfrm>
            <a:off x="7673025" y="4101407"/>
            <a:ext cx="1788300" cy="1870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88900" marR="0" lvl="0" indent="-8890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New </a:t>
            </a:r>
            <a:r>
              <a:rPr lang="en-GB" sz="1050" b="1">
                <a:solidFill>
                  <a:schemeClr val="dk1"/>
                </a:solidFill>
                <a:latin typeface="Calibri"/>
                <a:ea typeface="Calibri"/>
                <a:cs typeface="Calibri"/>
                <a:sym typeface="Calibri"/>
              </a:rPr>
              <a:t>weapons</a:t>
            </a:r>
            <a:r>
              <a:rPr lang="en-GB" sz="1050">
                <a:solidFill>
                  <a:schemeClr val="dk1"/>
                </a:solidFill>
                <a:latin typeface="Calibri"/>
                <a:ea typeface="Calibri"/>
                <a:cs typeface="Calibri"/>
                <a:sym typeface="Calibri"/>
              </a:rPr>
              <a:t> such as </a:t>
            </a:r>
            <a:r>
              <a:rPr lang="en-GB" sz="1050" b="1">
                <a:solidFill>
                  <a:schemeClr val="dk1"/>
                </a:solidFill>
                <a:latin typeface="Calibri"/>
                <a:ea typeface="Calibri"/>
                <a:cs typeface="Calibri"/>
                <a:sym typeface="Calibri"/>
              </a:rPr>
              <a:t>guns</a:t>
            </a:r>
            <a:r>
              <a:rPr lang="en-GB" sz="1050">
                <a:solidFill>
                  <a:schemeClr val="dk1"/>
                </a:solidFill>
                <a:latin typeface="Calibri"/>
                <a:ea typeface="Calibri"/>
                <a:cs typeface="Calibri"/>
                <a:sym typeface="Calibri"/>
              </a:rPr>
              <a:t> &amp; </a:t>
            </a:r>
            <a:r>
              <a:rPr lang="en-GB" sz="1050" b="1">
                <a:solidFill>
                  <a:schemeClr val="dk1"/>
                </a:solidFill>
                <a:latin typeface="Calibri"/>
                <a:ea typeface="Calibri"/>
                <a:cs typeface="Calibri"/>
                <a:sym typeface="Calibri"/>
              </a:rPr>
              <a:t>cannons</a:t>
            </a:r>
            <a:r>
              <a:rPr lang="en-GB" sz="1050">
                <a:solidFill>
                  <a:schemeClr val="dk1"/>
                </a:solidFill>
                <a:latin typeface="Calibri"/>
                <a:ea typeface="Calibri"/>
                <a:cs typeface="Calibri"/>
                <a:sym typeface="Calibri"/>
              </a:rPr>
              <a:t> were being used in war.  </a:t>
            </a:r>
            <a:endParaRPr/>
          </a:p>
          <a:p>
            <a:pPr marL="88900" marR="0" lvl="0" indent="-8890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The </a:t>
            </a:r>
            <a:r>
              <a:rPr lang="en-GB" sz="1050" b="1">
                <a:solidFill>
                  <a:schemeClr val="dk1"/>
                </a:solidFill>
                <a:latin typeface="Calibri"/>
                <a:ea typeface="Calibri"/>
                <a:cs typeface="Calibri"/>
                <a:sym typeface="Calibri"/>
              </a:rPr>
              <a:t>English Civil War </a:t>
            </a:r>
            <a:r>
              <a:rPr lang="en-GB" sz="1050">
                <a:solidFill>
                  <a:schemeClr val="dk1"/>
                </a:solidFill>
                <a:latin typeface="Calibri"/>
                <a:ea typeface="Calibri"/>
                <a:cs typeface="Calibri"/>
                <a:sym typeface="Calibri"/>
              </a:rPr>
              <a:t>in the 1640s led to many bloody injuries as well as deaths. This meant that doctors had to treat injuries they had </a:t>
            </a:r>
            <a:r>
              <a:rPr lang="en-GB" sz="1050" b="1">
                <a:solidFill>
                  <a:schemeClr val="dk1"/>
                </a:solidFill>
                <a:latin typeface="Calibri"/>
                <a:ea typeface="Calibri"/>
                <a:cs typeface="Calibri"/>
                <a:sym typeface="Calibri"/>
              </a:rPr>
              <a:t>not seen before </a:t>
            </a:r>
            <a:r>
              <a:rPr lang="en-GB" sz="1050">
                <a:solidFill>
                  <a:schemeClr val="dk1"/>
                </a:solidFill>
                <a:latin typeface="Calibri"/>
                <a:ea typeface="Calibri"/>
                <a:cs typeface="Calibri"/>
                <a:sym typeface="Calibri"/>
              </a:rPr>
              <a:t>and this forced them to </a:t>
            </a:r>
            <a:r>
              <a:rPr lang="en-GB" sz="1050" b="1">
                <a:solidFill>
                  <a:schemeClr val="dk1"/>
                </a:solidFill>
                <a:latin typeface="Calibri"/>
                <a:ea typeface="Calibri"/>
                <a:cs typeface="Calibri"/>
                <a:sym typeface="Calibri"/>
              </a:rPr>
              <a:t>quickly </a:t>
            </a:r>
            <a:r>
              <a:rPr lang="en-GB" sz="1050">
                <a:solidFill>
                  <a:schemeClr val="dk1"/>
                </a:solidFill>
                <a:latin typeface="Calibri"/>
                <a:ea typeface="Calibri"/>
                <a:cs typeface="Calibri"/>
                <a:sym typeface="Calibri"/>
              </a:rPr>
              <a:t>find new treatments.</a:t>
            </a:r>
            <a:endParaRPr/>
          </a:p>
        </p:txBody>
      </p:sp>
      <p:sp>
        <p:nvSpPr>
          <p:cNvPr id="508" name="Google Shape;508;p25"/>
          <p:cNvSpPr txBox="1"/>
          <p:nvPr/>
        </p:nvSpPr>
        <p:spPr>
          <a:xfrm>
            <a:off x="1665498" y="2008182"/>
            <a:ext cx="2403600" cy="2862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Humanism</a:t>
            </a:r>
            <a:endParaRPr/>
          </a:p>
          <a:p>
            <a:pPr marL="85725" marR="0" lvl="0" indent="-85725"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In education, there was a rise in the idea of ‘</a:t>
            </a:r>
            <a:r>
              <a:rPr lang="en-GB" sz="1050" b="1">
                <a:solidFill>
                  <a:schemeClr val="dk1"/>
                </a:solidFill>
                <a:latin typeface="Calibri"/>
                <a:ea typeface="Calibri"/>
                <a:cs typeface="Calibri"/>
                <a:sym typeface="Calibri"/>
              </a:rPr>
              <a:t>Humanism</a:t>
            </a:r>
            <a:r>
              <a:rPr lang="en-GB" sz="1050">
                <a:solidFill>
                  <a:schemeClr val="dk1"/>
                </a:solidFill>
                <a:latin typeface="Calibri"/>
                <a:ea typeface="Calibri"/>
                <a:cs typeface="Calibri"/>
                <a:sym typeface="Calibri"/>
              </a:rPr>
              <a:t>’.  Humanism was the </a:t>
            </a:r>
            <a:r>
              <a:rPr lang="en-GB" sz="1050" b="1">
                <a:solidFill>
                  <a:schemeClr val="dk1"/>
                </a:solidFill>
                <a:latin typeface="Calibri"/>
                <a:ea typeface="Calibri"/>
                <a:cs typeface="Calibri"/>
                <a:sym typeface="Calibri"/>
              </a:rPr>
              <a:t>love of learning </a:t>
            </a:r>
            <a:r>
              <a:rPr lang="en-GB" sz="1050">
                <a:solidFill>
                  <a:schemeClr val="dk1"/>
                </a:solidFill>
                <a:latin typeface="Calibri"/>
                <a:ea typeface="Calibri"/>
                <a:cs typeface="Calibri"/>
                <a:sym typeface="Calibri"/>
              </a:rPr>
              <a:t>with a belief that human beings had </a:t>
            </a:r>
            <a:r>
              <a:rPr lang="en-GB" sz="1050" b="1">
                <a:solidFill>
                  <a:schemeClr val="dk1"/>
                </a:solidFill>
                <a:latin typeface="Calibri"/>
                <a:ea typeface="Calibri"/>
                <a:cs typeface="Calibri"/>
                <a:sym typeface="Calibri"/>
              </a:rPr>
              <a:t>control </a:t>
            </a:r>
            <a:r>
              <a:rPr lang="en-GB" sz="1050">
                <a:solidFill>
                  <a:schemeClr val="dk1"/>
                </a:solidFill>
                <a:latin typeface="Calibri"/>
                <a:ea typeface="Calibri"/>
                <a:cs typeface="Calibri"/>
                <a:sym typeface="Calibri"/>
              </a:rPr>
              <a:t>of their own lives rather than God. </a:t>
            </a:r>
            <a:endParaRPr/>
          </a:p>
          <a:p>
            <a:pPr marL="85725" marR="0" lvl="0" indent="-85725" algn="l" rtl="0">
              <a:spcBef>
                <a:spcPts val="0"/>
              </a:spcBef>
              <a:spcAft>
                <a:spcPts val="0"/>
              </a:spcAft>
              <a:buClr>
                <a:schemeClr val="dk1"/>
              </a:buClr>
              <a:buSzPts val="1050"/>
              <a:buFont typeface="Arial"/>
              <a:buChar char="•"/>
            </a:pPr>
            <a:r>
              <a:rPr lang="en-GB" sz="1050" b="1">
                <a:solidFill>
                  <a:schemeClr val="dk1"/>
                </a:solidFill>
                <a:latin typeface="Calibri"/>
                <a:ea typeface="Calibri"/>
                <a:cs typeface="Calibri"/>
                <a:sym typeface="Calibri"/>
              </a:rPr>
              <a:t>Humanists </a:t>
            </a:r>
            <a:r>
              <a:rPr lang="en-GB" sz="1050">
                <a:solidFill>
                  <a:schemeClr val="dk1"/>
                </a:solidFill>
                <a:latin typeface="Calibri"/>
                <a:ea typeface="Calibri"/>
                <a:cs typeface="Calibri"/>
                <a:sym typeface="Calibri"/>
              </a:rPr>
              <a:t>pushed to discover the </a:t>
            </a:r>
            <a:r>
              <a:rPr lang="en-GB" sz="1050" b="1">
                <a:solidFill>
                  <a:schemeClr val="dk1"/>
                </a:solidFill>
                <a:latin typeface="Calibri"/>
                <a:ea typeface="Calibri"/>
                <a:cs typeface="Calibri"/>
                <a:sym typeface="Calibri"/>
              </a:rPr>
              <a:t>truth</a:t>
            </a:r>
            <a:r>
              <a:rPr lang="en-GB" sz="1050">
                <a:solidFill>
                  <a:schemeClr val="dk1"/>
                </a:solidFill>
                <a:latin typeface="Calibri"/>
                <a:ea typeface="Calibri"/>
                <a:cs typeface="Calibri"/>
                <a:sym typeface="Calibri"/>
              </a:rPr>
              <a:t> about the world around them rather than accept what they had been previously been taught by the Church.</a:t>
            </a:r>
            <a:endParaRPr/>
          </a:p>
          <a:p>
            <a:pPr marL="85725" marR="0" lvl="0" indent="-85725"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Humanists </a:t>
            </a:r>
            <a:r>
              <a:rPr lang="en-GB" sz="1050" b="1">
                <a:solidFill>
                  <a:schemeClr val="dk1"/>
                </a:solidFill>
                <a:latin typeface="Calibri"/>
                <a:ea typeface="Calibri"/>
                <a:cs typeface="Calibri"/>
                <a:sym typeface="Calibri"/>
              </a:rPr>
              <a:t>rejected</a:t>
            </a:r>
            <a:r>
              <a:rPr lang="en-GB" sz="1050">
                <a:solidFill>
                  <a:schemeClr val="dk1"/>
                </a:solidFill>
                <a:latin typeface="Calibri"/>
                <a:ea typeface="Calibri"/>
                <a:cs typeface="Calibri"/>
                <a:sym typeface="Calibri"/>
              </a:rPr>
              <a:t> the old view that God was responsible for everything that happened on earth and aimed to find alternative, </a:t>
            </a:r>
            <a:r>
              <a:rPr lang="en-GB" sz="1050" b="1">
                <a:solidFill>
                  <a:schemeClr val="dk1"/>
                </a:solidFill>
                <a:latin typeface="Calibri"/>
                <a:ea typeface="Calibri"/>
                <a:cs typeface="Calibri"/>
                <a:sym typeface="Calibri"/>
              </a:rPr>
              <a:t>rational explanations</a:t>
            </a:r>
            <a:r>
              <a:rPr lang="en-GB" sz="1050">
                <a:solidFill>
                  <a:schemeClr val="dk1"/>
                </a:solidFill>
                <a:latin typeface="Calibri"/>
                <a:ea typeface="Calibri"/>
                <a:cs typeface="Calibri"/>
                <a:sym typeface="Calibri"/>
              </a:rPr>
              <a:t>.</a:t>
            </a:r>
            <a:endParaRPr/>
          </a:p>
          <a:p>
            <a:pPr marL="85725" marR="0" lvl="0" indent="-85725"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Humanists were able to </a:t>
            </a:r>
            <a:r>
              <a:rPr lang="en-GB" sz="1050" b="1">
                <a:solidFill>
                  <a:schemeClr val="dk1"/>
                </a:solidFill>
                <a:latin typeface="Calibri"/>
                <a:ea typeface="Calibri"/>
                <a:cs typeface="Calibri"/>
                <a:sym typeface="Calibri"/>
              </a:rPr>
              <a:t>re-read</a:t>
            </a:r>
            <a:r>
              <a:rPr lang="en-GB" sz="1050">
                <a:solidFill>
                  <a:schemeClr val="dk1"/>
                </a:solidFill>
                <a:latin typeface="Calibri"/>
                <a:ea typeface="Calibri"/>
                <a:cs typeface="Calibri"/>
                <a:sym typeface="Calibri"/>
              </a:rPr>
              <a:t> the works of Galen and Hippocrates with the aim of </a:t>
            </a:r>
            <a:r>
              <a:rPr lang="en-GB" sz="1050" b="1">
                <a:solidFill>
                  <a:schemeClr val="dk1"/>
                </a:solidFill>
                <a:latin typeface="Calibri"/>
                <a:ea typeface="Calibri"/>
                <a:cs typeface="Calibri"/>
                <a:sym typeface="Calibri"/>
              </a:rPr>
              <a:t>disproving</a:t>
            </a:r>
            <a:r>
              <a:rPr lang="en-GB" sz="1050">
                <a:solidFill>
                  <a:schemeClr val="dk1"/>
                </a:solidFill>
                <a:latin typeface="Calibri"/>
                <a:ea typeface="Calibri"/>
                <a:cs typeface="Calibri"/>
                <a:sym typeface="Calibri"/>
              </a:rPr>
              <a:t> their theories.</a:t>
            </a:r>
            <a:endParaRPr/>
          </a:p>
        </p:txBody>
      </p:sp>
      <p:sp>
        <p:nvSpPr>
          <p:cNvPr id="509" name="Google Shape;509;p25"/>
          <p:cNvSpPr txBox="1"/>
          <p:nvPr/>
        </p:nvSpPr>
        <p:spPr>
          <a:xfrm>
            <a:off x="1665499" y="1695137"/>
            <a:ext cx="2403600" cy="276900"/>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EDUCATION</a:t>
            </a:r>
            <a:endParaRPr/>
          </a:p>
        </p:txBody>
      </p:sp>
      <p:sp>
        <p:nvSpPr>
          <p:cNvPr id="510" name="Google Shape;510;p25"/>
          <p:cNvSpPr txBox="1"/>
          <p:nvPr/>
        </p:nvSpPr>
        <p:spPr>
          <a:xfrm>
            <a:off x="4109511" y="2011988"/>
            <a:ext cx="3503400" cy="1569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The Royal Society (formed 1660)</a:t>
            </a:r>
            <a:endParaRPr/>
          </a:p>
          <a:p>
            <a:pPr marL="85725" marR="0" lvl="0" indent="-85725"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Scientists became eager to </a:t>
            </a:r>
            <a:r>
              <a:rPr lang="en-GB" sz="1050" b="1">
                <a:solidFill>
                  <a:schemeClr val="dk1"/>
                </a:solidFill>
                <a:latin typeface="Calibri"/>
                <a:ea typeface="Calibri"/>
                <a:cs typeface="Calibri"/>
                <a:sym typeface="Calibri"/>
              </a:rPr>
              <a:t>share </a:t>
            </a:r>
            <a:r>
              <a:rPr lang="en-GB" sz="1050">
                <a:solidFill>
                  <a:schemeClr val="dk1"/>
                </a:solidFill>
                <a:latin typeface="Calibri"/>
                <a:ea typeface="Calibri"/>
                <a:cs typeface="Calibri"/>
                <a:sym typeface="Calibri"/>
              </a:rPr>
              <a:t>and </a:t>
            </a:r>
            <a:r>
              <a:rPr lang="en-GB" sz="1050" b="1">
                <a:solidFill>
                  <a:schemeClr val="dk1"/>
                </a:solidFill>
                <a:latin typeface="Calibri"/>
                <a:ea typeface="Calibri"/>
                <a:cs typeface="Calibri"/>
                <a:sym typeface="Calibri"/>
              </a:rPr>
              <a:t>discuss</a:t>
            </a:r>
            <a:r>
              <a:rPr lang="en-GB" sz="1050">
                <a:solidFill>
                  <a:schemeClr val="dk1"/>
                </a:solidFill>
                <a:latin typeface="Calibri"/>
                <a:ea typeface="Calibri"/>
                <a:cs typeface="Calibri"/>
                <a:sym typeface="Calibri"/>
              </a:rPr>
              <a:t> new theories with each other. This led to the formation of the </a:t>
            </a:r>
            <a:r>
              <a:rPr lang="en-GB" sz="1050" b="1">
                <a:solidFill>
                  <a:schemeClr val="dk1"/>
                </a:solidFill>
                <a:latin typeface="Calibri"/>
                <a:ea typeface="Calibri"/>
                <a:cs typeface="Calibri"/>
                <a:sym typeface="Calibri"/>
              </a:rPr>
              <a:t>Royal Society </a:t>
            </a:r>
            <a:r>
              <a:rPr lang="en-GB" sz="1050">
                <a:solidFill>
                  <a:schemeClr val="dk1"/>
                </a:solidFill>
                <a:latin typeface="Calibri"/>
                <a:ea typeface="Calibri"/>
                <a:cs typeface="Calibri"/>
                <a:sym typeface="Calibri"/>
              </a:rPr>
              <a:t>in London in </a:t>
            </a:r>
            <a:r>
              <a:rPr lang="en-GB" sz="1050" b="1">
                <a:solidFill>
                  <a:schemeClr val="dk1"/>
                </a:solidFill>
                <a:latin typeface="Calibri"/>
                <a:ea typeface="Calibri"/>
                <a:cs typeface="Calibri"/>
                <a:sym typeface="Calibri"/>
              </a:rPr>
              <a:t>1660</a:t>
            </a:r>
            <a:r>
              <a:rPr lang="en-GB" sz="1050">
                <a:solidFill>
                  <a:schemeClr val="dk1"/>
                </a:solidFill>
                <a:latin typeface="Calibri"/>
                <a:ea typeface="Calibri"/>
                <a:cs typeface="Calibri"/>
                <a:sym typeface="Calibri"/>
              </a:rPr>
              <a:t>.  Their aim was to </a:t>
            </a:r>
            <a:r>
              <a:rPr lang="en-GB" sz="1050" b="1">
                <a:solidFill>
                  <a:schemeClr val="dk1"/>
                </a:solidFill>
                <a:latin typeface="Calibri"/>
                <a:ea typeface="Calibri"/>
                <a:cs typeface="Calibri"/>
                <a:sym typeface="Calibri"/>
              </a:rPr>
              <a:t>promote</a:t>
            </a:r>
            <a:r>
              <a:rPr lang="en-GB" sz="1050">
                <a:solidFill>
                  <a:schemeClr val="dk1"/>
                </a:solidFill>
                <a:latin typeface="Calibri"/>
                <a:ea typeface="Calibri"/>
                <a:cs typeface="Calibri"/>
                <a:sym typeface="Calibri"/>
              </a:rPr>
              <a:t> </a:t>
            </a:r>
            <a:r>
              <a:rPr lang="en-GB" sz="1050" b="1">
                <a:solidFill>
                  <a:schemeClr val="dk1"/>
                </a:solidFill>
                <a:latin typeface="Calibri"/>
                <a:ea typeface="Calibri"/>
                <a:cs typeface="Calibri"/>
                <a:sym typeface="Calibri"/>
              </a:rPr>
              <a:t>science</a:t>
            </a:r>
            <a:r>
              <a:rPr lang="en-GB" sz="1050">
                <a:solidFill>
                  <a:schemeClr val="dk1"/>
                </a:solidFill>
                <a:latin typeface="Calibri"/>
                <a:ea typeface="Calibri"/>
                <a:cs typeface="Calibri"/>
                <a:sym typeface="Calibri"/>
              </a:rPr>
              <a:t> and carry out experiments and dissections.  It even had its </a:t>
            </a:r>
            <a:r>
              <a:rPr lang="en-GB" sz="1050" b="1">
                <a:solidFill>
                  <a:schemeClr val="dk1"/>
                </a:solidFill>
                <a:latin typeface="Calibri"/>
                <a:ea typeface="Calibri"/>
                <a:cs typeface="Calibri"/>
                <a:sym typeface="Calibri"/>
              </a:rPr>
              <a:t>own laboratory </a:t>
            </a:r>
            <a:r>
              <a:rPr lang="en-GB" sz="1050">
                <a:solidFill>
                  <a:schemeClr val="dk1"/>
                </a:solidFill>
                <a:latin typeface="Calibri"/>
                <a:ea typeface="Calibri"/>
                <a:cs typeface="Calibri"/>
                <a:sym typeface="Calibri"/>
              </a:rPr>
              <a:t>that could be used for this purpose. </a:t>
            </a:r>
            <a:endParaRPr/>
          </a:p>
          <a:p>
            <a:pPr marL="85725" marR="0" lvl="0" indent="-85725"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The Royal Society </a:t>
            </a:r>
            <a:r>
              <a:rPr lang="en-GB" sz="1050" b="1">
                <a:solidFill>
                  <a:schemeClr val="dk1"/>
                </a:solidFill>
                <a:latin typeface="Calibri"/>
                <a:ea typeface="Calibri"/>
                <a:cs typeface="Calibri"/>
                <a:sym typeface="Calibri"/>
              </a:rPr>
              <a:t>motto</a:t>
            </a:r>
            <a:r>
              <a:rPr lang="en-GB" sz="1050">
                <a:solidFill>
                  <a:schemeClr val="dk1"/>
                </a:solidFill>
                <a:latin typeface="Calibri"/>
                <a:ea typeface="Calibri"/>
                <a:cs typeface="Calibri"/>
                <a:sym typeface="Calibri"/>
              </a:rPr>
              <a:t> was ‘</a:t>
            </a:r>
            <a:r>
              <a:rPr lang="en-GB" sz="1050" b="1" i="1">
                <a:solidFill>
                  <a:schemeClr val="dk1"/>
                </a:solidFill>
                <a:latin typeface="Calibri"/>
                <a:ea typeface="Calibri"/>
                <a:cs typeface="Calibri"/>
                <a:sym typeface="Calibri"/>
              </a:rPr>
              <a:t>Nullius in verba</a:t>
            </a:r>
            <a:r>
              <a:rPr lang="en-GB" sz="1050">
                <a:solidFill>
                  <a:schemeClr val="dk1"/>
                </a:solidFill>
                <a:latin typeface="Calibri"/>
                <a:ea typeface="Calibri"/>
                <a:cs typeface="Calibri"/>
                <a:sym typeface="Calibri"/>
              </a:rPr>
              <a:t>’.  This means ‘</a:t>
            </a:r>
            <a:r>
              <a:rPr lang="en-GB" sz="1050" b="1">
                <a:solidFill>
                  <a:schemeClr val="dk1"/>
                </a:solidFill>
                <a:latin typeface="Calibri"/>
                <a:ea typeface="Calibri"/>
                <a:cs typeface="Calibri"/>
                <a:sym typeface="Calibri"/>
              </a:rPr>
              <a:t>Take nobody’s word for it</a:t>
            </a:r>
            <a:r>
              <a:rPr lang="en-GB" sz="1050">
                <a:solidFill>
                  <a:schemeClr val="dk1"/>
                </a:solidFill>
                <a:latin typeface="Calibri"/>
                <a:ea typeface="Calibri"/>
                <a:cs typeface="Calibri"/>
                <a:sym typeface="Calibri"/>
              </a:rPr>
              <a:t>’.  It showed a willingness to question and find facts rather than simply accept a theory.</a:t>
            </a:r>
            <a:endParaRPr/>
          </a:p>
        </p:txBody>
      </p:sp>
      <p:sp>
        <p:nvSpPr>
          <p:cNvPr id="511" name="Google Shape;511;p25"/>
          <p:cNvSpPr txBox="1"/>
          <p:nvPr/>
        </p:nvSpPr>
        <p:spPr>
          <a:xfrm>
            <a:off x="5868682" y="5240665"/>
            <a:ext cx="1715700" cy="1569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The Renaissance</a:t>
            </a:r>
            <a:endParaRPr/>
          </a:p>
          <a:p>
            <a:pPr marL="0" marR="0" lvl="0" indent="0" algn="l" rtl="0">
              <a:spcBef>
                <a:spcPts val="0"/>
              </a:spcBef>
              <a:spcAft>
                <a:spcPts val="0"/>
              </a:spcAft>
              <a:buNone/>
            </a:pPr>
            <a:r>
              <a:rPr lang="en-GB" sz="1050">
                <a:solidFill>
                  <a:schemeClr val="dk1"/>
                </a:solidFill>
                <a:latin typeface="Calibri"/>
                <a:ea typeface="Calibri"/>
                <a:cs typeface="Calibri"/>
                <a:sym typeface="Calibri"/>
              </a:rPr>
              <a:t>The </a:t>
            </a:r>
            <a:r>
              <a:rPr lang="en-GB" sz="1050" b="1">
                <a:solidFill>
                  <a:schemeClr val="dk1"/>
                </a:solidFill>
                <a:latin typeface="Calibri"/>
                <a:ea typeface="Calibri"/>
                <a:cs typeface="Calibri"/>
                <a:sym typeface="Calibri"/>
              </a:rPr>
              <a:t>Renaissance</a:t>
            </a:r>
            <a:r>
              <a:rPr lang="en-GB" sz="1050">
                <a:solidFill>
                  <a:schemeClr val="dk1"/>
                </a:solidFill>
                <a:latin typeface="Calibri"/>
                <a:ea typeface="Calibri"/>
                <a:cs typeface="Calibri"/>
                <a:sym typeface="Calibri"/>
              </a:rPr>
              <a:t> led to an increased interest in science and medicine.  There was an increase in the number of </a:t>
            </a:r>
            <a:r>
              <a:rPr lang="en-GB" sz="1050" b="1">
                <a:solidFill>
                  <a:schemeClr val="dk1"/>
                </a:solidFill>
                <a:latin typeface="Calibri"/>
                <a:ea typeface="Calibri"/>
                <a:cs typeface="Calibri"/>
                <a:sym typeface="Calibri"/>
              </a:rPr>
              <a:t>experiments</a:t>
            </a:r>
            <a:r>
              <a:rPr lang="en-GB" sz="1050">
                <a:solidFill>
                  <a:schemeClr val="dk1"/>
                </a:solidFill>
                <a:latin typeface="Calibri"/>
                <a:ea typeface="Calibri"/>
                <a:cs typeface="Calibri"/>
                <a:sym typeface="Calibri"/>
              </a:rPr>
              <a:t> &amp; </a:t>
            </a:r>
            <a:r>
              <a:rPr lang="en-GB" sz="1050" b="1">
                <a:solidFill>
                  <a:schemeClr val="dk1"/>
                </a:solidFill>
                <a:latin typeface="Calibri"/>
                <a:ea typeface="Calibri"/>
                <a:cs typeface="Calibri"/>
                <a:sym typeface="Calibri"/>
              </a:rPr>
              <a:t>dissections</a:t>
            </a:r>
            <a:r>
              <a:rPr lang="en-GB" sz="1050">
                <a:solidFill>
                  <a:schemeClr val="dk1"/>
                </a:solidFill>
                <a:latin typeface="Calibri"/>
                <a:ea typeface="Calibri"/>
                <a:cs typeface="Calibri"/>
                <a:sym typeface="Calibri"/>
              </a:rPr>
              <a:t> became a part of </a:t>
            </a:r>
            <a:r>
              <a:rPr lang="en-GB" sz="1050" b="1">
                <a:solidFill>
                  <a:schemeClr val="dk1"/>
                </a:solidFill>
                <a:latin typeface="Calibri"/>
                <a:ea typeface="Calibri"/>
                <a:cs typeface="Calibri"/>
                <a:sym typeface="Calibri"/>
              </a:rPr>
              <a:t>medical training </a:t>
            </a:r>
            <a:r>
              <a:rPr lang="en-GB" sz="1050">
                <a:solidFill>
                  <a:schemeClr val="dk1"/>
                </a:solidFill>
                <a:latin typeface="Calibri"/>
                <a:ea typeface="Calibri"/>
                <a:cs typeface="Calibri"/>
                <a:sym typeface="Calibri"/>
              </a:rPr>
              <a:t>for doctors.</a:t>
            </a:r>
            <a:endParaRPr/>
          </a:p>
        </p:txBody>
      </p:sp>
      <p:sp>
        <p:nvSpPr>
          <p:cNvPr id="512" name="Google Shape;512;p25"/>
          <p:cNvSpPr txBox="1"/>
          <p:nvPr/>
        </p:nvSpPr>
        <p:spPr>
          <a:xfrm>
            <a:off x="4118100" y="1693400"/>
            <a:ext cx="3495000" cy="276900"/>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SCIENCE</a:t>
            </a:r>
            <a:endParaRPr/>
          </a:p>
        </p:txBody>
      </p:sp>
      <p:sp>
        <p:nvSpPr>
          <p:cNvPr id="513" name="Google Shape;513;p25"/>
          <p:cNvSpPr txBox="1"/>
          <p:nvPr/>
        </p:nvSpPr>
        <p:spPr>
          <a:xfrm>
            <a:off x="7673025" y="2006390"/>
            <a:ext cx="1788300" cy="1731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Official Licenses</a:t>
            </a:r>
            <a:endParaRPr/>
          </a:p>
          <a:p>
            <a:pPr marL="0" marR="0" lvl="0" indent="0" algn="l" rtl="0">
              <a:spcBef>
                <a:spcPts val="0"/>
              </a:spcBef>
              <a:spcAft>
                <a:spcPts val="0"/>
              </a:spcAft>
              <a:buNone/>
            </a:pPr>
            <a:r>
              <a:rPr lang="en-GB" sz="1050" b="1">
                <a:solidFill>
                  <a:schemeClr val="dk1"/>
                </a:solidFill>
                <a:latin typeface="Calibri"/>
                <a:ea typeface="Calibri"/>
                <a:cs typeface="Calibri"/>
                <a:sym typeface="Calibri"/>
              </a:rPr>
              <a:t>The College of Physicians </a:t>
            </a:r>
            <a:r>
              <a:rPr lang="en-GB" sz="1050">
                <a:solidFill>
                  <a:schemeClr val="dk1"/>
                </a:solidFill>
                <a:latin typeface="Calibri"/>
                <a:ea typeface="Calibri"/>
                <a:cs typeface="Calibri"/>
                <a:sym typeface="Calibri"/>
              </a:rPr>
              <a:t>was supported by the government to give official </a:t>
            </a:r>
            <a:r>
              <a:rPr lang="en-GB" sz="1050" b="1">
                <a:solidFill>
                  <a:schemeClr val="dk1"/>
                </a:solidFill>
                <a:latin typeface="Calibri"/>
                <a:ea typeface="Calibri"/>
                <a:cs typeface="Calibri"/>
                <a:sym typeface="Calibri"/>
              </a:rPr>
              <a:t>licenses</a:t>
            </a:r>
            <a:r>
              <a:rPr lang="en-GB" sz="1050">
                <a:solidFill>
                  <a:schemeClr val="dk1"/>
                </a:solidFill>
                <a:latin typeface="Calibri"/>
                <a:ea typeface="Calibri"/>
                <a:cs typeface="Calibri"/>
                <a:sym typeface="Calibri"/>
              </a:rPr>
              <a:t> to qualified physicians.  This reduced the number of </a:t>
            </a:r>
            <a:r>
              <a:rPr lang="en-GB" sz="1050" b="1">
                <a:solidFill>
                  <a:schemeClr val="dk1"/>
                </a:solidFill>
                <a:latin typeface="Calibri"/>
                <a:ea typeface="Calibri"/>
                <a:cs typeface="Calibri"/>
                <a:sym typeface="Calibri"/>
              </a:rPr>
              <a:t>quacks</a:t>
            </a:r>
            <a:r>
              <a:rPr lang="en-GB" sz="1050">
                <a:solidFill>
                  <a:schemeClr val="dk1"/>
                </a:solidFill>
                <a:latin typeface="Calibri"/>
                <a:ea typeface="Calibri"/>
                <a:cs typeface="Calibri"/>
                <a:sym typeface="Calibri"/>
              </a:rPr>
              <a:t> and fake medicines being sold. People wanted licenced doctors who were better educated. </a:t>
            </a:r>
            <a:endParaRPr/>
          </a:p>
        </p:txBody>
      </p:sp>
      <p:sp>
        <p:nvSpPr>
          <p:cNvPr id="514" name="Google Shape;514;p25"/>
          <p:cNvSpPr txBox="1"/>
          <p:nvPr/>
        </p:nvSpPr>
        <p:spPr>
          <a:xfrm>
            <a:off x="9524425" y="2005685"/>
            <a:ext cx="2589900" cy="1731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Charles II</a:t>
            </a:r>
            <a:endParaRPr/>
          </a:p>
          <a:p>
            <a:pPr marL="0" marR="0" lvl="0" indent="0" algn="l" rtl="0">
              <a:spcBef>
                <a:spcPts val="0"/>
              </a:spcBef>
              <a:spcAft>
                <a:spcPts val="0"/>
              </a:spcAft>
              <a:buNone/>
            </a:pPr>
            <a:r>
              <a:rPr lang="en-GB" sz="1050" b="1">
                <a:solidFill>
                  <a:schemeClr val="dk1"/>
                </a:solidFill>
                <a:latin typeface="Calibri"/>
                <a:ea typeface="Calibri"/>
                <a:cs typeface="Calibri"/>
                <a:sym typeface="Calibri"/>
              </a:rPr>
              <a:t>The Royal Society</a:t>
            </a:r>
            <a:r>
              <a:rPr lang="en-GB" sz="1050">
                <a:solidFill>
                  <a:schemeClr val="dk1"/>
                </a:solidFill>
                <a:latin typeface="Calibri"/>
                <a:ea typeface="Calibri"/>
                <a:cs typeface="Calibri"/>
                <a:sym typeface="Calibri"/>
              </a:rPr>
              <a:t> was given a                             </a:t>
            </a:r>
            <a:r>
              <a:rPr lang="en-GB" sz="1050" b="1">
                <a:solidFill>
                  <a:schemeClr val="dk1"/>
                </a:solidFill>
                <a:latin typeface="Calibri"/>
                <a:ea typeface="Calibri"/>
                <a:cs typeface="Calibri"/>
                <a:sym typeface="Calibri"/>
              </a:rPr>
              <a:t>Royal Charter </a:t>
            </a:r>
            <a:r>
              <a:rPr lang="en-GB" sz="1050">
                <a:solidFill>
                  <a:schemeClr val="dk1"/>
                </a:solidFill>
                <a:latin typeface="Calibri"/>
                <a:ea typeface="Calibri"/>
                <a:cs typeface="Calibri"/>
                <a:sym typeface="Calibri"/>
              </a:rPr>
              <a:t>by</a:t>
            </a:r>
            <a:r>
              <a:rPr lang="en-GB" sz="1050" b="1">
                <a:solidFill>
                  <a:schemeClr val="dk1"/>
                </a:solidFill>
                <a:latin typeface="Calibri"/>
                <a:ea typeface="Calibri"/>
                <a:cs typeface="Calibri"/>
                <a:sym typeface="Calibri"/>
              </a:rPr>
              <a:t> Charles II </a:t>
            </a:r>
            <a:r>
              <a:rPr lang="en-GB" sz="1050">
                <a:solidFill>
                  <a:schemeClr val="dk1"/>
                </a:solidFill>
                <a:latin typeface="Calibri"/>
                <a:ea typeface="Calibri"/>
                <a:cs typeface="Calibri"/>
                <a:sym typeface="Calibri"/>
              </a:rPr>
              <a:t>in                                 </a:t>
            </a:r>
            <a:r>
              <a:rPr lang="en-GB" sz="1050" b="1">
                <a:solidFill>
                  <a:schemeClr val="dk1"/>
                </a:solidFill>
                <a:latin typeface="Calibri"/>
                <a:ea typeface="Calibri"/>
                <a:cs typeface="Calibri"/>
                <a:sym typeface="Calibri"/>
              </a:rPr>
              <a:t>1662</a:t>
            </a:r>
            <a:r>
              <a:rPr lang="en-GB" sz="1050">
                <a:solidFill>
                  <a:schemeClr val="dk1"/>
                </a:solidFill>
                <a:latin typeface="Calibri"/>
                <a:ea typeface="Calibri"/>
                <a:cs typeface="Calibri"/>
                <a:sym typeface="Calibri"/>
              </a:rPr>
              <a:t>.  This was an official </a:t>
            </a:r>
            <a:r>
              <a:rPr lang="en-GB" sz="1050" b="1">
                <a:solidFill>
                  <a:schemeClr val="dk1"/>
                </a:solidFill>
                <a:latin typeface="Calibri"/>
                <a:ea typeface="Calibri"/>
                <a:cs typeface="Calibri"/>
                <a:sym typeface="Calibri"/>
              </a:rPr>
              <a:t>seal                                  of approval</a:t>
            </a:r>
            <a:r>
              <a:rPr lang="en-GB" sz="1050">
                <a:solidFill>
                  <a:schemeClr val="dk1"/>
                </a:solidFill>
                <a:latin typeface="Calibri"/>
                <a:ea typeface="Calibri"/>
                <a:cs typeface="Calibri"/>
                <a:sym typeface="Calibri"/>
              </a:rPr>
              <a:t> to show his                                    support. It gave the Royal                                   Society </a:t>
            </a:r>
            <a:r>
              <a:rPr lang="en-GB" sz="1050" b="1">
                <a:solidFill>
                  <a:schemeClr val="dk1"/>
                </a:solidFill>
                <a:latin typeface="Calibri"/>
                <a:ea typeface="Calibri"/>
                <a:cs typeface="Calibri"/>
                <a:sym typeface="Calibri"/>
              </a:rPr>
              <a:t>credibility</a:t>
            </a:r>
            <a:r>
              <a:rPr lang="en-GB" sz="1050">
                <a:solidFill>
                  <a:schemeClr val="dk1"/>
                </a:solidFill>
                <a:latin typeface="Calibri"/>
                <a:ea typeface="Calibri"/>
                <a:cs typeface="Calibri"/>
                <a:sym typeface="Calibri"/>
              </a:rPr>
              <a:t> and                                       respect with the king’s                                        backing. Charles </a:t>
            </a:r>
            <a:r>
              <a:rPr lang="en-GB" sz="1050" b="1">
                <a:solidFill>
                  <a:schemeClr val="dk1"/>
                </a:solidFill>
                <a:latin typeface="Calibri"/>
                <a:ea typeface="Calibri"/>
                <a:cs typeface="Calibri"/>
                <a:sym typeface="Calibri"/>
              </a:rPr>
              <a:t>attended</a:t>
            </a:r>
            <a:r>
              <a:rPr lang="en-GB" sz="1050">
                <a:solidFill>
                  <a:schemeClr val="dk1"/>
                </a:solidFill>
                <a:latin typeface="Calibri"/>
                <a:ea typeface="Calibri"/>
                <a:cs typeface="Calibri"/>
                <a:sym typeface="Calibri"/>
              </a:rPr>
              <a:t>                             </a:t>
            </a:r>
            <a:r>
              <a:rPr lang="en-GB" sz="1050" b="1">
                <a:solidFill>
                  <a:schemeClr val="dk1"/>
                </a:solidFill>
                <a:latin typeface="Calibri"/>
                <a:ea typeface="Calibri"/>
                <a:cs typeface="Calibri"/>
                <a:sym typeface="Calibri"/>
              </a:rPr>
              <a:t>experiments</a:t>
            </a:r>
            <a:r>
              <a:rPr lang="en-GB" sz="1050">
                <a:solidFill>
                  <a:schemeClr val="dk1"/>
                </a:solidFill>
                <a:latin typeface="Calibri"/>
                <a:ea typeface="Calibri"/>
                <a:cs typeface="Calibri"/>
                <a:sym typeface="Calibri"/>
              </a:rPr>
              <a:t> at the Royal Society.</a:t>
            </a:r>
            <a:endParaRPr/>
          </a:p>
        </p:txBody>
      </p:sp>
      <p:sp>
        <p:nvSpPr>
          <p:cNvPr id="515" name="Google Shape;515;p25"/>
          <p:cNvSpPr txBox="1"/>
          <p:nvPr/>
        </p:nvSpPr>
        <p:spPr>
          <a:xfrm>
            <a:off x="7673024" y="1697668"/>
            <a:ext cx="4447200" cy="276900"/>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THE ROLE OF GOVERNMENT &amp; MONARCHY</a:t>
            </a:r>
            <a:endParaRPr/>
          </a:p>
        </p:txBody>
      </p:sp>
      <p:sp>
        <p:nvSpPr>
          <p:cNvPr id="516" name="Google Shape;516;p25"/>
          <p:cNvSpPr txBox="1"/>
          <p:nvPr/>
        </p:nvSpPr>
        <p:spPr>
          <a:xfrm>
            <a:off x="7673025" y="3776653"/>
            <a:ext cx="1788300" cy="276900"/>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WAR</a:t>
            </a:r>
            <a:endParaRPr/>
          </a:p>
        </p:txBody>
      </p:sp>
      <p:sp>
        <p:nvSpPr>
          <p:cNvPr id="517" name="Google Shape;517;p25"/>
          <p:cNvSpPr txBox="1"/>
          <p:nvPr/>
        </p:nvSpPr>
        <p:spPr>
          <a:xfrm>
            <a:off x="9524425" y="4078324"/>
            <a:ext cx="2589900" cy="1893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Royal Funding</a:t>
            </a:r>
            <a:endParaRPr/>
          </a:p>
          <a:p>
            <a:pPr marL="85725" marR="0" lvl="0" indent="-85725" algn="l" rtl="0">
              <a:spcBef>
                <a:spcPts val="0"/>
              </a:spcBef>
              <a:spcAft>
                <a:spcPts val="0"/>
              </a:spcAft>
              <a:buClr>
                <a:schemeClr val="dk1"/>
              </a:buClr>
              <a:buSzPts val="1050"/>
              <a:buFont typeface="Arial"/>
              <a:buChar char="•"/>
            </a:pPr>
            <a:r>
              <a:rPr lang="en-GB" sz="1050" b="1">
                <a:solidFill>
                  <a:schemeClr val="dk1"/>
                </a:solidFill>
                <a:latin typeface="Calibri"/>
                <a:ea typeface="Calibri"/>
                <a:cs typeface="Calibri"/>
                <a:sym typeface="Calibri"/>
              </a:rPr>
              <a:t>King Charles II’s </a:t>
            </a:r>
            <a:r>
              <a:rPr lang="en-GB" sz="1050">
                <a:solidFill>
                  <a:schemeClr val="dk1"/>
                </a:solidFill>
                <a:latin typeface="Calibri"/>
                <a:ea typeface="Calibri"/>
                <a:cs typeface="Calibri"/>
                <a:sym typeface="Calibri"/>
              </a:rPr>
              <a:t>support of the </a:t>
            </a:r>
            <a:r>
              <a:rPr lang="en-GB" sz="1050" b="1">
                <a:solidFill>
                  <a:schemeClr val="dk1"/>
                </a:solidFill>
                <a:latin typeface="Calibri"/>
                <a:ea typeface="Calibri"/>
                <a:cs typeface="Calibri"/>
                <a:sym typeface="Calibri"/>
              </a:rPr>
              <a:t>Royal Society </a:t>
            </a:r>
            <a:r>
              <a:rPr lang="en-GB" sz="1050">
                <a:solidFill>
                  <a:schemeClr val="dk1"/>
                </a:solidFill>
                <a:latin typeface="Calibri"/>
                <a:ea typeface="Calibri"/>
                <a:cs typeface="Calibri"/>
                <a:sym typeface="Calibri"/>
              </a:rPr>
              <a:t>encouraged others to </a:t>
            </a:r>
            <a:r>
              <a:rPr lang="en-GB" sz="1050" b="1">
                <a:solidFill>
                  <a:schemeClr val="dk1"/>
                </a:solidFill>
                <a:latin typeface="Calibri"/>
                <a:ea typeface="Calibri"/>
                <a:cs typeface="Calibri"/>
                <a:sym typeface="Calibri"/>
              </a:rPr>
              <a:t>donate money </a:t>
            </a:r>
            <a:r>
              <a:rPr lang="en-GB" sz="1050">
                <a:solidFill>
                  <a:schemeClr val="dk1"/>
                </a:solidFill>
                <a:latin typeface="Calibri"/>
                <a:ea typeface="Calibri"/>
                <a:cs typeface="Calibri"/>
                <a:sym typeface="Calibri"/>
              </a:rPr>
              <a:t>to support the scientific work carried out there. This additional money helped pay for experiments and research.</a:t>
            </a:r>
            <a:endParaRPr/>
          </a:p>
          <a:p>
            <a:pPr marL="85725" marR="0" lvl="0" indent="-85725"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Funding was also given to the Royal Society to have its books </a:t>
            </a:r>
            <a:r>
              <a:rPr lang="en-GB" sz="1050" b="1">
                <a:solidFill>
                  <a:schemeClr val="dk1"/>
                </a:solidFill>
                <a:latin typeface="Calibri"/>
                <a:ea typeface="Calibri"/>
                <a:cs typeface="Calibri"/>
                <a:sym typeface="Calibri"/>
              </a:rPr>
              <a:t>translated into English </a:t>
            </a:r>
            <a:r>
              <a:rPr lang="en-GB" sz="1050">
                <a:solidFill>
                  <a:schemeClr val="dk1"/>
                </a:solidFill>
                <a:latin typeface="Calibri"/>
                <a:ea typeface="Calibri"/>
                <a:cs typeface="Calibri"/>
                <a:sym typeface="Calibri"/>
              </a:rPr>
              <a:t>instead of Latin.  This made it far more </a:t>
            </a:r>
            <a:r>
              <a:rPr lang="en-GB" sz="1050" b="1">
                <a:solidFill>
                  <a:schemeClr val="dk1"/>
                </a:solidFill>
                <a:latin typeface="Calibri"/>
                <a:ea typeface="Calibri"/>
                <a:cs typeface="Calibri"/>
                <a:sym typeface="Calibri"/>
              </a:rPr>
              <a:t>accessible </a:t>
            </a:r>
            <a:r>
              <a:rPr lang="en-GB" sz="1050">
                <a:solidFill>
                  <a:schemeClr val="dk1"/>
                </a:solidFill>
                <a:latin typeface="Calibri"/>
                <a:ea typeface="Calibri"/>
                <a:cs typeface="Calibri"/>
                <a:sym typeface="Calibri"/>
              </a:rPr>
              <a:t>for anyone to study new medical discoveries.</a:t>
            </a:r>
            <a:endParaRPr/>
          </a:p>
        </p:txBody>
      </p:sp>
      <p:sp>
        <p:nvSpPr>
          <p:cNvPr id="518" name="Google Shape;518;p25"/>
          <p:cNvSpPr txBox="1"/>
          <p:nvPr/>
        </p:nvSpPr>
        <p:spPr>
          <a:xfrm>
            <a:off x="9515588" y="3776653"/>
            <a:ext cx="2598600" cy="276900"/>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ECONOMIC</a:t>
            </a:r>
            <a:endParaRPr/>
          </a:p>
        </p:txBody>
      </p:sp>
      <p:sp>
        <p:nvSpPr>
          <p:cNvPr id="519" name="Google Shape;519;p25"/>
          <p:cNvSpPr txBox="1"/>
          <p:nvPr/>
        </p:nvSpPr>
        <p:spPr>
          <a:xfrm>
            <a:off x="4109508" y="3623237"/>
            <a:ext cx="3503400" cy="1569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1">
                <a:solidFill>
                  <a:schemeClr val="dk1"/>
                </a:solidFill>
                <a:latin typeface="Calibri"/>
                <a:ea typeface="Calibri"/>
                <a:cs typeface="Calibri"/>
                <a:sym typeface="Calibri"/>
              </a:rPr>
              <a:t>Philosophical Transactions</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GB" sz="1050">
                <a:solidFill>
                  <a:schemeClr val="dk1"/>
                </a:solidFill>
                <a:latin typeface="Calibri"/>
                <a:ea typeface="Calibri"/>
                <a:cs typeface="Calibri"/>
                <a:sym typeface="Calibri"/>
              </a:rPr>
              <a:t>They published a journal named </a:t>
            </a:r>
            <a:r>
              <a:rPr lang="en-GB" sz="1050" b="1" i="1">
                <a:solidFill>
                  <a:schemeClr val="dk1"/>
                </a:solidFill>
                <a:latin typeface="Calibri"/>
                <a:ea typeface="Calibri"/>
                <a:cs typeface="Calibri"/>
                <a:sym typeface="Calibri"/>
              </a:rPr>
              <a:t>Philosophical Transactions</a:t>
            </a:r>
            <a:r>
              <a:rPr lang="en-GB" sz="1050">
                <a:solidFill>
                  <a:schemeClr val="dk1"/>
                </a:solidFill>
                <a:latin typeface="Calibri"/>
                <a:ea typeface="Calibri"/>
                <a:cs typeface="Calibri"/>
                <a:sym typeface="Calibri"/>
              </a:rPr>
              <a:t> which gave a platform for scientists to promote their medical ideas. </a:t>
            </a:r>
            <a:r>
              <a:rPr lang="en-GB" sz="1050" b="1">
                <a:solidFill>
                  <a:schemeClr val="dk1"/>
                </a:solidFill>
                <a:latin typeface="Calibri"/>
                <a:ea typeface="Calibri"/>
                <a:cs typeface="Calibri"/>
                <a:sym typeface="Calibri"/>
              </a:rPr>
              <a:t>Leeuwenhoek</a:t>
            </a:r>
            <a:r>
              <a:rPr lang="en-GB" sz="1050">
                <a:solidFill>
                  <a:schemeClr val="dk1"/>
                </a:solidFill>
                <a:latin typeface="Calibri"/>
                <a:ea typeface="Calibri"/>
                <a:cs typeface="Calibri"/>
                <a:sym typeface="Calibri"/>
              </a:rPr>
              <a:t> was able to publish his finding of ‘</a:t>
            </a:r>
            <a:r>
              <a:rPr lang="en-GB" sz="1050" b="1">
                <a:solidFill>
                  <a:schemeClr val="dk1"/>
                </a:solidFill>
                <a:latin typeface="Calibri"/>
                <a:ea typeface="Calibri"/>
                <a:cs typeface="Calibri"/>
                <a:sym typeface="Calibri"/>
              </a:rPr>
              <a:t>animalcules</a:t>
            </a:r>
            <a:r>
              <a:rPr lang="en-GB" sz="1050">
                <a:solidFill>
                  <a:schemeClr val="dk1"/>
                </a:solidFill>
                <a:latin typeface="Calibri"/>
                <a:ea typeface="Calibri"/>
                <a:cs typeface="Calibri"/>
                <a:sym typeface="Calibri"/>
              </a:rPr>
              <a:t>’ which was then shared with microscope expert </a:t>
            </a:r>
            <a:r>
              <a:rPr lang="en-GB" sz="1050" b="1">
                <a:solidFill>
                  <a:schemeClr val="dk1"/>
                </a:solidFill>
                <a:latin typeface="Calibri"/>
                <a:ea typeface="Calibri"/>
                <a:cs typeface="Calibri"/>
                <a:sym typeface="Calibri"/>
              </a:rPr>
              <a:t>Robert Hooke </a:t>
            </a:r>
            <a:r>
              <a:rPr lang="en-GB" sz="1050">
                <a:solidFill>
                  <a:schemeClr val="dk1"/>
                </a:solidFill>
                <a:latin typeface="Calibri"/>
                <a:ea typeface="Calibri"/>
                <a:cs typeface="Calibri"/>
                <a:sym typeface="Calibri"/>
              </a:rPr>
              <a:t>who then confirmed that Leeuwenhoek had seen these ‘little animals’ – the first observation of bacteria.  Once published in </a:t>
            </a:r>
            <a:r>
              <a:rPr lang="en-GB" sz="1050" i="1">
                <a:solidFill>
                  <a:schemeClr val="dk1"/>
                </a:solidFill>
                <a:latin typeface="Calibri"/>
                <a:ea typeface="Calibri"/>
                <a:cs typeface="Calibri"/>
                <a:sym typeface="Calibri"/>
              </a:rPr>
              <a:t>Philosophical Transactions, </a:t>
            </a:r>
            <a:r>
              <a:rPr lang="en-GB" sz="1050">
                <a:solidFill>
                  <a:schemeClr val="dk1"/>
                </a:solidFill>
                <a:latin typeface="Calibri"/>
                <a:ea typeface="Calibri"/>
                <a:cs typeface="Calibri"/>
                <a:sym typeface="Calibri"/>
              </a:rPr>
              <a:t>news of the discovery spread. </a:t>
            </a:r>
            <a:endParaRPr/>
          </a:p>
        </p:txBody>
      </p:sp>
      <p:pic>
        <p:nvPicPr>
          <p:cNvPr id="520" name="Google Shape;520;p25" descr="Image result for bacteria clipart"/>
          <p:cNvPicPr preferRelativeResize="0"/>
          <p:nvPr/>
        </p:nvPicPr>
        <p:blipFill rotWithShape="1">
          <a:blip r:embed="rId7">
            <a:alphaModFix/>
          </a:blip>
          <a:srcRect/>
          <a:stretch/>
        </p:blipFill>
        <p:spPr>
          <a:xfrm>
            <a:off x="7184021" y="4915056"/>
            <a:ext cx="689677" cy="516508"/>
          </a:xfrm>
          <a:prstGeom prst="rect">
            <a:avLst/>
          </a:prstGeom>
          <a:noFill/>
          <a:ln>
            <a:noFill/>
          </a:ln>
        </p:spPr>
      </p:pic>
      <p:pic>
        <p:nvPicPr>
          <p:cNvPr id="521" name="Google Shape;521;p25" descr="Image result for bacteria clipart"/>
          <p:cNvPicPr preferRelativeResize="0"/>
          <p:nvPr/>
        </p:nvPicPr>
        <p:blipFill rotWithShape="1">
          <a:blip r:embed="rId7">
            <a:alphaModFix/>
          </a:blip>
          <a:srcRect/>
          <a:stretch/>
        </p:blipFill>
        <p:spPr>
          <a:xfrm flipH="1">
            <a:off x="5419322" y="4911525"/>
            <a:ext cx="689677" cy="516508"/>
          </a:xfrm>
          <a:prstGeom prst="rect">
            <a:avLst/>
          </a:prstGeom>
          <a:noFill/>
          <a:ln>
            <a:noFill/>
          </a:ln>
        </p:spPr>
      </p:pic>
      <p:pic>
        <p:nvPicPr>
          <p:cNvPr id="522" name="Google Shape;522;p25" descr="Image result for bacteria clipart"/>
          <p:cNvPicPr preferRelativeResize="0"/>
          <p:nvPr/>
        </p:nvPicPr>
        <p:blipFill rotWithShape="1">
          <a:blip r:embed="rId8">
            <a:alphaModFix/>
          </a:blip>
          <a:srcRect/>
          <a:stretch/>
        </p:blipFill>
        <p:spPr>
          <a:xfrm rot="10800000" flipH="1">
            <a:off x="3894420" y="3493410"/>
            <a:ext cx="549613" cy="411612"/>
          </a:xfrm>
          <a:prstGeom prst="rect">
            <a:avLst/>
          </a:prstGeom>
          <a:noFill/>
          <a:ln>
            <a:noFill/>
          </a:ln>
        </p:spPr>
      </p:pic>
      <p:pic>
        <p:nvPicPr>
          <p:cNvPr id="523" name="Google Shape;523;p25" descr="Pile of colorful books"/>
          <p:cNvPicPr preferRelativeResize="0"/>
          <p:nvPr/>
        </p:nvPicPr>
        <p:blipFill rotWithShape="1">
          <a:blip r:embed="rId9">
            <a:alphaModFix/>
          </a:blip>
          <a:srcRect/>
          <a:stretch/>
        </p:blipFill>
        <p:spPr>
          <a:xfrm>
            <a:off x="1219251" y="4299195"/>
            <a:ext cx="561091" cy="1058662"/>
          </a:xfrm>
          <a:prstGeom prst="rect">
            <a:avLst/>
          </a:prstGeom>
          <a:noFill/>
          <a:ln>
            <a:noFill/>
          </a:ln>
        </p:spPr>
      </p:pic>
      <p:pic>
        <p:nvPicPr>
          <p:cNvPr id="524" name="Google Shape;524;p25" descr="Cannon"/>
          <p:cNvPicPr preferRelativeResize="0"/>
          <p:nvPr/>
        </p:nvPicPr>
        <p:blipFill rotWithShape="1">
          <a:blip r:embed="rId10">
            <a:alphaModFix/>
          </a:blip>
          <a:srcRect l="11373" t="29005" r="12597" b="27813"/>
          <a:stretch/>
        </p:blipFill>
        <p:spPr>
          <a:xfrm>
            <a:off x="7622121" y="5880100"/>
            <a:ext cx="1788365" cy="963315"/>
          </a:xfrm>
          <a:prstGeom prst="rect">
            <a:avLst/>
          </a:prstGeom>
          <a:noFill/>
          <a:ln>
            <a:noFill/>
          </a:ln>
        </p:spPr>
      </p:pic>
      <p:pic>
        <p:nvPicPr>
          <p:cNvPr id="525" name="Google Shape;525;p25"/>
          <p:cNvPicPr preferRelativeResize="0"/>
          <p:nvPr/>
        </p:nvPicPr>
        <p:blipFill rotWithShape="1">
          <a:blip r:embed="rId11">
            <a:alphaModFix/>
          </a:blip>
          <a:srcRect l="34918" t="25988" r="17301" b="9998"/>
          <a:stretch/>
        </p:blipFill>
        <p:spPr>
          <a:xfrm flipH="1">
            <a:off x="11121700" y="1931560"/>
            <a:ext cx="1055538" cy="1767656"/>
          </a:xfrm>
          <a:prstGeom prst="rect">
            <a:avLst/>
          </a:prstGeom>
          <a:noFill/>
          <a:ln>
            <a:noFill/>
          </a:ln>
        </p:spPr>
      </p:pic>
      <p:pic>
        <p:nvPicPr>
          <p:cNvPr id="526" name="Google Shape;526;p25" descr="Money Bag Images | Free Photos, PNG Stickers, Wallpapers &amp; Backgrounds -  rawpixel"/>
          <p:cNvPicPr preferRelativeResize="0"/>
          <p:nvPr/>
        </p:nvPicPr>
        <p:blipFill rotWithShape="1">
          <a:blip r:embed="rId12">
            <a:alphaModFix/>
          </a:blip>
          <a:srcRect l="4442" t="3256" r="3965" b="3694"/>
          <a:stretch/>
        </p:blipFill>
        <p:spPr>
          <a:xfrm>
            <a:off x="11414794" y="3304401"/>
            <a:ext cx="706617" cy="1004946"/>
          </a:xfrm>
          <a:prstGeom prst="rect">
            <a:avLst/>
          </a:prstGeom>
          <a:noFill/>
          <a:ln>
            <a:noFill/>
          </a:ln>
        </p:spPr>
      </p:pic>
      <p:sp>
        <p:nvSpPr>
          <p:cNvPr id="527" name="Google Shape;527;p25"/>
          <p:cNvSpPr/>
          <p:nvPr/>
        </p:nvSpPr>
        <p:spPr>
          <a:xfrm>
            <a:off x="11525372" y="3665069"/>
            <a:ext cx="438272" cy="586891"/>
          </a:xfrm>
          <a:custGeom>
            <a:avLst/>
            <a:gdLst/>
            <a:ahLst/>
            <a:cxnLst/>
            <a:rect l="l" t="t" r="r" b="b"/>
            <a:pathLst>
              <a:path w="438272" h="586891" extrusionOk="0">
                <a:moveTo>
                  <a:pt x="384688" y="282091"/>
                </a:moveTo>
                <a:cubicBezTo>
                  <a:pt x="374528" y="271931"/>
                  <a:pt x="372301" y="254464"/>
                  <a:pt x="361828" y="243991"/>
                </a:cubicBezTo>
                <a:cubicBezTo>
                  <a:pt x="356148" y="238311"/>
                  <a:pt x="342560" y="243555"/>
                  <a:pt x="338968" y="236371"/>
                </a:cubicBezTo>
                <a:cubicBezTo>
                  <a:pt x="335376" y="229187"/>
                  <a:pt x="343424" y="220894"/>
                  <a:pt x="346588" y="213511"/>
                </a:cubicBezTo>
                <a:cubicBezTo>
                  <a:pt x="351063" y="203070"/>
                  <a:pt x="356748" y="193191"/>
                  <a:pt x="361828" y="183031"/>
                </a:cubicBezTo>
                <a:cubicBezTo>
                  <a:pt x="359288" y="144931"/>
                  <a:pt x="365598" y="105177"/>
                  <a:pt x="354208" y="68731"/>
                </a:cubicBezTo>
                <a:cubicBezTo>
                  <a:pt x="351084" y="58735"/>
                  <a:pt x="331906" y="67653"/>
                  <a:pt x="323728" y="61111"/>
                </a:cubicBezTo>
                <a:cubicBezTo>
                  <a:pt x="317456" y="56093"/>
                  <a:pt x="323129" y="42152"/>
                  <a:pt x="316108" y="38251"/>
                </a:cubicBezTo>
                <a:cubicBezTo>
                  <a:pt x="297798" y="28079"/>
                  <a:pt x="275468" y="28091"/>
                  <a:pt x="255148" y="23011"/>
                </a:cubicBezTo>
                <a:cubicBezTo>
                  <a:pt x="247528" y="17931"/>
                  <a:pt x="240863" y="10987"/>
                  <a:pt x="232288" y="7771"/>
                </a:cubicBezTo>
                <a:cubicBezTo>
                  <a:pt x="190950" y="-7731"/>
                  <a:pt x="185376" y="2669"/>
                  <a:pt x="140848" y="15391"/>
                </a:cubicBezTo>
                <a:cubicBezTo>
                  <a:pt x="130688" y="25551"/>
                  <a:pt x="119719" y="34962"/>
                  <a:pt x="110368" y="45871"/>
                </a:cubicBezTo>
                <a:cubicBezTo>
                  <a:pt x="80398" y="80836"/>
                  <a:pt x="111903" y="58562"/>
                  <a:pt x="72268" y="91591"/>
                </a:cubicBezTo>
                <a:cubicBezTo>
                  <a:pt x="8615" y="144635"/>
                  <a:pt x="93334" y="62905"/>
                  <a:pt x="26548" y="129691"/>
                </a:cubicBezTo>
                <a:cubicBezTo>
                  <a:pt x="21468" y="142391"/>
                  <a:pt x="15238" y="154690"/>
                  <a:pt x="11308" y="167791"/>
                </a:cubicBezTo>
                <a:cubicBezTo>
                  <a:pt x="-11255" y="243002"/>
                  <a:pt x="6023" y="393045"/>
                  <a:pt x="11308" y="426871"/>
                </a:cubicBezTo>
                <a:cubicBezTo>
                  <a:pt x="13269" y="439419"/>
                  <a:pt x="31018" y="443000"/>
                  <a:pt x="41788" y="449731"/>
                </a:cubicBezTo>
                <a:cubicBezTo>
                  <a:pt x="63310" y="463183"/>
                  <a:pt x="72906" y="465184"/>
                  <a:pt x="95128" y="472591"/>
                </a:cubicBezTo>
                <a:cubicBezTo>
                  <a:pt x="97668" y="490371"/>
                  <a:pt x="96078" y="509255"/>
                  <a:pt x="102748" y="525931"/>
                </a:cubicBezTo>
                <a:cubicBezTo>
                  <a:pt x="106468" y="535231"/>
                  <a:pt x="138411" y="559840"/>
                  <a:pt x="148468" y="564031"/>
                </a:cubicBezTo>
                <a:cubicBezTo>
                  <a:pt x="170711" y="573299"/>
                  <a:pt x="217048" y="586891"/>
                  <a:pt x="217048" y="586891"/>
                </a:cubicBezTo>
                <a:cubicBezTo>
                  <a:pt x="252608" y="584351"/>
                  <a:pt x="289251" y="588344"/>
                  <a:pt x="323728" y="579271"/>
                </a:cubicBezTo>
                <a:cubicBezTo>
                  <a:pt x="339456" y="575132"/>
                  <a:pt x="347882" y="557159"/>
                  <a:pt x="361828" y="548791"/>
                </a:cubicBezTo>
                <a:cubicBezTo>
                  <a:pt x="373557" y="541754"/>
                  <a:pt x="387228" y="538631"/>
                  <a:pt x="399928" y="533551"/>
                </a:cubicBezTo>
                <a:cubicBezTo>
                  <a:pt x="457399" y="432976"/>
                  <a:pt x="437067" y="490574"/>
                  <a:pt x="422788" y="304951"/>
                </a:cubicBezTo>
                <a:cubicBezTo>
                  <a:pt x="420844" y="279681"/>
                  <a:pt x="394848" y="292251"/>
                  <a:pt x="384688" y="282091"/>
                </a:cubicBezTo>
                <a:close/>
              </a:path>
            </a:pathLst>
          </a:custGeom>
          <a:solidFill>
            <a:srgbClr val="D19A3B"/>
          </a:solidFill>
          <a:ln w="12700" cap="flat" cmpd="sng">
            <a:solidFill>
              <a:srgbClr val="D19A3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8" name="Google Shape;528;p25"/>
          <p:cNvSpPr txBox="1"/>
          <p:nvPr/>
        </p:nvSpPr>
        <p:spPr>
          <a:xfrm>
            <a:off x="11552332" y="3640720"/>
            <a:ext cx="3582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rgbClr val="7F6000"/>
                </a:solidFill>
                <a:latin typeface="Calibri"/>
                <a:ea typeface="Calibri"/>
                <a:cs typeface="Calibri"/>
                <a:sym typeface="Calibri"/>
              </a:rPr>
              <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26"/>
          <p:cNvSpPr txBox="1"/>
          <p:nvPr/>
        </p:nvSpPr>
        <p:spPr>
          <a:xfrm>
            <a:off x="89647" y="49103"/>
            <a:ext cx="15015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10b</a:t>
            </a:r>
            <a:endParaRPr/>
          </a:p>
        </p:txBody>
      </p:sp>
      <p:pic>
        <p:nvPicPr>
          <p:cNvPr id="535" name="Google Shape;535;p26" descr="Radio Newsman Regular"/>
          <p:cNvPicPr preferRelativeResize="0"/>
          <p:nvPr/>
        </p:nvPicPr>
        <p:blipFill rotWithShape="1">
          <a:blip r:embed="rId3">
            <a:alphaModFix/>
          </a:blip>
          <a:srcRect l="58713" b="-9998"/>
          <a:stretch/>
        </p:blipFill>
        <p:spPr>
          <a:xfrm>
            <a:off x="44823" y="986305"/>
            <a:ext cx="1466400" cy="175712"/>
          </a:xfrm>
          <a:prstGeom prst="rect">
            <a:avLst/>
          </a:prstGeom>
          <a:noFill/>
          <a:ln>
            <a:noFill/>
          </a:ln>
        </p:spPr>
      </p:pic>
      <p:pic>
        <p:nvPicPr>
          <p:cNvPr id="536" name="Google Shape;536;p26" descr="Radio Newsman Regular"/>
          <p:cNvPicPr preferRelativeResize="0"/>
          <p:nvPr/>
        </p:nvPicPr>
        <p:blipFill rotWithShape="1">
          <a:blip r:embed="rId4">
            <a:alphaModFix/>
          </a:blip>
          <a:srcRect l="27432" r="42097" b="-14995"/>
          <a:stretch/>
        </p:blipFill>
        <p:spPr>
          <a:xfrm>
            <a:off x="84866" y="724075"/>
            <a:ext cx="1506191" cy="251049"/>
          </a:xfrm>
          <a:prstGeom prst="rect">
            <a:avLst/>
          </a:prstGeom>
          <a:noFill/>
          <a:ln>
            <a:noFill/>
          </a:ln>
        </p:spPr>
      </p:pic>
      <p:pic>
        <p:nvPicPr>
          <p:cNvPr id="537" name="Google Shape;537;p26" descr="Radio Newsman Regular"/>
          <p:cNvPicPr preferRelativeResize="0"/>
          <p:nvPr/>
        </p:nvPicPr>
        <p:blipFill rotWithShape="1">
          <a:blip r:embed="rId4">
            <a:alphaModFix/>
          </a:blip>
          <a:srcRect r="73478" b="-4997"/>
          <a:stretch/>
        </p:blipFill>
        <p:spPr>
          <a:xfrm>
            <a:off x="89647" y="437649"/>
            <a:ext cx="1501409" cy="286426"/>
          </a:xfrm>
          <a:prstGeom prst="rect">
            <a:avLst/>
          </a:prstGeom>
          <a:noFill/>
          <a:ln>
            <a:noFill/>
          </a:ln>
        </p:spPr>
      </p:pic>
      <p:pic>
        <p:nvPicPr>
          <p:cNvPr id="538" name="Google Shape;538;p26" descr="Image result for heart monitor clipart"/>
          <p:cNvPicPr preferRelativeResize="0"/>
          <p:nvPr/>
        </p:nvPicPr>
        <p:blipFill rotWithShape="1">
          <a:blip r:embed="rId5">
            <a:alphaModFix/>
          </a:blip>
          <a:srcRect t="39191" r="15902" b="38201"/>
          <a:stretch/>
        </p:blipFill>
        <p:spPr>
          <a:xfrm>
            <a:off x="1" y="1145824"/>
            <a:ext cx="1591056" cy="785474"/>
          </a:xfrm>
          <a:prstGeom prst="rect">
            <a:avLst/>
          </a:prstGeom>
          <a:noFill/>
          <a:ln>
            <a:noFill/>
          </a:ln>
        </p:spPr>
      </p:pic>
      <p:sp>
        <p:nvSpPr>
          <p:cNvPr id="539" name="Google Shape;539;p26"/>
          <p:cNvSpPr txBox="1"/>
          <p:nvPr/>
        </p:nvSpPr>
        <p:spPr>
          <a:xfrm>
            <a:off x="1664208" y="49103"/>
            <a:ext cx="104562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2: </a:t>
            </a:r>
            <a:r>
              <a:rPr lang="en-GB" sz="1600">
                <a:solidFill>
                  <a:schemeClr val="lt1"/>
                </a:solidFill>
                <a:latin typeface="Calibri"/>
                <a:ea typeface="Calibri"/>
                <a:cs typeface="Calibri"/>
                <a:sym typeface="Calibri"/>
              </a:rPr>
              <a:t>Medicine in Early Modern Britain – Explaining </a:t>
            </a:r>
            <a:r>
              <a:rPr lang="en-GB" sz="1600" u="sng">
                <a:solidFill>
                  <a:schemeClr val="lt1"/>
                </a:solidFill>
                <a:latin typeface="Calibri"/>
                <a:ea typeface="Calibri"/>
                <a:cs typeface="Calibri"/>
                <a:sym typeface="Calibri"/>
              </a:rPr>
              <a:t>why</a:t>
            </a:r>
            <a:r>
              <a:rPr lang="en-GB" sz="1600">
                <a:solidFill>
                  <a:schemeClr val="lt1"/>
                </a:solidFill>
                <a:latin typeface="Calibri"/>
                <a:ea typeface="Calibri"/>
                <a:cs typeface="Calibri"/>
                <a:sym typeface="Calibri"/>
              </a:rPr>
              <a:t> there was progress in medical knowledge in the years 1500-1700.</a:t>
            </a:r>
            <a:endParaRPr/>
          </a:p>
        </p:txBody>
      </p:sp>
      <p:pic>
        <p:nvPicPr>
          <p:cNvPr id="540" name="Google Shape;540;p26" descr="Related image"/>
          <p:cNvPicPr preferRelativeResize="0"/>
          <p:nvPr/>
        </p:nvPicPr>
        <p:blipFill rotWithShape="1">
          <a:blip r:embed="rId6">
            <a:alphaModFix/>
          </a:blip>
          <a:srcRect/>
          <a:stretch/>
        </p:blipFill>
        <p:spPr>
          <a:xfrm>
            <a:off x="438269" y="1179454"/>
            <a:ext cx="732840" cy="664943"/>
          </a:xfrm>
          <a:prstGeom prst="rect">
            <a:avLst/>
          </a:prstGeom>
          <a:noFill/>
          <a:ln>
            <a:noFill/>
          </a:ln>
        </p:spPr>
      </p:pic>
      <p:sp>
        <p:nvSpPr>
          <p:cNvPr id="541" name="Google Shape;541;p26"/>
          <p:cNvSpPr/>
          <p:nvPr/>
        </p:nvSpPr>
        <p:spPr>
          <a:xfrm>
            <a:off x="84865" y="1789050"/>
            <a:ext cx="1506300" cy="50412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2" name="Google Shape;542;p26"/>
          <p:cNvSpPr txBox="1"/>
          <p:nvPr/>
        </p:nvSpPr>
        <p:spPr>
          <a:xfrm>
            <a:off x="0" y="2130827"/>
            <a:ext cx="1775100" cy="12006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Charles II</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Thomas </a:t>
            </a:r>
            <a:r>
              <a:rPr lang="en-GB" sz="1200" b="1">
                <a:solidFill>
                  <a:schemeClr val="dk1"/>
                </a:solidFill>
                <a:latin typeface="Calibri"/>
                <a:ea typeface="Calibri"/>
                <a:cs typeface="Calibri"/>
                <a:sym typeface="Calibri"/>
              </a:rPr>
              <a:t>Sydenham</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Johannes </a:t>
            </a:r>
            <a:r>
              <a:rPr lang="en-GB" sz="1200" b="1">
                <a:solidFill>
                  <a:schemeClr val="dk1"/>
                </a:solidFill>
                <a:latin typeface="Calibri"/>
                <a:ea typeface="Calibri"/>
                <a:cs typeface="Calibri"/>
                <a:sym typeface="Calibri"/>
              </a:rPr>
              <a:t>Gutenberg</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Leeuwenhoek</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Robert </a:t>
            </a:r>
            <a:r>
              <a:rPr lang="en-GB" sz="1200" b="1">
                <a:solidFill>
                  <a:schemeClr val="dk1"/>
                </a:solidFill>
                <a:latin typeface="Calibri"/>
                <a:ea typeface="Calibri"/>
                <a:cs typeface="Calibri"/>
                <a:sym typeface="Calibri"/>
              </a:rPr>
              <a:t>Hooke</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Andreas </a:t>
            </a:r>
            <a:r>
              <a:rPr lang="en-GB" sz="1200" b="1">
                <a:solidFill>
                  <a:schemeClr val="dk1"/>
                </a:solidFill>
                <a:latin typeface="Calibri"/>
                <a:ea typeface="Calibri"/>
                <a:cs typeface="Calibri"/>
                <a:sym typeface="Calibri"/>
              </a:rPr>
              <a:t>Vesalius</a:t>
            </a:r>
            <a:endParaRPr sz="1200">
              <a:solidFill>
                <a:schemeClr val="dk1"/>
              </a:solidFill>
              <a:latin typeface="Calibri"/>
              <a:ea typeface="Calibri"/>
              <a:cs typeface="Calibri"/>
              <a:sym typeface="Calibri"/>
            </a:endParaRPr>
          </a:p>
        </p:txBody>
      </p:sp>
      <p:sp>
        <p:nvSpPr>
          <p:cNvPr id="543" name="Google Shape;543;p26"/>
          <p:cNvSpPr txBox="1"/>
          <p:nvPr/>
        </p:nvSpPr>
        <p:spPr>
          <a:xfrm>
            <a:off x="169597" y="3277099"/>
            <a:ext cx="13335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KEY TERMS</a:t>
            </a:r>
            <a:endParaRPr sz="1200">
              <a:solidFill>
                <a:schemeClr val="lt1"/>
              </a:solidFill>
              <a:latin typeface="Calibri"/>
              <a:ea typeface="Calibri"/>
              <a:cs typeface="Calibri"/>
              <a:sym typeface="Calibri"/>
            </a:endParaRPr>
          </a:p>
        </p:txBody>
      </p:sp>
      <p:sp>
        <p:nvSpPr>
          <p:cNvPr id="544" name="Google Shape;544;p26"/>
          <p:cNvSpPr txBox="1"/>
          <p:nvPr/>
        </p:nvSpPr>
        <p:spPr>
          <a:xfrm>
            <a:off x="13648" y="3553952"/>
            <a:ext cx="1664100" cy="32325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College of Physicians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Dissections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English</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Experimentation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Four Humours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Humanism</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Literacy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Observations</a:t>
            </a:r>
            <a:endParaRPr/>
          </a:p>
          <a:p>
            <a:pPr marL="171450" marR="0" lvl="0" indent="-171450" algn="l" rtl="0">
              <a:spcBef>
                <a:spcPts val="0"/>
              </a:spcBef>
              <a:spcAft>
                <a:spcPts val="0"/>
              </a:spcAft>
              <a:buClr>
                <a:schemeClr val="dk1"/>
              </a:buClr>
              <a:buSzPts val="1200"/>
              <a:buFont typeface="Noto Sans Symbols"/>
              <a:buChar char="❑"/>
            </a:pPr>
            <a:r>
              <a:rPr lang="en-GB" sz="1200" i="1">
                <a:solidFill>
                  <a:schemeClr val="dk1"/>
                </a:solidFill>
                <a:latin typeface="Calibri"/>
                <a:ea typeface="Calibri"/>
                <a:cs typeface="Calibri"/>
                <a:sym typeface="Calibri"/>
              </a:rPr>
              <a:t>Philosophical Transactions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Printing Press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Protestant Church</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Publishing</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Royal Charter</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Secularism</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The Church</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The Royal Society</a:t>
            </a:r>
            <a:endParaRPr/>
          </a:p>
        </p:txBody>
      </p:sp>
      <p:sp>
        <p:nvSpPr>
          <p:cNvPr id="545" name="Google Shape;545;p26"/>
          <p:cNvSpPr txBox="1"/>
          <p:nvPr/>
        </p:nvSpPr>
        <p:spPr>
          <a:xfrm>
            <a:off x="171272" y="1844397"/>
            <a:ext cx="13335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KEY INDIVIDUALS</a:t>
            </a:r>
            <a:endParaRPr sz="1200">
              <a:solidFill>
                <a:schemeClr val="lt1"/>
              </a:solidFill>
              <a:latin typeface="Calibri"/>
              <a:ea typeface="Calibri"/>
              <a:cs typeface="Calibri"/>
              <a:sym typeface="Calibri"/>
            </a:endParaRPr>
          </a:p>
        </p:txBody>
      </p:sp>
      <p:sp>
        <p:nvSpPr>
          <p:cNvPr id="546" name="Google Shape;546;p26"/>
          <p:cNvSpPr txBox="1"/>
          <p:nvPr/>
        </p:nvSpPr>
        <p:spPr>
          <a:xfrm>
            <a:off x="1677856" y="445424"/>
            <a:ext cx="10442400" cy="3387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FACTORS CAUSING MEDICAL PROGRESS: 1500-1700</a:t>
            </a:r>
            <a:endParaRPr sz="1200" b="1">
              <a:solidFill>
                <a:schemeClr val="dk1"/>
              </a:solidFill>
              <a:latin typeface="Calibri"/>
              <a:ea typeface="Calibri"/>
              <a:cs typeface="Calibri"/>
              <a:sym typeface="Calibri"/>
            </a:endParaRPr>
          </a:p>
        </p:txBody>
      </p:sp>
      <p:sp>
        <p:nvSpPr>
          <p:cNvPr id="547" name="Google Shape;547;p26"/>
          <p:cNvSpPr txBox="1"/>
          <p:nvPr/>
        </p:nvSpPr>
        <p:spPr>
          <a:xfrm>
            <a:off x="1677247" y="4408992"/>
            <a:ext cx="2556300" cy="1246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Andreas Vesalius</a:t>
            </a:r>
            <a:endParaRPr/>
          </a:p>
          <a:p>
            <a:pPr marL="0" marR="0" lvl="0" indent="0" algn="l" rtl="0">
              <a:spcBef>
                <a:spcPts val="0"/>
              </a:spcBef>
              <a:spcAft>
                <a:spcPts val="0"/>
              </a:spcAft>
              <a:buNone/>
            </a:pPr>
            <a:r>
              <a:rPr lang="en-GB" sz="1050">
                <a:solidFill>
                  <a:schemeClr val="dk1"/>
                </a:solidFill>
                <a:latin typeface="Calibri"/>
                <a:ea typeface="Calibri"/>
                <a:cs typeface="Calibri"/>
                <a:sym typeface="Calibri"/>
              </a:rPr>
              <a:t>Vesalius was able to publish an </a:t>
            </a:r>
            <a:r>
              <a:rPr lang="en-GB" sz="1050" b="1">
                <a:solidFill>
                  <a:schemeClr val="dk1"/>
                </a:solidFill>
                <a:latin typeface="Calibri"/>
                <a:ea typeface="Calibri"/>
                <a:cs typeface="Calibri"/>
                <a:sym typeface="Calibri"/>
              </a:rPr>
              <a:t>illustrated </a:t>
            </a:r>
            <a:r>
              <a:rPr lang="en-GB" sz="1050">
                <a:solidFill>
                  <a:schemeClr val="dk1"/>
                </a:solidFill>
                <a:latin typeface="Calibri"/>
                <a:ea typeface="Calibri"/>
                <a:cs typeface="Calibri"/>
                <a:sym typeface="Calibri"/>
              </a:rPr>
              <a:t>book showing the human anatomy called </a:t>
            </a:r>
            <a:r>
              <a:rPr lang="en-GB" sz="1050" b="1" i="1">
                <a:solidFill>
                  <a:schemeClr val="dk1"/>
                </a:solidFill>
                <a:latin typeface="Calibri"/>
                <a:ea typeface="Calibri"/>
                <a:cs typeface="Calibri"/>
                <a:sym typeface="Calibri"/>
              </a:rPr>
              <a:t>The Fabric of Human Body </a:t>
            </a:r>
            <a:r>
              <a:rPr lang="en-GB" sz="1050" i="1">
                <a:solidFill>
                  <a:schemeClr val="dk1"/>
                </a:solidFill>
                <a:latin typeface="Calibri"/>
                <a:ea typeface="Calibri"/>
                <a:cs typeface="Calibri"/>
                <a:sym typeface="Calibri"/>
              </a:rPr>
              <a:t>in 1543.  </a:t>
            </a:r>
            <a:r>
              <a:rPr lang="en-GB" sz="1050">
                <a:solidFill>
                  <a:schemeClr val="dk1"/>
                </a:solidFill>
                <a:latin typeface="Calibri"/>
                <a:ea typeface="Calibri"/>
                <a:cs typeface="Calibri"/>
                <a:sym typeface="Calibri"/>
              </a:rPr>
              <a:t>His findings were based on </a:t>
            </a:r>
            <a:r>
              <a:rPr lang="en-GB" sz="1050" b="1">
                <a:solidFill>
                  <a:schemeClr val="dk1"/>
                </a:solidFill>
                <a:latin typeface="Calibri"/>
                <a:ea typeface="Calibri"/>
                <a:cs typeface="Calibri"/>
                <a:sym typeface="Calibri"/>
              </a:rPr>
              <a:t>dissections</a:t>
            </a:r>
            <a:r>
              <a:rPr lang="en-GB" sz="1050">
                <a:solidFill>
                  <a:schemeClr val="dk1"/>
                </a:solidFill>
                <a:latin typeface="Calibri"/>
                <a:ea typeface="Calibri"/>
                <a:cs typeface="Calibri"/>
                <a:sym typeface="Calibri"/>
              </a:rPr>
              <a:t> of the human body and his findings revolutionised knowledge about the </a:t>
            </a:r>
            <a:r>
              <a:rPr lang="en-GB" sz="1050" b="1">
                <a:solidFill>
                  <a:schemeClr val="dk1"/>
                </a:solidFill>
                <a:latin typeface="Calibri"/>
                <a:ea typeface="Calibri"/>
                <a:cs typeface="Calibri"/>
                <a:sym typeface="Calibri"/>
              </a:rPr>
              <a:t>human anatomy</a:t>
            </a:r>
            <a:r>
              <a:rPr lang="en-GB" sz="1050">
                <a:solidFill>
                  <a:schemeClr val="dk1"/>
                </a:solidFill>
                <a:latin typeface="Calibri"/>
                <a:ea typeface="Calibri"/>
                <a:cs typeface="Calibri"/>
                <a:sym typeface="Calibri"/>
              </a:rPr>
              <a:t>.</a:t>
            </a:r>
            <a:endParaRPr/>
          </a:p>
        </p:txBody>
      </p:sp>
      <p:sp>
        <p:nvSpPr>
          <p:cNvPr id="548" name="Google Shape;548;p26"/>
          <p:cNvSpPr txBox="1"/>
          <p:nvPr/>
        </p:nvSpPr>
        <p:spPr>
          <a:xfrm>
            <a:off x="9385518" y="4562447"/>
            <a:ext cx="2727000" cy="92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Rise of the Protestant Church</a:t>
            </a:r>
            <a:endParaRPr/>
          </a:p>
          <a:p>
            <a:pPr marL="0" marR="0" lvl="0" indent="0" algn="l" rtl="0">
              <a:spcBef>
                <a:spcPts val="0"/>
              </a:spcBef>
              <a:spcAft>
                <a:spcPts val="0"/>
              </a:spcAft>
              <a:buNone/>
            </a:pPr>
            <a:r>
              <a:rPr lang="en-GB" sz="1050">
                <a:solidFill>
                  <a:schemeClr val="dk1"/>
                </a:solidFill>
                <a:latin typeface="Calibri"/>
                <a:ea typeface="Calibri"/>
                <a:cs typeface="Calibri"/>
                <a:sym typeface="Calibri"/>
              </a:rPr>
              <a:t>After the </a:t>
            </a:r>
            <a:r>
              <a:rPr lang="en-GB" sz="1050" b="1">
                <a:solidFill>
                  <a:schemeClr val="dk1"/>
                </a:solidFill>
                <a:latin typeface="Calibri"/>
                <a:ea typeface="Calibri"/>
                <a:cs typeface="Calibri"/>
                <a:sym typeface="Calibri"/>
              </a:rPr>
              <a:t>Reformation</a:t>
            </a:r>
            <a:r>
              <a:rPr lang="en-GB" sz="1050">
                <a:solidFill>
                  <a:schemeClr val="dk1"/>
                </a:solidFill>
                <a:latin typeface="Calibri"/>
                <a:ea typeface="Calibri"/>
                <a:cs typeface="Calibri"/>
                <a:sym typeface="Calibri"/>
              </a:rPr>
              <a:t>, the Catholic Church became less influential.  The new Protestant Church was willing to </a:t>
            </a:r>
            <a:r>
              <a:rPr lang="en-GB" sz="1050" b="1">
                <a:solidFill>
                  <a:schemeClr val="dk1"/>
                </a:solidFill>
                <a:latin typeface="Calibri"/>
                <a:ea typeface="Calibri"/>
                <a:cs typeface="Calibri"/>
                <a:sym typeface="Calibri"/>
              </a:rPr>
              <a:t>challenge</a:t>
            </a:r>
            <a:r>
              <a:rPr lang="en-GB" sz="1050">
                <a:solidFill>
                  <a:schemeClr val="dk1"/>
                </a:solidFill>
                <a:latin typeface="Calibri"/>
                <a:ea typeface="Calibri"/>
                <a:cs typeface="Calibri"/>
                <a:sym typeface="Calibri"/>
              </a:rPr>
              <a:t> traditional, religious theories about medicine.</a:t>
            </a:r>
            <a:endParaRPr/>
          </a:p>
        </p:txBody>
      </p:sp>
      <p:sp>
        <p:nvSpPr>
          <p:cNvPr id="549" name="Google Shape;549;p26"/>
          <p:cNvSpPr txBox="1"/>
          <p:nvPr/>
        </p:nvSpPr>
        <p:spPr>
          <a:xfrm>
            <a:off x="4301345" y="5836154"/>
            <a:ext cx="2737500" cy="92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New Medical Equipment</a:t>
            </a:r>
            <a:endParaRPr/>
          </a:p>
          <a:p>
            <a:pPr marL="0" marR="0" lvl="0" indent="0" algn="l" rtl="0">
              <a:spcBef>
                <a:spcPts val="0"/>
              </a:spcBef>
              <a:spcAft>
                <a:spcPts val="0"/>
              </a:spcAft>
              <a:buNone/>
            </a:pPr>
            <a:r>
              <a:rPr lang="en-GB" sz="1050" b="1">
                <a:solidFill>
                  <a:schemeClr val="dk1"/>
                </a:solidFill>
                <a:latin typeface="Calibri"/>
                <a:ea typeface="Calibri"/>
                <a:cs typeface="Calibri"/>
                <a:sym typeface="Calibri"/>
              </a:rPr>
              <a:t>Robert Hooke </a:t>
            </a:r>
            <a:r>
              <a:rPr lang="en-GB" sz="1050">
                <a:solidFill>
                  <a:schemeClr val="dk1"/>
                </a:solidFill>
                <a:latin typeface="Calibri"/>
                <a:ea typeface="Calibri"/>
                <a:cs typeface="Calibri"/>
                <a:sym typeface="Calibri"/>
              </a:rPr>
              <a:t>and </a:t>
            </a:r>
            <a:r>
              <a:rPr lang="en-GB" sz="1050" b="1">
                <a:solidFill>
                  <a:schemeClr val="dk1"/>
                </a:solidFill>
                <a:latin typeface="Calibri"/>
                <a:ea typeface="Calibri"/>
                <a:cs typeface="Calibri"/>
                <a:sym typeface="Calibri"/>
              </a:rPr>
              <a:t>Leeuwenhoek </a:t>
            </a:r>
            <a:r>
              <a:rPr lang="en-GB" sz="1050">
                <a:solidFill>
                  <a:schemeClr val="dk1"/>
                </a:solidFill>
                <a:latin typeface="Calibri"/>
                <a:ea typeface="Calibri"/>
                <a:cs typeface="Calibri"/>
                <a:sym typeface="Calibri"/>
              </a:rPr>
              <a:t>developed more powerful </a:t>
            </a:r>
            <a:r>
              <a:rPr lang="en-GB" sz="1050" b="1">
                <a:solidFill>
                  <a:schemeClr val="dk1"/>
                </a:solidFill>
                <a:latin typeface="Calibri"/>
                <a:ea typeface="Calibri"/>
                <a:cs typeface="Calibri"/>
                <a:sym typeface="Calibri"/>
              </a:rPr>
              <a:t>microscopes</a:t>
            </a:r>
            <a:r>
              <a:rPr lang="en-GB" sz="1050">
                <a:solidFill>
                  <a:schemeClr val="dk1"/>
                </a:solidFill>
                <a:latin typeface="Calibri"/>
                <a:ea typeface="Calibri"/>
                <a:cs typeface="Calibri"/>
                <a:sym typeface="Calibri"/>
              </a:rPr>
              <a:t> from which images of tiny particles could be seen for the first time, including the first image of bacteria.</a:t>
            </a:r>
            <a:endParaRPr/>
          </a:p>
        </p:txBody>
      </p:sp>
      <p:sp>
        <p:nvSpPr>
          <p:cNvPr id="550" name="Google Shape;550;p26"/>
          <p:cNvSpPr txBox="1"/>
          <p:nvPr/>
        </p:nvSpPr>
        <p:spPr>
          <a:xfrm>
            <a:off x="9765195" y="2773776"/>
            <a:ext cx="2355000" cy="1408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Decline in the Supernatural</a:t>
            </a:r>
            <a:endParaRPr/>
          </a:p>
          <a:p>
            <a:pPr marL="0" marR="0" lvl="0" indent="0" algn="l" rtl="0">
              <a:spcBef>
                <a:spcPts val="0"/>
              </a:spcBef>
              <a:spcAft>
                <a:spcPts val="0"/>
              </a:spcAft>
              <a:buNone/>
            </a:pPr>
            <a:r>
              <a:rPr lang="en-GB" sz="1050">
                <a:solidFill>
                  <a:schemeClr val="dk1"/>
                </a:solidFill>
                <a:latin typeface="Calibri"/>
                <a:ea typeface="Calibri"/>
                <a:cs typeface="Calibri"/>
                <a:sym typeface="Calibri"/>
              </a:rPr>
              <a:t>Towards the </a:t>
            </a:r>
            <a:r>
              <a:rPr lang="en-GB" sz="1050" b="1">
                <a:solidFill>
                  <a:schemeClr val="dk1"/>
                </a:solidFill>
                <a:latin typeface="Calibri"/>
                <a:ea typeface="Calibri"/>
                <a:cs typeface="Calibri"/>
                <a:sym typeface="Calibri"/>
              </a:rPr>
              <a:t>end of the Early Modern period</a:t>
            </a:r>
            <a:r>
              <a:rPr lang="en-GB" sz="1050">
                <a:solidFill>
                  <a:schemeClr val="dk1"/>
                </a:solidFill>
                <a:latin typeface="Calibri"/>
                <a:ea typeface="Calibri"/>
                <a:cs typeface="Calibri"/>
                <a:sym typeface="Calibri"/>
              </a:rPr>
              <a:t>, there was a drastic reduction in the number of people believing in supernatural ideas such as </a:t>
            </a:r>
            <a:r>
              <a:rPr lang="en-GB" sz="1050" b="1">
                <a:solidFill>
                  <a:schemeClr val="dk1"/>
                </a:solidFill>
                <a:latin typeface="Calibri"/>
                <a:ea typeface="Calibri"/>
                <a:cs typeface="Calibri"/>
                <a:sym typeface="Calibri"/>
              </a:rPr>
              <a:t>astrology </a:t>
            </a:r>
            <a:r>
              <a:rPr lang="en-GB" sz="1050">
                <a:solidFill>
                  <a:schemeClr val="dk1"/>
                </a:solidFill>
                <a:latin typeface="Calibri"/>
                <a:ea typeface="Calibri"/>
                <a:cs typeface="Calibri"/>
                <a:sym typeface="Calibri"/>
              </a:rPr>
              <a:t>and </a:t>
            </a:r>
            <a:r>
              <a:rPr lang="en-GB" sz="1050" b="1">
                <a:solidFill>
                  <a:schemeClr val="dk1"/>
                </a:solidFill>
                <a:latin typeface="Calibri"/>
                <a:ea typeface="Calibri"/>
                <a:cs typeface="Calibri"/>
                <a:sym typeface="Calibri"/>
              </a:rPr>
              <a:t>witchcraft</a:t>
            </a:r>
            <a:r>
              <a:rPr lang="en-GB" sz="1050">
                <a:solidFill>
                  <a:schemeClr val="dk1"/>
                </a:solidFill>
                <a:latin typeface="Calibri"/>
                <a:ea typeface="Calibri"/>
                <a:cs typeface="Calibri"/>
                <a:sym typeface="Calibri"/>
              </a:rPr>
              <a:t>.  This resulted in ordinary people wanting scientific explanations.</a:t>
            </a:r>
            <a:endParaRPr/>
          </a:p>
        </p:txBody>
      </p:sp>
      <p:sp>
        <p:nvSpPr>
          <p:cNvPr id="551" name="Google Shape;551;p26"/>
          <p:cNvSpPr txBox="1"/>
          <p:nvPr/>
        </p:nvSpPr>
        <p:spPr>
          <a:xfrm>
            <a:off x="7122687" y="1146688"/>
            <a:ext cx="2716200" cy="1246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The New World</a:t>
            </a:r>
            <a:endParaRPr/>
          </a:p>
          <a:p>
            <a:pPr marL="0" marR="0" lvl="0" indent="0" algn="l" rtl="0">
              <a:spcBef>
                <a:spcPts val="0"/>
              </a:spcBef>
              <a:spcAft>
                <a:spcPts val="0"/>
              </a:spcAft>
              <a:buNone/>
            </a:pPr>
            <a:r>
              <a:rPr lang="en-GB" sz="1050">
                <a:solidFill>
                  <a:schemeClr val="dk1"/>
                </a:solidFill>
                <a:latin typeface="Calibri"/>
                <a:ea typeface="Calibri"/>
                <a:cs typeface="Calibri"/>
                <a:sym typeface="Calibri"/>
              </a:rPr>
              <a:t>Individuals such as Sydenham were able to use </a:t>
            </a:r>
            <a:r>
              <a:rPr lang="en-GB" sz="1050" b="1">
                <a:solidFill>
                  <a:schemeClr val="dk1"/>
                </a:solidFill>
                <a:latin typeface="Calibri"/>
                <a:ea typeface="Calibri"/>
                <a:cs typeface="Calibri"/>
                <a:sym typeface="Calibri"/>
              </a:rPr>
              <a:t>new treatments</a:t>
            </a:r>
            <a:r>
              <a:rPr lang="en-GB" sz="1050">
                <a:solidFill>
                  <a:schemeClr val="dk1"/>
                </a:solidFill>
                <a:latin typeface="Calibri"/>
                <a:ea typeface="Calibri"/>
                <a:cs typeface="Calibri"/>
                <a:sym typeface="Calibri"/>
              </a:rPr>
              <a:t> which had been found during explorations abroad – in particular  the ‘</a:t>
            </a:r>
            <a:r>
              <a:rPr lang="en-GB" sz="1050" b="1">
                <a:solidFill>
                  <a:schemeClr val="dk1"/>
                </a:solidFill>
                <a:latin typeface="Calibri"/>
                <a:ea typeface="Calibri"/>
                <a:cs typeface="Calibri"/>
                <a:sym typeface="Calibri"/>
              </a:rPr>
              <a:t>New World</a:t>
            </a:r>
            <a:r>
              <a:rPr lang="en-GB" sz="1050">
                <a:solidFill>
                  <a:schemeClr val="dk1"/>
                </a:solidFill>
                <a:latin typeface="Calibri"/>
                <a:ea typeface="Calibri"/>
                <a:cs typeface="Calibri"/>
                <a:sym typeface="Calibri"/>
              </a:rPr>
              <a:t>’.   </a:t>
            </a:r>
            <a:r>
              <a:rPr lang="en-GB" sz="1050" b="1">
                <a:solidFill>
                  <a:schemeClr val="dk1"/>
                </a:solidFill>
                <a:latin typeface="Calibri"/>
                <a:ea typeface="Calibri"/>
                <a:cs typeface="Calibri"/>
                <a:sym typeface="Calibri"/>
              </a:rPr>
              <a:t>Cinchona bark </a:t>
            </a:r>
            <a:r>
              <a:rPr lang="en-GB" sz="1050">
                <a:solidFill>
                  <a:schemeClr val="dk1"/>
                </a:solidFill>
                <a:latin typeface="Calibri"/>
                <a:ea typeface="Calibri"/>
                <a:cs typeface="Calibri"/>
                <a:sym typeface="Calibri"/>
              </a:rPr>
              <a:t>from </a:t>
            </a:r>
            <a:r>
              <a:rPr lang="en-GB" sz="1050" b="1">
                <a:solidFill>
                  <a:schemeClr val="dk1"/>
                </a:solidFill>
                <a:latin typeface="Calibri"/>
                <a:ea typeface="Calibri"/>
                <a:cs typeface="Calibri"/>
                <a:sym typeface="Calibri"/>
              </a:rPr>
              <a:t>Peru</a:t>
            </a:r>
            <a:r>
              <a:rPr lang="en-GB" sz="1050">
                <a:solidFill>
                  <a:schemeClr val="dk1"/>
                </a:solidFill>
                <a:latin typeface="Calibri"/>
                <a:ea typeface="Calibri"/>
                <a:cs typeface="Calibri"/>
                <a:sym typeface="Calibri"/>
              </a:rPr>
              <a:t> was used to treat </a:t>
            </a:r>
            <a:r>
              <a:rPr lang="en-GB" sz="1050" b="1">
                <a:solidFill>
                  <a:schemeClr val="dk1"/>
                </a:solidFill>
                <a:latin typeface="Calibri"/>
                <a:ea typeface="Calibri"/>
                <a:cs typeface="Calibri"/>
                <a:sym typeface="Calibri"/>
              </a:rPr>
              <a:t>malaria</a:t>
            </a:r>
            <a:r>
              <a:rPr lang="en-GB" sz="1050">
                <a:solidFill>
                  <a:schemeClr val="dk1"/>
                </a:solidFill>
                <a:latin typeface="Calibri"/>
                <a:ea typeface="Calibri"/>
                <a:cs typeface="Calibri"/>
                <a:sym typeface="Calibri"/>
              </a:rPr>
              <a:t>.  The chemical </a:t>
            </a:r>
            <a:r>
              <a:rPr lang="en-GB" sz="1050" b="1">
                <a:solidFill>
                  <a:schemeClr val="dk1"/>
                </a:solidFill>
                <a:latin typeface="Calibri"/>
                <a:ea typeface="Calibri"/>
                <a:cs typeface="Calibri"/>
                <a:sym typeface="Calibri"/>
              </a:rPr>
              <a:t>quinine</a:t>
            </a:r>
            <a:r>
              <a:rPr lang="en-GB" sz="1050">
                <a:solidFill>
                  <a:schemeClr val="dk1"/>
                </a:solidFill>
                <a:latin typeface="Calibri"/>
                <a:ea typeface="Calibri"/>
                <a:cs typeface="Calibri"/>
                <a:sym typeface="Calibri"/>
              </a:rPr>
              <a:t> in the bark is still used to treat malaria today.</a:t>
            </a:r>
            <a:endParaRPr/>
          </a:p>
        </p:txBody>
      </p:sp>
      <p:sp>
        <p:nvSpPr>
          <p:cNvPr id="552" name="Google Shape;552;p26"/>
          <p:cNvSpPr txBox="1"/>
          <p:nvPr/>
        </p:nvSpPr>
        <p:spPr>
          <a:xfrm>
            <a:off x="1672462" y="5722970"/>
            <a:ext cx="2561100" cy="1085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Richard Lower</a:t>
            </a:r>
            <a:endParaRPr/>
          </a:p>
          <a:p>
            <a:pPr marL="0" marR="0" lvl="0" indent="0" algn="l" rtl="0">
              <a:spcBef>
                <a:spcPts val="0"/>
              </a:spcBef>
              <a:spcAft>
                <a:spcPts val="0"/>
              </a:spcAft>
              <a:buNone/>
            </a:pPr>
            <a:r>
              <a:rPr lang="en-GB" sz="1050">
                <a:solidFill>
                  <a:schemeClr val="dk1"/>
                </a:solidFill>
                <a:latin typeface="Calibri"/>
                <a:ea typeface="Calibri"/>
                <a:cs typeface="Calibri"/>
                <a:sym typeface="Calibri"/>
              </a:rPr>
              <a:t>In 1665, </a:t>
            </a:r>
            <a:r>
              <a:rPr lang="en-GB" sz="1050" b="1">
                <a:solidFill>
                  <a:schemeClr val="dk1"/>
                </a:solidFill>
                <a:latin typeface="Calibri"/>
                <a:ea typeface="Calibri"/>
                <a:cs typeface="Calibri"/>
                <a:sym typeface="Calibri"/>
              </a:rPr>
              <a:t>Richard Lower</a:t>
            </a:r>
            <a:r>
              <a:rPr lang="en-GB" sz="1050">
                <a:solidFill>
                  <a:schemeClr val="dk1"/>
                </a:solidFill>
                <a:latin typeface="Calibri"/>
                <a:ea typeface="Calibri"/>
                <a:cs typeface="Calibri"/>
                <a:sym typeface="Calibri"/>
              </a:rPr>
              <a:t>, a member of the Royal Society made the first successful experiment of a </a:t>
            </a:r>
            <a:r>
              <a:rPr lang="en-GB" sz="1050" b="1">
                <a:solidFill>
                  <a:schemeClr val="dk1"/>
                </a:solidFill>
                <a:latin typeface="Calibri"/>
                <a:ea typeface="Calibri"/>
                <a:cs typeface="Calibri"/>
                <a:sym typeface="Calibri"/>
              </a:rPr>
              <a:t>blood transfusion</a:t>
            </a:r>
            <a:r>
              <a:rPr lang="en-GB" sz="1050">
                <a:solidFill>
                  <a:schemeClr val="dk1"/>
                </a:solidFill>
                <a:latin typeface="Calibri"/>
                <a:ea typeface="Calibri"/>
                <a:cs typeface="Calibri"/>
                <a:sym typeface="Calibri"/>
              </a:rPr>
              <a:t>.  First from a dog to a dog, then from a sheep to a man.</a:t>
            </a:r>
            <a:endParaRPr/>
          </a:p>
        </p:txBody>
      </p:sp>
      <p:sp>
        <p:nvSpPr>
          <p:cNvPr id="553" name="Google Shape;553;p26"/>
          <p:cNvSpPr txBox="1"/>
          <p:nvPr/>
        </p:nvSpPr>
        <p:spPr>
          <a:xfrm>
            <a:off x="1672797" y="1156023"/>
            <a:ext cx="2560800" cy="3186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Thomas Sydenham</a:t>
            </a:r>
            <a:endParaRPr/>
          </a:p>
          <a:p>
            <a:pPr marL="85725" marR="0" lvl="0" indent="-85725" algn="l" rtl="0">
              <a:spcBef>
                <a:spcPts val="0"/>
              </a:spcBef>
              <a:spcAft>
                <a:spcPts val="0"/>
              </a:spcAft>
              <a:buClr>
                <a:schemeClr val="dk1"/>
              </a:buClr>
              <a:buSzPts val="1050"/>
              <a:buFont typeface="Arial"/>
              <a:buChar char="•"/>
            </a:pPr>
            <a:r>
              <a:rPr lang="en-GB" sz="1050" b="1">
                <a:solidFill>
                  <a:schemeClr val="dk1"/>
                </a:solidFill>
                <a:latin typeface="Calibri"/>
                <a:ea typeface="Calibri"/>
                <a:cs typeface="Calibri"/>
                <a:sym typeface="Calibri"/>
              </a:rPr>
              <a:t>Thomas Sydenham </a:t>
            </a:r>
            <a:r>
              <a:rPr lang="en-GB" sz="1050">
                <a:solidFill>
                  <a:schemeClr val="dk1"/>
                </a:solidFill>
                <a:latin typeface="Calibri"/>
                <a:ea typeface="Calibri"/>
                <a:cs typeface="Calibri"/>
                <a:sym typeface="Calibri"/>
              </a:rPr>
              <a:t>was labelled ‘</a:t>
            </a:r>
            <a:r>
              <a:rPr lang="en-GB" sz="1050" b="1">
                <a:solidFill>
                  <a:schemeClr val="dk1"/>
                </a:solidFill>
                <a:latin typeface="Calibri"/>
                <a:ea typeface="Calibri"/>
                <a:cs typeface="Calibri"/>
                <a:sym typeface="Calibri"/>
              </a:rPr>
              <a:t>The English Hippocrates</a:t>
            </a:r>
            <a:r>
              <a:rPr lang="en-GB" sz="1050">
                <a:solidFill>
                  <a:schemeClr val="dk1"/>
                </a:solidFill>
                <a:latin typeface="Calibri"/>
                <a:ea typeface="Calibri"/>
                <a:cs typeface="Calibri"/>
                <a:sym typeface="Calibri"/>
              </a:rPr>
              <a:t>’ and gained </a:t>
            </a:r>
            <a:r>
              <a:rPr lang="en-GB" sz="1050" b="1">
                <a:solidFill>
                  <a:schemeClr val="dk1"/>
                </a:solidFill>
                <a:latin typeface="Calibri"/>
                <a:ea typeface="Calibri"/>
                <a:cs typeface="Calibri"/>
                <a:sym typeface="Calibri"/>
              </a:rPr>
              <a:t>huge respect </a:t>
            </a:r>
            <a:r>
              <a:rPr lang="en-GB" sz="1050">
                <a:solidFill>
                  <a:schemeClr val="dk1"/>
                </a:solidFill>
                <a:latin typeface="Calibri"/>
                <a:ea typeface="Calibri"/>
                <a:cs typeface="Calibri"/>
                <a:sym typeface="Calibri"/>
              </a:rPr>
              <a:t>in the 1660s.  He </a:t>
            </a:r>
            <a:r>
              <a:rPr lang="en-GB" sz="1050" b="1">
                <a:solidFill>
                  <a:schemeClr val="dk1"/>
                </a:solidFill>
                <a:latin typeface="Calibri"/>
                <a:ea typeface="Calibri"/>
                <a:cs typeface="Calibri"/>
                <a:sym typeface="Calibri"/>
              </a:rPr>
              <a:t>refused</a:t>
            </a:r>
            <a:r>
              <a:rPr lang="en-GB" sz="1050">
                <a:solidFill>
                  <a:schemeClr val="dk1"/>
                </a:solidFill>
                <a:latin typeface="Calibri"/>
                <a:ea typeface="Calibri"/>
                <a:cs typeface="Calibri"/>
                <a:sym typeface="Calibri"/>
              </a:rPr>
              <a:t> to use the old medical books when </a:t>
            </a:r>
            <a:r>
              <a:rPr lang="en-GB" sz="1050" b="1">
                <a:solidFill>
                  <a:schemeClr val="dk1"/>
                </a:solidFill>
                <a:latin typeface="Calibri"/>
                <a:ea typeface="Calibri"/>
                <a:cs typeface="Calibri"/>
                <a:sym typeface="Calibri"/>
              </a:rPr>
              <a:t>diagnosing</a:t>
            </a:r>
            <a:r>
              <a:rPr lang="en-GB" sz="1050">
                <a:solidFill>
                  <a:schemeClr val="dk1"/>
                </a:solidFill>
                <a:latin typeface="Calibri"/>
                <a:ea typeface="Calibri"/>
                <a:cs typeface="Calibri"/>
                <a:sym typeface="Calibri"/>
              </a:rPr>
              <a:t> a patient.  He </a:t>
            </a:r>
            <a:r>
              <a:rPr lang="en-GB" sz="1050" b="1">
                <a:solidFill>
                  <a:schemeClr val="dk1"/>
                </a:solidFill>
                <a:latin typeface="Calibri"/>
                <a:ea typeface="Calibri"/>
                <a:cs typeface="Calibri"/>
                <a:sym typeface="Calibri"/>
              </a:rPr>
              <a:t>closely observed </a:t>
            </a:r>
            <a:r>
              <a:rPr lang="en-GB" sz="1050">
                <a:solidFill>
                  <a:schemeClr val="dk1"/>
                </a:solidFill>
                <a:latin typeface="Calibri"/>
                <a:ea typeface="Calibri"/>
                <a:cs typeface="Calibri"/>
                <a:sym typeface="Calibri"/>
              </a:rPr>
              <a:t>patient symptoms and treated the disease as a whole.  This was a new way to </a:t>
            </a:r>
            <a:r>
              <a:rPr lang="en-GB" sz="1050" b="1">
                <a:solidFill>
                  <a:schemeClr val="dk1"/>
                </a:solidFill>
                <a:latin typeface="Calibri"/>
                <a:ea typeface="Calibri"/>
                <a:cs typeface="Calibri"/>
                <a:sym typeface="Calibri"/>
              </a:rPr>
              <a:t>diagnose</a:t>
            </a:r>
            <a:r>
              <a:rPr lang="en-GB" sz="1050">
                <a:solidFill>
                  <a:schemeClr val="dk1"/>
                </a:solidFill>
                <a:latin typeface="Calibri"/>
                <a:ea typeface="Calibri"/>
                <a:cs typeface="Calibri"/>
                <a:sym typeface="Calibri"/>
              </a:rPr>
              <a:t> a patient.</a:t>
            </a:r>
            <a:endParaRPr/>
          </a:p>
          <a:p>
            <a:pPr marL="85725" marR="0" lvl="0" indent="-85725"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Sydenham </a:t>
            </a:r>
            <a:r>
              <a:rPr lang="en-GB" sz="1050" b="1">
                <a:solidFill>
                  <a:schemeClr val="dk1"/>
                </a:solidFill>
                <a:latin typeface="Calibri"/>
                <a:ea typeface="Calibri"/>
                <a:cs typeface="Calibri"/>
                <a:sym typeface="Calibri"/>
              </a:rPr>
              <a:t>controversially</a:t>
            </a:r>
            <a:r>
              <a:rPr lang="en-GB" sz="1050">
                <a:solidFill>
                  <a:schemeClr val="dk1"/>
                </a:solidFill>
                <a:latin typeface="Calibri"/>
                <a:ea typeface="Calibri"/>
                <a:cs typeface="Calibri"/>
                <a:sym typeface="Calibri"/>
              </a:rPr>
              <a:t> believed that diseases needed to be treated as a whole rather than the methods used by the Four Humours which was based on treating the individual symptoms of an illness.  </a:t>
            </a:r>
            <a:endParaRPr/>
          </a:p>
          <a:p>
            <a:pPr marL="85725" marR="0" lvl="0" indent="-85725"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Sydenham was </a:t>
            </a:r>
            <a:r>
              <a:rPr lang="en-GB" sz="1050" b="1">
                <a:solidFill>
                  <a:schemeClr val="dk1"/>
                </a:solidFill>
                <a:latin typeface="Calibri"/>
                <a:ea typeface="Calibri"/>
                <a:cs typeface="Calibri"/>
                <a:sym typeface="Calibri"/>
              </a:rPr>
              <a:t>highly influential.</a:t>
            </a:r>
            <a:r>
              <a:rPr lang="en-GB" sz="1050">
                <a:solidFill>
                  <a:schemeClr val="dk1"/>
                </a:solidFill>
                <a:latin typeface="Calibri"/>
                <a:ea typeface="Calibri"/>
                <a:cs typeface="Calibri"/>
                <a:sym typeface="Calibri"/>
              </a:rPr>
              <a:t> He encouraged his</a:t>
            </a:r>
            <a:r>
              <a:rPr lang="en-GB" sz="1050" b="1">
                <a:solidFill>
                  <a:schemeClr val="dk1"/>
                </a:solidFill>
                <a:latin typeface="Calibri"/>
                <a:ea typeface="Calibri"/>
                <a:cs typeface="Calibri"/>
                <a:sym typeface="Calibri"/>
              </a:rPr>
              <a:t> students </a:t>
            </a:r>
            <a:r>
              <a:rPr lang="en-GB" sz="1050">
                <a:solidFill>
                  <a:schemeClr val="dk1"/>
                </a:solidFill>
                <a:latin typeface="Calibri"/>
                <a:ea typeface="Calibri"/>
                <a:cs typeface="Calibri"/>
                <a:sym typeface="Calibri"/>
              </a:rPr>
              <a:t>to closely observe &amp; record symptoms in detail.  </a:t>
            </a:r>
            <a:endParaRPr/>
          </a:p>
          <a:p>
            <a:pPr marL="85725" marR="0" lvl="0" indent="-85725"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He was able to identify that </a:t>
            </a:r>
            <a:r>
              <a:rPr lang="en-GB" sz="1050" b="1">
                <a:solidFill>
                  <a:schemeClr val="dk1"/>
                </a:solidFill>
                <a:latin typeface="Calibri"/>
                <a:ea typeface="Calibri"/>
                <a:cs typeface="Calibri"/>
                <a:sym typeface="Calibri"/>
              </a:rPr>
              <a:t>measles</a:t>
            </a:r>
            <a:r>
              <a:rPr lang="en-GB" sz="1050">
                <a:solidFill>
                  <a:schemeClr val="dk1"/>
                </a:solidFill>
                <a:latin typeface="Calibri"/>
                <a:ea typeface="Calibri"/>
                <a:cs typeface="Calibri"/>
                <a:sym typeface="Calibri"/>
              </a:rPr>
              <a:t> and </a:t>
            </a:r>
            <a:r>
              <a:rPr lang="en-GB" sz="1050" b="1">
                <a:solidFill>
                  <a:schemeClr val="dk1"/>
                </a:solidFill>
                <a:latin typeface="Calibri"/>
                <a:ea typeface="Calibri"/>
                <a:cs typeface="Calibri"/>
                <a:sym typeface="Calibri"/>
              </a:rPr>
              <a:t>scarlet fever </a:t>
            </a:r>
            <a:r>
              <a:rPr lang="en-GB" sz="1050">
                <a:solidFill>
                  <a:schemeClr val="dk1"/>
                </a:solidFill>
                <a:latin typeface="Calibri"/>
                <a:ea typeface="Calibri"/>
                <a:cs typeface="Calibri"/>
                <a:sym typeface="Calibri"/>
              </a:rPr>
              <a:t>were two separate diseases.</a:t>
            </a:r>
            <a:endParaRPr/>
          </a:p>
        </p:txBody>
      </p:sp>
      <p:sp>
        <p:nvSpPr>
          <p:cNvPr id="554" name="Google Shape;554;p26"/>
          <p:cNvSpPr txBox="1"/>
          <p:nvPr/>
        </p:nvSpPr>
        <p:spPr>
          <a:xfrm>
            <a:off x="1672462" y="825972"/>
            <a:ext cx="2561100" cy="276900"/>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KEY INDIVIDUALS</a:t>
            </a:r>
            <a:endParaRPr/>
          </a:p>
        </p:txBody>
      </p:sp>
      <p:sp>
        <p:nvSpPr>
          <p:cNvPr id="555" name="Google Shape;555;p26"/>
          <p:cNvSpPr txBox="1"/>
          <p:nvPr/>
        </p:nvSpPr>
        <p:spPr>
          <a:xfrm>
            <a:off x="4301346" y="2918200"/>
            <a:ext cx="2748600" cy="1085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1">
                <a:solidFill>
                  <a:schemeClr val="dk1"/>
                </a:solidFill>
                <a:latin typeface="Calibri"/>
                <a:ea typeface="Calibri"/>
                <a:cs typeface="Calibri"/>
                <a:sym typeface="Calibri"/>
              </a:rPr>
              <a:t>Philosophical Transactions</a:t>
            </a:r>
            <a:endParaRPr sz="12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050">
                <a:solidFill>
                  <a:schemeClr val="dk1"/>
                </a:solidFill>
                <a:latin typeface="Calibri"/>
                <a:ea typeface="Calibri"/>
                <a:cs typeface="Calibri"/>
                <a:sym typeface="Calibri"/>
              </a:rPr>
              <a:t>It was through the printing press that the Royal Society was able to publish their scientific journal </a:t>
            </a:r>
            <a:r>
              <a:rPr lang="en-GB" sz="1050" b="1" i="1">
                <a:solidFill>
                  <a:schemeClr val="dk1"/>
                </a:solidFill>
                <a:latin typeface="Calibri"/>
                <a:ea typeface="Calibri"/>
                <a:cs typeface="Calibri"/>
                <a:sym typeface="Calibri"/>
              </a:rPr>
              <a:t>Philosophical Transactions</a:t>
            </a:r>
            <a:r>
              <a:rPr lang="en-GB" sz="1050">
                <a:solidFill>
                  <a:schemeClr val="dk1"/>
                </a:solidFill>
                <a:latin typeface="Calibri"/>
                <a:ea typeface="Calibri"/>
                <a:cs typeface="Calibri"/>
                <a:sym typeface="Calibri"/>
              </a:rPr>
              <a:t>.  This was the world’s first scientific journal, and it continues to this day.</a:t>
            </a:r>
            <a:endParaRPr/>
          </a:p>
        </p:txBody>
      </p:sp>
      <p:sp>
        <p:nvSpPr>
          <p:cNvPr id="556" name="Google Shape;556;p26"/>
          <p:cNvSpPr txBox="1"/>
          <p:nvPr/>
        </p:nvSpPr>
        <p:spPr>
          <a:xfrm>
            <a:off x="4301345" y="4062918"/>
            <a:ext cx="2748600" cy="1731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Reduced Religious Influence</a:t>
            </a:r>
            <a:endParaRPr/>
          </a:p>
          <a:p>
            <a:pPr marL="88900" marR="0" lvl="0" indent="-8890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The printing press took </a:t>
            </a:r>
            <a:r>
              <a:rPr lang="en-GB" sz="1050" b="1">
                <a:solidFill>
                  <a:schemeClr val="dk1"/>
                </a:solidFill>
                <a:latin typeface="Calibri"/>
                <a:ea typeface="Calibri"/>
                <a:cs typeface="Calibri"/>
                <a:sym typeface="Calibri"/>
              </a:rPr>
              <a:t>book copying </a:t>
            </a:r>
            <a:r>
              <a:rPr lang="en-GB" sz="1050">
                <a:solidFill>
                  <a:schemeClr val="dk1"/>
                </a:solidFill>
                <a:latin typeface="Calibri"/>
                <a:ea typeface="Calibri"/>
                <a:cs typeface="Calibri"/>
                <a:sym typeface="Calibri"/>
              </a:rPr>
              <a:t>out of the hands of the Church as previously it was </a:t>
            </a:r>
            <a:r>
              <a:rPr lang="en-GB" sz="1050" b="1">
                <a:solidFill>
                  <a:schemeClr val="dk1"/>
                </a:solidFill>
                <a:latin typeface="Calibri"/>
                <a:ea typeface="Calibri"/>
                <a:cs typeface="Calibri"/>
                <a:sym typeface="Calibri"/>
              </a:rPr>
              <a:t>monks</a:t>
            </a:r>
            <a:r>
              <a:rPr lang="en-GB" sz="1050">
                <a:solidFill>
                  <a:schemeClr val="dk1"/>
                </a:solidFill>
                <a:latin typeface="Calibri"/>
                <a:ea typeface="Calibri"/>
                <a:cs typeface="Calibri"/>
                <a:sym typeface="Calibri"/>
              </a:rPr>
              <a:t> who had copied medical texts.  This meant that more books could be written about a </a:t>
            </a:r>
            <a:r>
              <a:rPr lang="en-GB" sz="1050" b="1">
                <a:solidFill>
                  <a:schemeClr val="dk1"/>
                </a:solidFill>
                <a:latin typeface="Calibri"/>
                <a:ea typeface="Calibri"/>
                <a:cs typeface="Calibri"/>
                <a:sym typeface="Calibri"/>
              </a:rPr>
              <a:t>wider variety of topics</a:t>
            </a:r>
            <a:r>
              <a:rPr lang="en-GB" sz="1050">
                <a:solidFill>
                  <a:schemeClr val="dk1"/>
                </a:solidFill>
                <a:latin typeface="Calibri"/>
                <a:ea typeface="Calibri"/>
                <a:cs typeface="Calibri"/>
                <a:sym typeface="Calibri"/>
              </a:rPr>
              <a:t>.  </a:t>
            </a:r>
            <a:endParaRPr/>
          </a:p>
          <a:p>
            <a:pPr marL="88900" marR="0" lvl="0" indent="-8890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This meant that the Church no longer                          had control of what was being                          published to the public and no longer                    had control of keeping medical books.</a:t>
            </a:r>
            <a:endParaRPr/>
          </a:p>
        </p:txBody>
      </p:sp>
      <p:sp>
        <p:nvSpPr>
          <p:cNvPr id="557" name="Google Shape;557;p26"/>
          <p:cNvSpPr txBox="1"/>
          <p:nvPr/>
        </p:nvSpPr>
        <p:spPr>
          <a:xfrm>
            <a:off x="4306228" y="1144964"/>
            <a:ext cx="2743800" cy="1731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The Printing Press</a:t>
            </a:r>
            <a:endParaRPr/>
          </a:p>
          <a:p>
            <a:pPr marL="88900" marR="0" lvl="0" indent="-88900" algn="l" rtl="0">
              <a:spcBef>
                <a:spcPts val="0"/>
              </a:spcBef>
              <a:spcAft>
                <a:spcPts val="0"/>
              </a:spcAft>
              <a:buClr>
                <a:schemeClr val="dk1"/>
              </a:buClr>
              <a:buSzPts val="1050"/>
              <a:buFont typeface="Arial"/>
              <a:buChar char="•"/>
            </a:pPr>
            <a:r>
              <a:rPr lang="en-GB" sz="1050" b="1">
                <a:solidFill>
                  <a:schemeClr val="dk1"/>
                </a:solidFill>
                <a:latin typeface="Calibri"/>
                <a:ea typeface="Calibri"/>
                <a:cs typeface="Calibri"/>
                <a:sym typeface="Calibri"/>
              </a:rPr>
              <a:t>Johannes Gutenberg</a:t>
            </a:r>
            <a:r>
              <a:rPr lang="en-GB" sz="1050">
                <a:solidFill>
                  <a:schemeClr val="dk1"/>
                </a:solidFill>
                <a:latin typeface="Calibri"/>
                <a:ea typeface="Calibri"/>
                <a:cs typeface="Calibri"/>
                <a:sym typeface="Calibri"/>
              </a:rPr>
              <a:t>, created the first printing press in </a:t>
            </a:r>
            <a:r>
              <a:rPr lang="en-GB" sz="1050" b="1">
                <a:solidFill>
                  <a:schemeClr val="dk1"/>
                </a:solidFill>
                <a:latin typeface="Calibri"/>
                <a:ea typeface="Calibri"/>
                <a:cs typeface="Calibri"/>
                <a:sym typeface="Calibri"/>
              </a:rPr>
              <a:t>1440</a:t>
            </a:r>
            <a:r>
              <a:rPr lang="en-GB" sz="1050">
                <a:solidFill>
                  <a:schemeClr val="dk1"/>
                </a:solidFill>
                <a:latin typeface="Calibri"/>
                <a:ea typeface="Calibri"/>
                <a:cs typeface="Calibri"/>
                <a:sym typeface="Calibri"/>
              </a:rPr>
              <a:t>.  By 1500 there were hundreds in Europe.  For the first time, </a:t>
            </a:r>
            <a:r>
              <a:rPr lang="en-GB" sz="1050" b="1">
                <a:solidFill>
                  <a:schemeClr val="dk1"/>
                </a:solidFill>
                <a:latin typeface="Calibri"/>
                <a:ea typeface="Calibri"/>
                <a:cs typeface="Calibri"/>
                <a:sym typeface="Calibri"/>
              </a:rPr>
              <a:t>multiple copies </a:t>
            </a:r>
            <a:r>
              <a:rPr lang="en-GB" sz="1050">
                <a:solidFill>
                  <a:schemeClr val="dk1"/>
                </a:solidFill>
                <a:latin typeface="Calibri"/>
                <a:ea typeface="Calibri"/>
                <a:cs typeface="Calibri"/>
                <a:sym typeface="Calibri"/>
              </a:rPr>
              <a:t>of the same text could be printed </a:t>
            </a:r>
            <a:r>
              <a:rPr lang="en-GB" sz="1050" b="1">
                <a:solidFill>
                  <a:schemeClr val="dk1"/>
                </a:solidFill>
                <a:latin typeface="Calibri"/>
                <a:ea typeface="Calibri"/>
                <a:cs typeface="Calibri"/>
                <a:sym typeface="Calibri"/>
              </a:rPr>
              <a:t>accurately</a:t>
            </a:r>
            <a:r>
              <a:rPr lang="en-GB" sz="1050">
                <a:solidFill>
                  <a:schemeClr val="dk1"/>
                </a:solidFill>
                <a:latin typeface="Calibri"/>
                <a:ea typeface="Calibri"/>
                <a:cs typeface="Calibri"/>
                <a:sym typeface="Calibri"/>
              </a:rPr>
              <a:t>.  This meant </a:t>
            </a:r>
            <a:r>
              <a:rPr lang="en-GB" sz="1050" b="1">
                <a:solidFill>
                  <a:schemeClr val="dk1"/>
                </a:solidFill>
                <a:latin typeface="Calibri"/>
                <a:ea typeface="Calibri"/>
                <a:cs typeface="Calibri"/>
                <a:sym typeface="Calibri"/>
              </a:rPr>
              <a:t>fewer factual errors </a:t>
            </a:r>
            <a:r>
              <a:rPr lang="en-GB" sz="1050">
                <a:solidFill>
                  <a:schemeClr val="dk1"/>
                </a:solidFill>
                <a:latin typeface="Calibri"/>
                <a:ea typeface="Calibri"/>
                <a:cs typeface="Calibri"/>
                <a:sym typeface="Calibri"/>
              </a:rPr>
              <a:t>compared with the older copied texts.</a:t>
            </a:r>
            <a:endParaRPr/>
          </a:p>
          <a:p>
            <a:pPr marL="88900" marR="0" lvl="0" indent="-8890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The printing press meant that scientists could publish their work and </a:t>
            </a:r>
            <a:r>
              <a:rPr lang="en-GB" sz="1050" b="1">
                <a:solidFill>
                  <a:schemeClr val="dk1"/>
                </a:solidFill>
                <a:latin typeface="Calibri"/>
                <a:ea typeface="Calibri"/>
                <a:cs typeface="Calibri"/>
                <a:sym typeface="Calibri"/>
              </a:rPr>
              <a:t>share</a:t>
            </a:r>
            <a:r>
              <a:rPr lang="en-GB" sz="1050">
                <a:solidFill>
                  <a:schemeClr val="dk1"/>
                </a:solidFill>
                <a:latin typeface="Calibri"/>
                <a:ea typeface="Calibri"/>
                <a:cs typeface="Calibri"/>
                <a:sym typeface="Calibri"/>
              </a:rPr>
              <a:t> their ideas across </a:t>
            </a:r>
            <a:r>
              <a:rPr lang="en-GB" sz="1050" b="1">
                <a:solidFill>
                  <a:schemeClr val="dk1"/>
                </a:solidFill>
                <a:latin typeface="Calibri"/>
                <a:ea typeface="Calibri"/>
                <a:cs typeface="Calibri"/>
                <a:sym typeface="Calibri"/>
              </a:rPr>
              <a:t>Europe</a:t>
            </a:r>
            <a:r>
              <a:rPr lang="en-GB" sz="1050">
                <a:solidFill>
                  <a:schemeClr val="dk1"/>
                </a:solidFill>
                <a:latin typeface="Calibri"/>
                <a:ea typeface="Calibri"/>
                <a:cs typeface="Calibri"/>
                <a:sym typeface="Calibri"/>
              </a:rPr>
              <a:t>.</a:t>
            </a:r>
            <a:endParaRPr/>
          </a:p>
        </p:txBody>
      </p:sp>
      <p:sp>
        <p:nvSpPr>
          <p:cNvPr id="558" name="Google Shape;558;p26"/>
          <p:cNvSpPr txBox="1"/>
          <p:nvPr/>
        </p:nvSpPr>
        <p:spPr>
          <a:xfrm>
            <a:off x="4306230" y="825972"/>
            <a:ext cx="2743800" cy="276900"/>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NEW TECHNOLOGY</a:t>
            </a:r>
            <a:endParaRPr/>
          </a:p>
        </p:txBody>
      </p:sp>
      <p:sp>
        <p:nvSpPr>
          <p:cNvPr id="559" name="Google Shape;559;p26"/>
          <p:cNvSpPr txBox="1"/>
          <p:nvPr/>
        </p:nvSpPr>
        <p:spPr>
          <a:xfrm>
            <a:off x="9921238" y="1146688"/>
            <a:ext cx="2199000" cy="1246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Alternative Medications</a:t>
            </a:r>
            <a:endParaRPr/>
          </a:p>
          <a:p>
            <a:pPr marL="0" marR="0" lvl="0" indent="0" algn="l" rtl="0">
              <a:spcBef>
                <a:spcPts val="0"/>
              </a:spcBef>
              <a:spcAft>
                <a:spcPts val="0"/>
              </a:spcAft>
              <a:buNone/>
            </a:pPr>
            <a:r>
              <a:rPr lang="en-GB" sz="1050">
                <a:solidFill>
                  <a:schemeClr val="dk1"/>
                </a:solidFill>
                <a:latin typeface="Calibri"/>
                <a:ea typeface="Calibri"/>
                <a:cs typeface="Calibri"/>
                <a:sym typeface="Calibri"/>
              </a:rPr>
              <a:t>Overseas exploration also brought back a variety of alternative theories, medicines and methods of treatment which had been observed by the travellers.  These were shared with doctors and scientists.</a:t>
            </a:r>
            <a:endParaRPr/>
          </a:p>
        </p:txBody>
      </p:sp>
      <p:sp>
        <p:nvSpPr>
          <p:cNvPr id="560" name="Google Shape;560;p26"/>
          <p:cNvSpPr txBox="1"/>
          <p:nvPr/>
        </p:nvSpPr>
        <p:spPr>
          <a:xfrm>
            <a:off x="7122688" y="819085"/>
            <a:ext cx="4997700" cy="276900"/>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EXPLORATION</a:t>
            </a:r>
            <a:endParaRPr/>
          </a:p>
        </p:txBody>
      </p:sp>
      <p:sp>
        <p:nvSpPr>
          <p:cNvPr id="561" name="Google Shape;561;p26"/>
          <p:cNvSpPr txBox="1"/>
          <p:nvPr/>
        </p:nvSpPr>
        <p:spPr>
          <a:xfrm>
            <a:off x="7117803" y="2773776"/>
            <a:ext cx="2555700" cy="1408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Epidemics</a:t>
            </a:r>
            <a:endParaRPr/>
          </a:p>
          <a:p>
            <a:pPr marL="0" marR="0" lvl="0" indent="0" algn="l" rtl="0">
              <a:spcBef>
                <a:spcPts val="0"/>
              </a:spcBef>
              <a:spcAft>
                <a:spcPts val="0"/>
              </a:spcAft>
              <a:buNone/>
            </a:pPr>
            <a:r>
              <a:rPr lang="en-GB" sz="1050">
                <a:solidFill>
                  <a:schemeClr val="dk1"/>
                </a:solidFill>
                <a:latin typeface="Calibri"/>
                <a:ea typeface="Calibri"/>
                <a:cs typeface="Calibri"/>
                <a:sym typeface="Calibri"/>
              </a:rPr>
              <a:t>With epidemics such as the </a:t>
            </a:r>
            <a:r>
              <a:rPr lang="en-GB" sz="1050" b="1">
                <a:solidFill>
                  <a:schemeClr val="dk1"/>
                </a:solidFill>
                <a:latin typeface="Calibri"/>
                <a:ea typeface="Calibri"/>
                <a:cs typeface="Calibri"/>
                <a:sym typeface="Calibri"/>
              </a:rPr>
              <a:t>Great Plague </a:t>
            </a:r>
            <a:r>
              <a:rPr lang="en-GB" sz="1050">
                <a:solidFill>
                  <a:schemeClr val="dk1"/>
                </a:solidFill>
                <a:latin typeface="Calibri"/>
                <a:ea typeface="Calibri"/>
                <a:cs typeface="Calibri"/>
                <a:sym typeface="Calibri"/>
              </a:rPr>
              <a:t>in 1665, people saw that traditional cures linked to the Four Humours and religion were </a:t>
            </a:r>
            <a:r>
              <a:rPr lang="en-GB" sz="1050" b="1">
                <a:solidFill>
                  <a:schemeClr val="dk1"/>
                </a:solidFill>
                <a:latin typeface="Calibri"/>
                <a:ea typeface="Calibri"/>
                <a:cs typeface="Calibri"/>
                <a:sym typeface="Calibri"/>
              </a:rPr>
              <a:t>not working</a:t>
            </a:r>
            <a:r>
              <a:rPr lang="en-GB" sz="1050">
                <a:solidFill>
                  <a:schemeClr val="dk1"/>
                </a:solidFill>
                <a:latin typeface="Calibri"/>
                <a:ea typeface="Calibri"/>
                <a:cs typeface="Calibri"/>
                <a:sym typeface="Calibri"/>
              </a:rPr>
              <a:t>.  This led to a </a:t>
            </a:r>
            <a:r>
              <a:rPr lang="en-GB" sz="1050" b="1">
                <a:solidFill>
                  <a:schemeClr val="dk1"/>
                </a:solidFill>
                <a:latin typeface="Calibri"/>
                <a:ea typeface="Calibri"/>
                <a:cs typeface="Calibri"/>
                <a:sym typeface="Calibri"/>
              </a:rPr>
              <a:t>demand</a:t>
            </a:r>
            <a:r>
              <a:rPr lang="en-GB" sz="1050">
                <a:solidFill>
                  <a:schemeClr val="dk1"/>
                </a:solidFill>
                <a:latin typeface="Calibri"/>
                <a:ea typeface="Calibri"/>
                <a:cs typeface="Calibri"/>
                <a:sym typeface="Calibri"/>
              </a:rPr>
              <a:t> from the public for better explanations of disease and further support for organisations such as the Royal Society.</a:t>
            </a:r>
            <a:endParaRPr/>
          </a:p>
        </p:txBody>
      </p:sp>
      <p:sp>
        <p:nvSpPr>
          <p:cNvPr id="562" name="Google Shape;562;p26"/>
          <p:cNvSpPr txBox="1"/>
          <p:nvPr/>
        </p:nvSpPr>
        <p:spPr>
          <a:xfrm>
            <a:off x="7122687" y="2435060"/>
            <a:ext cx="4997700" cy="276900"/>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ATTITUDES IN SOCIETY</a:t>
            </a:r>
            <a:endParaRPr/>
          </a:p>
        </p:txBody>
      </p:sp>
      <p:sp>
        <p:nvSpPr>
          <p:cNvPr id="563" name="Google Shape;563;p26"/>
          <p:cNvSpPr txBox="1"/>
          <p:nvPr/>
        </p:nvSpPr>
        <p:spPr>
          <a:xfrm>
            <a:off x="9385517" y="5543106"/>
            <a:ext cx="2727000" cy="1246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Henry VIII</a:t>
            </a:r>
            <a:endParaRPr/>
          </a:p>
          <a:p>
            <a:pPr marL="0" marR="0" lvl="0" indent="0" algn="l" rtl="0">
              <a:spcBef>
                <a:spcPts val="0"/>
              </a:spcBef>
              <a:spcAft>
                <a:spcPts val="0"/>
              </a:spcAft>
              <a:buNone/>
            </a:pPr>
            <a:r>
              <a:rPr lang="en-GB" sz="1050">
                <a:solidFill>
                  <a:schemeClr val="dk1"/>
                </a:solidFill>
                <a:latin typeface="Calibri"/>
                <a:ea typeface="Calibri"/>
                <a:cs typeface="Calibri"/>
                <a:sym typeface="Calibri"/>
              </a:rPr>
              <a:t>During the reign of </a:t>
            </a:r>
            <a:r>
              <a:rPr lang="en-GB" sz="1050" b="1">
                <a:solidFill>
                  <a:schemeClr val="dk1"/>
                </a:solidFill>
                <a:latin typeface="Calibri"/>
                <a:ea typeface="Calibri"/>
                <a:cs typeface="Calibri"/>
                <a:sym typeface="Calibri"/>
              </a:rPr>
              <a:t>Henry VIII </a:t>
            </a:r>
            <a:r>
              <a:rPr lang="en-GB" sz="1050">
                <a:solidFill>
                  <a:schemeClr val="dk1"/>
                </a:solidFill>
                <a:latin typeface="Calibri"/>
                <a:ea typeface="Calibri"/>
                <a:cs typeface="Calibri"/>
                <a:sym typeface="Calibri"/>
              </a:rPr>
              <a:t>a vast                        number of </a:t>
            </a:r>
            <a:r>
              <a:rPr lang="en-GB" sz="1050" b="1">
                <a:solidFill>
                  <a:schemeClr val="dk1"/>
                </a:solidFill>
                <a:latin typeface="Calibri"/>
                <a:ea typeface="Calibri"/>
                <a:cs typeface="Calibri"/>
                <a:sym typeface="Calibri"/>
              </a:rPr>
              <a:t>monasteries</a:t>
            </a:r>
            <a:r>
              <a:rPr lang="en-GB" sz="1050">
                <a:solidFill>
                  <a:schemeClr val="dk1"/>
                </a:solidFill>
                <a:latin typeface="Calibri"/>
                <a:ea typeface="Calibri"/>
                <a:cs typeface="Calibri"/>
                <a:sym typeface="Calibri"/>
              </a:rPr>
              <a:t>  closed                                      down which further reduced the                            influence of the Catholic Church                         as well as the availability of                           monks to copy books. </a:t>
            </a:r>
            <a:endParaRPr/>
          </a:p>
        </p:txBody>
      </p:sp>
      <p:sp>
        <p:nvSpPr>
          <p:cNvPr id="564" name="Google Shape;564;p26"/>
          <p:cNvSpPr txBox="1"/>
          <p:nvPr/>
        </p:nvSpPr>
        <p:spPr>
          <a:xfrm>
            <a:off x="7106677" y="4562447"/>
            <a:ext cx="2211000" cy="2239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Reduced Influence of the Church</a:t>
            </a:r>
            <a:endParaRPr/>
          </a:p>
          <a:p>
            <a:pPr marL="88900" marR="0" lvl="0" indent="-8890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The Church had far </a:t>
            </a:r>
            <a:r>
              <a:rPr lang="en-GB" sz="1050" b="1">
                <a:solidFill>
                  <a:schemeClr val="dk1"/>
                </a:solidFill>
                <a:latin typeface="Calibri"/>
                <a:ea typeface="Calibri"/>
                <a:cs typeface="Calibri"/>
                <a:sym typeface="Calibri"/>
              </a:rPr>
              <a:t>less authority </a:t>
            </a:r>
            <a:r>
              <a:rPr lang="en-GB" sz="1050">
                <a:solidFill>
                  <a:schemeClr val="dk1"/>
                </a:solidFill>
                <a:latin typeface="Calibri"/>
                <a:ea typeface="Calibri"/>
                <a:cs typeface="Calibri"/>
                <a:sym typeface="Calibri"/>
              </a:rPr>
              <a:t>in everyday life, especially as monks were no longer copying medical books which were no longer kept by the Church.</a:t>
            </a:r>
            <a:endParaRPr/>
          </a:p>
          <a:p>
            <a:pPr marL="88900" marR="0" lvl="0" indent="-8890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People no longer felt as threatened by the Church for having different views about the world and medicine which gave scientists more </a:t>
            </a:r>
            <a:r>
              <a:rPr lang="en-GB" sz="1050" b="1">
                <a:solidFill>
                  <a:schemeClr val="dk1"/>
                </a:solidFill>
                <a:latin typeface="Calibri"/>
                <a:ea typeface="Calibri"/>
                <a:cs typeface="Calibri"/>
                <a:sym typeface="Calibri"/>
              </a:rPr>
              <a:t>confidence</a:t>
            </a:r>
            <a:r>
              <a:rPr lang="en-GB" sz="1050">
                <a:solidFill>
                  <a:schemeClr val="dk1"/>
                </a:solidFill>
                <a:latin typeface="Calibri"/>
                <a:ea typeface="Calibri"/>
                <a:cs typeface="Calibri"/>
                <a:sym typeface="Calibri"/>
              </a:rPr>
              <a:t> to speak out about their ideas.</a:t>
            </a:r>
            <a:endParaRPr/>
          </a:p>
        </p:txBody>
      </p:sp>
      <p:sp>
        <p:nvSpPr>
          <p:cNvPr id="565" name="Google Shape;565;p26"/>
          <p:cNvSpPr txBox="1"/>
          <p:nvPr/>
        </p:nvSpPr>
        <p:spPr>
          <a:xfrm>
            <a:off x="7117802" y="4228119"/>
            <a:ext cx="5002500" cy="276900"/>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RELIGION</a:t>
            </a:r>
            <a:endParaRPr/>
          </a:p>
        </p:txBody>
      </p:sp>
      <p:pic>
        <p:nvPicPr>
          <p:cNvPr id="566" name="Google Shape;566;p26"/>
          <p:cNvPicPr preferRelativeResize="0"/>
          <p:nvPr/>
        </p:nvPicPr>
        <p:blipFill rotWithShape="1">
          <a:blip r:embed="rId7">
            <a:alphaModFix/>
          </a:blip>
          <a:srcRect/>
          <a:stretch/>
        </p:blipFill>
        <p:spPr>
          <a:xfrm>
            <a:off x="6546939" y="5010429"/>
            <a:ext cx="570863" cy="778560"/>
          </a:xfrm>
          <a:prstGeom prst="rect">
            <a:avLst/>
          </a:prstGeom>
          <a:noFill/>
          <a:ln>
            <a:noFill/>
          </a:ln>
        </p:spPr>
      </p:pic>
      <p:pic>
        <p:nvPicPr>
          <p:cNvPr id="567" name="Google Shape;567;p26"/>
          <p:cNvPicPr preferRelativeResize="0"/>
          <p:nvPr/>
        </p:nvPicPr>
        <p:blipFill rotWithShape="1">
          <a:blip r:embed="rId8">
            <a:alphaModFix/>
          </a:blip>
          <a:srcRect/>
          <a:stretch/>
        </p:blipFill>
        <p:spPr>
          <a:xfrm>
            <a:off x="11228832" y="436698"/>
            <a:ext cx="701460" cy="729667"/>
          </a:xfrm>
          <a:prstGeom prst="rect">
            <a:avLst/>
          </a:prstGeom>
          <a:noFill/>
          <a:ln>
            <a:noFill/>
          </a:ln>
        </p:spPr>
      </p:pic>
      <p:pic>
        <p:nvPicPr>
          <p:cNvPr id="568" name="Google Shape;568;p26"/>
          <p:cNvPicPr preferRelativeResize="0"/>
          <p:nvPr/>
        </p:nvPicPr>
        <p:blipFill rotWithShape="1">
          <a:blip r:embed="rId9">
            <a:alphaModFix/>
          </a:blip>
          <a:srcRect r="11746" b="36692"/>
          <a:stretch/>
        </p:blipFill>
        <p:spPr>
          <a:xfrm>
            <a:off x="11132824" y="5543106"/>
            <a:ext cx="987453" cy="123989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7"/>
          <p:cNvSpPr txBox="1"/>
          <p:nvPr/>
        </p:nvSpPr>
        <p:spPr>
          <a:xfrm>
            <a:off x="89647" y="49103"/>
            <a:ext cx="15015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11</a:t>
            </a:r>
            <a:endParaRPr/>
          </a:p>
        </p:txBody>
      </p:sp>
      <p:pic>
        <p:nvPicPr>
          <p:cNvPr id="574" name="Google Shape;574;p27" descr="Radio Newsman Regular"/>
          <p:cNvPicPr preferRelativeResize="0"/>
          <p:nvPr/>
        </p:nvPicPr>
        <p:blipFill rotWithShape="1">
          <a:blip r:embed="rId3">
            <a:alphaModFix/>
          </a:blip>
          <a:srcRect l="58713" b="-9998"/>
          <a:stretch/>
        </p:blipFill>
        <p:spPr>
          <a:xfrm>
            <a:off x="44823" y="986305"/>
            <a:ext cx="1466400" cy="175712"/>
          </a:xfrm>
          <a:prstGeom prst="rect">
            <a:avLst/>
          </a:prstGeom>
          <a:noFill/>
          <a:ln>
            <a:noFill/>
          </a:ln>
        </p:spPr>
      </p:pic>
      <p:pic>
        <p:nvPicPr>
          <p:cNvPr id="575" name="Google Shape;575;p27" descr="Radio Newsman Regular"/>
          <p:cNvPicPr preferRelativeResize="0"/>
          <p:nvPr/>
        </p:nvPicPr>
        <p:blipFill rotWithShape="1">
          <a:blip r:embed="rId4">
            <a:alphaModFix/>
          </a:blip>
          <a:srcRect l="27432" r="42097" b="-14995"/>
          <a:stretch/>
        </p:blipFill>
        <p:spPr>
          <a:xfrm>
            <a:off x="84866" y="724075"/>
            <a:ext cx="1506191" cy="251049"/>
          </a:xfrm>
          <a:prstGeom prst="rect">
            <a:avLst/>
          </a:prstGeom>
          <a:noFill/>
          <a:ln>
            <a:noFill/>
          </a:ln>
        </p:spPr>
      </p:pic>
      <p:pic>
        <p:nvPicPr>
          <p:cNvPr id="576" name="Google Shape;576;p27" descr="Radio Newsman Regular"/>
          <p:cNvPicPr preferRelativeResize="0"/>
          <p:nvPr/>
        </p:nvPicPr>
        <p:blipFill rotWithShape="1">
          <a:blip r:embed="rId4">
            <a:alphaModFix/>
          </a:blip>
          <a:srcRect r="73478" b="-4997"/>
          <a:stretch/>
        </p:blipFill>
        <p:spPr>
          <a:xfrm>
            <a:off x="89647" y="437649"/>
            <a:ext cx="1501409" cy="286426"/>
          </a:xfrm>
          <a:prstGeom prst="rect">
            <a:avLst/>
          </a:prstGeom>
          <a:noFill/>
          <a:ln>
            <a:noFill/>
          </a:ln>
        </p:spPr>
      </p:pic>
      <p:pic>
        <p:nvPicPr>
          <p:cNvPr id="577" name="Google Shape;577;p27" descr="Image result for heart monitor clipart"/>
          <p:cNvPicPr preferRelativeResize="0"/>
          <p:nvPr/>
        </p:nvPicPr>
        <p:blipFill rotWithShape="1">
          <a:blip r:embed="rId5">
            <a:alphaModFix/>
          </a:blip>
          <a:srcRect t="39191" r="15902" b="38201"/>
          <a:stretch/>
        </p:blipFill>
        <p:spPr>
          <a:xfrm>
            <a:off x="1" y="1145824"/>
            <a:ext cx="1591056" cy="785474"/>
          </a:xfrm>
          <a:prstGeom prst="rect">
            <a:avLst/>
          </a:prstGeom>
          <a:noFill/>
          <a:ln>
            <a:noFill/>
          </a:ln>
        </p:spPr>
      </p:pic>
      <p:sp>
        <p:nvSpPr>
          <p:cNvPr id="578" name="Google Shape;578;p27"/>
          <p:cNvSpPr txBox="1"/>
          <p:nvPr/>
        </p:nvSpPr>
        <p:spPr>
          <a:xfrm>
            <a:off x="1664208" y="49103"/>
            <a:ext cx="104562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2: </a:t>
            </a:r>
            <a:r>
              <a:rPr lang="en-GB" sz="1600">
                <a:solidFill>
                  <a:schemeClr val="lt1"/>
                </a:solidFill>
                <a:latin typeface="Calibri"/>
                <a:ea typeface="Calibri"/>
                <a:cs typeface="Calibri"/>
                <a:sym typeface="Calibri"/>
              </a:rPr>
              <a:t>Medicine in Early Modern Britain – Continuity  &amp; Change in Methods of Preventing and Treating Disease: 1500-1700.</a:t>
            </a:r>
            <a:endParaRPr/>
          </a:p>
        </p:txBody>
      </p:sp>
      <p:pic>
        <p:nvPicPr>
          <p:cNvPr id="579" name="Google Shape;579;p27" descr="Related image"/>
          <p:cNvPicPr preferRelativeResize="0"/>
          <p:nvPr/>
        </p:nvPicPr>
        <p:blipFill rotWithShape="1">
          <a:blip r:embed="rId6">
            <a:alphaModFix/>
          </a:blip>
          <a:srcRect/>
          <a:stretch/>
        </p:blipFill>
        <p:spPr>
          <a:xfrm>
            <a:off x="438269" y="1179454"/>
            <a:ext cx="732840" cy="664943"/>
          </a:xfrm>
          <a:prstGeom prst="rect">
            <a:avLst/>
          </a:prstGeom>
          <a:noFill/>
          <a:ln>
            <a:noFill/>
          </a:ln>
        </p:spPr>
      </p:pic>
      <p:sp>
        <p:nvSpPr>
          <p:cNvPr id="580" name="Google Shape;580;p27"/>
          <p:cNvSpPr/>
          <p:nvPr/>
        </p:nvSpPr>
        <p:spPr>
          <a:xfrm>
            <a:off x="84865" y="1789050"/>
            <a:ext cx="1506300" cy="50412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1" name="Google Shape;581;p27"/>
          <p:cNvSpPr txBox="1"/>
          <p:nvPr/>
        </p:nvSpPr>
        <p:spPr>
          <a:xfrm>
            <a:off x="0" y="2130827"/>
            <a:ext cx="1591200" cy="47100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Alchemy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Antimony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Barometer</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Bathhouses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Bleeding</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Charles II</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Cinchona</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Dysentery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Exploration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Four Humours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Great Pox</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Herbal remedy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Ipecac</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Medical Chemistry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Metals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Miasmata</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Minerals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New World</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Purging</a:t>
            </a:r>
            <a:endParaRPr/>
          </a:p>
          <a:p>
            <a:pPr marL="171450" marR="0" lvl="0" indent="-171450" algn="l" rtl="0">
              <a:spcBef>
                <a:spcPts val="0"/>
              </a:spcBef>
              <a:spcAft>
                <a:spcPts val="0"/>
              </a:spcAft>
              <a:buClr>
                <a:schemeClr val="dk1"/>
              </a:buClr>
              <a:buSzPts val="1200"/>
              <a:buFont typeface="Noto Sans Symbols"/>
              <a:buChar char="❑"/>
            </a:pPr>
            <a:r>
              <a:rPr lang="en-GB" sz="1200" i="1">
                <a:solidFill>
                  <a:schemeClr val="dk1"/>
                </a:solidFill>
                <a:latin typeface="Calibri"/>
                <a:ea typeface="Calibri"/>
                <a:cs typeface="Calibri"/>
                <a:sym typeface="Calibri"/>
              </a:rPr>
              <a:t>Regimen Sanitatis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Stewes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Syphilis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Thermometer</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Thomas Sydenham</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Tobacco</a:t>
            </a:r>
            <a:endParaRPr sz="1800">
              <a:solidFill>
                <a:schemeClr val="dk1"/>
              </a:solidFill>
              <a:latin typeface="Calibri"/>
              <a:ea typeface="Calibri"/>
              <a:cs typeface="Calibri"/>
              <a:sym typeface="Calibri"/>
            </a:endParaRPr>
          </a:p>
        </p:txBody>
      </p:sp>
      <p:sp>
        <p:nvSpPr>
          <p:cNvPr id="582" name="Google Shape;582;p27"/>
          <p:cNvSpPr txBox="1"/>
          <p:nvPr/>
        </p:nvSpPr>
        <p:spPr>
          <a:xfrm>
            <a:off x="171272" y="1844397"/>
            <a:ext cx="13335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KEY TERMS</a:t>
            </a:r>
            <a:endParaRPr sz="1200">
              <a:solidFill>
                <a:schemeClr val="lt1"/>
              </a:solidFill>
              <a:latin typeface="Calibri"/>
              <a:ea typeface="Calibri"/>
              <a:cs typeface="Calibri"/>
              <a:sym typeface="Calibri"/>
            </a:endParaRPr>
          </a:p>
        </p:txBody>
      </p:sp>
      <p:sp>
        <p:nvSpPr>
          <p:cNvPr id="583" name="Google Shape;583;p27"/>
          <p:cNvSpPr txBox="1"/>
          <p:nvPr/>
        </p:nvSpPr>
        <p:spPr>
          <a:xfrm>
            <a:off x="1664208" y="437649"/>
            <a:ext cx="10456200" cy="600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u="sng">
                <a:solidFill>
                  <a:schemeClr val="dk1"/>
                </a:solidFill>
                <a:latin typeface="Calibri"/>
                <a:ea typeface="Calibri"/>
                <a:cs typeface="Calibri"/>
                <a:sym typeface="Calibri"/>
              </a:rPr>
              <a:t>THE HISTORICAL CONTEXT: </a:t>
            </a:r>
            <a:r>
              <a:rPr lang="en-GB" sz="1100">
                <a:solidFill>
                  <a:schemeClr val="dk1"/>
                </a:solidFill>
                <a:latin typeface="Calibri"/>
                <a:ea typeface="Calibri"/>
                <a:cs typeface="Calibri"/>
                <a:sym typeface="Calibri"/>
              </a:rPr>
              <a:t>Despite progress in medicine about the cause of disease, the belief in the Four Humours remained among the general population until the 1700s.  Most people continued to use </a:t>
            </a:r>
            <a:r>
              <a:rPr lang="en-GB" sz="1100" b="1">
                <a:solidFill>
                  <a:schemeClr val="dk1"/>
                </a:solidFill>
                <a:latin typeface="Calibri"/>
                <a:ea typeface="Calibri"/>
                <a:cs typeface="Calibri"/>
                <a:sym typeface="Calibri"/>
              </a:rPr>
              <a:t>similar methods of prevention and treatment </a:t>
            </a:r>
            <a:r>
              <a:rPr lang="en-GB" sz="1100">
                <a:solidFill>
                  <a:schemeClr val="dk1"/>
                </a:solidFill>
                <a:latin typeface="Calibri"/>
                <a:ea typeface="Calibri"/>
                <a:cs typeface="Calibri"/>
                <a:sym typeface="Calibri"/>
              </a:rPr>
              <a:t>as used in Medieval England. New theories about the cause of disease were very slow to be fully accepted by the public. However, alchemists and physicians had more ingredients to experiment with to develop new treatments due to the wide exploration of the world during this time. </a:t>
            </a:r>
            <a:endParaRPr sz="1050">
              <a:solidFill>
                <a:schemeClr val="dk1"/>
              </a:solidFill>
              <a:latin typeface="Calibri"/>
              <a:ea typeface="Calibri"/>
              <a:cs typeface="Calibri"/>
              <a:sym typeface="Calibri"/>
            </a:endParaRPr>
          </a:p>
        </p:txBody>
      </p:sp>
      <p:sp>
        <p:nvSpPr>
          <p:cNvPr id="584" name="Google Shape;584;p27"/>
          <p:cNvSpPr txBox="1"/>
          <p:nvPr/>
        </p:nvSpPr>
        <p:spPr>
          <a:xfrm>
            <a:off x="1972400" y="1074630"/>
            <a:ext cx="101424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TREATMENS OF DISEASE: </a:t>
            </a:r>
            <a:r>
              <a:rPr lang="en-GB" sz="1050" b="1">
                <a:solidFill>
                  <a:schemeClr val="lt1"/>
                </a:solidFill>
                <a:latin typeface="Calibri"/>
                <a:ea typeface="Calibri"/>
                <a:cs typeface="Calibri"/>
                <a:sym typeface="Calibri"/>
              </a:rPr>
              <a:t>c.1500-c.1700 </a:t>
            </a:r>
            <a:r>
              <a:rPr lang="en-GB" sz="1000" b="1">
                <a:solidFill>
                  <a:schemeClr val="lt1"/>
                </a:solidFill>
                <a:latin typeface="Calibri"/>
                <a:ea typeface="Calibri"/>
                <a:cs typeface="Calibri"/>
                <a:sym typeface="Calibri"/>
              </a:rPr>
              <a:t>- </a:t>
            </a:r>
            <a:r>
              <a:rPr lang="en-GB" sz="1200" b="1">
                <a:solidFill>
                  <a:schemeClr val="lt1"/>
                </a:solidFill>
                <a:latin typeface="Calibri"/>
                <a:ea typeface="Calibri"/>
                <a:cs typeface="Calibri"/>
                <a:sym typeface="Calibri"/>
              </a:rPr>
              <a:t>Methods used to cure an illness or disease when a person already has it</a:t>
            </a:r>
            <a:endParaRPr/>
          </a:p>
        </p:txBody>
      </p:sp>
      <p:sp>
        <p:nvSpPr>
          <p:cNvPr id="585" name="Google Shape;585;p27"/>
          <p:cNvSpPr txBox="1"/>
          <p:nvPr/>
        </p:nvSpPr>
        <p:spPr>
          <a:xfrm>
            <a:off x="1650920" y="5110035"/>
            <a:ext cx="104637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PREVENTION OF DISEASE: Methods used to stop a person from catching disease.</a:t>
            </a:r>
            <a:endParaRPr/>
          </a:p>
        </p:txBody>
      </p:sp>
      <p:sp>
        <p:nvSpPr>
          <p:cNvPr id="586" name="Google Shape;586;p27"/>
          <p:cNvSpPr txBox="1"/>
          <p:nvPr/>
        </p:nvSpPr>
        <p:spPr>
          <a:xfrm rot="-5400000">
            <a:off x="1118342" y="1615050"/>
            <a:ext cx="1346400" cy="261600"/>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100" b="1">
                <a:solidFill>
                  <a:schemeClr val="dk1"/>
                </a:solidFill>
                <a:latin typeface="Calibri"/>
                <a:ea typeface="Calibri"/>
                <a:cs typeface="Calibri"/>
                <a:sym typeface="Calibri"/>
              </a:rPr>
              <a:t>CONTINUITY</a:t>
            </a:r>
            <a:endParaRPr sz="900" b="1">
              <a:solidFill>
                <a:schemeClr val="dk1"/>
              </a:solidFill>
              <a:latin typeface="Calibri"/>
              <a:ea typeface="Calibri"/>
              <a:cs typeface="Calibri"/>
              <a:sym typeface="Calibri"/>
            </a:endParaRPr>
          </a:p>
        </p:txBody>
      </p:sp>
      <p:sp>
        <p:nvSpPr>
          <p:cNvPr id="587" name="Google Shape;587;p27"/>
          <p:cNvSpPr txBox="1"/>
          <p:nvPr/>
        </p:nvSpPr>
        <p:spPr>
          <a:xfrm rot="-5400000">
            <a:off x="536687" y="3606439"/>
            <a:ext cx="2521500" cy="261600"/>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dk1"/>
                </a:solidFill>
                <a:latin typeface="Calibri"/>
                <a:ea typeface="Calibri"/>
                <a:cs typeface="Calibri"/>
                <a:sym typeface="Calibri"/>
              </a:rPr>
              <a:t>CHANGE</a:t>
            </a:r>
            <a:endParaRPr sz="800" b="1">
              <a:solidFill>
                <a:schemeClr val="dk1"/>
              </a:solidFill>
              <a:latin typeface="Calibri"/>
              <a:ea typeface="Calibri"/>
              <a:cs typeface="Calibri"/>
              <a:sym typeface="Calibri"/>
            </a:endParaRPr>
          </a:p>
        </p:txBody>
      </p:sp>
      <p:sp>
        <p:nvSpPr>
          <p:cNvPr id="588" name="Google Shape;588;p27"/>
          <p:cNvSpPr txBox="1"/>
          <p:nvPr/>
        </p:nvSpPr>
        <p:spPr>
          <a:xfrm>
            <a:off x="8834115" y="2462025"/>
            <a:ext cx="1481400" cy="2555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a:solidFill>
                  <a:schemeClr val="dk1"/>
                </a:solidFill>
                <a:latin typeface="Calibri"/>
                <a:ea typeface="Calibri"/>
                <a:cs typeface="Calibri"/>
                <a:sym typeface="Calibri"/>
              </a:rPr>
              <a:t>‘TRANSFERENCE’</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A new treatment was ‘</a:t>
            </a:r>
            <a:r>
              <a:rPr lang="en-GB" sz="1000" b="1">
                <a:solidFill>
                  <a:schemeClr val="dk1"/>
                </a:solidFill>
                <a:latin typeface="Calibri"/>
                <a:ea typeface="Calibri"/>
                <a:cs typeface="Calibri"/>
                <a:sym typeface="Calibri"/>
              </a:rPr>
              <a:t>transference</a:t>
            </a:r>
            <a:r>
              <a:rPr lang="en-GB" sz="1000">
                <a:solidFill>
                  <a:schemeClr val="dk1"/>
                </a:solidFill>
                <a:latin typeface="Calibri"/>
                <a:ea typeface="Calibri"/>
                <a:cs typeface="Calibri"/>
                <a:sym typeface="Calibri"/>
              </a:rPr>
              <a:t>’.  This was the belief that a disease could be transferred to someone or something else.  It was believed that if you rubbed an object such as a boil with an onion, the disease in the boil would ‘transfer’ to the onion.  Patients with fever slept with a </a:t>
            </a:r>
            <a:r>
              <a:rPr lang="en-GB" sz="1000" b="1">
                <a:solidFill>
                  <a:schemeClr val="dk1"/>
                </a:solidFill>
                <a:latin typeface="Calibri"/>
                <a:ea typeface="Calibri"/>
                <a:cs typeface="Calibri"/>
                <a:sym typeface="Calibri"/>
              </a:rPr>
              <a:t>sheep in the room</a:t>
            </a:r>
            <a:r>
              <a:rPr lang="en-GB" sz="1000">
                <a:solidFill>
                  <a:schemeClr val="dk1"/>
                </a:solidFill>
                <a:latin typeface="Calibri"/>
                <a:ea typeface="Calibri"/>
                <a:cs typeface="Calibri"/>
                <a:sym typeface="Calibri"/>
              </a:rPr>
              <a:t> in the hope the fever would transfer to the animal.</a:t>
            </a:r>
            <a:endParaRPr/>
          </a:p>
        </p:txBody>
      </p:sp>
      <p:sp>
        <p:nvSpPr>
          <p:cNvPr id="589" name="Google Shape;589;p27"/>
          <p:cNvSpPr txBox="1"/>
          <p:nvPr/>
        </p:nvSpPr>
        <p:spPr>
          <a:xfrm>
            <a:off x="1992033" y="5466063"/>
            <a:ext cx="4113600" cy="132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The continued belief in miasmata led to an even greater emphasis on keeping the </a:t>
            </a:r>
            <a:r>
              <a:rPr lang="en-GB" sz="1000" b="1">
                <a:solidFill>
                  <a:schemeClr val="dk1"/>
                </a:solidFill>
                <a:latin typeface="Calibri"/>
                <a:ea typeface="Calibri"/>
                <a:cs typeface="Calibri"/>
                <a:sym typeface="Calibri"/>
              </a:rPr>
              <a:t>environment</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body</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clean</a:t>
            </a:r>
            <a:r>
              <a:rPr lang="en-GB" sz="1000">
                <a:solidFill>
                  <a:schemeClr val="dk1"/>
                </a:solidFill>
                <a:latin typeface="Calibri"/>
                <a:ea typeface="Calibri"/>
                <a:cs typeface="Calibri"/>
                <a:sym typeface="Calibri"/>
              </a:rPr>
              <a:t> with a continued practice of  </a:t>
            </a:r>
            <a:r>
              <a:rPr lang="en-GB" sz="1000" b="1" i="1">
                <a:solidFill>
                  <a:schemeClr val="dk1"/>
                </a:solidFill>
                <a:latin typeface="Calibri"/>
                <a:ea typeface="Calibri"/>
                <a:cs typeface="Calibri"/>
                <a:sym typeface="Calibri"/>
              </a:rPr>
              <a:t>Regimen Sanitatis</a:t>
            </a:r>
            <a:r>
              <a:rPr lang="en-GB" sz="1000" b="1">
                <a:solidFill>
                  <a:schemeClr val="dk1"/>
                </a:solidFill>
                <a:latin typeface="Calibri"/>
                <a:ea typeface="Calibri"/>
                <a:cs typeface="Calibri"/>
                <a:sym typeface="Calibri"/>
              </a:rPr>
              <a:t>. </a:t>
            </a:r>
            <a:r>
              <a:rPr lang="en-GB" sz="1000">
                <a:solidFill>
                  <a:schemeClr val="dk1"/>
                </a:solidFill>
                <a:latin typeface="Calibri"/>
                <a:ea typeface="Calibri"/>
                <a:cs typeface="Calibri"/>
                <a:sym typeface="Calibri"/>
              </a:rPr>
              <a:t>People changed their </a:t>
            </a:r>
            <a:r>
              <a:rPr lang="en-GB" sz="1000" b="1">
                <a:solidFill>
                  <a:schemeClr val="dk1"/>
                </a:solidFill>
                <a:latin typeface="Calibri"/>
                <a:ea typeface="Calibri"/>
                <a:cs typeface="Calibri"/>
                <a:sym typeface="Calibri"/>
              </a:rPr>
              <a:t>clothes </a:t>
            </a:r>
            <a:r>
              <a:rPr lang="en-GB" sz="1000">
                <a:solidFill>
                  <a:schemeClr val="dk1"/>
                </a:solidFill>
                <a:latin typeface="Calibri"/>
                <a:ea typeface="Calibri"/>
                <a:cs typeface="Calibri"/>
                <a:sym typeface="Calibri"/>
              </a:rPr>
              <a:t>and</a:t>
            </a:r>
            <a:r>
              <a:rPr lang="en-GB" sz="1000" b="1">
                <a:solidFill>
                  <a:schemeClr val="dk1"/>
                </a:solidFill>
                <a:latin typeface="Calibri"/>
                <a:ea typeface="Calibri"/>
                <a:cs typeface="Calibri"/>
                <a:sym typeface="Calibri"/>
              </a:rPr>
              <a:t> bed linins </a:t>
            </a:r>
            <a:r>
              <a:rPr lang="en-GB" sz="1000">
                <a:solidFill>
                  <a:schemeClr val="dk1"/>
                </a:solidFill>
                <a:latin typeface="Calibri"/>
                <a:ea typeface="Calibri"/>
                <a:cs typeface="Calibri"/>
                <a:sym typeface="Calibri"/>
              </a:rPr>
              <a:t>regularly,  and removed </a:t>
            </a:r>
            <a:r>
              <a:rPr lang="en-GB" sz="1000" b="1">
                <a:solidFill>
                  <a:schemeClr val="dk1"/>
                </a:solidFill>
                <a:latin typeface="Calibri"/>
                <a:ea typeface="Calibri"/>
                <a:cs typeface="Calibri"/>
                <a:sym typeface="Calibri"/>
              </a:rPr>
              <a:t>sewage</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rubbish</a:t>
            </a:r>
            <a:r>
              <a:rPr lang="en-GB" sz="1000">
                <a:solidFill>
                  <a:schemeClr val="dk1"/>
                </a:solidFill>
                <a:latin typeface="Calibri"/>
                <a:ea typeface="Calibri"/>
                <a:cs typeface="Calibri"/>
                <a:sym typeface="Calibri"/>
              </a:rPr>
              <a:t> from the streets. Therefore, there was still the belief in ‘</a:t>
            </a:r>
            <a:r>
              <a:rPr lang="en-GB" sz="1000" b="1">
                <a:solidFill>
                  <a:schemeClr val="dk1"/>
                </a:solidFill>
                <a:latin typeface="Calibri"/>
                <a:ea typeface="Calibri"/>
                <a:cs typeface="Calibri"/>
                <a:sym typeface="Calibri"/>
              </a:rPr>
              <a:t>cleanliness if next to Godliness</a:t>
            </a:r>
            <a:r>
              <a:rPr lang="en-GB" sz="1000">
                <a:solidFill>
                  <a:schemeClr val="dk1"/>
                </a:solidFill>
                <a:latin typeface="Calibri"/>
                <a:ea typeface="Calibri"/>
                <a:cs typeface="Calibri"/>
                <a:sym typeface="Calibri"/>
              </a:rPr>
              <a:t>’.</a:t>
            </a:r>
            <a:r>
              <a:rPr lang="en-GB" sz="900">
                <a:solidFill>
                  <a:schemeClr val="dk1"/>
                </a:solidFill>
                <a:latin typeface="Calibri"/>
                <a:ea typeface="Calibri"/>
                <a:cs typeface="Calibri"/>
                <a:sym typeface="Calibri"/>
              </a:rPr>
              <a:t> </a:t>
            </a:r>
            <a:r>
              <a:rPr lang="en-GB" sz="1000">
                <a:solidFill>
                  <a:schemeClr val="dk1"/>
                </a:solidFill>
                <a:latin typeface="Calibri"/>
                <a:ea typeface="Calibri"/>
                <a:cs typeface="Calibri"/>
                <a:sym typeface="Calibri"/>
              </a:rPr>
              <a:t>People believed they could prevent disease by avoiding rich, fatty foods, too much </a:t>
            </a:r>
            <a:r>
              <a:rPr lang="en-GB" sz="1000" b="1">
                <a:solidFill>
                  <a:schemeClr val="dk1"/>
                </a:solidFill>
                <a:latin typeface="Calibri"/>
                <a:ea typeface="Calibri"/>
                <a:cs typeface="Calibri"/>
                <a:sym typeface="Calibri"/>
              </a:rPr>
              <a:t>alcohol </a:t>
            </a:r>
            <a:r>
              <a:rPr lang="en-GB" sz="1000">
                <a:solidFill>
                  <a:schemeClr val="dk1"/>
                </a:solidFill>
                <a:latin typeface="Calibri"/>
                <a:ea typeface="Calibri"/>
                <a:cs typeface="Calibri"/>
                <a:sym typeface="Calibri"/>
              </a:rPr>
              <a:t>and being too lazy. The belief in </a:t>
            </a:r>
            <a:r>
              <a:rPr lang="en-GB" sz="1000" b="1">
                <a:solidFill>
                  <a:schemeClr val="dk1"/>
                </a:solidFill>
                <a:latin typeface="Calibri"/>
                <a:ea typeface="Calibri"/>
                <a:cs typeface="Calibri"/>
                <a:sym typeface="Calibri"/>
              </a:rPr>
              <a:t>astrology</a:t>
            </a:r>
            <a:r>
              <a:rPr lang="en-GB" sz="1000">
                <a:solidFill>
                  <a:schemeClr val="dk1"/>
                </a:solidFill>
                <a:latin typeface="Calibri"/>
                <a:ea typeface="Calibri"/>
                <a:cs typeface="Calibri"/>
                <a:sym typeface="Calibri"/>
              </a:rPr>
              <a:t> continued and </a:t>
            </a:r>
            <a:r>
              <a:rPr lang="en-GB" sz="1000" b="1">
                <a:solidFill>
                  <a:schemeClr val="dk1"/>
                </a:solidFill>
                <a:latin typeface="Calibri"/>
                <a:ea typeface="Calibri"/>
                <a:cs typeface="Calibri"/>
                <a:sym typeface="Calibri"/>
              </a:rPr>
              <a:t>when in the year</a:t>
            </a:r>
            <a:r>
              <a:rPr lang="en-GB" sz="1000">
                <a:solidFill>
                  <a:schemeClr val="dk1"/>
                </a:solidFill>
                <a:latin typeface="Calibri"/>
                <a:ea typeface="Calibri"/>
                <a:cs typeface="Calibri"/>
                <a:sym typeface="Calibri"/>
              </a:rPr>
              <a:t> a person was born as it linked to personality &amp; health.</a:t>
            </a:r>
            <a:endParaRPr/>
          </a:p>
        </p:txBody>
      </p:sp>
      <p:sp>
        <p:nvSpPr>
          <p:cNvPr id="590" name="Google Shape;590;p27"/>
          <p:cNvSpPr txBox="1"/>
          <p:nvPr/>
        </p:nvSpPr>
        <p:spPr>
          <a:xfrm>
            <a:off x="4448174" y="1395694"/>
            <a:ext cx="3556500" cy="102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a:solidFill>
                  <a:schemeClr val="dk1"/>
                </a:solidFill>
                <a:latin typeface="Calibri"/>
                <a:ea typeface="Calibri"/>
                <a:cs typeface="Calibri"/>
                <a:sym typeface="Calibri"/>
              </a:rPr>
              <a:t>HERBAL REMEDIES</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Herbal remedies remained popular &amp; were often </a:t>
            </a:r>
            <a:r>
              <a:rPr lang="en-GB" sz="1000" b="1">
                <a:solidFill>
                  <a:schemeClr val="dk1"/>
                </a:solidFill>
                <a:latin typeface="Calibri"/>
                <a:ea typeface="Calibri"/>
                <a:cs typeface="Calibri"/>
                <a:sym typeface="Calibri"/>
              </a:rPr>
              <a:t>passed on </a:t>
            </a:r>
            <a:r>
              <a:rPr lang="en-GB" sz="1000">
                <a:solidFill>
                  <a:schemeClr val="dk1"/>
                </a:solidFill>
                <a:latin typeface="Calibri"/>
                <a:ea typeface="Calibri"/>
                <a:cs typeface="Calibri"/>
                <a:sym typeface="Calibri"/>
              </a:rPr>
              <a:t>from mother to daughter over generations. </a:t>
            </a:r>
            <a:r>
              <a:rPr lang="en-GB" sz="1000" b="1">
                <a:solidFill>
                  <a:schemeClr val="dk1"/>
                </a:solidFill>
                <a:latin typeface="Calibri"/>
                <a:ea typeface="Calibri"/>
                <a:cs typeface="Calibri"/>
                <a:sym typeface="Calibri"/>
              </a:rPr>
              <a:t>Honey</a:t>
            </a:r>
            <a:r>
              <a:rPr lang="en-GB" sz="1000">
                <a:solidFill>
                  <a:schemeClr val="dk1"/>
                </a:solidFill>
                <a:latin typeface="Calibri"/>
                <a:ea typeface="Calibri"/>
                <a:cs typeface="Calibri"/>
                <a:sym typeface="Calibri"/>
              </a:rPr>
              <a:t> remained a popular ingredient in many remedies and we know today that it helps                 kill bacteria. Herbals were </a:t>
            </a:r>
            <a:r>
              <a:rPr lang="en-GB" sz="1000" b="1">
                <a:solidFill>
                  <a:schemeClr val="dk1"/>
                </a:solidFill>
                <a:latin typeface="Calibri"/>
                <a:ea typeface="Calibri"/>
                <a:cs typeface="Calibri"/>
                <a:sym typeface="Calibri"/>
              </a:rPr>
              <a:t>affordable</a:t>
            </a:r>
            <a:r>
              <a:rPr lang="en-GB" sz="1000">
                <a:solidFill>
                  <a:schemeClr val="dk1"/>
                </a:solidFill>
                <a:latin typeface="Calibri"/>
                <a:ea typeface="Calibri"/>
                <a:cs typeface="Calibri"/>
                <a:sym typeface="Calibri"/>
              </a:rPr>
              <a:t>, and ingredients could                  be easily found in the </a:t>
            </a:r>
            <a:r>
              <a:rPr lang="en-GB" sz="1000" b="1">
                <a:solidFill>
                  <a:schemeClr val="dk1"/>
                </a:solidFill>
                <a:latin typeface="Calibri"/>
                <a:ea typeface="Calibri"/>
                <a:cs typeface="Calibri"/>
                <a:sym typeface="Calibri"/>
              </a:rPr>
              <a:t>environment a</a:t>
            </a:r>
            <a:r>
              <a:rPr lang="en-GB" sz="1000">
                <a:solidFill>
                  <a:schemeClr val="dk1"/>
                </a:solidFill>
                <a:latin typeface="Calibri"/>
                <a:ea typeface="Calibri"/>
                <a:cs typeface="Calibri"/>
                <a:sym typeface="Calibri"/>
              </a:rPr>
              <a:t>nd some were successful.</a:t>
            </a:r>
            <a:endParaRPr/>
          </a:p>
        </p:txBody>
      </p:sp>
      <p:sp>
        <p:nvSpPr>
          <p:cNvPr id="591" name="Google Shape;591;p27"/>
          <p:cNvSpPr txBox="1"/>
          <p:nvPr/>
        </p:nvSpPr>
        <p:spPr>
          <a:xfrm>
            <a:off x="1972400" y="1395694"/>
            <a:ext cx="2415900" cy="102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a:solidFill>
                  <a:schemeClr val="dk1"/>
                </a:solidFill>
                <a:latin typeface="Calibri"/>
                <a:ea typeface="Calibri"/>
                <a:cs typeface="Calibri"/>
                <a:sym typeface="Calibri"/>
              </a:rPr>
              <a:t>THE FOUR HUMOURS</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The </a:t>
            </a:r>
            <a:r>
              <a:rPr lang="en-GB" sz="1000" b="1">
                <a:solidFill>
                  <a:schemeClr val="dk1"/>
                </a:solidFill>
                <a:latin typeface="Calibri"/>
                <a:ea typeface="Calibri"/>
                <a:cs typeface="Calibri"/>
                <a:sym typeface="Calibri"/>
              </a:rPr>
              <a:t>Theory of Four Humours </a:t>
            </a:r>
            <a:r>
              <a:rPr lang="en-GB" sz="1000">
                <a:solidFill>
                  <a:schemeClr val="dk1"/>
                </a:solidFill>
                <a:latin typeface="Calibri"/>
                <a:ea typeface="Calibri"/>
                <a:cs typeface="Calibri"/>
                <a:sym typeface="Calibri"/>
              </a:rPr>
              <a:t>was still </a:t>
            </a:r>
            <a:r>
              <a:rPr lang="en-GB" sz="1000" b="1">
                <a:solidFill>
                  <a:schemeClr val="dk1"/>
                </a:solidFill>
                <a:latin typeface="Calibri"/>
                <a:ea typeface="Calibri"/>
                <a:cs typeface="Calibri"/>
                <a:sym typeface="Calibri"/>
              </a:rPr>
              <a:t>popular. </a:t>
            </a:r>
            <a:r>
              <a:rPr lang="en-GB" sz="1000">
                <a:solidFill>
                  <a:schemeClr val="dk1"/>
                </a:solidFill>
                <a:latin typeface="Calibri"/>
                <a:ea typeface="Calibri"/>
                <a:cs typeface="Calibri"/>
                <a:sym typeface="Calibri"/>
              </a:rPr>
              <a:t> People still believed in correcting the body when it was out of balance.  </a:t>
            </a:r>
            <a:r>
              <a:rPr lang="en-GB" sz="1000" b="1">
                <a:solidFill>
                  <a:schemeClr val="dk1"/>
                </a:solidFill>
                <a:latin typeface="Calibri"/>
                <a:ea typeface="Calibri"/>
                <a:cs typeface="Calibri"/>
                <a:sym typeface="Calibri"/>
              </a:rPr>
              <a:t>Bleeding</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purging </a:t>
            </a:r>
            <a:r>
              <a:rPr lang="en-GB" sz="1000">
                <a:solidFill>
                  <a:schemeClr val="dk1"/>
                </a:solidFill>
                <a:latin typeface="Calibri"/>
                <a:ea typeface="Calibri"/>
                <a:cs typeface="Calibri"/>
                <a:sym typeface="Calibri"/>
              </a:rPr>
              <a:t>&amp; </a:t>
            </a:r>
            <a:r>
              <a:rPr lang="en-GB" sz="1000" b="1">
                <a:solidFill>
                  <a:schemeClr val="dk1"/>
                </a:solidFill>
                <a:latin typeface="Calibri"/>
                <a:ea typeface="Calibri"/>
                <a:cs typeface="Calibri"/>
                <a:sym typeface="Calibri"/>
              </a:rPr>
              <a:t>sweating</a:t>
            </a:r>
            <a:r>
              <a:rPr lang="en-GB" sz="1000">
                <a:solidFill>
                  <a:schemeClr val="dk1"/>
                </a:solidFill>
                <a:latin typeface="Calibri"/>
                <a:ea typeface="Calibri"/>
                <a:cs typeface="Calibri"/>
                <a:sym typeface="Calibri"/>
              </a:rPr>
              <a:t> remained common methods to remove the humours.</a:t>
            </a:r>
            <a:endParaRPr/>
          </a:p>
        </p:txBody>
      </p:sp>
      <p:sp>
        <p:nvSpPr>
          <p:cNvPr id="592" name="Google Shape;592;p27"/>
          <p:cNvSpPr txBox="1"/>
          <p:nvPr/>
        </p:nvSpPr>
        <p:spPr>
          <a:xfrm>
            <a:off x="8064682" y="1395694"/>
            <a:ext cx="4050000" cy="102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a:solidFill>
                  <a:schemeClr val="dk1"/>
                </a:solidFill>
                <a:latin typeface="Calibri"/>
                <a:ea typeface="Calibri"/>
                <a:cs typeface="Calibri"/>
                <a:sym typeface="Calibri"/>
              </a:rPr>
              <a:t>SUPERNATURAL AND RELIGION</a:t>
            </a:r>
            <a:endParaRPr/>
          </a:p>
          <a:p>
            <a:pPr marL="0" marR="0" lvl="0" indent="0" algn="l" rtl="0">
              <a:spcBef>
                <a:spcPts val="0"/>
              </a:spcBef>
              <a:spcAft>
                <a:spcPts val="0"/>
              </a:spcAft>
              <a:buNone/>
            </a:pPr>
            <a:r>
              <a:rPr lang="en-GB" sz="1000" b="1">
                <a:solidFill>
                  <a:schemeClr val="dk1"/>
                </a:solidFill>
                <a:latin typeface="Calibri"/>
                <a:ea typeface="Calibri"/>
                <a:cs typeface="Calibri"/>
                <a:sym typeface="Calibri"/>
              </a:rPr>
              <a:t>Supernatural</a:t>
            </a:r>
            <a:r>
              <a:rPr lang="en-GB" sz="1000">
                <a:solidFill>
                  <a:schemeClr val="dk1"/>
                </a:solidFill>
                <a:latin typeface="Calibri"/>
                <a:ea typeface="Calibri"/>
                <a:cs typeface="Calibri"/>
                <a:sym typeface="Calibri"/>
              </a:rPr>
              <a:t> beliefs continued.  Between 1660-1682, over </a:t>
            </a:r>
            <a:r>
              <a:rPr lang="en-GB" sz="1000" b="1">
                <a:solidFill>
                  <a:schemeClr val="dk1"/>
                </a:solidFill>
                <a:latin typeface="Calibri"/>
                <a:ea typeface="Calibri"/>
                <a:cs typeface="Calibri"/>
                <a:sym typeface="Calibri"/>
              </a:rPr>
              <a:t>92</a:t>
            </a:r>
            <a:r>
              <a:rPr lang="en-GB" sz="1000">
                <a:solidFill>
                  <a:schemeClr val="dk1"/>
                </a:solidFill>
                <a:latin typeface="Calibri"/>
                <a:ea typeface="Calibri"/>
                <a:cs typeface="Calibri"/>
                <a:sym typeface="Calibri"/>
              </a:rPr>
              <a:t> people visited </a:t>
            </a:r>
            <a:r>
              <a:rPr lang="en-GB" sz="1000" b="1">
                <a:solidFill>
                  <a:schemeClr val="dk1"/>
                </a:solidFill>
                <a:latin typeface="Calibri"/>
                <a:ea typeface="Calibri"/>
                <a:cs typeface="Calibri"/>
                <a:sym typeface="Calibri"/>
              </a:rPr>
              <a:t>Charles II</a:t>
            </a:r>
            <a:r>
              <a:rPr lang="en-GB" sz="1000">
                <a:solidFill>
                  <a:schemeClr val="dk1"/>
                </a:solidFill>
                <a:latin typeface="Calibri"/>
                <a:ea typeface="Calibri"/>
                <a:cs typeface="Calibri"/>
                <a:sym typeface="Calibri"/>
              </a:rPr>
              <a:t> as they believed his touch could cure them from the skin disease </a:t>
            </a:r>
            <a:r>
              <a:rPr lang="en-GB" sz="1000" b="1">
                <a:solidFill>
                  <a:schemeClr val="dk1"/>
                </a:solidFill>
                <a:latin typeface="Calibri"/>
                <a:ea typeface="Calibri"/>
                <a:cs typeface="Calibri"/>
                <a:sym typeface="Calibri"/>
              </a:rPr>
              <a:t>scrofula</a:t>
            </a:r>
            <a:r>
              <a:rPr lang="en-GB" sz="1000">
                <a:solidFill>
                  <a:schemeClr val="dk1"/>
                </a:solidFill>
                <a:latin typeface="Calibri"/>
                <a:ea typeface="Calibri"/>
                <a:cs typeface="Calibri"/>
                <a:sym typeface="Calibri"/>
              </a:rPr>
              <a:t>.  Being touched by the king was like being touched by </a:t>
            </a:r>
            <a:r>
              <a:rPr lang="en-GB" sz="1000" b="1">
                <a:solidFill>
                  <a:schemeClr val="dk1"/>
                </a:solidFill>
                <a:latin typeface="Calibri"/>
                <a:ea typeface="Calibri"/>
                <a:cs typeface="Calibri"/>
                <a:sym typeface="Calibri"/>
              </a:rPr>
              <a:t>God</a:t>
            </a:r>
            <a:r>
              <a:rPr lang="en-GB" sz="1000">
                <a:solidFill>
                  <a:schemeClr val="dk1"/>
                </a:solidFill>
                <a:latin typeface="Calibri"/>
                <a:ea typeface="Calibri"/>
                <a:cs typeface="Calibri"/>
                <a:sym typeface="Calibri"/>
              </a:rPr>
              <a:t> meaning there was still a </a:t>
            </a:r>
            <a:r>
              <a:rPr lang="en-GB" sz="1000" b="1">
                <a:solidFill>
                  <a:schemeClr val="dk1"/>
                </a:solidFill>
                <a:latin typeface="Calibri"/>
                <a:ea typeface="Calibri"/>
                <a:cs typeface="Calibri"/>
                <a:sym typeface="Calibri"/>
              </a:rPr>
              <a:t>religious aspect </a:t>
            </a:r>
            <a:r>
              <a:rPr lang="en-GB" sz="1000">
                <a:solidFill>
                  <a:schemeClr val="dk1"/>
                </a:solidFill>
                <a:latin typeface="Calibri"/>
                <a:ea typeface="Calibri"/>
                <a:cs typeface="Calibri"/>
                <a:sym typeface="Calibri"/>
              </a:rPr>
              <a:t>to treatment.  </a:t>
            </a:r>
            <a:r>
              <a:rPr lang="en-GB" sz="1000" b="1">
                <a:solidFill>
                  <a:schemeClr val="dk1"/>
                </a:solidFill>
                <a:latin typeface="Calibri"/>
                <a:ea typeface="Calibri"/>
                <a:cs typeface="Calibri"/>
                <a:sym typeface="Calibri"/>
              </a:rPr>
              <a:t>Prayer</a:t>
            </a:r>
            <a:r>
              <a:rPr lang="en-GB" sz="1000">
                <a:solidFill>
                  <a:schemeClr val="dk1"/>
                </a:solidFill>
                <a:latin typeface="Calibri"/>
                <a:ea typeface="Calibri"/>
                <a:cs typeface="Calibri"/>
                <a:sym typeface="Calibri"/>
              </a:rPr>
              <a:t> was still used, especially in times of great fear such as during the</a:t>
            </a:r>
            <a:r>
              <a:rPr lang="en-GB" sz="1000" b="1">
                <a:solidFill>
                  <a:schemeClr val="dk1"/>
                </a:solidFill>
                <a:latin typeface="Calibri"/>
                <a:ea typeface="Calibri"/>
                <a:cs typeface="Calibri"/>
                <a:sym typeface="Calibri"/>
              </a:rPr>
              <a:t> Plague </a:t>
            </a:r>
            <a:r>
              <a:rPr lang="en-GB" sz="1000">
                <a:solidFill>
                  <a:schemeClr val="dk1"/>
                </a:solidFill>
                <a:latin typeface="Calibri"/>
                <a:ea typeface="Calibri"/>
                <a:cs typeface="Calibri"/>
                <a:sym typeface="Calibri"/>
              </a:rPr>
              <a:t>in 1665.</a:t>
            </a:r>
            <a:endParaRPr sz="900">
              <a:solidFill>
                <a:schemeClr val="dk1"/>
              </a:solidFill>
              <a:latin typeface="Calibri"/>
              <a:ea typeface="Calibri"/>
              <a:cs typeface="Calibri"/>
              <a:sym typeface="Calibri"/>
            </a:endParaRPr>
          </a:p>
        </p:txBody>
      </p:sp>
      <p:sp>
        <p:nvSpPr>
          <p:cNvPr id="593" name="Google Shape;593;p27"/>
          <p:cNvSpPr txBox="1"/>
          <p:nvPr/>
        </p:nvSpPr>
        <p:spPr>
          <a:xfrm>
            <a:off x="1972400" y="2476462"/>
            <a:ext cx="2875800" cy="2555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a:solidFill>
                  <a:schemeClr val="dk1"/>
                </a:solidFill>
                <a:latin typeface="Calibri"/>
                <a:ea typeface="Calibri"/>
                <a:cs typeface="Calibri"/>
                <a:sym typeface="Calibri"/>
              </a:rPr>
              <a:t>DIFFERENT HERBAL REMEDIES</a:t>
            </a:r>
            <a:endParaRPr/>
          </a:p>
          <a:p>
            <a:pPr marL="0" marR="0" lvl="0" indent="0" algn="l" rtl="0">
              <a:spcBef>
                <a:spcPts val="0"/>
              </a:spcBef>
              <a:spcAft>
                <a:spcPts val="0"/>
              </a:spcAft>
              <a:buNone/>
            </a:pPr>
            <a:r>
              <a:rPr lang="en-GB" sz="1000" b="1">
                <a:solidFill>
                  <a:schemeClr val="dk1"/>
                </a:solidFill>
                <a:latin typeface="Calibri"/>
                <a:ea typeface="Calibri"/>
                <a:cs typeface="Calibri"/>
                <a:sym typeface="Calibri"/>
              </a:rPr>
              <a:t>European explorers </a:t>
            </a:r>
            <a:r>
              <a:rPr lang="en-GB" sz="1000">
                <a:solidFill>
                  <a:schemeClr val="dk1"/>
                </a:solidFill>
                <a:latin typeface="Calibri"/>
                <a:ea typeface="Calibri"/>
                <a:cs typeface="Calibri"/>
                <a:sym typeface="Calibri"/>
              </a:rPr>
              <a:t>brought back </a:t>
            </a:r>
            <a:r>
              <a:rPr lang="en-GB" sz="1000" b="1">
                <a:solidFill>
                  <a:schemeClr val="dk1"/>
                </a:solidFill>
                <a:latin typeface="Calibri"/>
                <a:ea typeface="Calibri"/>
                <a:cs typeface="Calibri"/>
                <a:sym typeface="Calibri"/>
              </a:rPr>
              <a:t>new plants </a:t>
            </a:r>
            <a:r>
              <a:rPr lang="en-GB" sz="1000">
                <a:solidFill>
                  <a:schemeClr val="dk1"/>
                </a:solidFill>
                <a:latin typeface="Calibri"/>
                <a:ea typeface="Calibri"/>
                <a:cs typeface="Calibri"/>
                <a:sym typeface="Calibri"/>
              </a:rPr>
              <a:t>and </a:t>
            </a:r>
            <a:r>
              <a:rPr lang="en-GB" sz="1000" b="1">
                <a:solidFill>
                  <a:schemeClr val="dk1"/>
                </a:solidFill>
                <a:latin typeface="Calibri"/>
                <a:ea typeface="Calibri"/>
                <a:cs typeface="Calibri"/>
                <a:sym typeface="Calibri"/>
              </a:rPr>
              <a:t>herbs </a:t>
            </a:r>
            <a:r>
              <a:rPr lang="en-GB" sz="1000">
                <a:solidFill>
                  <a:schemeClr val="dk1"/>
                </a:solidFill>
                <a:latin typeface="Calibri"/>
                <a:ea typeface="Calibri"/>
                <a:cs typeface="Calibri"/>
                <a:sym typeface="Calibri"/>
              </a:rPr>
              <a:t>from </a:t>
            </a:r>
            <a:r>
              <a:rPr lang="en-GB" sz="1000" b="1">
                <a:solidFill>
                  <a:schemeClr val="dk1"/>
                </a:solidFill>
                <a:latin typeface="Calibri"/>
                <a:ea typeface="Calibri"/>
                <a:cs typeface="Calibri"/>
                <a:sym typeface="Calibri"/>
              </a:rPr>
              <a:t>America</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Asia</a:t>
            </a:r>
            <a:r>
              <a:rPr lang="en-GB" sz="1000">
                <a:solidFill>
                  <a:schemeClr val="dk1"/>
                </a:solidFill>
                <a:latin typeface="Calibri"/>
                <a:ea typeface="Calibri"/>
                <a:cs typeface="Calibri"/>
                <a:sym typeface="Calibri"/>
              </a:rPr>
              <a:t> and the </a:t>
            </a:r>
            <a:r>
              <a:rPr lang="en-GB" sz="1000" b="1">
                <a:solidFill>
                  <a:schemeClr val="dk1"/>
                </a:solidFill>
                <a:latin typeface="Calibri"/>
                <a:ea typeface="Calibri"/>
                <a:cs typeface="Calibri"/>
                <a:sym typeface="Calibri"/>
              </a:rPr>
              <a:t>New World</a:t>
            </a:r>
            <a:r>
              <a:rPr lang="en-GB" sz="1000">
                <a:solidFill>
                  <a:schemeClr val="dk1"/>
                </a:solidFill>
                <a:latin typeface="Calibri"/>
                <a:ea typeface="Calibri"/>
                <a:cs typeface="Calibri"/>
                <a:sym typeface="Calibri"/>
              </a:rPr>
              <a:t>.  This led to further </a:t>
            </a:r>
            <a:r>
              <a:rPr lang="en-GB" sz="1000" b="1">
                <a:solidFill>
                  <a:schemeClr val="dk1"/>
                </a:solidFill>
                <a:latin typeface="Calibri"/>
                <a:ea typeface="Calibri"/>
                <a:cs typeface="Calibri"/>
                <a:sym typeface="Calibri"/>
              </a:rPr>
              <a:t>experimentation </a:t>
            </a:r>
            <a:r>
              <a:rPr lang="en-GB" sz="1000">
                <a:solidFill>
                  <a:schemeClr val="dk1"/>
                </a:solidFill>
                <a:latin typeface="Calibri"/>
                <a:ea typeface="Calibri"/>
                <a:cs typeface="Calibri"/>
                <a:sym typeface="Calibri"/>
              </a:rPr>
              <a:t>for medical treatments and cures. For example, </a:t>
            </a:r>
            <a:r>
              <a:rPr lang="en-GB" sz="1000" b="1">
                <a:solidFill>
                  <a:schemeClr val="dk1"/>
                </a:solidFill>
                <a:latin typeface="Calibri"/>
                <a:ea typeface="Calibri"/>
                <a:cs typeface="Calibri"/>
                <a:sym typeface="Calibri"/>
              </a:rPr>
              <a:t>Ipecac </a:t>
            </a:r>
            <a:r>
              <a:rPr lang="en-GB" sz="1000">
                <a:solidFill>
                  <a:schemeClr val="dk1"/>
                </a:solidFill>
                <a:latin typeface="Calibri"/>
                <a:ea typeface="Calibri"/>
                <a:cs typeface="Calibri"/>
                <a:sym typeface="Calibri"/>
              </a:rPr>
              <a:t>from </a:t>
            </a:r>
            <a:r>
              <a:rPr lang="en-GB" sz="1000" b="1">
                <a:solidFill>
                  <a:schemeClr val="dk1"/>
                </a:solidFill>
                <a:latin typeface="Calibri"/>
                <a:ea typeface="Calibri"/>
                <a:cs typeface="Calibri"/>
                <a:sym typeface="Calibri"/>
              </a:rPr>
              <a:t>Brazil</a:t>
            </a:r>
            <a:r>
              <a:rPr lang="en-GB" sz="1000">
                <a:solidFill>
                  <a:schemeClr val="dk1"/>
                </a:solidFill>
                <a:latin typeface="Calibri"/>
                <a:ea typeface="Calibri"/>
                <a:cs typeface="Calibri"/>
                <a:sym typeface="Calibri"/>
              </a:rPr>
              <a:t> was prescribed for </a:t>
            </a:r>
            <a:r>
              <a:rPr lang="en-GB" sz="1000" b="1">
                <a:solidFill>
                  <a:schemeClr val="dk1"/>
                </a:solidFill>
                <a:latin typeface="Calibri"/>
                <a:ea typeface="Calibri"/>
                <a:cs typeface="Calibri"/>
                <a:sym typeface="Calibri"/>
              </a:rPr>
              <a:t>dysentery</a:t>
            </a:r>
            <a:r>
              <a:rPr lang="en-GB" sz="1000">
                <a:solidFill>
                  <a:schemeClr val="dk1"/>
                </a:solidFill>
                <a:latin typeface="Calibri"/>
                <a:ea typeface="Calibri"/>
                <a:cs typeface="Calibri"/>
                <a:sym typeface="Calibri"/>
              </a:rPr>
              <a:t> (extreme fever, diarrhoea and vomiting) and used to make people vomit.  A new cure for </a:t>
            </a:r>
            <a:r>
              <a:rPr lang="en-GB" sz="1000" b="1">
                <a:solidFill>
                  <a:schemeClr val="dk1"/>
                </a:solidFill>
                <a:latin typeface="Calibri"/>
                <a:ea typeface="Calibri"/>
                <a:cs typeface="Calibri"/>
                <a:sym typeface="Calibri"/>
              </a:rPr>
              <a:t>malaria</a:t>
            </a:r>
            <a:r>
              <a:rPr lang="en-GB" sz="1000">
                <a:solidFill>
                  <a:schemeClr val="dk1"/>
                </a:solidFill>
                <a:latin typeface="Calibri"/>
                <a:ea typeface="Calibri"/>
                <a:cs typeface="Calibri"/>
                <a:sym typeface="Calibri"/>
              </a:rPr>
              <a:t> (a life threatening disease spread from the bite of a mosquito) arrived when the bark of the </a:t>
            </a:r>
            <a:r>
              <a:rPr lang="en-GB" sz="1000" b="1">
                <a:solidFill>
                  <a:schemeClr val="dk1"/>
                </a:solidFill>
                <a:latin typeface="Calibri"/>
                <a:ea typeface="Calibri"/>
                <a:cs typeface="Calibri"/>
                <a:sym typeface="Calibri"/>
              </a:rPr>
              <a:t>cinchona tree </a:t>
            </a:r>
            <a:r>
              <a:rPr lang="en-GB" sz="1000">
                <a:solidFill>
                  <a:schemeClr val="dk1"/>
                </a:solidFill>
                <a:latin typeface="Calibri"/>
                <a:ea typeface="Calibri"/>
                <a:cs typeface="Calibri"/>
                <a:sym typeface="Calibri"/>
              </a:rPr>
              <a:t>was brought back from the </a:t>
            </a:r>
            <a:r>
              <a:rPr lang="en-GB" sz="1000" b="1">
                <a:solidFill>
                  <a:schemeClr val="dk1"/>
                </a:solidFill>
                <a:latin typeface="Calibri"/>
                <a:ea typeface="Calibri"/>
                <a:cs typeface="Calibri"/>
                <a:sym typeface="Calibri"/>
              </a:rPr>
              <a:t>New World</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Thomas Sydenham </a:t>
            </a:r>
            <a:r>
              <a:rPr lang="en-GB" sz="1000">
                <a:solidFill>
                  <a:schemeClr val="dk1"/>
                </a:solidFill>
                <a:latin typeface="Calibri"/>
                <a:ea typeface="Calibri"/>
                <a:cs typeface="Calibri"/>
                <a:sym typeface="Calibri"/>
              </a:rPr>
              <a:t>made its use popular with successful results. Ingredients like </a:t>
            </a:r>
            <a:r>
              <a:rPr lang="en-GB" sz="1000" b="1">
                <a:solidFill>
                  <a:schemeClr val="dk1"/>
                </a:solidFill>
                <a:latin typeface="Calibri"/>
                <a:ea typeface="Calibri"/>
                <a:cs typeface="Calibri"/>
                <a:sym typeface="Calibri"/>
              </a:rPr>
              <a:t>tea</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coffee</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cinnamon</a:t>
            </a:r>
            <a:r>
              <a:rPr lang="en-GB" sz="1000">
                <a:solidFill>
                  <a:schemeClr val="dk1"/>
                </a:solidFill>
                <a:latin typeface="Calibri"/>
                <a:ea typeface="Calibri"/>
                <a:cs typeface="Calibri"/>
                <a:sym typeface="Calibri"/>
              </a:rPr>
              <a:t>                           were tested. It was also believed tobacco                        smoking could cure illness and was recommended for toothache, joint pain &amp; plague protection!</a:t>
            </a:r>
            <a:endParaRPr/>
          </a:p>
        </p:txBody>
      </p:sp>
      <p:sp>
        <p:nvSpPr>
          <p:cNvPr id="594" name="Google Shape;594;p27"/>
          <p:cNvSpPr txBox="1"/>
          <p:nvPr/>
        </p:nvSpPr>
        <p:spPr>
          <a:xfrm>
            <a:off x="10375734" y="2459953"/>
            <a:ext cx="1739100" cy="1785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a:solidFill>
                  <a:schemeClr val="dk1"/>
                </a:solidFill>
                <a:latin typeface="Calibri"/>
                <a:ea typeface="Calibri"/>
                <a:cs typeface="Calibri"/>
                <a:sym typeface="Calibri"/>
              </a:rPr>
              <a:t>EDUCATION &amp; PRINTING</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People were now educated enough to </a:t>
            </a:r>
            <a:r>
              <a:rPr lang="en-GB" sz="1000" b="1">
                <a:solidFill>
                  <a:schemeClr val="dk1"/>
                </a:solidFill>
                <a:latin typeface="Calibri"/>
                <a:ea typeface="Calibri"/>
                <a:cs typeface="Calibri"/>
                <a:sym typeface="Calibri"/>
              </a:rPr>
              <a:t>write down </a:t>
            </a:r>
            <a:r>
              <a:rPr lang="en-GB" sz="1000">
                <a:solidFill>
                  <a:schemeClr val="dk1"/>
                </a:solidFill>
                <a:latin typeface="Calibri"/>
                <a:ea typeface="Calibri"/>
                <a:cs typeface="Calibri"/>
                <a:sym typeface="Calibri"/>
              </a:rPr>
              <a:t>their home remedies which led to an increase in their use. The </a:t>
            </a:r>
            <a:r>
              <a:rPr lang="en-GB" sz="1000" b="1">
                <a:solidFill>
                  <a:schemeClr val="dk1"/>
                </a:solidFill>
                <a:latin typeface="Calibri"/>
                <a:ea typeface="Calibri"/>
                <a:cs typeface="Calibri"/>
                <a:sym typeface="Calibri"/>
              </a:rPr>
              <a:t>printing press </a:t>
            </a:r>
            <a:r>
              <a:rPr lang="en-GB" sz="1000">
                <a:solidFill>
                  <a:schemeClr val="dk1"/>
                </a:solidFill>
                <a:latin typeface="Calibri"/>
                <a:ea typeface="Calibri"/>
                <a:cs typeface="Calibri"/>
                <a:sym typeface="Calibri"/>
              </a:rPr>
              <a:t>revolutionised the number of books people could buy containing advice about herbal treatments.  A popular book was </a:t>
            </a:r>
            <a:r>
              <a:rPr lang="en-GB" sz="1000" b="1">
                <a:solidFill>
                  <a:schemeClr val="dk1"/>
                </a:solidFill>
                <a:latin typeface="Calibri"/>
                <a:ea typeface="Calibri"/>
                <a:cs typeface="Calibri"/>
                <a:sym typeface="Calibri"/>
              </a:rPr>
              <a:t>Nicholas Culpepper  </a:t>
            </a:r>
            <a:r>
              <a:rPr lang="en-GB" sz="1000" b="1" i="1">
                <a:solidFill>
                  <a:schemeClr val="dk1"/>
                </a:solidFill>
                <a:latin typeface="Calibri"/>
                <a:ea typeface="Calibri"/>
                <a:cs typeface="Calibri"/>
                <a:sym typeface="Calibri"/>
              </a:rPr>
              <a:t>Complete Herbal</a:t>
            </a:r>
            <a:r>
              <a:rPr lang="en-GB" sz="1000" b="1">
                <a:solidFill>
                  <a:schemeClr val="dk1"/>
                </a:solidFill>
                <a:latin typeface="Calibri"/>
                <a:ea typeface="Calibri"/>
                <a:cs typeface="Calibri"/>
                <a:sym typeface="Calibri"/>
              </a:rPr>
              <a:t>. </a:t>
            </a:r>
            <a:endParaRPr/>
          </a:p>
        </p:txBody>
      </p:sp>
      <p:sp>
        <p:nvSpPr>
          <p:cNvPr id="595" name="Google Shape;595;p27"/>
          <p:cNvSpPr txBox="1"/>
          <p:nvPr/>
        </p:nvSpPr>
        <p:spPr>
          <a:xfrm>
            <a:off x="6832434" y="2466912"/>
            <a:ext cx="1941600" cy="2555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a:solidFill>
                  <a:schemeClr val="dk1"/>
                </a:solidFill>
                <a:latin typeface="Calibri"/>
                <a:ea typeface="Calibri"/>
                <a:cs typeface="Calibri"/>
                <a:sym typeface="Calibri"/>
              </a:rPr>
              <a:t>ALCHEMY BECOMES CHEMISTRY</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Alchemists led the way for the modern science of </a:t>
            </a:r>
            <a:r>
              <a:rPr lang="en-GB" sz="1000" b="1">
                <a:solidFill>
                  <a:schemeClr val="dk1"/>
                </a:solidFill>
                <a:latin typeface="Calibri"/>
                <a:ea typeface="Calibri"/>
                <a:cs typeface="Calibri"/>
                <a:sym typeface="Calibri"/>
              </a:rPr>
              <a:t>chemistry</a:t>
            </a:r>
            <a:r>
              <a:rPr lang="en-GB" sz="1000">
                <a:solidFill>
                  <a:schemeClr val="dk1"/>
                </a:solidFill>
                <a:latin typeface="Calibri"/>
                <a:ea typeface="Calibri"/>
                <a:cs typeface="Calibri"/>
                <a:sym typeface="Calibri"/>
              </a:rPr>
              <a:t>.  They searched for </a:t>
            </a:r>
            <a:r>
              <a:rPr lang="en-GB" sz="1000" b="1">
                <a:solidFill>
                  <a:schemeClr val="dk1"/>
                </a:solidFill>
                <a:latin typeface="Calibri"/>
                <a:ea typeface="Calibri"/>
                <a:cs typeface="Calibri"/>
                <a:sym typeface="Calibri"/>
              </a:rPr>
              <a:t>chemical treatments </a:t>
            </a:r>
            <a:r>
              <a:rPr lang="en-GB" sz="1000">
                <a:solidFill>
                  <a:schemeClr val="dk1"/>
                </a:solidFill>
                <a:latin typeface="Calibri"/>
                <a:ea typeface="Calibri"/>
                <a:cs typeface="Calibri"/>
                <a:sym typeface="Calibri"/>
              </a:rPr>
              <a:t>instead of relying on herbs and blood letting. This was known as ‘</a:t>
            </a:r>
            <a:r>
              <a:rPr lang="en-GB" sz="1000" b="1" i="1">
                <a:solidFill>
                  <a:schemeClr val="dk1"/>
                </a:solidFill>
                <a:latin typeface="Calibri"/>
                <a:ea typeface="Calibri"/>
                <a:cs typeface="Calibri"/>
                <a:sym typeface="Calibri"/>
              </a:rPr>
              <a:t>medical chemistry’</a:t>
            </a:r>
            <a:r>
              <a:rPr lang="en-GB" sz="1000">
                <a:solidFill>
                  <a:schemeClr val="dk1"/>
                </a:solidFill>
                <a:latin typeface="Calibri"/>
                <a:ea typeface="Calibri"/>
                <a:cs typeface="Calibri"/>
                <a:sym typeface="Calibri"/>
              </a:rPr>
              <a:t> and was popular from the 1600s.  They experimented with </a:t>
            </a:r>
            <a:r>
              <a:rPr lang="en-GB" sz="1000" b="1">
                <a:solidFill>
                  <a:schemeClr val="dk1"/>
                </a:solidFill>
                <a:latin typeface="Calibri"/>
                <a:ea typeface="Calibri"/>
                <a:cs typeface="Calibri"/>
                <a:sym typeface="Calibri"/>
              </a:rPr>
              <a:t>metals</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salts</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minerals</a:t>
            </a:r>
            <a:r>
              <a:rPr lang="en-GB" sz="1000">
                <a:solidFill>
                  <a:schemeClr val="dk1"/>
                </a:solidFill>
                <a:latin typeface="Calibri"/>
                <a:ea typeface="Calibri"/>
                <a:cs typeface="Calibri"/>
                <a:sym typeface="Calibri"/>
              </a:rPr>
              <a:t> such as </a:t>
            </a:r>
            <a:r>
              <a:rPr lang="en-GB" sz="1000" b="1">
                <a:solidFill>
                  <a:schemeClr val="dk1"/>
                </a:solidFill>
                <a:latin typeface="Calibri"/>
                <a:ea typeface="Calibri"/>
                <a:cs typeface="Calibri"/>
                <a:sym typeface="Calibri"/>
              </a:rPr>
              <a:t>mercury</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antimony</a:t>
            </a:r>
            <a:r>
              <a:rPr lang="en-GB" sz="1000">
                <a:solidFill>
                  <a:schemeClr val="dk1"/>
                </a:solidFill>
                <a:latin typeface="Calibri"/>
                <a:ea typeface="Calibri"/>
                <a:cs typeface="Calibri"/>
                <a:sym typeface="Calibri"/>
              </a:rPr>
              <a:t>.  In small doses, </a:t>
            </a:r>
            <a:r>
              <a:rPr lang="en-GB" sz="1000" b="1">
                <a:solidFill>
                  <a:schemeClr val="dk1"/>
                </a:solidFill>
                <a:latin typeface="Calibri"/>
                <a:ea typeface="Calibri"/>
                <a:cs typeface="Calibri"/>
                <a:sym typeface="Calibri"/>
              </a:rPr>
              <a:t>it </a:t>
            </a:r>
            <a:r>
              <a:rPr lang="en-GB" sz="1000">
                <a:solidFill>
                  <a:schemeClr val="dk1"/>
                </a:solidFill>
                <a:latin typeface="Calibri"/>
                <a:ea typeface="Calibri"/>
                <a:cs typeface="Calibri"/>
                <a:sym typeface="Calibri"/>
              </a:rPr>
              <a:t>caused </a:t>
            </a:r>
            <a:r>
              <a:rPr lang="en-GB" sz="1000" b="1">
                <a:solidFill>
                  <a:schemeClr val="dk1"/>
                </a:solidFill>
                <a:latin typeface="Calibri"/>
                <a:ea typeface="Calibri"/>
                <a:cs typeface="Calibri"/>
                <a:sym typeface="Calibri"/>
              </a:rPr>
              <a:t>sweating</a:t>
            </a:r>
            <a:r>
              <a:rPr lang="en-GB" sz="1000">
                <a:solidFill>
                  <a:schemeClr val="dk1"/>
                </a:solidFill>
                <a:latin typeface="Calibri"/>
                <a:ea typeface="Calibri"/>
                <a:cs typeface="Calibri"/>
                <a:sym typeface="Calibri"/>
              </a:rPr>
              <a:t>  and in large doses it promoted vomiting.  It was believed to have cured </a:t>
            </a:r>
            <a:r>
              <a:rPr lang="en-GB" sz="1000" b="1">
                <a:solidFill>
                  <a:schemeClr val="dk1"/>
                </a:solidFill>
                <a:latin typeface="Calibri"/>
                <a:ea typeface="Calibri"/>
                <a:cs typeface="Calibri"/>
                <a:sym typeface="Calibri"/>
              </a:rPr>
              <a:t>King Louis XIV of France </a:t>
            </a:r>
            <a:r>
              <a:rPr lang="en-GB" sz="1000">
                <a:solidFill>
                  <a:schemeClr val="dk1"/>
                </a:solidFill>
                <a:latin typeface="Calibri"/>
                <a:ea typeface="Calibri"/>
                <a:cs typeface="Calibri"/>
                <a:sym typeface="Calibri"/>
              </a:rPr>
              <a:t>of </a:t>
            </a:r>
            <a:r>
              <a:rPr lang="en-GB" sz="1000" b="1">
                <a:solidFill>
                  <a:schemeClr val="dk1"/>
                </a:solidFill>
                <a:latin typeface="Calibri"/>
                <a:ea typeface="Calibri"/>
                <a:cs typeface="Calibri"/>
                <a:sym typeface="Calibri"/>
              </a:rPr>
              <a:t>Typhoid </a:t>
            </a:r>
            <a:r>
              <a:rPr lang="en-GB" sz="1000">
                <a:solidFill>
                  <a:schemeClr val="dk1"/>
                </a:solidFill>
                <a:latin typeface="Calibri"/>
                <a:ea typeface="Calibri"/>
                <a:cs typeface="Calibri"/>
                <a:sym typeface="Calibri"/>
              </a:rPr>
              <a:t>in </a:t>
            </a:r>
            <a:r>
              <a:rPr lang="en-GB" sz="1000" b="1">
                <a:solidFill>
                  <a:schemeClr val="dk1"/>
                </a:solidFill>
                <a:latin typeface="Calibri"/>
                <a:ea typeface="Calibri"/>
                <a:cs typeface="Calibri"/>
                <a:sym typeface="Calibri"/>
              </a:rPr>
              <a:t>1657.</a:t>
            </a:r>
            <a:r>
              <a:rPr lang="en-GB" sz="1000">
                <a:solidFill>
                  <a:schemeClr val="dk1"/>
                </a:solidFill>
                <a:latin typeface="Calibri"/>
                <a:ea typeface="Calibri"/>
                <a:cs typeface="Calibri"/>
                <a:sym typeface="Calibri"/>
              </a:rPr>
              <a:t> </a:t>
            </a:r>
            <a:endParaRPr/>
          </a:p>
        </p:txBody>
      </p:sp>
      <p:sp>
        <p:nvSpPr>
          <p:cNvPr id="596" name="Google Shape;596;p27"/>
          <p:cNvSpPr txBox="1"/>
          <p:nvPr/>
        </p:nvSpPr>
        <p:spPr>
          <a:xfrm>
            <a:off x="4906806" y="2476462"/>
            <a:ext cx="1865400" cy="2555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a:solidFill>
                  <a:schemeClr val="dk1"/>
                </a:solidFill>
                <a:latin typeface="Calibri"/>
                <a:ea typeface="Calibri"/>
                <a:cs typeface="Calibri"/>
                <a:sym typeface="Calibri"/>
              </a:rPr>
              <a:t>NEW DISEASES &amp; TREATMENTS</a:t>
            </a:r>
            <a:endParaRPr/>
          </a:p>
          <a:p>
            <a:pPr marL="0" marR="0" lvl="0" indent="0" algn="l" rtl="0">
              <a:spcBef>
                <a:spcPts val="0"/>
              </a:spcBef>
              <a:spcAft>
                <a:spcPts val="0"/>
              </a:spcAft>
              <a:buNone/>
            </a:pPr>
            <a:r>
              <a:rPr lang="en-GB" sz="1000" b="1">
                <a:solidFill>
                  <a:schemeClr val="dk1"/>
                </a:solidFill>
                <a:latin typeface="Calibri"/>
                <a:ea typeface="Calibri"/>
                <a:cs typeface="Calibri"/>
                <a:sym typeface="Calibri"/>
              </a:rPr>
              <a:t>Syphilis</a:t>
            </a:r>
            <a:r>
              <a:rPr lang="en-GB" sz="1000">
                <a:solidFill>
                  <a:schemeClr val="dk1"/>
                </a:solidFill>
                <a:latin typeface="Calibri"/>
                <a:ea typeface="Calibri"/>
                <a:cs typeface="Calibri"/>
                <a:sym typeface="Calibri"/>
              </a:rPr>
              <a:t> arrived in Europe from sailors who had travelled with </a:t>
            </a:r>
            <a:r>
              <a:rPr lang="en-GB" sz="1000" b="1">
                <a:solidFill>
                  <a:schemeClr val="dk1"/>
                </a:solidFill>
                <a:latin typeface="Calibri"/>
                <a:ea typeface="Calibri"/>
                <a:cs typeface="Calibri"/>
                <a:sym typeface="Calibri"/>
              </a:rPr>
              <a:t>Christopher Columbus</a:t>
            </a:r>
            <a:r>
              <a:rPr lang="en-GB" sz="1000">
                <a:solidFill>
                  <a:schemeClr val="dk1"/>
                </a:solidFill>
                <a:latin typeface="Calibri"/>
                <a:ea typeface="Calibri"/>
                <a:cs typeface="Calibri"/>
                <a:sym typeface="Calibri"/>
              </a:rPr>
              <a:t>. It was an infection resulting from sexual contact that led to </a:t>
            </a:r>
            <a:r>
              <a:rPr lang="en-GB" sz="1000" b="1">
                <a:solidFill>
                  <a:schemeClr val="dk1"/>
                </a:solidFill>
                <a:latin typeface="Calibri"/>
                <a:ea typeface="Calibri"/>
                <a:cs typeface="Calibri"/>
                <a:sym typeface="Calibri"/>
              </a:rPr>
              <a:t>sores</a:t>
            </a:r>
            <a:r>
              <a:rPr lang="en-GB" sz="1000">
                <a:solidFill>
                  <a:schemeClr val="dk1"/>
                </a:solidFill>
                <a:latin typeface="Calibri"/>
                <a:ea typeface="Calibri"/>
                <a:cs typeface="Calibri"/>
                <a:sym typeface="Calibri"/>
              </a:rPr>
              <a:t> around the </a:t>
            </a:r>
            <a:r>
              <a:rPr lang="en-GB" sz="1000" b="1">
                <a:solidFill>
                  <a:schemeClr val="dk1"/>
                </a:solidFill>
                <a:latin typeface="Calibri"/>
                <a:ea typeface="Calibri"/>
                <a:cs typeface="Calibri"/>
                <a:sym typeface="Calibri"/>
              </a:rPr>
              <a:t>genitalia</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anus</a:t>
            </a:r>
            <a:r>
              <a:rPr lang="en-GB" sz="1000">
                <a:solidFill>
                  <a:schemeClr val="dk1"/>
                </a:solidFill>
                <a:latin typeface="Calibri"/>
                <a:ea typeface="Calibri"/>
                <a:cs typeface="Calibri"/>
                <a:sym typeface="Calibri"/>
              </a:rPr>
              <a:t> &amp; </a:t>
            </a:r>
            <a:r>
              <a:rPr lang="en-GB" sz="1000" b="1">
                <a:solidFill>
                  <a:schemeClr val="dk1"/>
                </a:solidFill>
                <a:latin typeface="Calibri"/>
                <a:ea typeface="Calibri"/>
                <a:cs typeface="Calibri"/>
                <a:sym typeface="Calibri"/>
              </a:rPr>
              <a:t>mouth</a:t>
            </a:r>
            <a:r>
              <a:rPr lang="en-GB" sz="1000">
                <a:solidFill>
                  <a:schemeClr val="dk1"/>
                </a:solidFill>
                <a:latin typeface="Calibri"/>
                <a:ea typeface="Calibri"/>
                <a:cs typeface="Calibri"/>
                <a:sym typeface="Calibri"/>
              </a:rPr>
              <a:t>. Some would result in blindness, paralysis and death. One treatment was the rubbing of </a:t>
            </a:r>
            <a:r>
              <a:rPr lang="en-GB" sz="1000" b="1">
                <a:solidFill>
                  <a:schemeClr val="dk1"/>
                </a:solidFill>
                <a:latin typeface="Calibri"/>
                <a:ea typeface="Calibri"/>
                <a:cs typeface="Calibri"/>
                <a:sym typeface="Calibri"/>
              </a:rPr>
              <a:t>mercury</a:t>
            </a:r>
            <a:r>
              <a:rPr lang="en-GB" sz="1000">
                <a:solidFill>
                  <a:schemeClr val="dk1"/>
                </a:solidFill>
                <a:latin typeface="Calibri"/>
                <a:ea typeface="Calibri"/>
                <a:cs typeface="Calibri"/>
                <a:sym typeface="Calibri"/>
              </a:rPr>
              <a:t> into the infected sores.  This would cause                   great pain and often                             led to the </a:t>
            </a:r>
            <a:r>
              <a:rPr lang="en-GB" sz="1000" b="1">
                <a:solidFill>
                  <a:schemeClr val="dk1"/>
                </a:solidFill>
                <a:latin typeface="Calibri"/>
                <a:ea typeface="Calibri"/>
                <a:cs typeface="Calibri"/>
                <a:sym typeface="Calibri"/>
              </a:rPr>
              <a:t>death</a:t>
            </a:r>
            <a:r>
              <a:rPr lang="en-GB" sz="1000">
                <a:solidFill>
                  <a:schemeClr val="dk1"/>
                </a:solidFill>
                <a:latin typeface="Calibri"/>
                <a:ea typeface="Calibri"/>
                <a:cs typeface="Calibri"/>
                <a:sym typeface="Calibri"/>
              </a:rPr>
              <a:t> of                            the patient from                        </a:t>
            </a:r>
            <a:r>
              <a:rPr lang="en-GB" sz="1000" b="1">
                <a:solidFill>
                  <a:schemeClr val="dk1"/>
                </a:solidFill>
                <a:latin typeface="Calibri"/>
                <a:ea typeface="Calibri"/>
                <a:cs typeface="Calibri"/>
                <a:sym typeface="Calibri"/>
              </a:rPr>
              <a:t>mercury poisoning</a:t>
            </a:r>
            <a:r>
              <a:rPr lang="en-GB" sz="1000">
                <a:solidFill>
                  <a:schemeClr val="dk1"/>
                </a:solidFill>
                <a:latin typeface="Calibri"/>
                <a:ea typeface="Calibri"/>
                <a:cs typeface="Calibri"/>
                <a:sym typeface="Calibri"/>
              </a:rPr>
              <a:t>.</a:t>
            </a:r>
            <a:endParaRPr/>
          </a:p>
        </p:txBody>
      </p:sp>
      <p:sp>
        <p:nvSpPr>
          <p:cNvPr id="597" name="Google Shape;597;p27"/>
          <p:cNvSpPr txBox="1"/>
          <p:nvPr/>
        </p:nvSpPr>
        <p:spPr>
          <a:xfrm rot="-5400000">
            <a:off x="1130790" y="5996152"/>
            <a:ext cx="1313700" cy="253800"/>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a:solidFill>
                  <a:schemeClr val="dk1"/>
                </a:solidFill>
                <a:latin typeface="Calibri"/>
                <a:ea typeface="Calibri"/>
                <a:cs typeface="Calibri"/>
                <a:sym typeface="Calibri"/>
              </a:rPr>
              <a:t>CONTINUITY</a:t>
            </a:r>
            <a:endParaRPr sz="700" b="1">
              <a:solidFill>
                <a:schemeClr val="dk1"/>
              </a:solidFill>
              <a:latin typeface="Calibri"/>
              <a:ea typeface="Calibri"/>
              <a:cs typeface="Calibri"/>
              <a:sym typeface="Calibri"/>
            </a:endParaRPr>
          </a:p>
        </p:txBody>
      </p:sp>
      <p:sp>
        <p:nvSpPr>
          <p:cNvPr id="598" name="Google Shape;598;p27"/>
          <p:cNvSpPr txBox="1"/>
          <p:nvPr/>
        </p:nvSpPr>
        <p:spPr>
          <a:xfrm>
            <a:off x="6506503" y="5466063"/>
            <a:ext cx="5608200" cy="132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Calibri"/>
                <a:ea typeface="Calibri"/>
                <a:cs typeface="Calibri"/>
                <a:sym typeface="Calibri"/>
              </a:rPr>
              <a:t>Bathing </a:t>
            </a:r>
            <a:r>
              <a:rPr lang="en-GB" sz="1000">
                <a:solidFill>
                  <a:schemeClr val="dk1"/>
                </a:solidFill>
                <a:latin typeface="Calibri"/>
                <a:ea typeface="Calibri"/>
                <a:cs typeface="Calibri"/>
                <a:sym typeface="Calibri"/>
              </a:rPr>
              <a:t>became </a:t>
            </a:r>
            <a:r>
              <a:rPr lang="en-GB" sz="1000" b="1">
                <a:solidFill>
                  <a:schemeClr val="dk1"/>
                </a:solidFill>
                <a:latin typeface="Calibri"/>
                <a:ea typeface="Calibri"/>
                <a:cs typeface="Calibri"/>
                <a:sym typeface="Calibri"/>
              </a:rPr>
              <a:t>less popular </a:t>
            </a:r>
            <a:r>
              <a:rPr lang="en-GB" sz="1000">
                <a:solidFill>
                  <a:schemeClr val="dk1"/>
                </a:solidFill>
                <a:latin typeface="Calibri"/>
                <a:ea typeface="Calibri"/>
                <a:cs typeface="Calibri"/>
                <a:sym typeface="Calibri"/>
              </a:rPr>
              <a:t>since the arrival of </a:t>
            </a:r>
            <a:r>
              <a:rPr lang="en-GB" sz="1000" b="1">
                <a:solidFill>
                  <a:schemeClr val="dk1"/>
                </a:solidFill>
                <a:latin typeface="Calibri"/>
                <a:ea typeface="Calibri"/>
                <a:cs typeface="Calibri"/>
                <a:sym typeface="Calibri"/>
              </a:rPr>
              <a:t>syphilis</a:t>
            </a:r>
            <a:r>
              <a:rPr lang="en-GB" sz="1000">
                <a:solidFill>
                  <a:schemeClr val="dk1"/>
                </a:solidFill>
                <a:latin typeface="Calibri"/>
                <a:ea typeface="Calibri"/>
                <a:cs typeface="Calibri"/>
                <a:sym typeface="Calibri"/>
              </a:rPr>
              <a:t>.  It had spread quickly from those who regularly visited ‘</a:t>
            </a:r>
            <a:r>
              <a:rPr lang="en-GB" sz="1000" b="1">
                <a:solidFill>
                  <a:schemeClr val="dk1"/>
                </a:solidFill>
                <a:latin typeface="Calibri"/>
                <a:ea typeface="Calibri"/>
                <a:cs typeface="Calibri"/>
                <a:sym typeface="Calibri"/>
              </a:rPr>
              <a:t>stewes</a:t>
            </a:r>
            <a:r>
              <a:rPr lang="en-GB" sz="1000">
                <a:solidFill>
                  <a:schemeClr val="dk1"/>
                </a:solidFill>
                <a:latin typeface="Calibri"/>
                <a:ea typeface="Calibri"/>
                <a:cs typeface="Calibri"/>
                <a:sym typeface="Calibri"/>
              </a:rPr>
              <a:t>’ (bathhouses) in London.  Henry VIII closed them down in the early 16</a:t>
            </a:r>
            <a:r>
              <a:rPr lang="en-GB" sz="1000" baseline="30000">
                <a:solidFill>
                  <a:schemeClr val="dk1"/>
                </a:solidFill>
                <a:latin typeface="Calibri"/>
                <a:ea typeface="Calibri"/>
                <a:cs typeface="Calibri"/>
                <a:sym typeface="Calibri"/>
              </a:rPr>
              <a:t>th</a:t>
            </a:r>
            <a:r>
              <a:rPr lang="en-GB" sz="1000">
                <a:solidFill>
                  <a:schemeClr val="dk1"/>
                </a:solidFill>
                <a:latin typeface="Calibri"/>
                <a:ea typeface="Calibri"/>
                <a:cs typeface="Calibri"/>
                <a:sym typeface="Calibri"/>
              </a:rPr>
              <a:t> century.  However, the reason that bathhouses spread syphilis was more down to how they were also </a:t>
            </a:r>
            <a:r>
              <a:rPr lang="en-GB" sz="1000" b="1">
                <a:solidFill>
                  <a:schemeClr val="dk1"/>
                </a:solidFill>
                <a:latin typeface="Calibri"/>
                <a:ea typeface="Calibri"/>
                <a:cs typeface="Calibri"/>
                <a:sym typeface="Calibri"/>
              </a:rPr>
              <a:t>brothels</a:t>
            </a:r>
            <a:r>
              <a:rPr lang="en-GB" sz="1000">
                <a:solidFill>
                  <a:schemeClr val="dk1"/>
                </a:solidFill>
                <a:latin typeface="Calibri"/>
                <a:ea typeface="Calibri"/>
                <a:cs typeface="Calibri"/>
                <a:sym typeface="Calibri"/>
              </a:rPr>
              <a:t>! People started to wrongly believe that certain </a:t>
            </a:r>
            <a:r>
              <a:rPr lang="en-GB" sz="1000" b="1">
                <a:solidFill>
                  <a:schemeClr val="dk1"/>
                </a:solidFill>
                <a:latin typeface="Calibri"/>
                <a:ea typeface="Calibri"/>
                <a:cs typeface="Calibri"/>
                <a:sym typeface="Calibri"/>
              </a:rPr>
              <a:t>weather conditions </a:t>
            </a:r>
            <a:r>
              <a:rPr lang="en-GB" sz="1000">
                <a:solidFill>
                  <a:schemeClr val="dk1"/>
                </a:solidFill>
                <a:latin typeface="Calibri"/>
                <a:ea typeface="Calibri"/>
                <a:cs typeface="Calibri"/>
                <a:sym typeface="Calibri"/>
              </a:rPr>
              <a:t>spread disease.  New instruments such as </a:t>
            </a:r>
            <a:r>
              <a:rPr lang="en-GB" sz="1000" b="1">
                <a:solidFill>
                  <a:schemeClr val="dk1"/>
                </a:solidFill>
                <a:latin typeface="Calibri"/>
                <a:ea typeface="Calibri"/>
                <a:cs typeface="Calibri"/>
                <a:sym typeface="Calibri"/>
              </a:rPr>
              <a:t>barometers </a:t>
            </a:r>
            <a:r>
              <a:rPr lang="en-GB" sz="1000">
                <a:solidFill>
                  <a:schemeClr val="dk1"/>
                </a:solidFill>
                <a:latin typeface="Calibri"/>
                <a:ea typeface="Calibri"/>
                <a:cs typeface="Calibri"/>
                <a:sym typeface="Calibri"/>
              </a:rPr>
              <a:t>(that measured pressure) and </a:t>
            </a:r>
            <a:r>
              <a:rPr lang="en-GB" sz="1000" b="1">
                <a:solidFill>
                  <a:schemeClr val="dk1"/>
                </a:solidFill>
                <a:latin typeface="Calibri"/>
                <a:ea typeface="Calibri"/>
                <a:cs typeface="Calibri"/>
                <a:sym typeface="Calibri"/>
              </a:rPr>
              <a:t>thermometers</a:t>
            </a:r>
            <a:r>
              <a:rPr lang="en-GB" sz="1000">
                <a:solidFill>
                  <a:schemeClr val="dk1"/>
                </a:solidFill>
                <a:latin typeface="Calibri"/>
                <a:ea typeface="Calibri"/>
                <a:cs typeface="Calibri"/>
                <a:sym typeface="Calibri"/>
              </a:rPr>
              <a:t>  were used to see if there was                               a link between weather and disease. More steps were taken to remove miasmata from                                    the air. People were </a:t>
            </a:r>
            <a:r>
              <a:rPr lang="en-GB" sz="1000" b="1">
                <a:solidFill>
                  <a:schemeClr val="dk1"/>
                </a:solidFill>
                <a:latin typeface="Calibri"/>
                <a:ea typeface="Calibri"/>
                <a:cs typeface="Calibri"/>
                <a:sym typeface="Calibri"/>
              </a:rPr>
              <a:t>fined </a:t>
            </a:r>
            <a:r>
              <a:rPr lang="en-GB" sz="1000">
                <a:solidFill>
                  <a:schemeClr val="dk1"/>
                </a:solidFill>
                <a:latin typeface="Calibri"/>
                <a:ea typeface="Calibri"/>
                <a:cs typeface="Calibri"/>
                <a:sym typeface="Calibri"/>
              </a:rPr>
              <a:t>if they did not clean the street outside their home, </a:t>
            </a:r>
            <a:r>
              <a:rPr lang="en-GB" sz="1000" b="1">
                <a:solidFill>
                  <a:schemeClr val="dk1"/>
                </a:solidFill>
                <a:latin typeface="Calibri"/>
                <a:ea typeface="Calibri"/>
                <a:cs typeface="Calibri"/>
                <a:sym typeface="Calibri"/>
              </a:rPr>
              <a:t>swamps                                                    were drained </a:t>
            </a:r>
            <a:r>
              <a:rPr lang="en-GB" sz="1000">
                <a:solidFill>
                  <a:schemeClr val="dk1"/>
                </a:solidFill>
                <a:latin typeface="Calibri"/>
                <a:ea typeface="Calibri"/>
                <a:cs typeface="Calibri"/>
                <a:sym typeface="Calibri"/>
              </a:rPr>
              <a:t>and removing sewage in the streets was a job given to </a:t>
            </a:r>
            <a:r>
              <a:rPr lang="en-GB" sz="1000" b="1">
                <a:solidFill>
                  <a:schemeClr val="dk1"/>
                </a:solidFill>
                <a:latin typeface="Calibri"/>
                <a:ea typeface="Calibri"/>
                <a:cs typeface="Calibri"/>
                <a:sym typeface="Calibri"/>
              </a:rPr>
              <a:t>minor criminals</a:t>
            </a:r>
            <a:r>
              <a:rPr lang="en-GB" sz="1000">
                <a:solidFill>
                  <a:schemeClr val="dk1"/>
                </a:solidFill>
                <a:latin typeface="Calibri"/>
                <a:ea typeface="Calibri"/>
                <a:cs typeface="Calibri"/>
                <a:sym typeface="Calibri"/>
              </a:rPr>
              <a:t>.</a:t>
            </a:r>
            <a:endParaRPr sz="900">
              <a:solidFill>
                <a:schemeClr val="dk1"/>
              </a:solidFill>
              <a:latin typeface="Calibri"/>
              <a:ea typeface="Calibri"/>
              <a:cs typeface="Calibri"/>
              <a:sym typeface="Calibri"/>
            </a:endParaRPr>
          </a:p>
        </p:txBody>
      </p:sp>
      <p:sp>
        <p:nvSpPr>
          <p:cNvPr id="599" name="Google Shape;599;p27"/>
          <p:cNvSpPr txBox="1"/>
          <p:nvPr/>
        </p:nvSpPr>
        <p:spPr>
          <a:xfrm rot="-5400000">
            <a:off x="5640153" y="5997052"/>
            <a:ext cx="1323300" cy="261600"/>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dk1"/>
                </a:solidFill>
                <a:latin typeface="Calibri"/>
                <a:ea typeface="Calibri"/>
                <a:cs typeface="Calibri"/>
                <a:sym typeface="Calibri"/>
              </a:rPr>
              <a:t>CHANGE</a:t>
            </a:r>
            <a:endParaRPr sz="800" b="1">
              <a:solidFill>
                <a:schemeClr val="dk1"/>
              </a:solidFill>
              <a:latin typeface="Calibri"/>
              <a:ea typeface="Calibri"/>
              <a:cs typeface="Calibri"/>
              <a:sym typeface="Calibri"/>
            </a:endParaRPr>
          </a:p>
        </p:txBody>
      </p:sp>
      <p:pic>
        <p:nvPicPr>
          <p:cNvPr id="600" name="Google Shape;600;p27" descr="PinnateGrapefern"/>
          <p:cNvPicPr preferRelativeResize="0"/>
          <p:nvPr/>
        </p:nvPicPr>
        <p:blipFill rotWithShape="1">
          <a:blip r:embed="rId7">
            <a:alphaModFix/>
          </a:blip>
          <a:srcRect l="30842" r="31319"/>
          <a:stretch/>
        </p:blipFill>
        <p:spPr>
          <a:xfrm flipH="1">
            <a:off x="4521832" y="4029949"/>
            <a:ext cx="370546" cy="979261"/>
          </a:xfrm>
          <a:prstGeom prst="rect">
            <a:avLst/>
          </a:prstGeom>
          <a:noFill/>
          <a:ln>
            <a:noFill/>
          </a:ln>
        </p:spPr>
      </p:pic>
      <p:pic>
        <p:nvPicPr>
          <p:cNvPr id="601" name="Google Shape;601;p27"/>
          <p:cNvPicPr preferRelativeResize="0"/>
          <p:nvPr/>
        </p:nvPicPr>
        <p:blipFill rotWithShape="1">
          <a:blip r:embed="rId8">
            <a:alphaModFix/>
          </a:blip>
          <a:srcRect/>
          <a:stretch/>
        </p:blipFill>
        <p:spPr>
          <a:xfrm>
            <a:off x="6070815" y="4274530"/>
            <a:ext cx="701460" cy="729667"/>
          </a:xfrm>
          <a:prstGeom prst="rect">
            <a:avLst/>
          </a:prstGeom>
          <a:noFill/>
          <a:ln>
            <a:noFill/>
          </a:ln>
        </p:spPr>
      </p:pic>
      <p:pic>
        <p:nvPicPr>
          <p:cNvPr id="602" name="Google Shape;602;p27" descr="Open book clip art vector"/>
          <p:cNvPicPr preferRelativeResize="0"/>
          <p:nvPr/>
        </p:nvPicPr>
        <p:blipFill rotWithShape="1">
          <a:blip r:embed="rId9">
            <a:alphaModFix/>
          </a:blip>
          <a:srcRect/>
          <a:stretch/>
        </p:blipFill>
        <p:spPr>
          <a:xfrm>
            <a:off x="10404035" y="4220061"/>
            <a:ext cx="1731402" cy="845166"/>
          </a:xfrm>
          <a:prstGeom prst="rect">
            <a:avLst/>
          </a:prstGeom>
          <a:noFill/>
          <a:ln>
            <a:noFill/>
          </a:ln>
        </p:spPr>
      </p:pic>
      <p:pic>
        <p:nvPicPr>
          <p:cNvPr id="603" name="Google Shape;603;p27"/>
          <p:cNvPicPr preferRelativeResize="0"/>
          <p:nvPr/>
        </p:nvPicPr>
        <p:blipFill rotWithShape="1">
          <a:blip r:embed="rId10">
            <a:alphaModFix/>
          </a:blip>
          <a:srcRect/>
          <a:stretch/>
        </p:blipFill>
        <p:spPr>
          <a:xfrm>
            <a:off x="11115676" y="6248232"/>
            <a:ext cx="991460" cy="53167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28"/>
          <p:cNvSpPr txBox="1"/>
          <p:nvPr/>
        </p:nvSpPr>
        <p:spPr>
          <a:xfrm>
            <a:off x="89647" y="49103"/>
            <a:ext cx="15015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12</a:t>
            </a:r>
            <a:endParaRPr/>
          </a:p>
        </p:txBody>
      </p:sp>
      <p:pic>
        <p:nvPicPr>
          <p:cNvPr id="609" name="Google Shape;609;p28" descr="Radio Newsman Regular"/>
          <p:cNvPicPr preferRelativeResize="0"/>
          <p:nvPr/>
        </p:nvPicPr>
        <p:blipFill rotWithShape="1">
          <a:blip r:embed="rId3">
            <a:alphaModFix/>
          </a:blip>
          <a:srcRect l="58713" b="-9998"/>
          <a:stretch/>
        </p:blipFill>
        <p:spPr>
          <a:xfrm>
            <a:off x="44823" y="986305"/>
            <a:ext cx="1466400" cy="175712"/>
          </a:xfrm>
          <a:prstGeom prst="rect">
            <a:avLst/>
          </a:prstGeom>
          <a:noFill/>
          <a:ln>
            <a:noFill/>
          </a:ln>
        </p:spPr>
      </p:pic>
      <p:pic>
        <p:nvPicPr>
          <p:cNvPr id="610" name="Google Shape;610;p28" descr="Radio Newsman Regular"/>
          <p:cNvPicPr preferRelativeResize="0"/>
          <p:nvPr/>
        </p:nvPicPr>
        <p:blipFill rotWithShape="1">
          <a:blip r:embed="rId4">
            <a:alphaModFix/>
          </a:blip>
          <a:srcRect l="27432" r="42097" b="-14995"/>
          <a:stretch/>
        </p:blipFill>
        <p:spPr>
          <a:xfrm>
            <a:off x="84866" y="724075"/>
            <a:ext cx="1506191" cy="251049"/>
          </a:xfrm>
          <a:prstGeom prst="rect">
            <a:avLst/>
          </a:prstGeom>
          <a:noFill/>
          <a:ln>
            <a:noFill/>
          </a:ln>
        </p:spPr>
      </p:pic>
      <p:pic>
        <p:nvPicPr>
          <p:cNvPr id="611" name="Google Shape;611;p28" descr="Radio Newsman Regular"/>
          <p:cNvPicPr preferRelativeResize="0"/>
          <p:nvPr/>
        </p:nvPicPr>
        <p:blipFill rotWithShape="1">
          <a:blip r:embed="rId4">
            <a:alphaModFix/>
          </a:blip>
          <a:srcRect r="73478" b="-4997"/>
          <a:stretch/>
        </p:blipFill>
        <p:spPr>
          <a:xfrm>
            <a:off x="89647" y="437649"/>
            <a:ext cx="1501409" cy="286426"/>
          </a:xfrm>
          <a:prstGeom prst="rect">
            <a:avLst/>
          </a:prstGeom>
          <a:noFill/>
          <a:ln>
            <a:noFill/>
          </a:ln>
        </p:spPr>
      </p:pic>
      <p:pic>
        <p:nvPicPr>
          <p:cNvPr id="612" name="Google Shape;612;p28" descr="Image result for heart monitor clipart"/>
          <p:cNvPicPr preferRelativeResize="0"/>
          <p:nvPr/>
        </p:nvPicPr>
        <p:blipFill rotWithShape="1">
          <a:blip r:embed="rId5">
            <a:alphaModFix/>
          </a:blip>
          <a:srcRect t="39191" r="15902" b="38201"/>
          <a:stretch/>
        </p:blipFill>
        <p:spPr>
          <a:xfrm>
            <a:off x="1" y="1145824"/>
            <a:ext cx="1591056" cy="785474"/>
          </a:xfrm>
          <a:prstGeom prst="rect">
            <a:avLst/>
          </a:prstGeom>
          <a:noFill/>
          <a:ln>
            <a:noFill/>
          </a:ln>
        </p:spPr>
      </p:pic>
      <p:sp>
        <p:nvSpPr>
          <p:cNvPr id="613" name="Google Shape;613;p28"/>
          <p:cNvSpPr txBox="1"/>
          <p:nvPr/>
        </p:nvSpPr>
        <p:spPr>
          <a:xfrm>
            <a:off x="1621318" y="49103"/>
            <a:ext cx="104991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2: </a:t>
            </a:r>
            <a:r>
              <a:rPr lang="en-GB" sz="1600">
                <a:solidFill>
                  <a:schemeClr val="lt1"/>
                </a:solidFill>
                <a:latin typeface="Calibri"/>
                <a:ea typeface="Calibri"/>
                <a:cs typeface="Calibri"/>
                <a:sym typeface="Calibri"/>
              </a:rPr>
              <a:t>Medicine in Early Modern Britain – The Continuity of Care in the Community and within Hospitals.</a:t>
            </a:r>
            <a:endParaRPr/>
          </a:p>
        </p:txBody>
      </p:sp>
      <p:pic>
        <p:nvPicPr>
          <p:cNvPr id="614" name="Google Shape;614;p28" descr="Related image"/>
          <p:cNvPicPr preferRelativeResize="0"/>
          <p:nvPr/>
        </p:nvPicPr>
        <p:blipFill rotWithShape="1">
          <a:blip r:embed="rId6">
            <a:alphaModFix/>
          </a:blip>
          <a:srcRect/>
          <a:stretch/>
        </p:blipFill>
        <p:spPr>
          <a:xfrm>
            <a:off x="438269" y="1179454"/>
            <a:ext cx="732840" cy="664943"/>
          </a:xfrm>
          <a:prstGeom prst="rect">
            <a:avLst/>
          </a:prstGeom>
          <a:noFill/>
          <a:ln>
            <a:noFill/>
          </a:ln>
        </p:spPr>
      </p:pic>
      <p:sp>
        <p:nvSpPr>
          <p:cNvPr id="615" name="Google Shape;615;p28"/>
          <p:cNvSpPr/>
          <p:nvPr/>
        </p:nvSpPr>
        <p:spPr>
          <a:xfrm>
            <a:off x="84865" y="1789050"/>
            <a:ext cx="1506300" cy="50412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6" name="Google Shape;616;p28"/>
          <p:cNvSpPr txBox="1"/>
          <p:nvPr/>
        </p:nvSpPr>
        <p:spPr>
          <a:xfrm>
            <a:off x="84865" y="3209976"/>
            <a:ext cx="1506300" cy="3601800"/>
          </a:xfrm>
          <a:prstGeom prst="rect">
            <a:avLst/>
          </a:prstGeom>
          <a:noFill/>
          <a:ln>
            <a:noFill/>
          </a:ln>
        </p:spPr>
        <p:txBody>
          <a:bodyPr spcFirstLastPara="1" wrap="square" lIns="91425" tIns="45700" rIns="91425" bIns="45700" anchor="t" anchorCtr="0">
            <a:spAutoFit/>
          </a:bodyPr>
          <a:lstStyle/>
          <a:p>
            <a:pPr marL="179387" marR="0" lvl="0" indent="-179387"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‘Bedlam’</a:t>
            </a:r>
            <a:endParaRPr/>
          </a:p>
          <a:p>
            <a:pPr marL="179387" marR="0" lvl="0" indent="-179387"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Almshouses</a:t>
            </a:r>
            <a:endParaRPr/>
          </a:p>
          <a:p>
            <a:pPr marL="179387" marR="0" lvl="0" indent="-179387"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Charities</a:t>
            </a:r>
            <a:endParaRPr/>
          </a:p>
          <a:p>
            <a:pPr marL="179387" marR="0" lvl="0" indent="-179387"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Contagious</a:t>
            </a:r>
            <a:endParaRPr/>
          </a:p>
          <a:p>
            <a:pPr marL="179387" marR="0" lvl="0" indent="-179387"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Deserving Poor</a:t>
            </a:r>
            <a:endParaRPr/>
          </a:p>
          <a:p>
            <a:pPr marL="179387" marR="0" lvl="0" indent="-179387"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Dissolution of the Monasteries</a:t>
            </a:r>
            <a:endParaRPr/>
          </a:p>
          <a:p>
            <a:pPr marL="179387" marR="0" lvl="0" indent="-179387"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Henry VIII</a:t>
            </a:r>
            <a:endParaRPr/>
          </a:p>
          <a:p>
            <a:pPr marL="179387" marR="0" lvl="0" indent="-179387"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Lady Mildmay</a:t>
            </a:r>
            <a:endParaRPr/>
          </a:p>
          <a:p>
            <a:pPr marL="179387" marR="0" lvl="0" indent="-179387"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Lunatic Asylum</a:t>
            </a:r>
            <a:endParaRPr/>
          </a:p>
          <a:p>
            <a:pPr marL="179387" marR="0" lvl="0" indent="-179387"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Margret Colfe</a:t>
            </a:r>
            <a:endParaRPr/>
          </a:p>
          <a:p>
            <a:pPr marL="179387" marR="0" lvl="0" indent="-179387"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Pest houses</a:t>
            </a:r>
            <a:endParaRPr/>
          </a:p>
          <a:p>
            <a:pPr marL="179387" marR="0" lvl="0" indent="-179387"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Physicians</a:t>
            </a:r>
            <a:endParaRPr/>
          </a:p>
          <a:p>
            <a:pPr marL="179387" marR="0" lvl="0" indent="-179387"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Plague Houses</a:t>
            </a:r>
            <a:endParaRPr/>
          </a:p>
          <a:p>
            <a:pPr marL="179387" marR="0" lvl="0" indent="-179387"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Pox houses</a:t>
            </a:r>
            <a:endParaRPr/>
          </a:p>
          <a:p>
            <a:pPr marL="179387" marR="0" lvl="0" indent="-179387"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Reformation</a:t>
            </a:r>
            <a:endParaRPr/>
          </a:p>
          <a:p>
            <a:pPr marL="179387" marR="0" lvl="0" indent="-179387"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Smallpox</a:t>
            </a:r>
            <a:endParaRPr/>
          </a:p>
          <a:p>
            <a:pPr marL="179387" marR="0" lvl="0" indent="-179387"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St Bartholemew’s</a:t>
            </a:r>
            <a:endParaRPr/>
          </a:p>
          <a:p>
            <a:pPr marL="179387" marR="0" lvl="0" indent="-179387"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Wise Women</a:t>
            </a:r>
            <a:endParaRPr/>
          </a:p>
        </p:txBody>
      </p:sp>
      <p:sp>
        <p:nvSpPr>
          <p:cNvPr id="617" name="Google Shape;617;p28"/>
          <p:cNvSpPr txBox="1"/>
          <p:nvPr/>
        </p:nvSpPr>
        <p:spPr>
          <a:xfrm>
            <a:off x="171272" y="1844397"/>
            <a:ext cx="13335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KEY INDIVIDUALS</a:t>
            </a:r>
            <a:endParaRPr sz="1200">
              <a:solidFill>
                <a:schemeClr val="lt1"/>
              </a:solidFill>
              <a:latin typeface="Calibri"/>
              <a:ea typeface="Calibri"/>
              <a:cs typeface="Calibri"/>
              <a:sym typeface="Calibri"/>
            </a:endParaRPr>
          </a:p>
        </p:txBody>
      </p:sp>
      <p:sp>
        <p:nvSpPr>
          <p:cNvPr id="618" name="Google Shape;618;p28"/>
          <p:cNvSpPr txBox="1"/>
          <p:nvPr/>
        </p:nvSpPr>
        <p:spPr>
          <a:xfrm>
            <a:off x="1621318" y="499996"/>
            <a:ext cx="72330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HOSPITAL CARE</a:t>
            </a:r>
            <a:endParaRPr sz="1000" b="1">
              <a:solidFill>
                <a:schemeClr val="lt1"/>
              </a:solidFill>
              <a:latin typeface="Calibri"/>
              <a:ea typeface="Calibri"/>
              <a:cs typeface="Calibri"/>
              <a:sym typeface="Calibri"/>
            </a:endParaRPr>
          </a:p>
        </p:txBody>
      </p:sp>
      <p:sp>
        <p:nvSpPr>
          <p:cNvPr id="619" name="Google Shape;619;p28"/>
          <p:cNvSpPr txBox="1"/>
          <p:nvPr/>
        </p:nvSpPr>
        <p:spPr>
          <a:xfrm>
            <a:off x="8907999" y="499996"/>
            <a:ext cx="31767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CARE WITHIN THE COMMUNITY</a:t>
            </a:r>
            <a:endParaRPr sz="1000" b="1">
              <a:solidFill>
                <a:schemeClr val="lt1"/>
              </a:solidFill>
              <a:latin typeface="Calibri"/>
              <a:ea typeface="Calibri"/>
              <a:cs typeface="Calibri"/>
              <a:sym typeface="Calibri"/>
            </a:endParaRPr>
          </a:p>
        </p:txBody>
      </p:sp>
      <p:sp>
        <p:nvSpPr>
          <p:cNvPr id="620" name="Google Shape;620;p28"/>
          <p:cNvSpPr txBox="1"/>
          <p:nvPr/>
        </p:nvSpPr>
        <p:spPr>
          <a:xfrm>
            <a:off x="171272" y="2842638"/>
            <a:ext cx="13335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KEY TERMS</a:t>
            </a:r>
            <a:endParaRPr sz="1200">
              <a:solidFill>
                <a:schemeClr val="lt1"/>
              </a:solidFill>
              <a:latin typeface="Calibri"/>
              <a:ea typeface="Calibri"/>
              <a:cs typeface="Calibri"/>
              <a:sym typeface="Calibri"/>
            </a:endParaRPr>
          </a:p>
        </p:txBody>
      </p:sp>
      <p:sp>
        <p:nvSpPr>
          <p:cNvPr id="621" name="Google Shape;621;p28"/>
          <p:cNvSpPr txBox="1"/>
          <p:nvPr/>
        </p:nvSpPr>
        <p:spPr>
          <a:xfrm>
            <a:off x="84865" y="2174272"/>
            <a:ext cx="1664100" cy="646500"/>
          </a:xfrm>
          <a:prstGeom prst="rect">
            <a:avLst/>
          </a:prstGeom>
          <a:noFill/>
          <a:ln>
            <a:noFill/>
          </a:ln>
        </p:spPr>
        <p:txBody>
          <a:bodyPr spcFirstLastPara="1" wrap="square" lIns="91425" tIns="45700" rIns="91425" bIns="45700" anchor="t" anchorCtr="0">
            <a:spAutoFit/>
          </a:bodyPr>
          <a:lstStyle/>
          <a:p>
            <a:pPr marL="179387" marR="0" lvl="0" indent="-179387"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Henry VIII</a:t>
            </a:r>
            <a:endParaRPr/>
          </a:p>
          <a:p>
            <a:pPr marL="179387" marR="0" lvl="0" indent="-179387"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Lady Mildmay</a:t>
            </a:r>
            <a:endParaRPr/>
          </a:p>
          <a:p>
            <a:pPr marL="179387" marR="0" lvl="0" indent="-179387"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Margret Colfe</a:t>
            </a:r>
            <a:endParaRPr/>
          </a:p>
        </p:txBody>
      </p:sp>
      <p:sp>
        <p:nvSpPr>
          <p:cNvPr id="622" name="Google Shape;622;p28"/>
          <p:cNvSpPr txBox="1"/>
          <p:nvPr/>
        </p:nvSpPr>
        <p:spPr>
          <a:xfrm>
            <a:off x="4890232" y="5456745"/>
            <a:ext cx="3963900" cy="1354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A move away from Church &amp; Religious Control</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Smaller hospitals opened to fill the gap but they were mainly run by charities.  Therefore the amount of hospital care available reduced greatly.  Many hospitals did re-open but without the support of the Church.  It was not until after the 1700s that the number of hospitals returned to what it had been before the dissolution of the monasteries.  Some hospitals were taken over by </a:t>
            </a:r>
            <a:r>
              <a:rPr lang="en-GB" sz="1000" b="1">
                <a:solidFill>
                  <a:schemeClr val="dk1"/>
                </a:solidFill>
                <a:latin typeface="Calibri"/>
                <a:ea typeface="Calibri"/>
                <a:cs typeface="Calibri"/>
                <a:sym typeface="Calibri"/>
              </a:rPr>
              <a:t>town councils </a:t>
            </a:r>
            <a:r>
              <a:rPr lang="en-GB" sz="1000">
                <a:solidFill>
                  <a:schemeClr val="dk1"/>
                </a:solidFill>
                <a:latin typeface="Calibri"/>
                <a:ea typeface="Calibri"/>
                <a:cs typeface="Calibri"/>
                <a:sym typeface="Calibri"/>
              </a:rPr>
              <a:t>as an act of </a:t>
            </a:r>
            <a:r>
              <a:rPr lang="en-GB" sz="1000" b="1">
                <a:solidFill>
                  <a:schemeClr val="dk1"/>
                </a:solidFill>
                <a:latin typeface="Calibri"/>
                <a:ea typeface="Calibri"/>
                <a:cs typeface="Calibri"/>
                <a:sym typeface="Calibri"/>
              </a:rPr>
              <a:t>charity</a:t>
            </a:r>
            <a:r>
              <a:rPr lang="en-GB" sz="1000">
                <a:solidFill>
                  <a:schemeClr val="dk1"/>
                </a:solidFill>
                <a:latin typeface="Calibri"/>
                <a:ea typeface="Calibri"/>
                <a:cs typeface="Calibri"/>
                <a:sym typeface="Calibri"/>
              </a:rPr>
              <a:t> and made into </a:t>
            </a:r>
            <a:r>
              <a:rPr lang="en-GB" sz="1000" b="1">
                <a:solidFill>
                  <a:schemeClr val="dk1"/>
                </a:solidFill>
                <a:latin typeface="Calibri"/>
                <a:ea typeface="Calibri"/>
                <a:cs typeface="Calibri"/>
                <a:sym typeface="Calibri"/>
              </a:rPr>
              <a:t>alms houses </a:t>
            </a:r>
            <a:r>
              <a:rPr lang="en-GB" sz="1000">
                <a:solidFill>
                  <a:schemeClr val="dk1"/>
                </a:solidFill>
                <a:latin typeface="Calibri"/>
                <a:ea typeface="Calibri"/>
                <a:cs typeface="Calibri"/>
                <a:sym typeface="Calibri"/>
              </a:rPr>
              <a:t>for the elderly poor in particular.</a:t>
            </a:r>
            <a:endParaRPr/>
          </a:p>
        </p:txBody>
      </p:sp>
      <p:sp>
        <p:nvSpPr>
          <p:cNvPr id="623" name="Google Shape;623;p28"/>
          <p:cNvSpPr txBox="1"/>
          <p:nvPr/>
        </p:nvSpPr>
        <p:spPr>
          <a:xfrm>
            <a:off x="8907998" y="2325226"/>
            <a:ext cx="3176700" cy="2378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The Role of Women &amp; Wise Women</a:t>
            </a:r>
            <a:endParaRPr/>
          </a:p>
          <a:p>
            <a:pPr marL="0" marR="0" lvl="0" indent="0" algn="l" rtl="0">
              <a:spcBef>
                <a:spcPts val="0"/>
              </a:spcBef>
              <a:spcAft>
                <a:spcPts val="0"/>
              </a:spcAft>
              <a:buNone/>
            </a:pPr>
            <a:r>
              <a:rPr lang="en-GB" sz="1050">
                <a:solidFill>
                  <a:schemeClr val="dk1"/>
                </a:solidFill>
                <a:latin typeface="Calibri"/>
                <a:ea typeface="Calibri"/>
                <a:cs typeface="Calibri"/>
                <a:sym typeface="Calibri"/>
              </a:rPr>
              <a:t>In each local community, </a:t>
            </a:r>
            <a:r>
              <a:rPr lang="en-GB" sz="1050" b="1">
                <a:solidFill>
                  <a:schemeClr val="dk1"/>
                </a:solidFill>
                <a:latin typeface="Calibri"/>
                <a:ea typeface="Calibri"/>
                <a:cs typeface="Calibri"/>
                <a:sym typeface="Calibri"/>
              </a:rPr>
              <a:t>women</a:t>
            </a:r>
            <a:r>
              <a:rPr lang="en-GB" sz="1050">
                <a:solidFill>
                  <a:schemeClr val="dk1"/>
                </a:solidFill>
                <a:latin typeface="Calibri"/>
                <a:ea typeface="Calibri"/>
                <a:cs typeface="Calibri"/>
                <a:sym typeface="Calibri"/>
              </a:rPr>
              <a:t> </a:t>
            </a:r>
            <a:r>
              <a:rPr lang="en-GB" sz="1050" b="1">
                <a:solidFill>
                  <a:schemeClr val="dk1"/>
                </a:solidFill>
                <a:latin typeface="Calibri"/>
                <a:ea typeface="Calibri"/>
                <a:cs typeface="Calibri"/>
                <a:sym typeface="Calibri"/>
              </a:rPr>
              <a:t>continued</a:t>
            </a:r>
            <a:r>
              <a:rPr lang="en-GB" sz="1050">
                <a:solidFill>
                  <a:schemeClr val="dk1"/>
                </a:solidFill>
                <a:latin typeface="Calibri"/>
                <a:ea typeface="Calibri"/>
                <a:cs typeface="Calibri"/>
                <a:sym typeface="Calibri"/>
              </a:rPr>
              <a:t> to play an important role in the care of the sick just as in the Medieval period.  In particular, </a:t>
            </a:r>
            <a:r>
              <a:rPr lang="en-GB" sz="1050" b="1">
                <a:solidFill>
                  <a:schemeClr val="dk1"/>
                </a:solidFill>
                <a:latin typeface="Calibri"/>
                <a:ea typeface="Calibri"/>
                <a:cs typeface="Calibri"/>
                <a:sym typeface="Calibri"/>
              </a:rPr>
              <a:t>rich</a:t>
            </a:r>
            <a:r>
              <a:rPr lang="en-GB" sz="1050">
                <a:solidFill>
                  <a:schemeClr val="dk1"/>
                </a:solidFill>
                <a:latin typeface="Calibri"/>
                <a:ea typeface="Calibri"/>
                <a:cs typeface="Calibri"/>
                <a:sym typeface="Calibri"/>
              </a:rPr>
              <a:t> and </a:t>
            </a:r>
            <a:r>
              <a:rPr lang="en-GB" sz="1050" b="1">
                <a:solidFill>
                  <a:schemeClr val="dk1"/>
                </a:solidFill>
                <a:latin typeface="Calibri"/>
                <a:ea typeface="Calibri"/>
                <a:cs typeface="Calibri"/>
                <a:sym typeface="Calibri"/>
              </a:rPr>
              <a:t>well educated women </a:t>
            </a:r>
            <a:r>
              <a:rPr lang="en-GB" sz="1050">
                <a:solidFill>
                  <a:schemeClr val="dk1"/>
                </a:solidFill>
                <a:latin typeface="Calibri"/>
                <a:ea typeface="Calibri"/>
                <a:cs typeface="Calibri"/>
                <a:sym typeface="Calibri"/>
              </a:rPr>
              <a:t>gave their time to others both rich and poor.  One example was </a:t>
            </a:r>
            <a:r>
              <a:rPr lang="en-GB" sz="1050" b="1">
                <a:solidFill>
                  <a:schemeClr val="dk1"/>
                </a:solidFill>
                <a:latin typeface="Calibri"/>
                <a:ea typeface="Calibri"/>
                <a:cs typeface="Calibri"/>
                <a:sym typeface="Calibri"/>
              </a:rPr>
              <a:t>Lady Grace Mildmay</a:t>
            </a:r>
            <a:r>
              <a:rPr lang="en-GB" sz="1050">
                <a:solidFill>
                  <a:schemeClr val="dk1"/>
                </a:solidFill>
                <a:latin typeface="Calibri"/>
                <a:ea typeface="Calibri"/>
                <a:cs typeface="Calibri"/>
                <a:sym typeface="Calibri"/>
              </a:rPr>
              <a:t>.  She kept </a:t>
            </a:r>
            <a:r>
              <a:rPr lang="en-GB" sz="1050" b="1">
                <a:solidFill>
                  <a:schemeClr val="dk1"/>
                </a:solidFill>
                <a:latin typeface="Calibri"/>
                <a:ea typeface="Calibri"/>
                <a:cs typeface="Calibri"/>
                <a:sym typeface="Calibri"/>
              </a:rPr>
              <a:t>detailed notes </a:t>
            </a:r>
            <a:r>
              <a:rPr lang="en-GB" sz="1050">
                <a:solidFill>
                  <a:schemeClr val="dk1"/>
                </a:solidFill>
                <a:latin typeface="Calibri"/>
                <a:ea typeface="Calibri"/>
                <a:cs typeface="Calibri"/>
                <a:sym typeface="Calibri"/>
              </a:rPr>
              <a:t>of the healing and treatment she used which became a reference for all other similar cases.  However, women were not always accepted.  In London, some women were </a:t>
            </a:r>
            <a:r>
              <a:rPr lang="en-GB" sz="1050" b="1">
                <a:solidFill>
                  <a:schemeClr val="dk1"/>
                </a:solidFill>
                <a:latin typeface="Calibri"/>
                <a:ea typeface="Calibri"/>
                <a:cs typeface="Calibri"/>
                <a:sym typeface="Calibri"/>
              </a:rPr>
              <a:t>prosecuted</a:t>
            </a:r>
            <a:r>
              <a:rPr lang="en-GB" sz="1050">
                <a:solidFill>
                  <a:schemeClr val="dk1"/>
                </a:solidFill>
                <a:latin typeface="Calibri"/>
                <a:ea typeface="Calibri"/>
                <a:cs typeface="Calibri"/>
                <a:sym typeface="Calibri"/>
              </a:rPr>
              <a:t> by the </a:t>
            </a:r>
            <a:r>
              <a:rPr lang="en-GB" sz="1050" b="1">
                <a:solidFill>
                  <a:schemeClr val="dk1"/>
                </a:solidFill>
                <a:latin typeface="Calibri"/>
                <a:ea typeface="Calibri"/>
                <a:cs typeface="Calibri"/>
                <a:sym typeface="Calibri"/>
              </a:rPr>
              <a:t>London College of Physicians</a:t>
            </a:r>
            <a:r>
              <a:rPr lang="en-GB" sz="1050">
                <a:solidFill>
                  <a:schemeClr val="dk1"/>
                </a:solidFill>
                <a:latin typeface="Calibri"/>
                <a:ea typeface="Calibri"/>
                <a:cs typeface="Calibri"/>
                <a:sym typeface="Calibri"/>
              </a:rPr>
              <a:t> for practicing medicine without a government licence.  However, ‘</a:t>
            </a:r>
            <a:r>
              <a:rPr lang="en-GB" sz="1050" b="1">
                <a:solidFill>
                  <a:schemeClr val="dk1"/>
                </a:solidFill>
                <a:latin typeface="Calibri"/>
                <a:ea typeface="Calibri"/>
                <a:cs typeface="Calibri"/>
                <a:sym typeface="Calibri"/>
              </a:rPr>
              <a:t>Wise Women</a:t>
            </a:r>
            <a:r>
              <a:rPr lang="en-GB" sz="1050">
                <a:solidFill>
                  <a:schemeClr val="dk1"/>
                </a:solidFill>
                <a:latin typeface="Calibri"/>
                <a:ea typeface="Calibri"/>
                <a:cs typeface="Calibri"/>
                <a:sym typeface="Calibri"/>
              </a:rPr>
              <a:t>’ remained popular as they were </a:t>
            </a:r>
            <a:r>
              <a:rPr lang="en-GB" sz="1050" b="1">
                <a:solidFill>
                  <a:schemeClr val="dk1"/>
                </a:solidFill>
                <a:latin typeface="Calibri"/>
                <a:ea typeface="Calibri"/>
                <a:cs typeface="Calibri"/>
                <a:sym typeface="Calibri"/>
              </a:rPr>
              <a:t>cheaper</a:t>
            </a:r>
            <a:r>
              <a:rPr lang="en-GB" sz="1050">
                <a:solidFill>
                  <a:schemeClr val="dk1"/>
                </a:solidFill>
                <a:latin typeface="Calibri"/>
                <a:ea typeface="Calibri"/>
                <a:cs typeface="Calibri"/>
                <a:sym typeface="Calibri"/>
              </a:rPr>
              <a:t>, more </a:t>
            </a:r>
            <a:r>
              <a:rPr lang="en-GB" sz="1050" b="1">
                <a:solidFill>
                  <a:schemeClr val="dk1"/>
                </a:solidFill>
                <a:latin typeface="Calibri"/>
                <a:ea typeface="Calibri"/>
                <a:cs typeface="Calibri"/>
                <a:sym typeface="Calibri"/>
              </a:rPr>
              <a:t>available</a:t>
            </a:r>
            <a:r>
              <a:rPr lang="en-GB" sz="1050">
                <a:solidFill>
                  <a:schemeClr val="dk1"/>
                </a:solidFill>
                <a:latin typeface="Calibri"/>
                <a:ea typeface="Calibri"/>
                <a:cs typeface="Calibri"/>
                <a:sym typeface="Calibri"/>
              </a:rPr>
              <a:t> and often had </a:t>
            </a:r>
            <a:r>
              <a:rPr lang="en-GB" sz="1050" b="1">
                <a:solidFill>
                  <a:schemeClr val="dk1"/>
                </a:solidFill>
                <a:latin typeface="Calibri"/>
                <a:ea typeface="Calibri"/>
                <a:cs typeface="Calibri"/>
                <a:sym typeface="Calibri"/>
              </a:rPr>
              <a:t>successful results.</a:t>
            </a:r>
            <a:endParaRPr sz="1050">
              <a:solidFill>
                <a:schemeClr val="dk1"/>
              </a:solidFill>
              <a:latin typeface="Calibri"/>
              <a:ea typeface="Calibri"/>
              <a:cs typeface="Calibri"/>
              <a:sym typeface="Calibri"/>
            </a:endParaRPr>
          </a:p>
        </p:txBody>
      </p:sp>
      <p:sp>
        <p:nvSpPr>
          <p:cNvPr id="624" name="Google Shape;624;p28"/>
          <p:cNvSpPr txBox="1"/>
          <p:nvPr/>
        </p:nvSpPr>
        <p:spPr>
          <a:xfrm>
            <a:off x="8907998" y="840311"/>
            <a:ext cx="3176700" cy="1408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Continuity with Care in the Community</a:t>
            </a:r>
            <a:endParaRPr/>
          </a:p>
          <a:p>
            <a:pPr marL="0" marR="0" lvl="0" indent="0" algn="l" rtl="0">
              <a:spcBef>
                <a:spcPts val="0"/>
              </a:spcBef>
              <a:spcAft>
                <a:spcPts val="0"/>
              </a:spcAft>
              <a:buNone/>
            </a:pPr>
            <a:r>
              <a:rPr lang="en-GB" sz="1050">
                <a:solidFill>
                  <a:schemeClr val="dk1"/>
                </a:solidFill>
                <a:latin typeface="Calibri"/>
                <a:ea typeface="Calibri"/>
                <a:cs typeface="Calibri"/>
                <a:sym typeface="Calibri"/>
              </a:rPr>
              <a:t>Most sick people continued to be cared for in their </a:t>
            </a:r>
            <a:r>
              <a:rPr lang="en-GB" sz="1050" b="1">
                <a:solidFill>
                  <a:schemeClr val="dk1"/>
                </a:solidFill>
                <a:latin typeface="Calibri"/>
                <a:ea typeface="Calibri"/>
                <a:cs typeface="Calibri"/>
                <a:sym typeface="Calibri"/>
              </a:rPr>
              <a:t>own home</a:t>
            </a:r>
            <a:r>
              <a:rPr lang="en-GB" sz="1050">
                <a:solidFill>
                  <a:schemeClr val="dk1"/>
                </a:solidFill>
                <a:latin typeface="Calibri"/>
                <a:ea typeface="Calibri"/>
                <a:cs typeface="Calibri"/>
                <a:sym typeface="Calibri"/>
              </a:rPr>
              <a:t>, in their own </a:t>
            </a:r>
            <a:r>
              <a:rPr lang="en-GB" sz="1050" b="1">
                <a:solidFill>
                  <a:schemeClr val="dk1"/>
                </a:solidFill>
                <a:latin typeface="Calibri"/>
                <a:ea typeface="Calibri"/>
                <a:cs typeface="Calibri"/>
                <a:sym typeface="Calibri"/>
              </a:rPr>
              <a:t>local community</a:t>
            </a:r>
            <a:r>
              <a:rPr lang="en-GB" sz="1050">
                <a:solidFill>
                  <a:schemeClr val="dk1"/>
                </a:solidFill>
                <a:latin typeface="Calibri"/>
                <a:ea typeface="Calibri"/>
                <a:cs typeface="Calibri"/>
                <a:sym typeface="Calibri"/>
              </a:rPr>
              <a:t>.  Local communities were still very close which meant that there were always </a:t>
            </a:r>
            <a:r>
              <a:rPr lang="en-GB" sz="1050" b="1">
                <a:solidFill>
                  <a:schemeClr val="dk1"/>
                </a:solidFill>
                <a:latin typeface="Calibri"/>
                <a:ea typeface="Calibri"/>
                <a:cs typeface="Calibri"/>
                <a:sym typeface="Calibri"/>
              </a:rPr>
              <a:t>friends</a:t>
            </a:r>
            <a:r>
              <a:rPr lang="en-GB" sz="1050">
                <a:solidFill>
                  <a:schemeClr val="dk1"/>
                </a:solidFill>
                <a:latin typeface="Calibri"/>
                <a:ea typeface="Calibri"/>
                <a:cs typeface="Calibri"/>
                <a:sym typeface="Calibri"/>
              </a:rPr>
              <a:t>, </a:t>
            </a:r>
            <a:r>
              <a:rPr lang="en-GB" sz="1050" b="1">
                <a:solidFill>
                  <a:schemeClr val="dk1"/>
                </a:solidFill>
                <a:latin typeface="Calibri"/>
                <a:ea typeface="Calibri"/>
                <a:cs typeface="Calibri"/>
                <a:sym typeface="Calibri"/>
              </a:rPr>
              <a:t>family</a:t>
            </a:r>
            <a:r>
              <a:rPr lang="en-GB" sz="1050">
                <a:solidFill>
                  <a:schemeClr val="dk1"/>
                </a:solidFill>
                <a:latin typeface="Calibri"/>
                <a:ea typeface="Calibri"/>
                <a:cs typeface="Calibri"/>
                <a:sym typeface="Calibri"/>
              </a:rPr>
              <a:t> and </a:t>
            </a:r>
            <a:r>
              <a:rPr lang="en-GB" sz="1050" b="1">
                <a:solidFill>
                  <a:schemeClr val="dk1"/>
                </a:solidFill>
                <a:latin typeface="Calibri"/>
                <a:ea typeface="Calibri"/>
                <a:cs typeface="Calibri"/>
                <a:sym typeface="Calibri"/>
              </a:rPr>
              <a:t>neighbours</a:t>
            </a:r>
            <a:r>
              <a:rPr lang="en-GB" sz="1050">
                <a:solidFill>
                  <a:schemeClr val="dk1"/>
                </a:solidFill>
                <a:latin typeface="Calibri"/>
                <a:ea typeface="Calibri"/>
                <a:cs typeface="Calibri"/>
                <a:sym typeface="Calibri"/>
              </a:rPr>
              <a:t> around to give advice or mix traditional herbal remedies.  Every local community would also have an </a:t>
            </a:r>
            <a:r>
              <a:rPr lang="en-GB" sz="1050" b="1">
                <a:solidFill>
                  <a:schemeClr val="dk1"/>
                </a:solidFill>
                <a:latin typeface="Calibri"/>
                <a:ea typeface="Calibri"/>
                <a:cs typeface="Calibri"/>
                <a:sym typeface="Calibri"/>
              </a:rPr>
              <a:t>apothecary</a:t>
            </a:r>
            <a:r>
              <a:rPr lang="en-GB" sz="1050">
                <a:solidFill>
                  <a:schemeClr val="dk1"/>
                </a:solidFill>
                <a:latin typeface="Calibri"/>
                <a:ea typeface="Calibri"/>
                <a:cs typeface="Calibri"/>
                <a:sym typeface="Calibri"/>
              </a:rPr>
              <a:t> with meant access to care was even easier.  </a:t>
            </a:r>
            <a:endParaRPr sz="1100">
              <a:solidFill>
                <a:schemeClr val="dk1"/>
              </a:solidFill>
              <a:latin typeface="Calibri"/>
              <a:ea typeface="Calibri"/>
              <a:cs typeface="Calibri"/>
              <a:sym typeface="Calibri"/>
            </a:endParaRPr>
          </a:p>
        </p:txBody>
      </p:sp>
      <p:sp>
        <p:nvSpPr>
          <p:cNvPr id="625" name="Google Shape;625;p28"/>
          <p:cNvSpPr txBox="1"/>
          <p:nvPr/>
        </p:nvSpPr>
        <p:spPr>
          <a:xfrm>
            <a:off x="1621318" y="840311"/>
            <a:ext cx="7232700" cy="861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Calibri"/>
                <a:ea typeface="Calibri"/>
                <a:cs typeface="Calibri"/>
                <a:sym typeface="Calibri"/>
              </a:rPr>
              <a:t>Before 1500</a:t>
            </a:r>
            <a:r>
              <a:rPr lang="en-GB" sz="1000">
                <a:solidFill>
                  <a:schemeClr val="dk1"/>
                </a:solidFill>
                <a:latin typeface="Calibri"/>
                <a:ea typeface="Calibri"/>
                <a:cs typeface="Calibri"/>
                <a:sym typeface="Calibri"/>
              </a:rPr>
              <a:t>, hospitals were for </a:t>
            </a:r>
            <a:r>
              <a:rPr lang="en-GB" sz="1000" b="1">
                <a:solidFill>
                  <a:schemeClr val="dk1"/>
                </a:solidFill>
                <a:latin typeface="Calibri"/>
                <a:ea typeface="Calibri"/>
                <a:cs typeface="Calibri"/>
                <a:sym typeface="Calibri"/>
              </a:rPr>
              <a:t>travellers</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pilgrims</a:t>
            </a:r>
            <a:r>
              <a:rPr lang="en-GB" sz="1000">
                <a:solidFill>
                  <a:schemeClr val="dk1"/>
                </a:solidFill>
                <a:latin typeface="Calibri"/>
                <a:ea typeface="Calibri"/>
                <a:cs typeface="Calibri"/>
                <a:sym typeface="Calibri"/>
              </a:rPr>
              <a:t> and the </a:t>
            </a:r>
            <a:r>
              <a:rPr lang="en-GB" sz="1000" b="1">
                <a:solidFill>
                  <a:schemeClr val="dk1"/>
                </a:solidFill>
                <a:latin typeface="Calibri"/>
                <a:ea typeface="Calibri"/>
                <a:cs typeface="Calibri"/>
                <a:sym typeface="Calibri"/>
              </a:rPr>
              <a:t>elderly </a:t>
            </a:r>
            <a:r>
              <a:rPr lang="en-GB" sz="1000">
                <a:solidFill>
                  <a:schemeClr val="dk1"/>
                </a:solidFill>
                <a:latin typeface="Calibri"/>
                <a:ea typeface="Calibri"/>
                <a:cs typeface="Calibri"/>
                <a:sym typeface="Calibri"/>
              </a:rPr>
              <a:t>who would have been offered food, shelter and prayer. They were simply a place to receive ‘</a:t>
            </a:r>
            <a:r>
              <a:rPr lang="en-GB" sz="1000" b="1">
                <a:solidFill>
                  <a:schemeClr val="dk1"/>
                </a:solidFill>
                <a:latin typeface="Calibri"/>
                <a:ea typeface="Calibri"/>
                <a:cs typeface="Calibri"/>
                <a:sym typeface="Calibri"/>
              </a:rPr>
              <a:t>hospitality</a:t>
            </a:r>
            <a:r>
              <a:rPr lang="en-GB" sz="1000">
                <a:solidFill>
                  <a:schemeClr val="dk1"/>
                </a:solidFill>
                <a:latin typeface="Calibri"/>
                <a:ea typeface="Calibri"/>
                <a:cs typeface="Calibri"/>
                <a:sym typeface="Calibri"/>
              </a:rPr>
              <a:t>’. However, after the 1500s, some changes began.  </a:t>
            </a:r>
            <a:r>
              <a:rPr lang="en-GB" sz="1000" b="1">
                <a:solidFill>
                  <a:schemeClr val="dk1"/>
                </a:solidFill>
                <a:latin typeface="Calibri"/>
                <a:ea typeface="Calibri"/>
                <a:cs typeface="Calibri"/>
                <a:sym typeface="Calibri"/>
              </a:rPr>
              <a:t>Patient records </a:t>
            </a:r>
            <a:r>
              <a:rPr lang="en-GB" sz="1000">
                <a:solidFill>
                  <a:schemeClr val="dk1"/>
                </a:solidFill>
                <a:latin typeface="Calibri"/>
                <a:ea typeface="Calibri"/>
                <a:cs typeface="Calibri"/>
                <a:sym typeface="Calibri"/>
              </a:rPr>
              <a:t>suggest that more people went to a hospital with other issues such as </a:t>
            </a:r>
            <a:r>
              <a:rPr lang="en-GB" sz="1000" b="1">
                <a:solidFill>
                  <a:schemeClr val="dk1"/>
                </a:solidFill>
                <a:latin typeface="Calibri"/>
                <a:ea typeface="Calibri"/>
                <a:cs typeface="Calibri"/>
                <a:sym typeface="Calibri"/>
              </a:rPr>
              <a:t>wounds</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curable diseases such as a fever </a:t>
            </a:r>
            <a:r>
              <a:rPr lang="en-GB" sz="1000">
                <a:solidFill>
                  <a:schemeClr val="dk1"/>
                </a:solidFill>
                <a:latin typeface="Calibri"/>
                <a:ea typeface="Calibri"/>
                <a:cs typeface="Calibri"/>
                <a:sym typeface="Calibri"/>
              </a:rPr>
              <a:t>and </a:t>
            </a:r>
            <a:r>
              <a:rPr lang="en-GB" sz="1000" b="1">
                <a:solidFill>
                  <a:schemeClr val="dk1"/>
                </a:solidFill>
                <a:latin typeface="Calibri"/>
                <a:ea typeface="Calibri"/>
                <a:cs typeface="Calibri"/>
                <a:sym typeface="Calibri"/>
              </a:rPr>
              <a:t>skin conditions</a:t>
            </a:r>
            <a:r>
              <a:rPr lang="en-GB" sz="1000">
                <a:solidFill>
                  <a:schemeClr val="dk1"/>
                </a:solidFill>
                <a:latin typeface="Calibri"/>
                <a:ea typeface="Calibri"/>
                <a:cs typeface="Calibri"/>
                <a:sym typeface="Calibri"/>
              </a:rPr>
              <a:t>. Most hospitals at this time were for the sick and a group of people classed as the ‘</a:t>
            </a:r>
            <a:r>
              <a:rPr lang="en-GB" sz="1000" b="1">
                <a:solidFill>
                  <a:schemeClr val="dk1"/>
                </a:solidFill>
                <a:latin typeface="Calibri"/>
                <a:ea typeface="Calibri"/>
                <a:cs typeface="Calibri"/>
                <a:sym typeface="Calibri"/>
              </a:rPr>
              <a:t>deserving poor</a:t>
            </a:r>
            <a:r>
              <a:rPr lang="en-GB" sz="1000">
                <a:solidFill>
                  <a:schemeClr val="dk1"/>
                </a:solidFill>
                <a:latin typeface="Calibri"/>
                <a:ea typeface="Calibri"/>
                <a:cs typeface="Calibri"/>
                <a:sym typeface="Calibri"/>
              </a:rPr>
              <a:t>’ – those who society saw as hardworking and respectable.  Some patients even had to work in the hospital as well as gain treatment.  Those with incurable/ infectious diseases were rarely allowed in. </a:t>
            </a:r>
            <a:endParaRPr/>
          </a:p>
        </p:txBody>
      </p:sp>
      <p:sp>
        <p:nvSpPr>
          <p:cNvPr id="626" name="Google Shape;626;p28"/>
          <p:cNvSpPr txBox="1"/>
          <p:nvPr/>
        </p:nvSpPr>
        <p:spPr>
          <a:xfrm>
            <a:off x="1621320" y="1746410"/>
            <a:ext cx="2774100" cy="1662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 Basic Hospital Care</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A patient in hospital could expect basic but effective care.  They received a </a:t>
            </a:r>
            <a:r>
              <a:rPr lang="en-GB" sz="1000" b="1">
                <a:solidFill>
                  <a:schemeClr val="dk1"/>
                </a:solidFill>
                <a:latin typeface="Calibri"/>
                <a:ea typeface="Calibri"/>
                <a:cs typeface="Calibri"/>
                <a:sym typeface="Calibri"/>
              </a:rPr>
              <a:t>good diet </a:t>
            </a:r>
            <a:r>
              <a:rPr lang="en-GB" sz="1000">
                <a:solidFill>
                  <a:schemeClr val="dk1"/>
                </a:solidFill>
                <a:latin typeface="Calibri"/>
                <a:ea typeface="Calibri"/>
                <a:cs typeface="Calibri"/>
                <a:sym typeface="Calibri"/>
              </a:rPr>
              <a:t>which benefitted the poor who could not often eat well enough to help their body recover from illness. Patients received a </a:t>
            </a:r>
            <a:r>
              <a:rPr lang="en-GB" sz="1000" b="1">
                <a:solidFill>
                  <a:schemeClr val="dk1"/>
                </a:solidFill>
                <a:latin typeface="Calibri"/>
                <a:ea typeface="Calibri"/>
                <a:cs typeface="Calibri"/>
                <a:sym typeface="Calibri"/>
              </a:rPr>
              <a:t>daily visit from a physician</a:t>
            </a:r>
            <a:r>
              <a:rPr lang="en-GB" sz="1000">
                <a:solidFill>
                  <a:schemeClr val="dk1"/>
                </a:solidFill>
                <a:latin typeface="Calibri"/>
                <a:ea typeface="Calibri"/>
                <a:cs typeface="Calibri"/>
                <a:sym typeface="Calibri"/>
              </a:rPr>
              <a:t> and hospitals started employing physicians to work for the hospital not just rich individuals. </a:t>
            </a:r>
            <a:r>
              <a:rPr lang="en-GB" sz="1000" b="1">
                <a:solidFill>
                  <a:schemeClr val="dk1"/>
                </a:solidFill>
                <a:latin typeface="Calibri"/>
                <a:ea typeface="Calibri"/>
                <a:cs typeface="Calibri"/>
                <a:sym typeface="Calibri"/>
              </a:rPr>
              <a:t>Medication</a:t>
            </a:r>
            <a:r>
              <a:rPr lang="en-GB" sz="1000">
                <a:solidFill>
                  <a:schemeClr val="dk1"/>
                </a:solidFill>
                <a:latin typeface="Calibri"/>
                <a:ea typeface="Calibri"/>
                <a:cs typeface="Calibri"/>
                <a:sym typeface="Calibri"/>
              </a:rPr>
              <a:t> was also available as hospitals had their own apothecaries.</a:t>
            </a:r>
            <a:endParaRPr sz="1050">
              <a:solidFill>
                <a:schemeClr val="dk1"/>
              </a:solidFill>
              <a:latin typeface="Calibri"/>
              <a:ea typeface="Calibri"/>
              <a:cs typeface="Calibri"/>
              <a:sym typeface="Calibri"/>
            </a:endParaRPr>
          </a:p>
        </p:txBody>
      </p:sp>
      <p:sp>
        <p:nvSpPr>
          <p:cNvPr id="627" name="Google Shape;627;p28"/>
          <p:cNvSpPr txBox="1"/>
          <p:nvPr/>
        </p:nvSpPr>
        <p:spPr>
          <a:xfrm>
            <a:off x="4430001" y="1744701"/>
            <a:ext cx="3160200" cy="1662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Specialist Hospital Care</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One change was hospitals that specialised in </a:t>
            </a:r>
            <a:r>
              <a:rPr lang="en-GB" sz="1000" b="1">
                <a:solidFill>
                  <a:schemeClr val="dk1"/>
                </a:solidFill>
                <a:latin typeface="Calibri"/>
                <a:ea typeface="Calibri"/>
                <a:cs typeface="Calibri"/>
                <a:sym typeface="Calibri"/>
              </a:rPr>
              <a:t>one particular disease</a:t>
            </a:r>
            <a:r>
              <a:rPr lang="en-GB" sz="1000">
                <a:solidFill>
                  <a:schemeClr val="dk1"/>
                </a:solidFill>
                <a:latin typeface="Calibri"/>
                <a:ea typeface="Calibri"/>
                <a:cs typeface="Calibri"/>
                <a:sym typeface="Calibri"/>
              </a:rPr>
              <a:t>.  There had been hospitals in Medieval England for </a:t>
            </a:r>
            <a:r>
              <a:rPr lang="en-GB" sz="1000" b="1">
                <a:solidFill>
                  <a:schemeClr val="dk1"/>
                </a:solidFill>
                <a:latin typeface="Calibri"/>
                <a:ea typeface="Calibri"/>
                <a:cs typeface="Calibri"/>
                <a:sym typeface="Calibri"/>
              </a:rPr>
              <a:t>leprosy</a:t>
            </a:r>
            <a:r>
              <a:rPr lang="en-GB" sz="1000">
                <a:solidFill>
                  <a:schemeClr val="dk1"/>
                </a:solidFill>
                <a:latin typeface="Calibri"/>
                <a:ea typeface="Calibri"/>
                <a:cs typeface="Calibri"/>
                <a:sym typeface="Calibri"/>
              </a:rPr>
              <a:t>, but there was now a growing understanding of specialist care. Hospitals appeared for patients suffering with the </a:t>
            </a:r>
            <a:r>
              <a:rPr lang="en-GB" sz="1000" b="1">
                <a:solidFill>
                  <a:schemeClr val="dk1"/>
                </a:solidFill>
                <a:latin typeface="Calibri"/>
                <a:ea typeface="Calibri"/>
                <a:cs typeface="Calibri"/>
                <a:sym typeface="Calibri"/>
              </a:rPr>
              <a:t>plague</a:t>
            </a:r>
            <a:r>
              <a:rPr lang="en-GB" sz="1000">
                <a:solidFill>
                  <a:schemeClr val="dk1"/>
                </a:solidFill>
                <a:latin typeface="Calibri"/>
                <a:ea typeface="Calibri"/>
                <a:cs typeface="Calibri"/>
                <a:sym typeface="Calibri"/>
              </a:rPr>
              <a:t> or </a:t>
            </a:r>
            <a:r>
              <a:rPr lang="en-GB" sz="1000" b="1">
                <a:solidFill>
                  <a:schemeClr val="dk1"/>
                </a:solidFill>
                <a:latin typeface="Calibri"/>
                <a:ea typeface="Calibri"/>
                <a:cs typeface="Calibri"/>
                <a:sym typeface="Calibri"/>
              </a:rPr>
              <a:t>pox</a:t>
            </a:r>
            <a:r>
              <a:rPr lang="en-GB" sz="1000">
                <a:solidFill>
                  <a:schemeClr val="dk1"/>
                </a:solidFill>
                <a:latin typeface="Calibri"/>
                <a:ea typeface="Calibri"/>
                <a:cs typeface="Calibri"/>
                <a:sym typeface="Calibri"/>
              </a:rPr>
              <a:t>.  They were known as ‘</a:t>
            </a:r>
            <a:r>
              <a:rPr lang="en-GB" sz="1000" b="1">
                <a:solidFill>
                  <a:schemeClr val="dk1"/>
                </a:solidFill>
                <a:latin typeface="Calibri"/>
                <a:ea typeface="Calibri"/>
                <a:cs typeface="Calibri"/>
                <a:sym typeface="Calibri"/>
              </a:rPr>
              <a:t>pest houses</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plague houses</a:t>
            </a:r>
            <a:r>
              <a:rPr lang="en-GB" sz="1000">
                <a:solidFill>
                  <a:schemeClr val="dk1"/>
                </a:solidFill>
                <a:latin typeface="Calibri"/>
                <a:ea typeface="Calibri"/>
                <a:cs typeface="Calibri"/>
                <a:sym typeface="Calibri"/>
              </a:rPr>
              <a:t>’ or ‘</a:t>
            </a:r>
            <a:r>
              <a:rPr lang="en-GB" sz="1000" b="1">
                <a:solidFill>
                  <a:schemeClr val="dk1"/>
                </a:solidFill>
                <a:latin typeface="Calibri"/>
                <a:ea typeface="Calibri"/>
                <a:cs typeface="Calibri"/>
                <a:sym typeface="Calibri"/>
              </a:rPr>
              <a:t>pox houses</a:t>
            </a:r>
            <a:r>
              <a:rPr lang="en-GB" sz="1000">
                <a:solidFill>
                  <a:schemeClr val="dk1"/>
                </a:solidFill>
                <a:latin typeface="Calibri"/>
                <a:ea typeface="Calibri"/>
                <a:cs typeface="Calibri"/>
                <a:sym typeface="Calibri"/>
              </a:rPr>
              <a:t>’. These hospitals showed a change in hospital care as they admitted patients who had </a:t>
            </a:r>
            <a:r>
              <a:rPr lang="en-GB" sz="1000" b="1">
                <a:solidFill>
                  <a:schemeClr val="dk1"/>
                </a:solidFill>
                <a:latin typeface="Calibri"/>
                <a:ea typeface="Calibri"/>
                <a:cs typeface="Calibri"/>
                <a:sym typeface="Calibri"/>
              </a:rPr>
              <a:t>contagious diseases </a:t>
            </a:r>
            <a:r>
              <a:rPr lang="en-GB" sz="1000">
                <a:solidFill>
                  <a:schemeClr val="dk1"/>
                </a:solidFill>
                <a:latin typeface="Calibri"/>
                <a:ea typeface="Calibri"/>
                <a:cs typeface="Calibri"/>
                <a:sym typeface="Calibri"/>
              </a:rPr>
              <a:t>– most other hospitals would not allow these patients in.</a:t>
            </a:r>
            <a:endParaRPr/>
          </a:p>
        </p:txBody>
      </p:sp>
      <p:sp>
        <p:nvSpPr>
          <p:cNvPr id="628" name="Google Shape;628;p28"/>
          <p:cNvSpPr txBox="1"/>
          <p:nvPr/>
        </p:nvSpPr>
        <p:spPr>
          <a:xfrm>
            <a:off x="1621318" y="5466349"/>
            <a:ext cx="3215100" cy="1354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St. Bartholomew’s Hospital in London</a:t>
            </a:r>
            <a:r>
              <a:rPr lang="en-GB" sz="11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Only survived because Henry re-founded it himself in 1546.  By the 1660s it had 12 wards, three surgeons, 300 patients and 15 nursing sisters.  ‘</a:t>
            </a:r>
            <a:r>
              <a:rPr lang="en-GB" sz="1000" b="1">
                <a:solidFill>
                  <a:schemeClr val="dk1"/>
                </a:solidFill>
                <a:latin typeface="Calibri"/>
                <a:ea typeface="Calibri"/>
                <a:cs typeface="Calibri"/>
                <a:sym typeface="Calibri"/>
              </a:rPr>
              <a:t>St Bartholomew’s</a:t>
            </a:r>
            <a:r>
              <a:rPr lang="en-GB" sz="1000">
                <a:solidFill>
                  <a:schemeClr val="dk1"/>
                </a:solidFill>
                <a:latin typeface="Calibri"/>
                <a:ea typeface="Calibri"/>
                <a:cs typeface="Calibri"/>
                <a:sym typeface="Calibri"/>
              </a:rPr>
              <a:t>’ was also a hospital which started taking in those with contagious diseases as still at this time most would not admit anyone who could pass an illness on. It was one of the first to become a </a:t>
            </a:r>
            <a:r>
              <a:rPr lang="en-GB" sz="1000" b="1">
                <a:solidFill>
                  <a:schemeClr val="dk1"/>
                </a:solidFill>
                <a:latin typeface="Calibri"/>
                <a:ea typeface="Calibri"/>
                <a:cs typeface="Calibri"/>
                <a:sym typeface="Calibri"/>
              </a:rPr>
              <a:t>centre of innovation </a:t>
            </a:r>
            <a:r>
              <a:rPr lang="en-GB" sz="1000">
                <a:solidFill>
                  <a:schemeClr val="dk1"/>
                </a:solidFill>
                <a:latin typeface="Calibri"/>
                <a:ea typeface="Calibri"/>
                <a:cs typeface="Calibri"/>
                <a:sym typeface="Calibri"/>
              </a:rPr>
              <a:t>and research.</a:t>
            </a:r>
            <a:endParaRPr/>
          </a:p>
        </p:txBody>
      </p:sp>
      <p:sp>
        <p:nvSpPr>
          <p:cNvPr id="629" name="Google Shape;629;p28"/>
          <p:cNvSpPr txBox="1"/>
          <p:nvPr/>
        </p:nvSpPr>
        <p:spPr>
          <a:xfrm>
            <a:off x="1621319" y="3453198"/>
            <a:ext cx="2573700" cy="1970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St Mary’s of Bethlehem</a:t>
            </a:r>
            <a:endParaRPr/>
          </a:p>
          <a:p>
            <a:pPr marL="0" marR="0" lvl="0" indent="0" algn="l" rtl="0">
              <a:spcBef>
                <a:spcPts val="0"/>
              </a:spcBef>
              <a:spcAft>
                <a:spcPts val="0"/>
              </a:spcAft>
              <a:buNone/>
            </a:pPr>
            <a:r>
              <a:rPr lang="en-GB" sz="1000" b="1">
                <a:solidFill>
                  <a:schemeClr val="dk1"/>
                </a:solidFill>
                <a:latin typeface="Calibri"/>
                <a:ea typeface="Calibri"/>
                <a:cs typeface="Calibri"/>
                <a:sym typeface="Calibri"/>
              </a:rPr>
              <a:t>St Mary’s of Bethlehem</a:t>
            </a:r>
            <a:r>
              <a:rPr lang="en-GB" sz="1000">
                <a:solidFill>
                  <a:schemeClr val="dk1"/>
                </a:solidFill>
                <a:latin typeface="Calibri"/>
                <a:ea typeface="Calibri"/>
                <a:cs typeface="Calibri"/>
                <a:sym typeface="Calibri"/>
              </a:rPr>
              <a:t>, given the name ‘</a:t>
            </a:r>
            <a:r>
              <a:rPr lang="en-GB" sz="1000" b="1">
                <a:solidFill>
                  <a:schemeClr val="dk1"/>
                </a:solidFill>
                <a:latin typeface="Calibri"/>
                <a:ea typeface="Calibri"/>
                <a:cs typeface="Calibri"/>
                <a:sym typeface="Calibri"/>
              </a:rPr>
              <a:t>Bedlam</a:t>
            </a:r>
            <a:r>
              <a:rPr lang="en-GB" sz="1000">
                <a:solidFill>
                  <a:schemeClr val="dk1"/>
                </a:solidFill>
                <a:latin typeface="Calibri"/>
                <a:ea typeface="Calibri"/>
                <a:cs typeface="Calibri"/>
                <a:sym typeface="Calibri"/>
              </a:rPr>
              <a:t>’ was Britain’s first ‘</a:t>
            </a:r>
            <a:r>
              <a:rPr lang="en-GB" sz="1000" b="1">
                <a:solidFill>
                  <a:schemeClr val="dk1"/>
                </a:solidFill>
                <a:latin typeface="Calibri"/>
                <a:ea typeface="Calibri"/>
                <a:cs typeface="Calibri"/>
                <a:sym typeface="Calibri"/>
              </a:rPr>
              <a:t>lunatic asylum</a:t>
            </a:r>
            <a:r>
              <a:rPr lang="en-GB" sz="1000">
                <a:solidFill>
                  <a:schemeClr val="dk1"/>
                </a:solidFill>
                <a:latin typeface="Calibri"/>
                <a:ea typeface="Calibri"/>
                <a:cs typeface="Calibri"/>
                <a:sym typeface="Calibri"/>
              </a:rPr>
              <a:t>’.  Many of its </a:t>
            </a:r>
            <a:r>
              <a:rPr lang="en-GB" sz="1000" b="1">
                <a:solidFill>
                  <a:schemeClr val="dk1"/>
                </a:solidFill>
                <a:latin typeface="Calibri"/>
                <a:ea typeface="Calibri"/>
                <a:cs typeface="Calibri"/>
                <a:sym typeface="Calibri"/>
              </a:rPr>
              <a:t>inmates</a:t>
            </a:r>
            <a:r>
              <a:rPr lang="en-GB" sz="1000">
                <a:solidFill>
                  <a:schemeClr val="dk1"/>
                </a:solidFill>
                <a:latin typeface="Calibri"/>
                <a:ea typeface="Calibri"/>
                <a:cs typeface="Calibri"/>
                <a:sym typeface="Calibri"/>
              </a:rPr>
              <a:t> (they were not called patients) had </a:t>
            </a:r>
            <a:r>
              <a:rPr lang="en-GB" sz="1000" b="1">
                <a:solidFill>
                  <a:schemeClr val="dk1"/>
                </a:solidFill>
                <a:latin typeface="Calibri"/>
                <a:ea typeface="Calibri"/>
                <a:cs typeface="Calibri"/>
                <a:sym typeface="Calibri"/>
              </a:rPr>
              <a:t>learning disabilities</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epilepsy</a:t>
            </a:r>
            <a:r>
              <a:rPr lang="en-GB" sz="1000">
                <a:solidFill>
                  <a:schemeClr val="dk1"/>
                </a:solidFill>
                <a:latin typeface="Calibri"/>
                <a:ea typeface="Calibri"/>
                <a:cs typeface="Calibri"/>
                <a:sym typeface="Calibri"/>
              </a:rPr>
              <a:t> or other </a:t>
            </a:r>
            <a:r>
              <a:rPr lang="en-GB" sz="1000" b="1">
                <a:solidFill>
                  <a:schemeClr val="dk1"/>
                </a:solidFill>
                <a:latin typeface="Calibri"/>
                <a:ea typeface="Calibri"/>
                <a:cs typeface="Calibri"/>
                <a:sym typeface="Calibri"/>
              </a:rPr>
              <a:t>psychological</a:t>
            </a:r>
            <a:r>
              <a:rPr lang="en-GB" sz="1000">
                <a:solidFill>
                  <a:schemeClr val="dk1"/>
                </a:solidFill>
                <a:latin typeface="Calibri"/>
                <a:ea typeface="Calibri"/>
                <a:cs typeface="Calibri"/>
                <a:sym typeface="Calibri"/>
              </a:rPr>
              <a:t> problems which can be easily explained and treated today.  People even visited the hospital to watch the inmates as </a:t>
            </a:r>
            <a:r>
              <a:rPr lang="en-GB" sz="1000" b="1">
                <a:solidFill>
                  <a:schemeClr val="dk1"/>
                </a:solidFill>
                <a:latin typeface="Calibri"/>
                <a:ea typeface="Calibri"/>
                <a:cs typeface="Calibri"/>
                <a:sym typeface="Calibri"/>
              </a:rPr>
              <a:t>entertainment</a:t>
            </a:r>
            <a:r>
              <a:rPr lang="en-GB" sz="1000">
                <a:solidFill>
                  <a:schemeClr val="dk1"/>
                </a:solidFill>
                <a:latin typeface="Calibri"/>
                <a:ea typeface="Calibri"/>
                <a:cs typeface="Calibri"/>
                <a:sym typeface="Calibri"/>
              </a:rPr>
              <a:t>.  However, it did show some </a:t>
            </a:r>
            <a:r>
              <a:rPr lang="en-GB" sz="1000" b="1">
                <a:solidFill>
                  <a:schemeClr val="dk1"/>
                </a:solidFill>
                <a:latin typeface="Calibri"/>
                <a:ea typeface="Calibri"/>
                <a:cs typeface="Calibri"/>
                <a:sym typeface="Calibri"/>
              </a:rPr>
              <a:t>progress</a:t>
            </a:r>
            <a:r>
              <a:rPr lang="en-GB" sz="1000">
                <a:solidFill>
                  <a:schemeClr val="dk1"/>
                </a:solidFill>
                <a:latin typeface="Calibri"/>
                <a:ea typeface="Calibri"/>
                <a:cs typeface="Calibri"/>
                <a:sym typeface="Calibri"/>
              </a:rPr>
              <a:t> in care as its aim was to cater for patients with a particular need – even if they were not fully understood at the time.</a:t>
            </a:r>
            <a:endParaRPr/>
          </a:p>
        </p:txBody>
      </p:sp>
      <p:cxnSp>
        <p:nvCxnSpPr>
          <p:cNvPr id="630" name="Google Shape;630;p28"/>
          <p:cNvCxnSpPr/>
          <p:nvPr/>
        </p:nvCxnSpPr>
        <p:spPr>
          <a:xfrm>
            <a:off x="1621318" y="437649"/>
            <a:ext cx="10456200" cy="0"/>
          </a:xfrm>
          <a:prstGeom prst="straightConnector1">
            <a:avLst/>
          </a:prstGeom>
          <a:noFill/>
          <a:ln w="9525" cap="flat" cmpd="sng">
            <a:solidFill>
              <a:schemeClr val="accent1"/>
            </a:solidFill>
            <a:prstDash val="solid"/>
            <a:miter lim="800000"/>
            <a:headEnd type="none" w="sm" len="sm"/>
            <a:tailEnd type="none" w="sm" len="sm"/>
          </a:ln>
        </p:spPr>
      </p:cxnSp>
      <p:sp>
        <p:nvSpPr>
          <p:cNvPr id="631" name="Google Shape;631;p28"/>
          <p:cNvSpPr txBox="1"/>
          <p:nvPr/>
        </p:nvSpPr>
        <p:spPr>
          <a:xfrm>
            <a:off x="8907998" y="4779637"/>
            <a:ext cx="2360700" cy="2031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a:solidFill>
                  <a:schemeClr val="dk1"/>
                </a:solidFill>
                <a:latin typeface="Calibri"/>
                <a:ea typeface="Calibri"/>
                <a:cs typeface="Calibri"/>
                <a:sym typeface="Calibri"/>
              </a:rPr>
              <a:t>Famous Philosopher, </a:t>
            </a:r>
            <a:r>
              <a:rPr lang="en-GB" sz="1050" b="1">
                <a:solidFill>
                  <a:schemeClr val="dk1"/>
                </a:solidFill>
                <a:latin typeface="Calibri"/>
                <a:ea typeface="Calibri"/>
                <a:cs typeface="Calibri"/>
                <a:sym typeface="Calibri"/>
              </a:rPr>
              <a:t>Thomas Hobbes </a:t>
            </a:r>
            <a:r>
              <a:rPr lang="en-GB" sz="1050">
                <a:solidFill>
                  <a:schemeClr val="dk1"/>
                </a:solidFill>
                <a:latin typeface="Calibri"/>
                <a:ea typeface="Calibri"/>
                <a:cs typeface="Calibri"/>
                <a:sym typeface="Calibri"/>
              </a:rPr>
              <a:t>said that he would ‘</a:t>
            </a:r>
            <a:r>
              <a:rPr lang="en-GB" sz="1050" i="1">
                <a:solidFill>
                  <a:schemeClr val="dk1"/>
                </a:solidFill>
                <a:latin typeface="Calibri"/>
                <a:ea typeface="Calibri"/>
                <a:cs typeface="Calibri"/>
                <a:sym typeface="Calibri"/>
              </a:rPr>
              <a:t>rather have the advice or take medicine from an experienced old woman, who had been at many sick people’s bedsides than from the most educated but unexperienced physician</a:t>
            </a:r>
            <a:r>
              <a:rPr lang="en-GB" sz="1050" b="1">
                <a:solidFill>
                  <a:schemeClr val="dk1"/>
                </a:solidFill>
                <a:latin typeface="Calibri"/>
                <a:ea typeface="Calibri"/>
                <a:cs typeface="Calibri"/>
                <a:sym typeface="Calibri"/>
              </a:rPr>
              <a:t>’</a:t>
            </a:r>
            <a:r>
              <a:rPr lang="en-GB" sz="1050">
                <a:solidFill>
                  <a:schemeClr val="dk1"/>
                </a:solidFill>
                <a:latin typeface="Calibri"/>
                <a:ea typeface="Calibri"/>
                <a:cs typeface="Calibri"/>
                <a:sym typeface="Calibri"/>
              </a:rPr>
              <a:t>.   For instance, </a:t>
            </a:r>
            <a:r>
              <a:rPr lang="en-GB" sz="1050" b="1">
                <a:solidFill>
                  <a:schemeClr val="dk1"/>
                </a:solidFill>
                <a:latin typeface="Calibri"/>
                <a:ea typeface="Calibri"/>
                <a:cs typeface="Calibri"/>
                <a:sym typeface="Calibri"/>
              </a:rPr>
              <a:t>Margret Colfe </a:t>
            </a:r>
            <a:r>
              <a:rPr lang="en-GB" sz="1050">
                <a:solidFill>
                  <a:schemeClr val="dk1"/>
                </a:solidFill>
                <a:latin typeface="Calibri"/>
                <a:ea typeface="Calibri"/>
                <a:cs typeface="Calibri"/>
                <a:sym typeface="Calibri"/>
              </a:rPr>
              <a:t>was remembered after her death in 1643 as ‘</a:t>
            </a:r>
            <a:r>
              <a:rPr lang="en-GB" sz="1050" i="1">
                <a:solidFill>
                  <a:schemeClr val="dk1"/>
                </a:solidFill>
                <a:latin typeface="Calibri"/>
                <a:ea typeface="Calibri"/>
                <a:cs typeface="Calibri"/>
                <a:sym typeface="Calibri"/>
              </a:rPr>
              <a:t>Having forty years a willing nurse, midwife, surgeon and in part, physician to all both rich and poor, without expecting reward</a:t>
            </a:r>
            <a:r>
              <a:rPr lang="en-GB" sz="1050">
                <a:solidFill>
                  <a:schemeClr val="dk1"/>
                </a:solidFill>
                <a:latin typeface="Calibri"/>
                <a:ea typeface="Calibri"/>
                <a:cs typeface="Calibri"/>
                <a:sym typeface="Calibri"/>
              </a:rPr>
              <a:t>’.</a:t>
            </a:r>
            <a:endParaRPr/>
          </a:p>
        </p:txBody>
      </p:sp>
      <p:pic>
        <p:nvPicPr>
          <p:cNvPr id="632" name="Google Shape;632;p28" descr="Image result for pox victim cartoon"/>
          <p:cNvPicPr preferRelativeResize="0"/>
          <p:nvPr/>
        </p:nvPicPr>
        <p:blipFill rotWithShape="1">
          <a:blip r:embed="rId7">
            <a:alphaModFix/>
          </a:blip>
          <a:srcRect l="9164" t="5498" r="63721" b="45716"/>
          <a:stretch/>
        </p:blipFill>
        <p:spPr>
          <a:xfrm>
            <a:off x="7590231" y="1559859"/>
            <a:ext cx="1317767" cy="1879280"/>
          </a:xfrm>
          <a:prstGeom prst="rect">
            <a:avLst/>
          </a:prstGeom>
          <a:noFill/>
          <a:ln>
            <a:noFill/>
          </a:ln>
        </p:spPr>
      </p:pic>
      <p:sp>
        <p:nvSpPr>
          <p:cNvPr id="633" name="Google Shape;633;p28"/>
          <p:cNvSpPr txBox="1"/>
          <p:nvPr/>
        </p:nvSpPr>
        <p:spPr>
          <a:xfrm>
            <a:off x="5570614" y="3439140"/>
            <a:ext cx="3282600" cy="1985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KEY TURNING POINT: </a:t>
            </a:r>
            <a:endParaRPr/>
          </a:p>
          <a:p>
            <a:pPr marL="0" marR="0" lvl="0" indent="0" algn="ctr" rtl="0">
              <a:spcBef>
                <a:spcPts val="0"/>
              </a:spcBef>
              <a:spcAft>
                <a:spcPts val="0"/>
              </a:spcAft>
              <a:buNone/>
            </a:pPr>
            <a:r>
              <a:rPr lang="en-GB" sz="1100" b="1">
                <a:solidFill>
                  <a:schemeClr val="dk1"/>
                </a:solidFill>
                <a:latin typeface="Calibri"/>
                <a:ea typeface="Calibri"/>
                <a:cs typeface="Calibri"/>
                <a:sym typeface="Calibri"/>
              </a:rPr>
              <a:t>The Dissolution of the Monasteries 1536</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In </a:t>
            </a:r>
            <a:r>
              <a:rPr lang="en-GB" sz="1000" b="1">
                <a:solidFill>
                  <a:schemeClr val="dk1"/>
                </a:solidFill>
                <a:latin typeface="Calibri"/>
                <a:ea typeface="Calibri"/>
                <a:cs typeface="Calibri"/>
                <a:sym typeface="Calibri"/>
              </a:rPr>
              <a:t>1536</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Henry VIII </a:t>
            </a:r>
            <a:r>
              <a:rPr lang="en-GB" sz="1000">
                <a:solidFill>
                  <a:schemeClr val="dk1"/>
                </a:solidFill>
                <a:latin typeface="Calibri"/>
                <a:ea typeface="Calibri"/>
                <a:cs typeface="Calibri"/>
                <a:sym typeface="Calibri"/>
              </a:rPr>
              <a:t>closed down all of the </a:t>
            </a:r>
            <a:r>
              <a:rPr lang="en-GB" sz="1000" b="1">
                <a:solidFill>
                  <a:schemeClr val="dk1"/>
                </a:solidFill>
                <a:latin typeface="Calibri"/>
                <a:ea typeface="Calibri"/>
                <a:cs typeface="Calibri"/>
                <a:sym typeface="Calibri"/>
              </a:rPr>
              <a:t>monasteries</a:t>
            </a:r>
            <a:r>
              <a:rPr lang="en-GB" sz="1000">
                <a:solidFill>
                  <a:schemeClr val="dk1"/>
                </a:solidFill>
                <a:latin typeface="Calibri"/>
                <a:ea typeface="Calibri"/>
                <a:cs typeface="Calibri"/>
                <a:sym typeface="Calibri"/>
              </a:rPr>
              <a:t> in England due to his belief that the Catholic Church which ran them was greedy and corrupt. Henry wanted to attack the Catholic Church after the </a:t>
            </a:r>
            <a:r>
              <a:rPr lang="en-GB" sz="1000" b="1">
                <a:solidFill>
                  <a:schemeClr val="dk1"/>
                </a:solidFill>
                <a:latin typeface="Calibri"/>
                <a:ea typeface="Calibri"/>
                <a:cs typeface="Calibri"/>
                <a:sym typeface="Calibri"/>
              </a:rPr>
              <a:t>reformation</a:t>
            </a:r>
            <a:r>
              <a:rPr lang="en-GB" sz="1000">
                <a:solidFill>
                  <a:schemeClr val="dk1"/>
                </a:solidFill>
                <a:latin typeface="Calibri"/>
                <a:ea typeface="Calibri"/>
                <a:cs typeface="Calibri"/>
                <a:sym typeface="Calibri"/>
              </a:rPr>
              <a:t> two years earlier.  This was known as the </a:t>
            </a:r>
            <a:r>
              <a:rPr lang="en-GB" sz="1000" b="1">
                <a:solidFill>
                  <a:schemeClr val="dk1"/>
                </a:solidFill>
                <a:latin typeface="Calibri"/>
                <a:ea typeface="Calibri"/>
                <a:cs typeface="Calibri"/>
                <a:sym typeface="Calibri"/>
              </a:rPr>
              <a:t>Dissolution of the Monasteries</a:t>
            </a:r>
            <a:r>
              <a:rPr lang="en-GB" sz="1000">
                <a:solidFill>
                  <a:schemeClr val="dk1"/>
                </a:solidFill>
                <a:latin typeface="Calibri"/>
                <a:ea typeface="Calibri"/>
                <a:cs typeface="Calibri"/>
                <a:sym typeface="Calibri"/>
              </a:rPr>
              <a:t>. Hospitals before 1536 were attached to religious buildings such as abbeys and monasteries and patients would be cared for by monks and nuns. The dissolution </a:t>
            </a:r>
            <a:r>
              <a:rPr lang="en-GB" sz="1000" b="1">
                <a:solidFill>
                  <a:schemeClr val="dk1"/>
                </a:solidFill>
                <a:latin typeface="Calibri"/>
                <a:ea typeface="Calibri"/>
                <a:cs typeface="Calibri"/>
                <a:sym typeface="Calibri"/>
              </a:rPr>
              <a:t>drastically reduced </a:t>
            </a:r>
            <a:r>
              <a:rPr lang="en-GB" sz="1000">
                <a:solidFill>
                  <a:schemeClr val="dk1"/>
                </a:solidFill>
                <a:latin typeface="Calibri"/>
                <a:ea typeface="Calibri"/>
                <a:cs typeface="Calibri"/>
                <a:sym typeface="Calibri"/>
              </a:rPr>
              <a:t>the number of hospitals available for patients and few stayed open after 1536. </a:t>
            </a:r>
            <a:endParaRPr/>
          </a:p>
        </p:txBody>
      </p:sp>
      <p:pic>
        <p:nvPicPr>
          <p:cNvPr id="634" name="Google Shape;634;p28" descr="Image result for medieval hospital"/>
          <p:cNvPicPr preferRelativeResize="0"/>
          <p:nvPr/>
        </p:nvPicPr>
        <p:blipFill rotWithShape="1">
          <a:blip r:embed="rId8">
            <a:alphaModFix/>
          </a:blip>
          <a:srcRect l="280" t="24760" r="74261" b="14104"/>
          <a:stretch/>
        </p:blipFill>
        <p:spPr>
          <a:xfrm>
            <a:off x="4195158" y="3420752"/>
            <a:ext cx="1375455" cy="2043887"/>
          </a:xfrm>
          <a:prstGeom prst="rect">
            <a:avLst/>
          </a:prstGeom>
          <a:noFill/>
          <a:ln>
            <a:noFill/>
          </a:ln>
        </p:spPr>
      </p:pic>
      <p:pic>
        <p:nvPicPr>
          <p:cNvPr id="635" name="Google Shape;635;p28" descr="Image result for wise woman clipart"/>
          <p:cNvPicPr preferRelativeResize="0"/>
          <p:nvPr/>
        </p:nvPicPr>
        <p:blipFill rotWithShape="1">
          <a:blip r:embed="rId9">
            <a:alphaModFix/>
          </a:blip>
          <a:srcRect l="22202" r="42334"/>
          <a:stretch/>
        </p:blipFill>
        <p:spPr>
          <a:xfrm>
            <a:off x="11344966" y="4525686"/>
            <a:ext cx="762169" cy="228321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29"/>
          <p:cNvSpPr txBox="1"/>
          <p:nvPr/>
        </p:nvSpPr>
        <p:spPr>
          <a:xfrm>
            <a:off x="89647" y="49103"/>
            <a:ext cx="15015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13</a:t>
            </a:r>
            <a:endParaRPr/>
          </a:p>
        </p:txBody>
      </p:sp>
      <p:pic>
        <p:nvPicPr>
          <p:cNvPr id="642" name="Google Shape;642;p29" descr="Radio Newsman Regular"/>
          <p:cNvPicPr preferRelativeResize="0"/>
          <p:nvPr/>
        </p:nvPicPr>
        <p:blipFill rotWithShape="1">
          <a:blip r:embed="rId3">
            <a:alphaModFix/>
          </a:blip>
          <a:srcRect l="58713" b="-9998"/>
          <a:stretch/>
        </p:blipFill>
        <p:spPr>
          <a:xfrm>
            <a:off x="44823" y="986305"/>
            <a:ext cx="1466400" cy="175712"/>
          </a:xfrm>
          <a:prstGeom prst="rect">
            <a:avLst/>
          </a:prstGeom>
          <a:noFill/>
          <a:ln>
            <a:noFill/>
          </a:ln>
        </p:spPr>
      </p:pic>
      <p:pic>
        <p:nvPicPr>
          <p:cNvPr id="643" name="Google Shape;643;p29" descr="Radio Newsman Regular"/>
          <p:cNvPicPr preferRelativeResize="0"/>
          <p:nvPr/>
        </p:nvPicPr>
        <p:blipFill rotWithShape="1">
          <a:blip r:embed="rId4">
            <a:alphaModFix/>
          </a:blip>
          <a:srcRect l="27432" r="42097" b="-14995"/>
          <a:stretch/>
        </p:blipFill>
        <p:spPr>
          <a:xfrm>
            <a:off x="84866" y="724075"/>
            <a:ext cx="1506191" cy="251049"/>
          </a:xfrm>
          <a:prstGeom prst="rect">
            <a:avLst/>
          </a:prstGeom>
          <a:noFill/>
          <a:ln>
            <a:noFill/>
          </a:ln>
        </p:spPr>
      </p:pic>
      <p:pic>
        <p:nvPicPr>
          <p:cNvPr id="644" name="Google Shape;644;p29" descr="Radio Newsman Regular"/>
          <p:cNvPicPr preferRelativeResize="0"/>
          <p:nvPr/>
        </p:nvPicPr>
        <p:blipFill rotWithShape="1">
          <a:blip r:embed="rId4">
            <a:alphaModFix/>
          </a:blip>
          <a:srcRect r="73478" b="-4997"/>
          <a:stretch/>
        </p:blipFill>
        <p:spPr>
          <a:xfrm>
            <a:off x="89647" y="437649"/>
            <a:ext cx="1501409" cy="286426"/>
          </a:xfrm>
          <a:prstGeom prst="rect">
            <a:avLst/>
          </a:prstGeom>
          <a:noFill/>
          <a:ln>
            <a:noFill/>
          </a:ln>
        </p:spPr>
      </p:pic>
      <p:pic>
        <p:nvPicPr>
          <p:cNvPr id="645" name="Google Shape;645;p29" descr="Image result for heart monitor clipart"/>
          <p:cNvPicPr preferRelativeResize="0"/>
          <p:nvPr/>
        </p:nvPicPr>
        <p:blipFill rotWithShape="1">
          <a:blip r:embed="rId5">
            <a:alphaModFix/>
          </a:blip>
          <a:srcRect t="39191" r="15902" b="38201"/>
          <a:stretch/>
        </p:blipFill>
        <p:spPr>
          <a:xfrm>
            <a:off x="1" y="1145824"/>
            <a:ext cx="1591056" cy="785474"/>
          </a:xfrm>
          <a:prstGeom prst="rect">
            <a:avLst/>
          </a:prstGeom>
          <a:noFill/>
          <a:ln>
            <a:noFill/>
          </a:ln>
        </p:spPr>
      </p:pic>
      <p:sp>
        <p:nvSpPr>
          <p:cNvPr id="646" name="Google Shape;646;p29"/>
          <p:cNvSpPr txBox="1"/>
          <p:nvPr/>
        </p:nvSpPr>
        <p:spPr>
          <a:xfrm>
            <a:off x="1664208" y="49103"/>
            <a:ext cx="104562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2: </a:t>
            </a:r>
            <a:r>
              <a:rPr lang="en-GB" sz="1600">
                <a:solidFill>
                  <a:schemeClr val="lt1"/>
                </a:solidFill>
                <a:latin typeface="Calibri"/>
                <a:ea typeface="Calibri"/>
                <a:cs typeface="Calibri"/>
                <a:sym typeface="Calibri"/>
              </a:rPr>
              <a:t>Medicine in Early Modern Britain – Improvements in Medical Training during the Early Modern Period: 1500-1700.</a:t>
            </a:r>
            <a:endParaRPr/>
          </a:p>
        </p:txBody>
      </p:sp>
      <p:pic>
        <p:nvPicPr>
          <p:cNvPr id="647" name="Google Shape;647;p29" descr="Related image"/>
          <p:cNvPicPr preferRelativeResize="0"/>
          <p:nvPr/>
        </p:nvPicPr>
        <p:blipFill rotWithShape="1">
          <a:blip r:embed="rId6">
            <a:alphaModFix/>
          </a:blip>
          <a:srcRect/>
          <a:stretch/>
        </p:blipFill>
        <p:spPr>
          <a:xfrm>
            <a:off x="438269" y="1179454"/>
            <a:ext cx="732840" cy="664943"/>
          </a:xfrm>
          <a:prstGeom prst="rect">
            <a:avLst/>
          </a:prstGeom>
          <a:noFill/>
          <a:ln>
            <a:noFill/>
          </a:ln>
        </p:spPr>
      </p:pic>
      <p:sp>
        <p:nvSpPr>
          <p:cNvPr id="648" name="Google Shape;648;p29"/>
          <p:cNvSpPr/>
          <p:nvPr/>
        </p:nvSpPr>
        <p:spPr>
          <a:xfrm>
            <a:off x="84865" y="1789050"/>
            <a:ext cx="1506300" cy="50412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9" name="Google Shape;649;p29"/>
          <p:cNvSpPr txBox="1"/>
          <p:nvPr/>
        </p:nvSpPr>
        <p:spPr>
          <a:xfrm>
            <a:off x="171272" y="2599731"/>
            <a:ext cx="13335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KEY TERMS</a:t>
            </a:r>
            <a:endParaRPr sz="1200">
              <a:solidFill>
                <a:schemeClr val="lt1"/>
              </a:solidFill>
              <a:latin typeface="Calibri"/>
              <a:ea typeface="Calibri"/>
              <a:cs typeface="Calibri"/>
              <a:sym typeface="Calibri"/>
            </a:endParaRPr>
          </a:p>
        </p:txBody>
      </p:sp>
      <p:sp>
        <p:nvSpPr>
          <p:cNvPr id="650" name="Google Shape;650;p29"/>
          <p:cNvSpPr txBox="1"/>
          <p:nvPr/>
        </p:nvSpPr>
        <p:spPr>
          <a:xfrm>
            <a:off x="54916" y="2901143"/>
            <a:ext cx="1499400" cy="39867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Anatomy</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Apothecaries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Apprentices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Artists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Dissection</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Experimental</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Fugitive Sheets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Galen</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Guild System</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Hospital Wards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Inferior</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Journeymen</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Latin</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Licence</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Masters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Microscopes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Practical</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Printing Press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Scientific approach</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College of Physicians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Thermometers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University Training</a:t>
            </a:r>
            <a:endParaRPr/>
          </a:p>
        </p:txBody>
      </p:sp>
      <p:sp>
        <p:nvSpPr>
          <p:cNvPr id="651" name="Google Shape;651;p29"/>
          <p:cNvSpPr txBox="1"/>
          <p:nvPr/>
        </p:nvSpPr>
        <p:spPr>
          <a:xfrm>
            <a:off x="1664208" y="437649"/>
            <a:ext cx="10456200" cy="939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u="sng">
                <a:solidFill>
                  <a:schemeClr val="dk1"/>
                </a:solidFill>
                <a:latin typeface="Calibri"/>
                <a:ea typeface="Calibri"/>
                <a:cs typeface="Calibri"/>
                <a:sym typeface="Calibri"/>
              </a:rPr>
              <a:t>THE HISTORICAL CONTEXT: </a:t>
            </a:r>
            <a:r>
              <a:rPr lang="en-GB" sz="1100">
                <a:solidFill>
                  <a:schemeClr val="dk1"/>
                </a:solidFill>
                <a:latin typeface="Calibri"/>
                <a:ea typeface="Calibri"/>
                <a:cs typeface="Calibri"/>
                <a:sym typeface="Calibri"/>
              </a:rPr>
              <a:t>One change made towards the end of the 1600s was the improvement in </a:t>
            </a:r>
            <a:r>
              <a:rPr lang="en-GB" sz="1100" b="1">
                <a:solidFill>
                  <a:schemeClr val="dk1"/>
                </a:solidFill>
                <a:latin typeface="Calibri"/>
                <a:ea typeface="Calibri"/>
                <a:cs typeface="Calibri"/>
                <a:sym typeface="Calibri"/>
              </a:rPr>
              <a:t>medical training</a:t>
            </a:r>
            <a:r>
              <a:rPr lang="en-GB" sz="1100">
                <a:solidFill>
                  <a:schemeClr val="dk1"/>
                </a:solidFill>
                <a:latin typeface="Calibri"/>
                <a:ea typeface="Calibri"/>
                <a:cs typeface="Calibri"/>
                <a:sym typeface="Calibri"/>
              </a:rPr>
              <a:t>.  Improvements were seen in the teaching of </a:t>
            </a:r>
            <a:r>
              <a:rPr lang="en-GB" sz="1100" b="1">
                <a:solidFill>
                  <a:schemeClr val="dk1"/>
                </a:solidFill>
                <a:latin typeface="Calibri"/>
                <a:ea typeface="Calibri"/>
                <a:cs typeface="Calibri"/>
                <a:sym typeface="Calibri"/>
              </a:rPr>
              <a:t>physicians</a:t>
            </a:r>
            <a:r>
              <a:rPr lang="en-GB" sz="1100">
                <a:solidFill>
                  <a:schemeClr val="dk1"/>
                </a:solidFill>
                <a:latin typeface="Calibri"/>
                <a:ea typeface="Calibri"/>
                <a:cs typeface="Calibri"/>
                <a:sym typeface="Calibri"/>
              </a:rPr>
              <a:t> as well as for </a:t>
            </a:r>
            <a:r>
              <a:rPr lang="en-GB" sz="1100" b="1">
                <a:solidFill>
                  <a:schemeClr val="dk1"/>
                </a:solidFill>
                <a:latin typeface="Calibri"/>
                <a:ea typeface="Calibri"/>
                <a:cs typeface="Calibri"/>
                <a:sym typeface="Calibri"/>
              </a:rPr>
              <a:t>apothecaries</a:t>
            </a:r>
            <a:r>
              <a:rPr lang="en-GB" sz="1100">
                <a:solidFill>
                  <a:schemeClr val="dk1"/>
                </a:solidFill>
                <a:latin typeface="Calibri"/>
                <a:ea typeface="Calibri"/>
                <a:cs typeface="Calibri"/>
                <a:sym typeface="Calibri"/>
              </a:rPr>
              <a:t> and </a:t>
            </a:r>
            <a:r>
              <a:rPr lang="en-GB" sz="1100" b="1">
                <a:solidFill>
                  <a:schemeClr val="dk1"/>
                </a:solidFill>
                <a:latin typeface="Calibri"/>
                <a:ea typeface="Calibri"/>
                <a:cs typeface="Calibri"/>
                <a:sym typeface="Calibri"/>
              </a:rPr>
              <a:t>surgeons</a:t>
            </a:r>
            <a:r>
              <a:rPr lang="en-GB" sz="1100">
                <a:solidFill>
                  <a:schemeClr val="dk1"/>
                </a:solidFill>
                <a:latin typeface="Calibri"/>
                <a:ea typeface="Calibri"/>
                <a:cs typeface="Calibri"/>
                <a:sym typeface="Calibri"/>
              </a:rPr>
              <a:t>.  However, there were still some who were </a:t>
            </a:r>
            <a:r>
              <a:rPr lang="en-GB" sz="1100" b="1">
                <a:solidFill>
                  <a:schemeClr val="dk1"/>
                </a:solidFill>
                <a:latin typeface="Calibri"/>
                <a:ea typeface="Calibri"/>
                <a:cs typeface="Calibri"/>
                <a:sym typeface="Calibri"/>
              </a:rPr>
              <a:t>reluctant </a:t>
            </a:r>
            <a:r>
              <a:rPr lang="en-GB" sz="1100">
                <a:solidFill>
                  <a:schemeClr val="dk1"/>
                </a:solidFill>
                <a:latin typeface="Calibri"/>
                <a:ea typeface="Calibri"/>
                <a:cs typeface="Calibri"/>
                <a:sym typeface="Calibri"/>
              </a:rPr>
              <a:t>to let go of the teachings of Galen and it took the years beyond 1700 for some physicians to trust in the new methods of training, ideas about anatomy and the use of different scientific approaches. There was also a gradual but reluctant amount of progress in physicians being trained in more </a:t>
            </a:r>
            <a:r>
              <a:rPr lang="en-GB" sz="1100" b="1">
                <a:solidFill>
                  <a:schemeClr val="dk1"/>
                </a:solidFill>
                <a:latin typeface="Calibri"/>
                <a:ea typeface="Calibri"/>
                <a:cs typeface="Calibri"/>
                <a:sym typeface="Calibri"/>
              </a:rPr>
              <a:t>practical </a:t>
            </a:r>
            <a:r>
              <a:rPr lang="en-GB" sz="1100">
                <a:solidFill>
                  <a:schemeClr val="dk1"/>
                </a:solidFill>
                <a:latin typeface="Calibri"/>
                <a:ea typeface="Calibri"/>
                <a:cs typeface="Calibri"/>
                <a:sym typeface="Calibri"/>
              </a:rPr>
              <a:t>aspects of medicine rather than relying upon the written theories of medicine in older medical textbooks.   Finally, we will see the influence of two new key individuals and how their discoveries also improved medical training during this time: </a:t>
            </a:r>
            <a:r>
              <a:rPr lang="en-GB" sz="1100" b="1">
                <a:solidFill>
                  <a:schemeClr val="dk1"/>
                </a:solidFill>
                <a:latin typeface="Calibri"/>
                <a:ea typeface="Calibri"/>
                <a:cs typeface="Calibri"/>
                <a:sym typeface="Calibri"/>
              </a:rPr>
              <a:t>Andreas Vesalius </a:t>
            </a:r>
            <a:r>
              <a:rPr lang="en-GB" sz="1100">
                <a:solidFill>
                  <a:schemeClr val="dk1"/>
                </a:solidFill>
                <a:latin typeface="Calibri"/>
                <a:ea typeface="Calibri"/>
                <a:cs typeface="Calibri"/>
                <a:sym typeface="Calibri"/>
              </a:rPr>
              <a:t>and </a:t>
            </a:r>
            <a:r>
              <a:rPr lang="en-GB" sz="1100" b="1">
                <a:solidFill>
                  <a:schemeClr val="dk1"/>
                </a:solidFill>
                <a:latin typeface="Calibri"/>
                <a:ea typeface="Calibri"/>
                <a:cs typeface="Calibri"/>
                <a:sym typeface="Calibri"/>
              </a:rPr>
              <a:t>William Harvey</a:t>
            </a:r>
            <a:r>
              <a:rPr lang="en-GB" sz="1100">
                <a:solidFill>
                  <a:schemeClr val="dk1"/>
                </a:solidFill>
                <a:latin typeface="Calibri"/>
                <a:ea typeface="Calibri"/>
                <a:cs typeface="Calibri"/>
                <a:sym typeface="Calibri"/>
              </a:rPr>
              <a:t>.</a:t>
            </a:r>
            <a:endParaRPr sz="1050">
              <a:solidFill>
                <a:schemeClr val="dk1"/>
              </a:solidFill>
              <a:latin typeface="Calibri"/>
              <a:ea typeface="Calibri"/>
              <a:cs typeface="Calibri"/>
              <a:sym typeface="Calibri"/>
            </a:endParaRPr>
          </a:p>
        </p:txBody>
      </p:sp>
      <p:sp>
        <p:nvSpPr>
          <p:cNvPr id="652" name="Google Shape;652;p29"/>
          <p:cNvSpPr txBox="1"/>
          <p:nvPr/>
        </p:nvSpPr>
        <p:spPr>
          <a:xfrm>
            <a:off x="1658175" y="1753489"/>
            <a:ext cx="37092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PHYSICIANS</a:t>
            </a:r>
            <a:endParaRPr sz="1050" b="1">
              <a:solidFill>
                <a:schemeClr val="lt1"/>
              </a:solidFill>
              <a:latin typeface="Calibri"/>
              <a:ea typeface="Calibri"/>
              <a:cs typeface="Calibri"/>
              <a:sym typeface="Calibri"/>
            </a:endParaRPr>
          </a:p>
        </p:txBody>
      </p:sp>
      <p:sp>
        <p:nvSpPr>
          <p:cNvPr id="653" name="Google Shape;653;p29"/>
          <p:cNvSpPr txBox="1"/>
          <p:nvPr/>
        </p:nvSpPr>
        <p:spPr>
          <a:xfrm>
            <a:off x="1664208" y="1432868"/>
            <a:ext cx="3703200" cy="276900"/>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u="sng">
                <a:solidFill>
                  <a:schemeClr val="dk1"/>
                </a:solidFill>
                <a:latin typeface="Calibri"/>
                <a:ea typeface="Calibri"/>
                <a:cs typeface="Calibri"/>
                <a:sym typeface="Calibri"/>
              </a:rPr>
              <a:t>CONTINUITY</a:t>
            </a:r>
            <a:r>
              <a:rPr lang="en-GB" sz="1200" b="1">
                <a:solidFill>
                  <a:schemeClr val="dk1"/>
                </a:solidFill>
                <a:latin typeface="Calibri"/>
                <a:ea typeface="Calibri"/>
                <a:cs typeface="Calibri"/>
                <a:sym typeface="Calibri"/>
              </a:rPr>
              <a:t> IN MEDICAL TRAINING</a:t>
            </a:r>
            <a:endParaRPr/>
          </a:p>
        </p:txBody>
      </p:sp>
      <p:sp>
        <p:nvSpPr>
          <p:cNvPr id="654" name="Google Shape;654;p29"/>
          <p:cNvSpPr txBox="1"/>
          <p:nvPr/>
        </p:nvSpPr>
        <p:spPr>
          <a:xfrm>
            <a:off x="171272" y="1845741"/>
            <a:ext cx="13335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KEY NAMES</a:t>
            </a:r>
            <a:endParaRPr sz="1200">
              <a:solidFill>
                <a:schemeClr val="lt1"/>
              </a:solidFill>
              <a:latin typeface="Calibri"/>
              <a:ea typeface="Calibri"/>
              <a:cs typeface="Calibri"/>
              <a:sym typeface="Calibri"/>
            </a:endParaRPr>
          </a:p>
        </p:txBody>
      </p:sp>
      <p:sp>
        <p:nvSpPr>
          <p:cNvPr id="655" name="Google Shape;655;p29"/>
          <p:cNvSpPr txBox="1"/>
          <p:nvPr/>
        </p:nvSpPr>
        <p:spPr>
          <a:xfrm>
            <a:off x="44823" y="2145792"/>
            <a:ext cx="1664100" cy="4308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Andreas Vesalius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William Harvey</a:t>
            </a:r>
            <a:endParaRPr/>
          </a:p>
        </p:txBody>
      </p:sp>
      <p:sp>
        <p:nvSpPr>
          <p:cNvPr id="656" name="Google Shape;656;p29"/>
          <p:cNvSpPr txBox="1"/>
          <p:nvPr/>
        </p:nvSpPr>
        <p:spPr>
          <a:xfrm>
            <a:off x="5440667" y="1439858"/>
            <a:ext cx="6679500" cy="276900"/>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u="sng">
                <a:solidFill>
                  <a:schemeClr val="dk1"/>
                </a:solidFill>
                <a:latin typeface="Calibri"/>
                <a:ea typeface="Calibri"/>
                <a:cs typeface="Calibri"/>
                <a:sym typeface="Calibri"/>
              </a:rPr>
              <a:t>CHANGE</a:t>
            </a:r>
            <a:r>
              <a:rPr lang="en-GB" sz="1200" b="1">
                <a:solidFill>
                  <a:schemeClr val="dk1"/>
                </a:solidFill>
                <a:latin typeface="Calibri"/>
                <a:ea typeface="Calibri"/>
                <a:cs typeface="Calibri"/>
                <a:sym typeface="Calibri"/>
              </a:rPr>
              <a:t> &amp; IMPROVEMENTS IN MEDICAL TRAINING</a:t>
            </a:r>
            <a:endParaRPr/>
          </a:p>
        </p:txBody>
      </p:sp>
      <p:sp>
        <p:nvSpPr>
          <p:cNvPr id="657" name="Google Shape;657;p29"/>
          <p:cNvSpPr txBox="1"/>
          <p:nvPr/>
        </p:nvSpPr>
        <p:spPr>
          <a:xfrm>
            <a:off x="2832847" y="2063317"/>
            <a:ext cx="2534700" cy="1015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Physicians continued to be university trained with</a:t>
            </a:r>
            <a:r>
              <a:rPr lang="en-GB" sz="1000" b="1">
                <a:solidFill>
                  <a:schemeClr val="dk1"/>
                </a:solidFill>
                <a:latin typeface="Calibri"/>
                <a:ea typeface="Calibri"/>
                <a:cs typeface="Calibri"/>
                <a:sym typeface="Calibri"/>
              </a:rPr>
              <a:t> little practical experience </a:t>
            </a:r>
            <a:r>
              <a:rPr lang="en-GB" sz="1000">
                <a:solidFill>
                  <a:schemeClr val="dk1"/>
                </a:solidFill>
                <a:latin typeface="Calibri"/>
                <a:ea typeface="Calibri"/>
                <a:cs typeface="Calibri"/>
                <a:sym typeface="Calibri"/>
              </a:rPr>
              <a:t>.  Their courses changed little in this period despite some new ideas emerging.  These ideas were very </a:t>
            </a:r>
            <a:r>
              <a:rPr lang="en-GB" sz="1000" b="1">
                <a:solidFill>
                  <a:schemeClr val="dk1"/>
                </a:solidFill>
                <a:latin typeface="Calibri"/>
                <a:ea typeface="Calibri"/>
                <a:cs typeface="Calibri"/>
                <a:sym typeface="Calibri"/>
              </a:rPr>
              <a:t>slow</a:t>
            </a:r>
            <a:r>
              <a:rPr lang="en-GB" sz="1000">
                <a:solidFill>
                  <a:schemeClr val="dk1"/>
                </a:solidFill>
                <a:latin typeface="Calibri"/>
                <a:ea typeface="Calibri"/>
                <a:cs typeface="Calibri"/>
                <a:sym typeface="Calibri"/>
              </a:rPr>
              <a:t> to take effect and took a long time to be accepted &amp; trusted by physicians.</a:t>
            </a:r>
            <a:endParaRPr/>
          </a:p>
        </p:txBody>
      </p:sp>
      <p:sp>
        <p:nvSpPr>
          <p:cNvPr id="658" name="Google Shape;658;p29"/>
          <p:cNvSpPr txBox="1"/>
          <p:nvPr/>
        </p:nvSpPr>
        <p:spPr>
          <a:xfrm>
            <a:off x="8463934" y="2077945"/>
            <a:ext cx="2672100" cy="861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Calibri"/>
                <a:ea typeface="Calibri"/>
                <a:cs typeface="Calibri"/>
                <a:sym typeface="Calibri"/>
              </a:rPr>
              <a:t>New subjects </a:t>
            </a:r>
            <a:r>
              <a:rPr lang="en-GB" sz="1000">
                <a:solidFill>
                  <a:schemeClr val="dk1"/>
                </a:solidFill>
                <a:latin typeface="Calibri"/>
                <a:ea typeface="Calibri"/>
                <a:cs typeface="Calibri"/>
                <a:sym typeface="Calibri"/>
              </a:rPr>
              <a:t>were introduced into the medical curriculum such as </a:t>
            </a:r>
            <a:r>
              <a:rPr lang="en-GB" sz="1000" b="1">
                <a:solidFill>
                  <a:schemeClr val="dk1"/>
                </a:solidFill>
                <a:latin typeface="Calibri"/>
                <a:ea typeface="Calibri"/>
                <a:cs typeface="Calibri"/>
                <a:sym typeface="Calibri"/>
              </a:rPr>
              <a:t>chemistry</a:t>
            </a:r>
            <a:r>
              <a:rPr lang="en-GB" sz="1000">
                <a:solidFill>
                  <a:schemeClr val="dk1"/>
                </a:solidFill>
                <a:latin typeface="Calibri"/>
                <a:ea typeface="Calibri"/>
                <a:cs typeface="Calibri"/>
                <a:sym typeface="Calibri"/>
              </a:rPr>
              <a:t> (from the work of alchemists) and </a:t>
            </a:r>
            <a:r>
              <a:rPr lang="en-GB" sz="1000" b="1">
                <a:solidFill>
                  <a:schemeClr val="dk1"/>
                </a:solidFill>
                <a:latin typeface="Calibri"/>
                <a:ea typeface="Calibri"/>
                <a:cs typeface="Calibri"/>
                <a:sym typeface="Calibri"/>
              </a:rPr>
              <a:t>anatomy</a:t>
            </a:r>
            <a:r>
              <a:rPr lang="en-GB" sz="1000">
                <a:solidFill>
                  <a:schemeClr val="dk1"/>
                </a:solidFill>
                <a:latin typeface="Calibri"/>
                <a:ea typeface="Calibri"/>
                <a:cs typeface="Calibri"/>
                <a:sym typeface="Calibri"/>
              </a:rPr>
              <a:t>. For example, medical students began to study the work of </a:t>
            </a:r>
            <a:r>
              <a:rPr lang="en-GB" sz="1000" b="1">
                <a:solidFill>
                  <a:schemeClr val="dk1"/>
                </a:solidFill>
                <a:latin typeface="Calibri"/>
                <a:ea typeface="Calibri"/>
                <a:cs typeface="Calibri"/>
                <a:sym typeface="Calibri"/>
              </a:rPr>
              <a:t>Vesalius</a:t>
            </a:r>
            <a:r>
              <a:rPr lang="en-GB" sz="1000">
                <a:solidFill>
                  <a:schemeClr val="dk1"/>
                </a:solidFill>
                <a:latin typeface="Calibri"/>
                <a:ea typeface="Calibri"/>
                <a:cs typeface="Calibri"/>
                <a:sym typeface="Calibri"/>
              </a:rPr>
              <a:t> on anatomy and </a:t>
            </a:r>
            <a:r>
              <a:rPr lang="en-GB" sz="1000" b="1">
                <a:solidFill>
                  <a:schemeClr val="dk1"/>
                </a:solidFill>
                <a:latin typeface="Calibri"/>
                <a:ea typeface="Calibri"/>
                <a:cs typeface="Calibri"/>
                <a:sym typeface="Calibri"/>
              </a:rPr>
              <a:t>Harvey</a:t>
            </a:r>
            <a:r>
              <a:rPr lang="en-GB" sz="1000">
                <a:solidFill>
                  <a:schemeClr val="dk1"/>
                </a:solidFill>
                <a:latin typeface="Calibri"/>
                <a:ea typeface="Calibri"/>
                <a:cs typeface="Calibri"/>
                <a:sym typeface="Calibri"/>
              </a:rPr>
              <a:t> on physiology.</a:t>
            </a:r>
            <a:endParaRPr/>
          </a:p>
        </p:txBody>
      </p:sp>
      <p:sp>
        <p:nvSpPr>
          <p:cNvPr id="659" name="Google Shape;659;p29"/>
          <p:cNvSpPr txBox="1"/>
          <p:nvPr/>
        </p:nvSpPr>
        <p:spPr>
          <a:xfrm>
            <a:off x="5437257" y="2078671"/>
            <a:ext cx="2956800" cy="1169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Calibri"/>
                <a:ea typeface="Calibri"/>
                <a:cs typeface="Calibri"/>
                <a:sym typeface="Calibri"/>
              </a:rPr>
              <a:t>The College of Physicians </a:t>
            </a:r>
            <a:r>
              <a:rPr lang="en-GB" sz="1000">
                <a:solidFill>
                  <a:schemeClr val="dk1"/>
                </a:solidFill>
                <a:latin typeface="Calibri"/>
                <a:ea typeface="Calibri"/>
                <a:cs typeface="Calibri"/>
                <a:sym typeface="Calibri"/>
              </a:rPr>
              <a:t>was set up in </a:t>
            </a:r>
            <a:r>
              <a:rPr lang="en-GB" sz="1000" b="1">
                <a:solidFill>
                  <a:schemeClr val="dk1"/>
                </a:solidFill>
                <a:latin typeface="Calibri"/>
                <a:ea typeface="Calibri"/>
                <a:cs typeface="Calibri"/>
                <a:sym typeface="Calibri"/>
              </a:rPr>
              <a:t>1518</a:t>
            </a:r>
            <a:r>
              <a:rPr lang="en-GB" sz="1000">
                <a:solidFill>
                  <a:schemeClr val="dk1"/>
                </a:solidFill>
                <a:latin typeface="Calibri"/>
                <a:ea typeface="Calibri"/>
                <a:cs typeface="Calibri"/>
                <a:sym typeface="Calibri"/>
              </a:rPr>
              <a:t> by order of </a:t>
            </a:r>
            <a:r>
              <a:rPr lang="en-GB" sz="1000" b="1">
                <a:solidFill>
                  <a:schemeClr val="dk1"/>
                </a:solidFill>
                <a:latin typeface="Calibri"/>
                <a:ea typeface="Calibri"/>
                <a:cs typeface="Calibri"/>
                <a:sym typeface="Calibri"/>
              </a:rPr>
              <a:t>Henry VIII</a:t>
            </a:r>
            <a:r>
              <a:rPr lang="en-GB" sz="1000">
                <a:solidFill>
                  <a:schemeClr val="dk1"/>
                </a:solidFill>
                <a:latin typeface="Calibri"/>
                <a:ea typeface="Calibri"/>
                <a:cs typeface="Calibri"/>
                <a:sym typeface="Calibri"/>
              </a:rPr>
              <a:t>.  It was the very </a:t>
            </a:r>
            <a:r>
              <a:rPr lang="en-GB" sz="1000" b="1">
                <a:solidFill>
                  <a:schemeClr val="dk1"/>
                </a:solidFill>
                <a:latin typeface="Calibri"/>
                <a:ea typeface="Calibri"/>
                <a:cs typeface="Calibri"/>
                <a:sym typeface="Calibri"/>
              </a:rPr>
              <a:t>first</a:t>
            </a:r>
            <a:r>
              <a:rPr lang="en-GB" sz="1000">
                <a:solidFill>
                  <a:schemeClr val="dk1"/>
                </a:solidFill>
                <a:latin typeface="Calibri"/>
                <a:ea typeface="Calibri"/>
                <a:cs typeface="Calibri"/>
                <a:sym typeface="Calibri"/>
              </a:rPr>
              <a:t> medical college in England.  One of its aims was to make sure </a:t>
            </a:r>
            <a:r>
              <a:rPr lang="en-GB" sz="1000" b="1">
                <a:solidFill>
                  <a:schemeClr val="dk1"/>
                </a:solidFill>
                <a:latin typeface="Calibri"/>
                <a:ea typeface="Calibri"/>
                <a:cs typeface="Calibri"/>
                <a:sym typeface="Calibri"/>
              </a:rPr>
              <a:t>official medical training </a:t>
            </a:r>
            <a:r>
              <a:rPr lang="en-GB" sz="1000">
                <a:solidFill>
                  <a:schemeClr val="dk1"/>
                </a:solidFill>
                <a:latin typeface="Calibri"/>
                <a:ea typeface="Calibri"/>
                <a:cs typeface="Calibri"/>
                <a:sym typeface="Calibri"/>
              </a:rPr>
              <a:t>could be carried out with the aim of </a:t>
            </a:r>
            <a:r>
              <a:rPr lang="en-GB" sz="1000" b="1">
                <a:solidFill>
                  <a:schemeClr val="dk1"/>
                </a:solidFill>
                <a:latin typeface="Calibri"/>
                <a:ea typeface="Calibri"/>
                <a:cs typeface="Calibri"/>
                <a:sym typeface="Calibri"/>
              </a:rPr>
              <a:t>offering licences </a:t>
            </a:r>
            <a:r>
              <a:rPr lang="en-GB" sz="1000">
                <a:solidFill>
                  <a:schemeClr val="dk1"/>
                </a:solidFill>
                <a:latin typeface="Calibri"/>
                <a:ea typeface="Calibri"/>
                <a:cs typeface="Calibri"/>
                <a:sym typeface="Calibri"/>
              </a:rPr>
              <a:t>to those who passed.  They aimed to remove the influence of unqualified physicians, surgeons, quacks and apothecaries from trading.  </a:t>
            </a:r>
            <a:endParaRPr/>
          </a:p>
        </p:txBody>
      </p:sp>
      <p:sp>
        <p:nvSpPr>
          <p:cNvPr id="660" name="Google Shape;660;p29"/>
          <p:cNvSpPr txBox="1"/>
          <p:nvPr/>
        </p:nvSpPr>
        <p:spPr>
          <a:xfrm>
            <a:off x="5433629" y="4245871"/>
            <a:ext cx="2960700" cy="861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In a handful of hospitals, for example in </a:t>
            </a:r>
            <a:r>
              <a:rPr lang="en-GB" sz="1000" b="1">
                <a:solidFill>
                  <a:schemeClr val="dk1"/>
                </a:solidFill>
                <a:latin typeface="Calibri"/>
                <a:ea typeface="Calibri"/>
                <a:cs typeface="Calibri"/>
                <a:sym typeface="Calibri"/>
              </a:rPr>
              <a:t>Edinburgh</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St. Bart’s </a:t>
            </a:r>
            <a:r>
              <a:rPr lang="en-GB" sz="1000">
                <a:solidFill>
                  <a:schemeClr val="dk1"/>
                </a:solidFill>
                <a:latin typeface="Calibri"/>
                <a:ea typeface="Calibri"/>
                <a:cs typeface="Calibri"/>
                <a:sym typeface="Calibri"/>
              </a:rPr>
              <a:t>in London, some training took place on the </a:t>
            </a:r>
            <a:r>
              <a:rPr lang="en-GB" sz="1000" b="1">
                <a:solidFill>
                  <a:schemeClr val="dk1"/>
                </a:solidFill>
                <a:latin typeface="Calibri"/>
                <a:ea typeface="Calibri"/>
                <a:cs typeface="Calibri"/>
                <a:sym typeface="Calibri"/>
              </a:rPr>
              <a:t>wards </a:t>
            </a:r>
            <a:r>
              <a:rPr lang="en-GB" sz="1000">
                <a:solidFill>
                  <a:schemeClr val="dk1"/>
                </a:solidFill>
                <a:latin typeface="Calibri"/>
                <a:ea typeface="Calibri"/>
                <a:cs typeface="Calibri"/>
                <a:sym typeface="Calibri"/>
              </a:rPr>
              <a:t>where patients could be observed and physically examined. This was a significant change from the text book training experienced elsewhere.</a:t>
            </a:r>
            <a:endParaRPr/>
          </a:p>
        </p:txBody>
      </p:sp>
      <p:sp>
        <p:nvSpPr>
          <p:cNvPr id="661" name="Google Shape;661;p29"/>
          <p:cNvSpPr txBox="1"/>
          <p:nvPr/>
        </p:nvSpPr>
        <p:spPr>
          <a:xfrm>
            <a:off x="5440668" y="5929799"/>
            <a:ext cx="2953500" cy="861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Medical training started to emphasise the importance of taking a </a:t>
            </a:r>
            <a:r>
              <a:rPr lang="en-GB" sz="1000" b="1">
                <a:solidFill>
                  <a:schemeClr val="dk1"/>
                </a:solidFill>
                <a:latin typeface="Calibri"/>
                <a:ea typeface="Calibri"/>
                <a:cs typeface="Calibri"/>
                <a:sym typeface="Calibri"/>
              </a:rPr>
              <a:t>scientific approach </a:t>
            </a:r>
            <a:r>
              <a:rPr lang="en-GB" sz="1000">
                <a:solidFill>
                  <a:schemeClr val="dk1"/>
                </a:solidFill>
                <a:latin typeface="Calibri"/>
                <a:ea typeface="Calibri"/>
                <a:cs typeface="Calibri"/>
                <a:sym typeface="Calibri"/>
              </a:rPr>
              <a:t>by observing and taking notes about symptoms and trying out new treatments.  This was a change from Medieval  supernatural and irrational methods.</a:t>
            </a:r>
            <a:endParaRPr/>
          </a:p>
        </p:txBody>
      </p:sp>
      <p:sp>
        <p:nvSpPr>
          <p:cNvPr id="662" name="Google Shape;662;p29"/>
          <p:cNvSpPr txBox="1"/>
          <p:nvPr/>
        </p:nvSpPr>
        <p:spPr>
          <a:xfrm>
            <a:off x="5440667" y="5170202"/>
            <a:ext cx="2953500" cy="70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With the declining influence of the </a:t>
            </a:r>
            <a:r>
              <a:rPr lang="en-GB" sz="1000" b="1">
                <a:solidFill>
                  <a:schemeClr val="dk1"/>
                </a:solidFill>
                <a:latin typeface="Calibri"/>
                <a:ea typeface="Calibri"/>
                <a:cs typeface="Calibri"/>
                <a:sym typeface="Calibri"/>
              </a:rPr>
              <a:t>Church</a:t>
            </a:r>
            <a:r>
              <a:rPr lang="en-GB" sz="1000">
                <a:solidFill>
                  <a:schemeClr val="dk1"/>
                </a:solidFill>
                <a:latin typeface="Calibri"/>
                <a:ea typeface="Calibri"/>
                <a:cs typeface="Calibri"/>
                <a:sym typeface="Calibri"/>
              </a:rPr>
              <a:t>, dissections were now legal. More doctors could </a:t>
            </a:r>
            <a:r>
              <a:rPr lang="en-GB" sz="1000" b="1">
                <a:solidFill>
                  <a:schemeClr val="dk1"/>
                </a:solidFill>
                <a:latin typeface="Calibri"/>
                <a:ea typeface="Calibri"/>
                <a:cs typeface="Calibri"/>
                <a:sym typeface="Calibri"/>
              </a:rPr>
              <a:t>dissect human bodies </a:t>
            </a:r>
            <a:r>
              <a:rPr lang="en-GB" sz="1000">
                <a:solidFill>
                  <a:schemeClr val="dk1"/>
                </a:solidFill>
                <a:latin typeface="Calibri"/>
                <a:ea typeface="Calibri"/>
                <a:cs typeface="Calibri"/>
                <a:sym typeface="Calibri"/>
              </a:rPr>
              <a:t>so they could learn about anatomy themselves and gain practical experience.</a:t>
            </a:r>
            <a:endParaRPr/>
          </a:p>
        </p:txBody>
      </p:sp>
      <p:sp>
        <p:nvSpPr>
          <p:cNvPr id="663" name="Google Shape;663;p29"/>
          <p:cNvSpPr txBox="1"/>
          <p:nvPr/>
        </p:nvSpPr>
        <p:spPr>
          <a:xfrm>
            <a:off x="5440667" y="3307908"/>
            <a:ext cx="2953500" cy="861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New </a:t>
            </a:r>
            <a:r>
              <a:rPr lang="en-GB" sz="1000" b="1">
                <a:solidFill>
                  <a:schemeClr val="dk1"/>
                </a:solidFill>
                <a:latin typeface="Calibri"/>
                <a:ea typeface="Calibri"/>
                <a:cs typeface="Calibri"/>
                <a:sym typeface="Calibri"/>
              </a:rPr>
              <a:t>medicinal equipment </a:t>
            </a:r>
            <a:r>
              <a:rPr lang="en-GB" sz="1000">
                <a:solidFill>
                  <a:schemeClr val="dk1"/>
                </a:solidFill>
                <a:latin typeface="Calibri"/>
                <a:ea typeface="Calibri"/>
                <a:cs typeface="Calibri"/>
                <a:sym typeface="Calibri"/>
              </a:rPr>
              <a:t>such as improved </a:t>
            </a:r>
            <a:r>
              <a:rPr lang="en-GB" sz="1000" b="1">
                <a:solidFill>
                  <a:schemeClr val="dk1"/>
                </a:solidFill>
                <a:latin typeface="Calibri"/>
                <a:ea typeface="Calibri"/>
                <a:cs typeface="Calibri"/>
                <a:sym typeface="Calibri"/>
              </a:rPr>
              <a:t>microscopes</a:t>
            </a:r>
            <a:r>
              <a:rPr lang="en-GB" sz="1000">
                <a:solidFill>
                  <a:schemeClr val="dk1"/>
                </a:solidFill>
                <a:latin typeface="Calibri"/>
                <a:ea typeface="Calibri"/>
                <a:cs typeface="Calibri"/>
                <a:sym typeface="Calibri"/>
              </a:rPr>
              <a:t> &amp; </a:t>
            </a:r>
            <a:r>
              <a:rPr lang="en-GB" sz="1000" b="1">
                <a:solidFill>
                  <a:schemeClr val="dk1"/>
                </a:solidFill>
                <a:latin typeface="Calibri"/>
                <a:ea typeface="Calibri"/>
                <a:cs typeface="Calibri"/>
                <a:sym typeface="Calibri"/>
              </a:rPr>
              <a:t>thermometers</a:t>
            </a:r>
            <a:r>
              <a:rPr lang="en-GB" sz="1000">
                <a:solidFill>
                  <a:schemeClr val="dk1"/>
                </a:solidFill>
                <a:latin typeface="Calibri"/>
                <a:ea typeface="Calibri"/>
                <a:cs typeface="Calibri"/>
                <a:sym typeface="Calibri"/>
              </a:rPr>
              <a:t> were used.  They still saw a lot of improvement in future years but were ground breaking at the time and allowed trainees to discover even more about the human body.</a:t>
            </a:r>
            <a:endParaRPr/>
          </a:p>
        </p:txBody>
      </p:sp>
      <p:sp>
        <p:nvSpPr>
          <p:cNvPr id="664" name="Google Shape;664;p29"/>
          <p:cNvSpPr txBox="1"/>
          <p:nvPr/>
        </p:nvSpPr>
        <p:spPr>
          <a:xfrm>
            <a:off x="1657167" y="5656719"/>
            <a:ext cx="2200200" cy="1169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Apothecaries and surgeons were still not given formal university </a:t>
            </a:r>
            <a:r>
              <a:rPr lang="en-GB" sz="1000" b="1">
                <a:solidFill>
                  <a:schemeClr val="dk1"/>
                </a:solidFill>
                <a:latin typeface="Calibri"/>
                <a:ea typeface="Calibri"/>
                <a:cs typeface="Calibri"/>
                <a:sym typeface="Calibri"/>
              </a:rPr>
              <a:t>training </a:t>
            </a:r>
            <a:r>
              <a:rPr lang="en-GB" sz="1000">
                <a:solidFill>
                  <a:schemeClr val="dk1"/>
                </a:solidFill>
                <a:latin typeface="Calibri"/>
                <a:ea typeface="Calibri"/>
                <a:cs typeface="Calibri"/>
                <a:sym typeface="Calibri"/>
              </a:rPr>
              <a:t>and were still seen as </a:t>
            </a:r>
            <a:r>
              <a:rPr lang="en-GB" sz="1000" b="1">
                <a:solidFill>
                  <a:schemeClr val="dk1"/>
                </a:solidFill>
                <a:latin typeface="Calibri"/>
                <a:ea typeface="Calibri"/>
                <a:cs typeface="Calibri"/>
                <a:sym typeface="Calibri"/>
              </a:rPr>
              <a:t>inferior</a:t>
            </a:r>
            <a:r>
              <a:rPr lang="en-GB" sz="1000">
                <a:solidFill>
                  <a:schemeClr val="dk1"/>
                </a:solidFill>
                <a:latin typeface="Calibri"/>
                <a:ea typeface="Calibri"/>
                <a:cs typeface="Calibri"/>
                <a:sym typeface="Calibri"/>
              </a:rPr>
              <a:t> to the physicians. There was a lack of consistency in the quality they could offer patients and some amount of ‘</a:t>
            </a:r>
            <a:r>
              <a:rPr lang="en-GB" sz="1000" b="1">
                <a:solidFill>
                  <a:schemeClr val="dk1"/>
                </a:solidFill>
                <a:latin typeface="Calibri"/>
                <a:ea typeface="Calibri"/>
                <a:cs typeface="Calibri"/>
                <a:sym typeface="Calibri"/>
              </a:rPr>
              <a:t>quackery</a:t>
            </a:r>
            <a:r>
              <a:rPr lang="en-GB" sz="1000">
                <a:solidFill>
                  <a:schemeClr val="dk1"/>
                </a:solidFill>
                <a:latin typeface="Calibri"/>
                <a:ea typeface="Calibri"/>
                <a:cs typeface="Calibri"/>
                <a:sym typeface="Calibri"/>
              </a:rPr>
              <a:t>’ still existed.  </a:t>
            </a:r>
            <a:endParaRPr/>
          </a:p>
        </p:txBody>
      </p:sp>
      <p:sp>
        <p:nvSpPr>
          <p:cNvPr id="665" name="Google Shape;665;p29"/>
          <p:cNvSpPr txBox="1"/>
          <p:nvPr/>
        </p:nvSpPr>
        <p:spPr>
          <a:xfrm>
            <a:off x="8463931" y="6237575"/>
            <a:ext cx="3656400" cy="554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A </a:t>
            </a:r>
            <a:r>
              <a:rPr lang="en-GB" sz="1000" b="1">
                <a:solidFill>
                  <a:schemeClr val="dk1"/>
                </a:solidFill>
                <a:latin typeface="Calibri"/>
                <a:ea typeface="Calibri"/>
                <a:cs typeface="Calibri"/>
                <a:sym typeface="Calibri"/>
              </a:rPr>
              <a:t>licence</a:t>
            </a:r>
            <a:r>
              <a:rPr lang="en-GB" sz="1000">
                <a:solidFill>
                  <a:schemeClr val="dk1"/>
                </a:solidFill>
                <a:latin typeface="Calibri"/>
                <a:ea typeface="Calibri"/>
                <a:cs typeface="Calibri"/>
                <a:sym typeface="Calibri"/>
              </a:rPr>
              <a:t> was also needed to work as an apothecary or surgeon and these were only issued after completing training.  The aim was to reduced the influence of unqualified </a:t>
            </a:r>
            <a:r>
              <a:rPr lang="en-GB" sz="1000" b="1">
                <a:solidFill>
                  <a:schemeClr val="dk1"/>
                </a:solidFill>
                <a:latin typeface="Calibri"/>
                <a:ea typeface="Calibri"/>
                <a:cs typeface="Calibri"/>
                <a:sym typeface="Calibri"/>
              </a:rPr>
              <a:t>quacks</a:t>
            </a:r>
            <a:r>
              <a:rPr lang="en-GB" sz="1000">
                <a:solidFill>
                  <a:schemeClr val="dk1"/>
                </a:solidFill>
                <a:latin typeface="Calibri"/>
                <a:ea typeface="Calibri"/>
                <a:cs typeface="Calibri"/>
                <a:sym typeface="Calibri"/>
              </a:rPr>
              <a:t>.</a:t>
            </a:r>
            <a:endParaRPr/>
          </a:p>
        </p:txBody>
      </p:sp>
      <p:sp>
        <p:nvSpPr>
          <p:cNvPr id="666" name="Google Shape;666;p29"/>
          <p:cNvSpPr txBox="1"/>
          <p:nvPr/>
        </p:nvSpPr>
        <p:spPr>
          <a:xfrm>
            <a:off x="1658175" y="5339967"/>
            <a:ext cx="37092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APOTHECARIES &amp; SURGEONS</a:t>
            </a:r>
            <a:endParaRPr sz="1050" b="1">
              <a:solidFill>
                <a:schemeClr val="lt1"/>
              </a:solidFill>
              <a:latin typeface="Calibri"/>
              <a:ea typeface="Calibri"/>
              <a:cs typeface="Calibri"/>
              <a:sym typeface="Calibri"/>
            </a:endParaRPr>
          </a:p>
        </p:txBody>
      </p:sp>
      <p:sp>
        <p:nvSpPr>
          <p:cNvPr id="667" name="Google Shape;667;p29"/>
          <p:cNvSpPr txBox="1"/>
          <p:nvPr/>
        </p:nvSpPr>
        <p:spPr>
          <a:xfrm>
            <a:off x="2832846" y="3106797"/>
            <a:ext cx="2525700" cy="1015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Learning was from </a:t>
            </a:r>
            <a:r>
              <a:rPr lang="en-GB" sz="1000" b="1">
                <a:solidFill>
                  <a:schemeClr val="dk1"/>
                </a:solidFill>
                <a:latin typeface="Calibri"/>
                <a:ea typeface="Calibri"/>
                <a:cs typeface="Calibri"/>
                <a:sym typeface="Calibri"/>
              </a:rPr>
              <a:t>older medical textbooks with </a:t>
            </a:r>
            <a:r>
              <a:rPr lang="en-GB" sz="1000">
                <a:solidFill>
                  <a:schemeClr val="dk1"/>
                </a:solidFill>
                <a:latin typeface="Calibri"/>
                <a:ea typeface="Calibri"/>
                <a:cs typeface="Calibri"/>
                <a:sym typeface="Calibri"/>
              </a:rPr>
              <a:t>lectures dictated in </a:t>
            </a:r>
            <a:r>
              <a:rPr lang="en-GB" sz="1000" b="1">
                <a:solidFill>
                  <a:schemeClr val="dk1"/>
                </a:solidFill>
                <a:latin typeface="Calibri"/>
                <a:ea typeface="Calibri"/>
                <a:cs typeface="Calibri"/>
                <a:sym typeface="Calibri"/>
              </a:rPr>
              <a:t>Latin not </a:t>
            </a:r>
            <a:r>
              <a:rPr lang="en-GB" sz="1000">
                <a:solidFill>
                  <a:schemeClr val="dk1"/>
                </a:solidFill>
                <a:latin typeface="Calibri"/>
                <a:ea typeface="Calibri"/>
                <a:cs typeface="Calibri"/>
                <a:sym typeface="Calibri"/>
              </a:rPr>
              <a:t>English. Trainee physicians were still expected to diagnose patients rather than treating or operating on them.  This was still left to the ‘inferior’ (barber) surgeons.  </a:t>
            </a:r>
            <a:endParaRPr/>
          </a:p>
        </p:txBody>
      </p:sp>
      <p:sp>
        <p:nvSpPr>
          <p:cNvPr id="668" name="Google Shape;668;p29"/>
          <p:cNvSpPr txBox="1"/>
          <p:nvPr/>
        </p:nvSpPr>
        <p:spPr>
          <a:xfrm>
            <a:off x="1657167" y="4146438"/>
            <a:ext cx="3710400" cy="1169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Even though the </a:t>
            </a:r>
            <a:r>
              <a:rPr lang="en-GB" sz="1000" b="1">
                <a:solidFill>
                  <a:schemeClr val="dk1"/>
                </a:solidFill>
                <a:latin typeface="Calibri"/>
                <a:ea typeface="Calibri"/>
                <a:cs typeface="Calibri"/>
                <a:sym typeface="Calibri"/>
              </a:rPr>
              <a:t>dissection</a:t>
            </a:r>
            <a:r>
              <a:rPr lang="en-GB" sz="1000">
                <a:solidFill>
                  <a:schemeClr val="dk1"/>
                </a:solidFill>
                <a:latin typeface="Calibri"/>
                <a:ea typeface="Calibri"/>
                <a:cs typeface="Calibri"/>
                <a:sym typeface="Calibri"/>
              </a:rPr>
              <a:t> of the human body was now legalised due to the decline in the power of the Church, it was difficult for medical universities to get hold of human corpses.  Few universities even had an </a:t>
            </a:r>
            <a:r>
              <a:rPr lang="en-GB" sz="1000" b="1">
                <a:solidFill>
                  <a:schemeClr val="dk1"/>
                </a:solidFill>
                <a:latin typeface="Calibri"/>
                <a:ea typeface="Calibri"/>
                <a:cs typeface="Calibri"/>
                <a:sym typeface="Calibri"/>
              </a:rPr>
              <a:t>anatomy theatre </a:t>
            </a:r>
            <a:r>
              <a:rPr lang="en-GB" sz="1000">
                <a:solidFill>
                  <a:schemeClr val="dk1"/>
                </a:solidFill>
                <a:latin typeface="Calibri"/>
                <a:ea typeface="Calibri"/>
                <a:cs typeface="Calibri"/>
                <a:sym typeface="Calibri"/>
              </a:rPr>
              <a:t>and physicians lacked practical knowledge of human anatomy. For example, in 1668, the famous diarist </a:t>
            </a:r>
            <a:r>
              <a:rPr lang="en-GB" sz="1000" b="1">
                <a:solidFill>
                  <a:schemeClr val="dk1"/>
                </a:solidFill>
                <a:latin typeface="Calibri"/>
                <a:ea typeface="Calibri"/>
                <a:cs typeface="Calibri"/>
                <a:sym typeface="Calibri"/>
              </a:rPr>
              <a:t>Samuel Pepys </a:t>
            </a:r>
            <a:r>
              <a:rPr lang="en-GB" sz="1000">
                <a:solidFill>
                  <a:schemeClr val="dk1"/>
                </a:solidFill>
                <a:latin typeface="Calibri"/>
                <a:ea typeface="Calibri"/>
                <a:cs typeface="Calibri"/>
                <a:sym typeface="Calibri"/>
              </a:rPr>
              <a:t>noted that one of the country’s leading eye experts  had only ever seen animal eyes dissected, not human eyes.</a:t>
            </a:r>
            <a:endParaRPr/>
          </a:p>
        </p:txBody>
      </p:sp>
      <p:sp>
        <p:nvSpPr>
          <p:cNvPr id="669" name="Google Shape;669;p29"/>
          <p:cNvSpPr txBox="1"/>
          <p:nvPr/>
        </p:nvSpPr>
        <p:spPr>
          <a:xfrm>
            <a:off x="5434634" y="1753391"/>
            <a:ext cx="66855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PHYSICIANS</a:t>
            </a:r>
            <a:endParaRPr sz="1050" b="1">
              <a:solidFill>
                <a:schemeClr val="lt1"/>
              </a:solidFill>
              <a:latin typeface="Calibri"/>
              <a:ea typeface="Calibri"/>
              <a:cs typeface="Calibri"/>
              <a:sym typeface="Calibri"/>
            </a:endParaRPr>
          </a:p>
        </p:txBody>
      </p:sp>
      <p:sp>
        <p:nvSpPr>
          <p:cNvPr id="670" name="Google Shape;670;p29"/>
          <p:cNvSpPr txBox="1"/>
          <p:nvPr/>
        </p:nvSpPr>
        <p:spPr>
          <a:xfrm>
            <a:off x="8463930" y="5134197"/>
            <a:ext cx="36564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APOTHECARIES &amp; SURGEONS</a:t>
            </a:r>
            <a:endParaRPr sz="1050" b="1">
              <a:solidFill>
                <a:schemeClr val="lt1"/>
              </a:solidFill>
              <a:latin typeface="Calibri"/>
              <a:ea typeface="Calibri"/>
              <a:cs typeface="Calibri"/>
              <a:sym typeface="Calibri"/>
            </a:endParaRPr>
          </a:p>
        </p:txBody>
      </p:sp>
      <p:sp>
        <p:nvSpPr>
          <p:cNvPr id="671" name="Google Shape;671;p29"/>
          <p:cNvSpPr txBox="1"/>
          <p:nvPr/>
        </p:nvSpPr>
        <p:spPr>
          <a:xfrm>
            <a:off x="8460304" y="3003870"/>
            <a:ext cx="2675700" cy="1169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The </a:t>
            </a:r>
            <a:r>
              <a:rPr lang="en-GB" sz="1000" b="1">
                <a:solidFill>
                  <a:schemeClr val="dk1"/>
                </a:solidFill>
                <a:latin typeface="Calibri"/>
                <a:ea typeface="Calibri"/>
                <a:cs typeface="Calibri"/>
                <a:sym typeface="Calibri"/>
              </a:rPr>
              <a:t>printing press </a:t>
            </a:r>
            <a:r>
              <a:rPr lang="en-GB" sz="1000">
                <a:solidFill>
                  <a:schemeClr val="dk1"/>
                </a:solidFill>
                <a:latin typeface="Calibri"/>
                <a:ea typeface="Calibri"/>
                <a:cs typeface="Calibri"/>
                <a:sym typeface="Calibri"/>
              </a:rPr>
              <a:t>led to doctors </a:t>
            </a:r>
            <a:r>
              <a:rPr lang="en-GB" sz="1000" b="1">
                <a:solidFill>
                  <a:schemeClr val="dk1"/>
                </a:solidFill>
                <a:latin typeface="Calibri"/>
                <a:ea typeface="Calibri"/>
                <a:cs typeface="Calibri"/>
                <a:sym typeface="Calibri"/>
              </a:rPr>
              <a:t>sharing </a:t>
            </a:r>
            <a:r>
              <a:rPr lang="en-GB" sz="1000">
                <a:solidFill>
                  <a:schemeClr val="dk1"/>
                </a:solidFill>
                <a:latin typeface="Calibri"/>
                <a:ea typeface="Calibri"/>
                <a:cs typeface="Calibri"/>
                <a:sym typeface="Calibri"/>
              </a:rPr>
              <a:t>ideas more freely. There was an increase in in those who wanted to </a:t>
            </a:r>
            <a:r>
              <a:rPr lang="en-GB" sz="1000" b="1">
                <a:solidFill>
                  <a:schemeClr val="dk1"/>
                </a:solidFill>
                <a:latin typeface="Calibri"/>
                <a:ea typeface="Calibri"/>
                <a:cs typeface="Calibri"/>
                <a:sym typeface="Calibri"/>
              </a:rPr>
              <a:t>question</a:t>
            </a:r>
            <a:r>
              <a:rPr lang="en-GB" sz="1000">
                <a:solidFill>
                  <a:schemeClr val="dk1"/>
                </a:solidFill>
                <a:latin typeface="Calibri"/>
                <a:ea typeface="Calibri"/>
                <a:cs typeface="Calibri"/>
                <a:sym typeface="Calibri"/>
              </a:rPr>
              <a:t> the old ideas and investigate the human body for themselves.  This was particularly the case after the </a:t>
            </a:r>
            <a:r>
              <a:rPr lang="en-GB" sz="1000" b="1">
                <a:solidFill>
                  <a:schemeClr val="dk1"/>
                </a:solidFill>
                <a:latin typeface="Calibri"/>
                <a:ea typeface="Calibri"/>
                <a:cs typeface="Calibri"/>
                <a:sym typeface="Calibri"/>
              </a:rPr>
              <a:t>1600s</a:t>
            </a:r>
            <a:r>
              <a:rPr lang="en-GB" sz="1000">
                <a:solidFill>
                  <a:schemeClr val="dk1"/>
                </a:solidFill>
                <a:latin typeface="Calibri"/>
                <a:ea typeface="Calibri"/>
                <a:cs typeface="Calibri"/>
                <a:sym typeface="Calibri"/>
              </a:rPr>
              <a:t> when doctors had better access to medical textbooks which were far </a:t>
            </a:r>
            <a:r>
              <a:rPr lang="en-GB" sz="1000" b="1">
                <a:solidFill>
                  <a:schemeClr val="dk1"/>
                </a:solidFill>
                <a:latin typeface="Calibri"/>
                <a:ea typeface="Calibri"/>
                <a:cs typeface="Calibri"/>
                <a:sym typeface="Calibri"/>
              </a:rPr>
              <a:t>less expensive</a:t>
            </a:r>
            <a:r>
              <a:rPr lang="en-GB" sz="1000">
                <a:solidFill>
                  <a:schemeClr val="dk1"/>
                </a:solidFill>
                <a:latin typeface="Calibri"/>
                <a:ea typeface="Calibri"/>
                <a:cs typeface="Calibri"/>
                <a:sym typeface="Calibri"/>
              </a:rPr>
              <a:t> to buy.</a:t>
            </a:r>
            <a:endParaRPr/>
          </a:p>
        </p:txBody>
      </p:sp>
      <p:sp>
        <p:nvSpPr>
          <p:cNvPr id="672" name="Google Shape;672;p29"/>
          <p:cNvSpPr txBox="1"/>
          <p:nvPr/>
        </p:nvSpPr>
        <p:spPr>
          <a:xfrm>
            <a:off x="8460304" y="4237572"/>
            <a:ext cx="3652800" cy="861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As the protestant Church frowned upon highly decorated churches, many more </a:t>
            </a:r>
            <a:r>
              <a:rPr lang="en-GB" sz="1000" b="1">
                <a:solidFill>
                  <a:schemeClr val="dk1"/>
                </a:solidFill>
                <a:latin typeface="Calibri"/>
                <a:ea typeface="Calibri"/>
                <a:cs typeface="Calibri"/>
                <a:sym typeface="Calibri"/>
              </a:rPr>
              <a:t>artists</a:t>
            </a:r>
            <a:r>
              <a:rPr lang="en-GB" sz="1000">
                <a:solidFill>
                  <a:schemeClr val="dk1"/>
                </a:solidFill>
                <a:latin typeface="Calibri"/>
                <a:ea typeface="Calibri"/>
                <a:cs typeface="Calibri"/>
                <a:sym typeface="Calibri"/>
              </a:rPr>
              <a:t> were available for work.  Many were able to create detailed </a:t>
            </a:r>
            <a:r>
              <a:rPr lang="en-GB" sz="1000" b="1">
                <a:solidFill>
                  <a:schemeClr val="dk1"/>
                </a:solidFill>
                <a:latin typeface="Calibri"/>
                <a:ea typeface="Calibri"/>
                <a:cs typeface="Calibri"/>
                <a:sym typeface="Calibri"/>
              </a:rPr>
              <a:t>drawings of the human anatomy</a:t>
            </a:r>
            <a:r>
              <a:rPr lang="en-GB" sz="1000">
                <a:solidFill>
                  <a:schemeClr val="dk1"/>
                </a:solidFill>
                <a:latin typeface="Calibri"/>
                <a:ea typeface="Calibri"/>
                <a:cs typeface="Calibri"/>
                <a:sym typeface="Calibri"/>
              </a:rPr>
              <a:t>.  For medical students not able to afford a whole book, individual copies of diagrams were available known as ‘</a:t>
            </a:r>
            <a:r>
              <a:rPr lang="en-GB" sz="1000" b="1">
                <a:solidFill>
                  <a:schemeClr val="dk1"/>
                </a:solidFill>
                <a:latin typeface="Calibri"/>
                <a:ea typeface="Calibri"/>
                <a:cs typeface="Calibri"/>
                <a:sym typeface="Calibri"/>
              </a:rPr>
              <a:t>fugitive sheets’</a:t>
            </a:r>
            <a:r>
              <a:rPr lang="en-GB" sz="1000">
                <a:solidFill>
                  <a:schemeClr val="dk1"/>
                </a:solidFill>
                <a:latin typeface="Calibri"/>
                <a:ea typeface="Calibri"/>
                <a:cs typeface="Calibri"/>
                <a:sym typeface="Calibri"/>
              </a:rPr>
              <a:t>.</a:t>
            </a:r>
            <a:endParaRPr sz="1050">
              <a:solidFill>
                <a:schemeClr val="dk1"/>
              </a:solidFill>
              <a:latin typeface="Calibri"/>
              <a:ea typeface="Calibri"/>
              <a:cs typeface="Calibri"/>
              <a:sym typeface="Calibri"/>
            </a:endParaRPr>
          </a:p>
        </p:txBody>
      </p:sp>
      <p:sp>
        <p:nvSpPr>
          <p:cNvPr id="673" name="Google Shape;673;p29"/>
          <p:cNvSpPr txBox="1"/>
          <p:nvPr/>
        </p:nvSpPr>
        <p:spPr>
          <a:xfrm>
            <a:off x="8463931" y="5450694"/>
            <a:ext cx="3656400" cy="70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Apothecaries and surgeons did see some improvements as they were now part of a </a:t>
            </a:r>
            <a:r>
              <a:rPr lang="en-GB" sz="1000" b="1">
                <a:solidFill>
                  <a:schemeClr val="dk1"/>
                </a:solidFill>
                <a:latin typeface="Calibri"/>
                <a:ea typeface="Calibri"/>
                <a:cs typeface="Calibri"/>
                <a:sym typeface="Calibri"/>
              </a:rPr>
              <a:t>guild system</a:t>
            </a:r>
            <a:r>
              <a:rPr lang="en-GB" sz="1000">
                <a:solidFill>
                  <a:schemeClr val="dk1"/>
                </a:solidFill>
                <a:latin typeface="Calibri"/>
                <a:ea typeface="Calibri"/>
                <a:cs typeface="Calibri"/>
                <a:sym typeface="Calibri"/>
              </a:rPr>
              <a:t>.  Here, a person wanting to be an apothecary or surgeon would have to join as an ‘</a:t>
            </a:r>
            <a:r>
              <a:rPr lang="en-GB" sz="1000" b="1">
                <a:solidFill>
                  <a:schemeClr val="dk1"/>
                </a:solidFill>
                <a:latin typeface="Calibri"/>
                <a:ea typeface="Calibri"/>
                <a:cs typeface="Calibri"/>
                <a:sym typeface="Calibri"/>
              </a:rPr>
              <a:t>apprentice’,</a:t>
            </a:r>
            <a:r>
              <a:rPr lang="en-GB" sz="1000">
                <a:solidFill>
                  <a:schemeClr val="dk1"/>
                </a:solidFill>
                <a:latin typeface="Calibri"/>
                <a:ea typeface="Calibri"/>
                <a:cs typeface="Calibri"/>
                <a:sym typeface="Calibri"/>
              </a:rPr>
              <a:t> then become a ‘</a:t>
            </a:r>
            <a:r>
              <a:rPr lang="en-GB" sz="1000" b="1">
                <a:solidFill>
                  <a:schemeClr val="dk1"/>
                </a:solidFill>
                <a:latin typeface="Calibri"/>
                <a:ea typeface="Calibri"/>
                <a:cs typeface="Calibri"/>
                <a:sym typeface="Calibri"/>
              </a:rPr>
              <a:t>journeymen’</a:t>
            </a:r>
            <a:r>
              <a:rPr lang="en-GB" sz="1000">
                <a:solidFill>
                  <a:schemeClr val="dk1"/>
                </a:solidFill>
                <a:latin typeface="Calibri"/>
                <a:ea typeface="Calibri"/>
                <a:cs typeface="Calibri"/>
                <a:sym typeface="Calibri"/>
              </a:rPr>
              <a:t> before becoming a ‘</a:t>
            </a:r>
            <a:r>
              <a:rPr lang="en-GB" sz="1000" b="1">
                <a:solidFill>
                  <a:schemeClr val="dk1"/>
                </a:solidFill>
                <a:latin typeface="Calibri"/>
                <a:ea typeface="Calibri"/>
                <a:cs typeface="Calibri"/>
                <a:sym typeface="Calibri"/>
              </a:rPr>
              <a:t>Master</a:t>
            </a:r>
            <a:r>
              <a:rPr lang="en-GB" sz="1000">
                <a:solidFill>
                  <a:schemeClr val="dk1"/>
                </a:solidFill>
                <a:latin typeface="Calibri"/>
                <a:ea typeface="Calibri"/>
                <a:cs typeface="Calibri"/>
                <a:sym typeface="Calibri"/>
              </a:rPr>
              <a:t>’ of their trade.</a:t>
            </a:r>
            <a:endParaRPr/>
          </a:p>
        </p:txBody>
      </p:sp>
      <p:pic>
        <p:nvPicPr>
          <p:cNvPr id="674" name="Google Shape;674;p29"/>
          <p:cNvPicPr preferRelativeResize="0"/>
          <p:nvPr/>
        </p:nvPicPr>
        <p:blipFill rotWithShape="1">
          <a:blip r:embed="rId7">
            <a:alphaModFix/>
          </a:blip>
          <a:srcRect l="32246" r="15337" b="2874"/>
          <a:stretch/>
        </p:blipFill>
        <p:spPr>
          <a:xfrm flipH="1">
            <a:off x="1657166" y="2070241"/>
            <a:ext cx="1147113" cy="2034101"/>
          </a:xfrm>
          <a:prstGeom prst="rect">
            <a:avLst/>
          </a:prstGeom>
          <a:noFill/>
          <a:ln w="9525" cap="flat" cmpd="sng">
            <a:solidFill>
              <a:schemeClr val="dk1"/>
            </a:solidFill>
            <a:prstDash val="solid"/>
            <a:round/>
            <a:headEnd type="none" w="sm" len="sm"/>
            <a:tailEnd type="none" w="sm" len="sm"/>
          </a:ln>
        </p:spPr>
      </p:pic>
      <p:pic>
        <p:nvPicPr>
          <p:cNvPr id="675" name="Google Shape;675;p29" descr="Standing skeleton"/>
          <p:cNvPicPr preferRelativeResize="0"/>
          <p:nvPr/>
        </p:nvPicPr>
        <p:blipFill rotWithShape="1">
          <a:blip r:embed="rId8">
            <a:alphaModFix/>
          </a:blip>
          <a:srcRect l="32552" r="34902"/>
          <a:stretch/>
        </p:blipFill>
        <p:spPr>
          <a:xfrm>
            <a:off x="11202204" y="2063317"/>
            <a:ext cx="818524" cy="2110104"/>
          </a:xfrm>
          <a:prstGeom prst="rect">
            <a:avLst/>
          </a:prstGeom>
          <a:noFill/>
          <a:ln>
            <a:noFill/>
          </a:ln>
        </p:spPr>
      </p:pic>
      <p:pic>
        <p:nvPicPr>
          <p:cNvPr id="676" name="Google Shape;676;p29"/>
          <p:cNvPicPr preferRelativeResize="0"/>
          <p:nvPr/>
        </p:nvPicPr>
        <p:blipFill rotWithShape="1">
          <a:blip r:embed="rId9">
            <a:alphaModFix/>
          </a:blip>
          <a:srcRect l="20107" t="20993" r="20576" b="30104"/>
          <a:stretch/>
        </p:blipFill>
        <p:spPr>
          <a:xfrm>
            <a:off x="3930378" y="5656719"/>
            <a:ext cx="1437137" cy="117921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30"/>
          <p:cNvSpPr txBox="1"/>
          <p:nvPr/>
        </p:nvSpPr>
        <p:spPr>
          <a:xfrm>
            <a:off x="89647" y="49103"/>
            <a:ext cx="15015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14</a:t>
            </a:r>
            <a:endParaRPr/>
          </a:p>
        </p:txBody>
      </p:sp>
      <p:pic>
        <p:nvPicPr>
          <p:cNvPr id="683" name="Google Shape;683;p30" descr="Radio Newsman Regular"/>
          <p:cNvPicPr preferRelativeResize="0"/>
          <p:nvPr/>
        </p:nvPicPr>
        <p:blipFill rotWithShape="1">
          <a:blip r:embed="rId3">
            <a:alphaModFix/>
          </a:blip>
          <a:srcRect l="58713" b="-9998"/>
          <a:stretch/>
        </p:blipFill>
        <p:spPr>
          <a:xfrm>
            <a:off x="44823" y="986305"/>
            <a:ext cx="1466400" cy="175712"/>
          </a:xfrm>
          <a:prstGeom prst="rect">
            <a:avLst/>
          </a:prstGeom>
          <a:noFill/>
          <a:ln>
            <a:noFill/>
          </a:ln>
        </p:spPr>
      </p:pic>
      <p:pic>
        <p:nvPicPr>
          <p:cNvPr id="684" name="Google Shape;684;p30" descr="Radio Newsman Regular"/>
          <p:cNvPicPr preferRelativeResize="0"/>
          <p:nvPr/>
        </p:nvPicPr>
        <p:blipFill rotWithShape="1">
          <a:blip r:embed="rId4">
            <a:alphaModFix/>
          </a:blip>
          <a:srcRect l="27432" r="42097" b="-14995"/>
          <a:stretch/>
        </p:blipFill>
        <p:spPr>
          <a:xfrm>
            <a:off x="84866" y="724075"/>
            <a:ext cx="1506191" cy="251049"/>
          </a:xfrm>
          <a:prstGeom prst="rect">
            <a:avLst/>
          </a:prstGeom>
          <a:noFill/>
          <a:ln>
            <a:noFill/>
          </a:ln>
        </p:spPr>
      </p:pic>
      <p:pic>
        <p:nvPicPr>
          <p:cNvPr id="685" name="Google Shape;685;p30" descr="Radio Newsman Regular"/>
          <p:cNvPicPr preferRelativeResize="0"/>
          <p:nvPr/>
        </p:nvPicPr>
        <p:blipFill rotWithShape="1">
          <a:blip r:embed="rId4">
            <a:alphaModFix/>
          </a:blip>
          <a:srcRect r="73478" b="-4997"/>
          <a:stretch/>
        </p:blipFill>
        <p:spPr>
          <a:xfrm>
            <a:off x="89647" y="437649"/>
            <a:ext cx="1501409" cy="286426"/>
          </a:xfrm>
          <a:prstGeom prst="rect">
            <a:avLst/>
          </a:prstGeom>
          <a:noFill/>
          <a:ln>
            <a:noFill/>
          </a:ln>
        </p:spPr>
      </p:pic>
      <p:pic>
        <p:nvPicPr>
          <p:cNvPr id="686" name="Google Shape;686;p30" descr="Image result for heart monitor clipart"/>
          <p:cNvPicPr preferRelativeResize="0"/>
          <p:nvPr/>
        </p:nvPicPr>
        <p:blipFill rotWithShape="1">
          <a:blip r:embed="rId5">
            <a:alphaModFix/>
          </a:blip>
          <a:srcRect t="39191" r="15902" b="38201"/>
          <a:stretch/>
        </p:blipFill>
        <p:spPr>
          <a:xfrm>
            <a:off x="-33110" y="1036070"/>
            <a:ext cx="1591056" cy="785474"/>
          </a:xfrm>
          <a:prstGeom prst="rect">
            <a:avLst/>
          </a:prstGeom>
          <a:noFill/>
          <a:ln>
            <a:noFill/>
          </a:ln>
        </p:spPr>
      </p:pic>
      <p:sp>
        <p:nvSpPr>
          <p:cNvPr id="687" name="Google Shape;687;p30"/>
          <p:cNvSpPr txBox="1"/>
          <p:nvPr/>
        </p:nvSpPr>
        <p:spPr>
          <a:xfrm>
            <a:off x="1664208" y="49103"/>
            <a:ext cx="104562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2: </a:t>
            </a:r>
            <a:r>
              <a:rPr lang="en-GB" sz="1600">
                <a:solidFill>
                  <a:schemeClr val="lt1"/>
                </a:solidFill>
                <a:latin typeface="Calibri"/>
                <a:ea typeface="Calibri"/>
                <a:cs typeface="Calibri"/>
                <a:sym typeface="Calibri"/>
              </a:rPr>
              <a:t>Medicine in Early Modern Britain – The Influence and importance of Andreas Vesalius for understanding anatomy.</a:t>
            </a:r>
            <a:endParaRPr/>
          </a:p>
        </p:txBody>
      </p:sp>
      <p:pic>
        <p:nvPicPr>
          <p:cNvPr id="688" name="Google Shape;688;p30" descr="Related image"/>
          <p:cNvPicPr preferRelativeResize="0"/>
          <p:nvPr/>
        </p:nvPicPr>
        <p:blipFill rotWithShape="1">
          <a:blip r:embed="rId6">
            <a:alphaModFix/>
          </a:blip>
          <a:srcRect/>
          <a:stretch/>
        </p:blipFill>
        <p:spPr>
          <a:xfrm>
            <a:off x="438269" y="1179454"/>
            <a:ext cx="732840" cy="625789"/>
          </a:xfrm>
          <a:prstGeom prst="rect">
            <a:avLst/>
          </a:prstGeom>
          <a:noFill/>
          <a:ln>
            <a:noFill/>
          </a:ln>
        </p:spPr>
      </p:pic>
      <p:sp>
        <p:nvSpPr>
          <p:cNvPr id="689" name="Google Shape;689;p30"/>
          <p:cNvSpPr/>
          <p:nvPr/>
        </p:nvSpPr>
        <p:spPr>
          <a:xfrm>
            <a:off x="78882" y="1695137"/>
            <a:ext cx="1506300" cy="50412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0" name="Google Shape;690;p30"/>
          <p:cNvSpPr txBox="1"/>
          <p:nvPr/>
        </p:nvSpPr>
        <p:spPr>
          <a:xfrm>
            <a:off x="171272" y="3853688"/>
            <a:ext cx="13335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KEY TERMS</a:t>
            </a:r>
            <a:endParaRPr sz="1200">
              <a:solidFill>
                <a:schemeClr val="lt1"/>
              </a:solidFill>
              <a:latin typeface="Calibri"/>
              <a:ea typeface="Calibri"/>
              <a:cs typeface="Calibri"/>
              <a:sym typeface="Calibri"/>
            </a:endParaRPr>
          </a:p>
        </p:txBody>
      </p:sp>
      <p:sp>
        <p:nvSpPr>
          <p:cNvPr id="691" name="Google Shape;691;p30"/>
          <p:cNvSpPr txBox="1"/>
          <p:nvPr/>
        </p:nvSpPr>
        <p:spPr>
          <a:xfrm>
            <a:off x="44823" y="3193331"/>
            <a:ext cx="1546200" cy="646500"/>
          </a:xfrm>
          <a:prstGeom prst="rect">
            <a:avLst/>
          </a:prstGeom>
          <a:noFill/>
          <a:ln>
            <a:noFill/>
          </a:ln>
        </p:spPr>
        <p:txBody>
          <a:bodyPr spcFirstLastPara="1" wrap="square" lIns="91425" tIns="45700" rIns="91425" bIns="45700" anchor="t" anchorCtr="0">
            <a:spAutoFit/>
          </a:bodyPr>
          <a:lstStyle/>
          <a:p>
            <a:pPr marL="182562" marR="0" lvl="0" indent="-182562"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Cambridge (Eng.)</a:t>
            </a:r>
            <a:endParaRPr/>
          </a:p>
          <a:p>
            <a:pPr marL="182562" marR="0" lvl="0" indent="-182562"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Paris (France)</a:t>
            </a:r>
            <a:endParaRPr/>
          </a:p>
          <a:p>
            <a:pPr marL="182562" marR="0" lvl="0" indent="-182562"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Padua (Italy)</a:t>
            </a:r>
            <a:endParaRPr/>
          </a:p>
        </p:txBody>
      </p:sp>
      <p:sp>
        <p:nvSpPr>
          <p:cNvPr id="692" name="Google Shape;692;p30"/>
          <p:cNvSpPr txBox="1"/>
          <p:nvPr/>
        </p:nvSpPr>
        <p:spPr>
          <a:xfrm>
            <a:off x="1664208" y="437649"/>
            <a:ext cx="10456200" cy="769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u="sng">
                <a:solidFill>
                  <a:schemeClr val="dk1"/>
                </a:solidFill>
                <a:latin typeface="Calibri"/>
                <a:ea typeface="Calibri"/>
                <a:cs typeface="Calibri"/>
                <a:sym typeface="Calibri"/>
              </a:rPr>
              <a:t>THE HISTORICAL CONTEXT:  </a:t>
            </a:r>
            <a:r>
              <a:rPr lang="en-GB" sz="1100">
                <a:solidFill>
                  <a:schemeClr val="dk1"/>
                </a:solidFill>
                <a:latin typeface="Calibri"/>
                <a:ea typeface="Calibri"/>
                <a:cs typeface="Calibri"/>
                <a:sym typeface="Calibri"/>
              </a:rPr>
              <a:t>There was significant progress in the understanding of medicine in Early Modern Britain.  For instance, improvements in medical training, a wider variety of hospitals to care for and treat the sick, the use of the printing press and use of new medicines from overseas.  However, one key factor which influenced change was the role of </a:t>
            </a:r>
            <a:r>
              <a:rPr lang="en-GB" sz="1100" b="1">
                <a:solidFill>
                  <a:schemeClr val="dk1"/>
                </a:solidFill>
                <a:latin typeface="Calibri"/>
                <a:ea typeface="Calibri"/>
                <a:cs typeface="Calibri"/>
                <a:sym typeface="Calibri"/>
              </a:rPr>
              <a:t>key individuals</a:t>
            </a:r>
            <a:r>
              <a:rPr lang="en-GB" sz="1100">
                <a:solidFill>
                  <a:schemeClr val="dk1"/>
                </a:solidFill>
                <a:latin typeface="Calibri"/>
                <a:ea typeface="Calibri"/>
                <a:cs typeface="Calibri"/>
                <a:sym typeface="Calibri"/>
              </a:rPr>
              <a:t>.  This lesson examines the influence of </a:t>
            </a:r>
            <a:r>
              <a:rPr lang="en-GB" sz="1100" b="1">
                <a:solidFill>
                  <a:schemeClr val="dk1"/>
                </a:solidFill>
                <a:latin typeface="Calibri"/>
                <a:ea typeface="Calibri"/>
                <a:cs typeface="Calibri"/>
                <a:sym typeface="Calibri"/>
              </a:rPr>
              <a:t>Andreas Vesalius </a:t>
            </a:r>
            <a:r>
              <a:rPr lang="en-GB" sz="1100">
                <a:solidFill>
                  <a:schemeClr val="dk1"/>
                </a:solidFill>
                <a:latin typeface="Calibri"/>
                <a:ea typeface="Calibri"/>
                <a:cs typeface="Calibri"/>
                <a:sym typeface="Calibri"/>
              </a:rPr>
              <a:t>and his ground-breaking studies of human anatomy.  His work did not have an immediate impact on the diagnosis and treatment of disease, but hugely influenced medical students and physicians to make use of dissections and to further question and challenge the older work of Galen. </a:t>
            </a:r>
            <a:endParaRPr sz="1050">
              <a:solidFill>
                <a:schemeClr val="dk1"/>
              </a:solidFill>
              <a:latin typeface="Calibri"/>
              <a:ea typeface="Calibri"/>
              <a:cs typeface="Calibri"/>
              <a:sym typeface="Calibri"/>
            </a:endParaRPr>
          </a:p>
        </p:txBody>
      </p:sp>
      <p:sp>
        <p:nvSpPr>
          <p:cNvPr id="693" name="Google Shape;693;p30"/>
          <p:cNvSpPr txBox="1"/>
          <p:nvPr/>
        </p:nvSpPr>
        <p:spPr>
          <a:xfrm>
            <a:off x="171272" y="1713947"/>
            <a:ext cx="13335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KEY BOOKS</a:t>
            </a:r>
            <a:endParaRPr sz="1200">
              <a:solidFill>
                <a:schemeClr val="lt1"/>
              </a:solidFill>
              <a:latin typeface="Calibri"/>
              <a:ea typeface="Calibri"/>
              <a:cs typeface="Calibri"/>
              <a:sym typeface="Calibri"/>
            </a:endParaRPr>
          </a:p>
        </p:txBody>
      </p:sp>
      <p:sp>
        <p:nvSpPr>
          <p:cNvPr id="694" name="Google Shape;694;p30"/>
          <p:cNvSpPr txBox="1"/>
          <p:nvPr/>
        </p:nvSpPr>
        <p:spPr>
          <a:xfrm>
            <a:off x="44823" y="2097631"/>
            <a:ext cx="1664100" cy="831000"/>
          </a:xfrm>
          <a:prstGeom prst="rect">
            <a:avLst/>
          </a:prstGeom>
          <a:noFill/>
          <a:ln>
            <a:noFill/>
          </a:ln>
        </p:spPr>
        <p:txBody>
          <a:bodyPr spcFirstLastPara="1" wrap="square" lIns="91425" tIns="45700" rIns="91425" bIns="45700" anchor="t" anchorCtr="0">
            <a:spAutoFit/>
          </a:bodyPr>
          <a:lstStyle/>
          <a:p>
            <a:pPr marL="182562" marR="0" lvl="0" indent="-182562" algn="l" rtl="0">
              <a:spcBef>
                <a:spcPts val="0"/>
              </a:spcBef>
              <a:spcAft>
                <a:spcPts val="0"/>
              </a:spcAft>
              <a:buClr>
                <a:schemeClr val="dk1"/>
              </a:buClr>
              <a:buSzPts val="1200"/>
              <a:buFont typeface="Noto Sans Symbols"/>
              <a:buChar char="❑"/>
            </a:pPr>
            <a:r>
              <a:rPr lang="en-GB" sz="1200" i="1">
                <a:solidFill>
                  <a:schemeClr val="dk1"/>
                </a:solidFill>
                <a:latin typeface="Calibri"/>
                <a:ea typeface="Calibri"/>
                <a:cs typeface="Calibri"/>
                <a:sym typeface="Calibri"/>
              </a:rPr>
              <a:t>On the Fabric of the Human Body (1543)</a:t>
            </a:r>
            <a:endParaRPr sz="1200">
              <a:solidFill>
                <a:schemeClr val="dk1"/>
              </a:solidFill>
              <a:latin typeface="Calibri"/>
              <a:ea typeface="Calibri"/>
              <a:cs typeface="Calibri"/>
              <a:sym typeface="Calibri"/>
            </a:endParaRPr>
          </a:p>
          <a:p>
            <a:pPr marL="182562" marR="0" lvl="0" indent="-182562" algn="l" rtl="0">
              <a:spcBef>
                <a:spcPts val="0"/>
              </a:spcBef>
              <a:spcAft>
                <a:spcPts val="0"/>
              </a:spcAft>
              <a:buClr>
                <a:schemeClr val="dk1"/>
              </a:buClr>
              <a:buSzPts val="1200"/>
              <a:buFont typeface="Noto Sans Symbols"/>
              <a:buChar char="❑"/>
            </a:pPr>
            <a:r>
              <a:rPr lang="en-GB" sz="1200" i="1">
                <a:solidFill>
                  <a:schemeClr val="dk1"/>
                </a:solidFill>
                <a:latin typeface="Calibri"/>
                <a:ea typeface="Calibri"/>
                <a:cs typeface="Calibri"/>
                <a:sym typeface="Calibri"/>
              </a:rPr>
              <a:t>Six Anatomical Pictures (1538)</a:t>
            </a:r>
            <a:endParaRPr sz="1200">
              <a:solidFill>
                <a:schemeClr val="dk1"/>
              </a:solidFill>
              <a:latin typeface="Calibri"/>
              <a:ea typeface="Calibri"/>
              <a:cs typeface="Calibri"/>
              <a:sym typeface="Calibri"/>
            </a:endParaRPr>
          </a:p>
        </p:txBody>
      </p:sp>
      <p:sp>
        <p:nvSpPr>
          <p:cNvPr id="695" name="Google Shape;695;p30"/>
          <p:cNvSpPr txBox="1"/>
          <p:nvPr/>
        </p:nvSpPr>
        <p:spPr>
          <a:xfrm>
            <a:off x="171272" y="2890217"/>
            <a:ext cx="13335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KEY PLACES</a:t>
            </a:r>
            <a:endParaRPr sz="1200">
              <a:solidFill>
                <a:schemeClr val="lt1"/>
              </a:solidFill>
              <a:latin typeface="Calibri"/>
              <a:ea typeface="Calibri"/>
              <a:cs typeface="Calibri"/>
              <a:sym typeface="Calibri"/>
            </a:endParaRPr>
          </a:p>
        </p:txBody>
      </p:sp>
      <p:sp>
        <p:nvSpPr>
          <p:cNvPr id="696" name="Google Shape;696;p30"/>
          <p:cNvSpPr txBox="1"/>
          <p:nvPr/>
        </p:nvSpPr>
        <p:spPr>
          <a:xfrm>
            <a:off x="44823" y="4144713"/>
            <a:ext cx="1459800" cy="26781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Accuracy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Anatomist</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Breastbone</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Controversy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Dissection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Fugitive Sheets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Galen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Humanism</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Illustrations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Influence</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Jaw bone </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Heart/Liver/Ribs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Printing Press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Trailblazer</a:t>
            </a:r>
            <a:endParaRPr/>
          </a:p>
        </p:txBody>
      </p:sp>
      <p:sp>
        <p:nvSpPr>
          <p:cNvPr id="697" name="Google Shape;697;p30"/>
          <p:cNvSpPr txBox="1"/>
          <p:nvPr/>
        </p:nvSpPr>
        <p:spPr>
          <a:xfrm>
            <a:off x="3528578" y="1247365"/>
            <a:ext cx="2852700" cy="2124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u="sng">
                <a:solidFill>
                  <a:schemeClr val="dk1"/>
                </a:solidFill>
                <a:latin typeface="Calibri"/>
                <a:ea typeface="Calibri"/>
                <a:cs typeface="Calibri"/>
                <a:sym typeface="Calibri"/>
              </a:rPr>
              <a:t>OVERVIEW</a:t>
            </a:r>
            <a:endParaRPr/>
          </a:p>
          <a:p>
            <a:pPr marL="88900" marR="0" lvl="0" indent="-889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Andreas Vesalius was the most famous </a:t>
            </a:r>
            <a:r>
              <a:rPr lang="en-GB" sz="1000" b="1">
                <a:solidFill>
                  <a:schemeClr val="dk1"/>
                </a:solidFill>
                <a:latin typeface="Calibri"/>
                <a:ea typeface="Calibri"/>
                <a:cs typeface="Calibri"/>
                <a:sym typeface="Calibri"/>
              </a:rPr>
              <a:t>anatomist </a:t>
            </a:r>
            <a:r>
              <a:rPr lang="en-GB" sz="1000">
                <a:solidFill>
                  <a:schemeClr val="dk1"/>
                </a:solidFill>
                <a:latin typeface="Calibri"/>
                <a:ea typeface="Calibri"/>
                <a:cs typeface="Calibri"/>
                <a:sym typeface="Calibri"/>
              </a:rPr>
              <a:t>of this time.  He studied medicine during a time when new ‘</a:t>
            </a:r>
            <a:r>
              <a:rPr lang="en-GB" sz="1000" b="1">
                <a:solidFill>
                  <a:schemeClr val="dk1"/>
                </a:solidFill>
                <a:latin typeface="Calibri"/>
                <a:ea typeface="Calibri"/>
                <a:cs typeface="Calibri"/>
                <a:sym typeface="Calibri"/>
              </a:rPr>
              <a:t>Humanist</a:t>
            </a:r>
            <a:r>
              <a:rPr lang="en-GB" sz="1000">
                <a:solidFill>
                  <a:schemeClr val="dk1"/>
                </a:solidFill>
                <a:latin typeface="Calibri"/>
                <a:ea typeface="Calibri"/>
                <a:cs typeface="Calibri"/>
                <a:sym typeface="Calibri"/>
              </a:rPr>
              <a:t>’ ideas about medicine were popular.  Humanism is the belief that humans control their body rather than God/religion.  </a:t>
            </a:r>
            <a:endParaRPr/>
          </a:p>
          <a:p>
            <a:pPr marL="88900" marR="0" lvl="0" indent="-889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He believed that successful surgery could only take place if physicians had a detailed knowledge of human </a:t>
            </a:r>
            <a:r>
              <a:rPr lang="en-GB" sz="1000" b="1">
                <a:solidFill>
                  <a:schemeClr val="dk1"/>
                </a:solidFill>
                <a:latin typeface="Calibri"/>
                <a:ea typeface="Calibri"/>
                <a:cs typeface="Calibri"/>
                <a:sym typeface="Calibri"/>
              </a:rPr>
              <a:t>anatomy</a:t>
            </a:r>
            <a:r>
              <a:rPr lang="en-GB" sz="1000">
                <a:solidFill>
                  <a:schemeClr val="dk1"/>
                </a:solidFill>
                <a:latin typeface="Calibri"/>
                <a:ea typeface="Calibri"/>
                <a:cs typeface="Calibri"/>
                <a:sym typeface="Calibri"/>
              </a:rPr>
              <a:t> themselves, rather than relying on older medical text books and surgeons to carry out any practical work for them.</a:t>
            </a:r>
            <a:endParaRPr/>
          </a:p>
          <a:p>
            <a:pPr marL="88900" marR="0" lvl="0" indent="-889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His work was published in </a:t>
            </a:r>
            <a:r>
              <a:rPr lang="en-GB" sz="1000" b="1">
                <a:solidFill>
                  <a:schemeClr val="dk1"/>
                </a:solidFill>
                <a:latin typeface="Calibri"/>
                <a:ea typeface="Calibri"/>
                <a:cs typeface="Calibri"/>
                <a:sym typeface="Calibri"/>
              </a:rPr>
              <a:t>two ground breaking medical textbooks.</a:t>
            </a:r>
            <a:endParaRPr/>
          </a:p>
        </p:txBody>
      </p:sp>
      <p:sp>
        <p:nvSpPr>
          <p:cNvPr id="698" name="Google Shape;698;p30"/>
          <p:cNvSpPr txBox="1"/>
          <p:nvPr/>
        </p:nvSpPr>
        <p:spPr>
          <a:xfrm>
            <a:off x="6455094" y="1250799"/>
            <a:ext cx="5665200" cy="1062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u="sng">
                <a:solidFill>
                  <a:schemeClr val="dk1"/>
                </a:solidFill>
                <a:latin typeface="Calibri"/>
                <a:ea typeface="Calibri"/>
                <a:cs typeface="Calibri"/>
                <a:sym typeface="Calibri"/>
              </a:rPr>
              <a:t>PUBLICATION #1 (1537)</a:t>
            </a:r>
            <a:endParaRPr/>
          </a:p>
          <a:p>
            <a:pPr marL="0" marR="0" lvl="0" indent="0" algn="l" rtl="0">
              <a:spcBef>
                <a:spcPts val="0"/>
              </a:spcBef>
              <a:spcAft>
                <a:spcPts val="0"/>
              </a:spcAft>
              <a:buNone/>
            </a:pPr>
            <a:r>
              <a:rPr lang="en-GB" sz="1100" b="1" i="1">
                <a:solidFill>
                  <a:schemeClr val="dk1"/>
                </a:solidFill>
                <a:latin typeface="Calibri"/>
                <a:ea typeface="Calibri"/>
                <a:cs typeface="Calibri"/>
                <a:sym typeface="Calibri"/>
              </a:rPr>
              <a:t>Six Anatomical Tables </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He created </a:t>
            </a:r>
            <a:r>
              <a:rPr lang="en-GB" sz="1000" b="1">
                <a:solidFill>
                  <a:schemeClr val="dk1"/>
                </a:solidFill>
                <a:latin typeface="Calibri"/>
                <a:ea typeface="Calibri"/>
                <a:cs typeface="Calibri"/>
                <a:sym typeface="Calibri"/>
              </a:rPr>
              <a:t>six</a:t>
            </a:r>
            <a:r>
              <a:rPr lang="en-GB" sz="1000">
                <a:solidFill>
                  <a:schemeClr val="dk1"/>
                </a:solidFill>
                <a:latin typeface="Calibri"/>
                <a:ea typeface="Calibri"/>
                <a:cs typeface="Calibri"/>
                <a:sym typeface="Calibri"/>
              </a:rPr>
              <a:t> detailed drawings showing a </a:t>
            </a:r>
            <a:r>
              <a:rPr lang="en-GB" sz="1000" b="1">
                <a:solidFill>
                  <a:schemeClr val="dk1"/>
                </a:solidFill>
                <a:latin typeface="Calibri"/>
                <a:ea typeface="Calibri"/>
                <a:cs typeface="Calibri"/>
                <a:sym typeface="Calibri"/>
              </a:rPr>
              <a:t>human skeleton </a:t>
            </a:r>
            <a:r>
              <a:rPr lang="en-GB" sz="1000">
                <a:solidFill>
                  <a:schemeClr val="dk1"/>
                </a:solidFill>
                <a:latin typeface="Calibri"/>
                <a:ea typeface="Calibri"/>
                <a:cs typeface="Calibri"/>
                <a:sym typeface="Calibri"/>
              </a:rPr>
              <a:t>and various parts of the body.  These illustrations were popular with his students and were printed into </a:t>
            </a:r>
            <a:r>
              <a:rPr lang="en-GB" sz="1000" b="1">
                <a:solidFill>
                  <a:schemeClr val="dk1"/>
                </a:solidFill>
                <a:latin typeface="Calibri"/>
                <a:ea typeface="Calibri"/>
                <a:cs typeface="Calibri"/>
                <a:sym typeface="Calibri"/>
              </a:rPr>
              <a:t>fugitive sheets</a:t>
            </a:r>
            <a:r>
              <a:rPr lang="en-GB" sz="1000">
                <a:solidFill>
                  <a:schemeClr val="dk1"/>
                </a:solidFill>
                <a:latin typeface="Calibri"/>
                <a:ea typeface="Calibri"/>
                <a:cs typeface="Calibri"/>
                <a:sym typeface="Calibri"/>
              </a:rPr>
              <a:t>.  These sheets were printed copies of Vesalius’ drawings made for medical students. They would include </a:t>
            </a:r>
            <a:r>
              <a:rPr lang="en-GB" sz="1000" b="1">
                <a:solidFill>
                  <a:schemeClr val="dk1"/>
                </a:solidFill>
                <a:latin typeface="Calibri"/>
                <a:ea typeface="Calibri"/>
                <a:cs typeface="Calibri"/>
                <a:sym typeface="Calibri"/>
              </a:rPr>
              <a:t>layers</a:t>
            </a:r>
            <a:r>
              <a:rPr lang="en-GB" sz="1000">
                <a:solidFill>
                  <a:schemeClr val="dk1"/>
                </a:solidFill>
                <a:latin typeface="Calibri"/>
                <a:ea typeface="Calibri"/>
                <a:cs typeface="Calibri"/>
                <a:sym typeface="Calibri"/>
              </a:rPr>
              <a:t> of paper which could be lifted to show different parts of the body.</a:t>
            </a:r>
            <a:endParaRPr/>
          </a:p>
        </p:txBody>
      </p:sp>
      <p:sp>
        <p:nvSpPr>
          <p:cNvPr id="699" name="Google Shape;699;p30"/>
          <p:cNvSpPr txBox="1"/>
          <p:nvPr/>
        </p:nvSpPr>
        <p:spPr>
          <a:xfrm>
            <a:off x="6455094" y="2418768"/>
            <a:ext cx="5658000" cy="908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u="sng">
                <a:solidFill>
                  <a:schemeClr val="dk1"/>
                </a:solidFill>
                <a:latin typeface="Calibri"/>
                <a:ea typeface="Calibri"/>
                <a:cs typeface="Calibri"/>
                <a:sym typeface="Calibri"/>
              </a:rPr>
              <a:t>PUBLICATION #2 (1543)</a:t>
            </a:r>
            <a:endParaRPr/>
          </a:p>
          <a:p>
            <a:pPr marL="0" marR="0" lvl="0" indent="0" algn="l" rtl="0">
              <a:spcBef>
                <a:spcPts val="0"/>
              </a:spcBef>
              <a:spcAft>
                <a:spcPts val="0"/>
              </a:spcAft>
              <a:buNone/>
            </a:pPr>
            <a:r>
              <a:rPr lang="en-GB" sz="1100" b="1" i="1">
                <a:solidFill>
                  <a:schemeClr val="dk1"/>
                </a:solidFill>
                <a:latin typeface="Calibri"/>
                <a:ea typeface="Calibri"/>
                <a:cs typeface="Calibri"/>
                <a:sym typeface="Calibri"/>
              </a:rPr>
              <a:t>On the Fabric of the Human Body </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He carried out large numbers of </a:t>
            </a:r>
            <a:r>
              <a:rPr lang="en-GB" sz="1000" b="1">
                <a:solidFill>
                  <a:schemeClr val="dk1"/>
                </a:solidFill>
                <a:latin typeface="Calibri"/>
                <a:ea typeface="Calibri"/>
                <a:cs typeface="Calibri"/>
                <a:sym typeface="Calibri"/>
              </a:rPr>
              <a:t>dissections</a:t>
            </a:r>
            <a:r>
              <a:rPr lang="en-GB" sz="1000">
                <a:solidFill>
                  <a:schemeClr val="dk1"/>
                </a:solidFill>
                <a:latin typeface="Calibri"/>
                <a:ea typeface="Calibri"/>
                <a:cs typeface="Calibri"/>
                <a:sym typeface="Calibri"/>
              </a:rPr>
              <a:t> as a local judge allowed him to dissect the bodies of executed criminals from Padua.  He proved that around 300 of </a:t>
            </a:r>
            <a:r>
              <a:rPr lang="en-GB" sz="1000" b="1">
                <a:solidFill>
                  <a:schemeClr val="dk1"/>
                </a:solidFill>
                <a:latin typeface="Calibri"/>
                <a:ea typeface="Calibri"/>
                <a:cs typeface="Calibri"/>
                <a:sym typeface="Calibri"/>
              </a:rPr>
              <a:t>Galen’s</a:t>
            </a:r>
            <a:r>
              <a:rPr lang="en-GB" sz="1000">
                <a:solidFill>
                  <a:schemeClr val="dk1"/>
                </a:solidFill>
                <a:latin typeface="Calibri"/>
                <a:ea typeface="Calibri"/>
                <a:cs typeface="Calibri"/>
                <a:sym typeface="Calibri"/>
              </a:rPr>
              <a:t> theories were incorrect. Vesalius believed these errors were made as Galen dissected </a:t>
            </a:r>
            <a:r>
              <a:rPr lang="en-GB" sz="1000" b="1">
                <a:solidFill>
                  <a:schemeClr val="dk1"/>
                </a:solidFill>
                <a:latin typeface="Calibri"/>
                <a:ea typeface="Calibri"/>
                <a:cs typeface="Calibri"/>
                <a:sym typeface="Calibri"/>
              </a:rPr>
              <a:t>animals </a:t>
            </a:r>
            <a:r>
              <a:rPr lang="en-GB" sz="1000">
                <a:solidFill>
                  <a:schemeClr val="dk1"/>
                </a:solidFill>
                <a:latin typeface="Calibri"/>
                <a:ea typeface="Calibri"/>
                <a:cs typeface="Calibri"/>
                <a:sym typeface="Calibri"/>
              </a:rPr>
              <a:t>instead of humans.</a:t>
            </a:r>
            <a:endParaRPr/>
          </a:p>
        </p:txBody>
      </p:sp>
      <p:sp>
        <p:nvSpPr>
          <p:cNvPr id="700" name="Google Shape;700;p30"/>
          <p:cNvSpPr txBox="1"/>
          <p:nvPr/>
        </p:nvSpPr>
        <p:spPr>
          <a:xfrm>
            <a:off x="3519174" y="3407679"/>
            <a:ext cx="1676700" cy="461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VESALIUS PROVED GALEN WRONG</a:t>
            </a:r>
            <a:endParaRPr/>
          </a:p>
        </p:txBody>
      </p:sp>
      <p:sp>
        <p:nvSpPr>
          <p:cNvPr id="701" name="Google Shape;701;p30"/>
          <p:cNvSpPr txBox="1"/>
          <p:nvPr/>
        </p:nvSpPr>
        <p:spPr>
          <a:xfrm>
            <a:off x="5352819" y="6191446"/>
            <a:ext cx="3335400" cy="5541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Calibri"/>
                <a:ea typeface="Calibri"/>
                <a:cs typeface="Calibri"/>
                <a:sym typeface="Calibri"/>
              </a:rPr>
              <a:t>His books were far more </a:t>
            </a:r>
            <a:r>
              <a:rPr lang="en-GB" sz="1000" b="1">
                <a:solidFill>
                  <a:schemeClr val="dk1"/>
                </a:solidFill>
                <a:latin typeface="Calibri"/>
                <a:ea typeface="Calibri"/>
                <a:cs typeface="Calibri"/>
                <a:sym typeface="Calibri"/>
              </a:rPr>
              <a:t>detailed</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accurate</a:t>
            </a:r>
            <a:r>
              <a:rPr lang="en-GB" sz="1000">
                <a:solidFill>
                  <a:schemeClr val="dk1"/>
                </a:solidFill>
                <a:latin typeface="Calibri"/>
                <a:ea typeface="Calibri"/>
                <a:cs typeface="Calibri"/>
                <a:sym typeface="Calibri"/>
              </a:rPr>
              <a:t> than anything before. He used artists who were keen to study anatomy as a way to paint the human body more accurately. </a:t>
            </a:r>
            <a:endParaRPr/>
          </a:p>
        </p:txBody>
      </p:sp>
      <p:sp>
        <p:nvSpPr>
          <p:cNvPr id="702" name="Google Shape;702;p30"/>
          <p:cNvSpPr txBox="1"/>
          <p:nvPr/>
        </p:nvSpPr>
        <p:spPr>
          <a:xfrm>
            <a:off x="5343671" y="3480729"/>
            <a:ext cx="3210900" cy="5541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Calibri"/>
                <a:ea typeface="Calibri"/>
                <a:cs typeface="Calibri"/>
                <a:sym typeface="Calibri"/>
              </a:rPr>
              <a:t>He made the study of the human body ‘</a:t>
            </a:r>
            <a:r>
              <a:rPr lang="en-GB" sz="1000" b="1">
                <a:solidFill>
                  <a:schemeClr val="dk1"/>
                </a:solidFill>
                <a:latin typeface="Calibri"/>
                <a:ea typeface="Calibri"/>
                <a:cs typeface="Calibri"/>
                <a:sym typeface="Calibri"/>
              </a:rPr>
              <a:t>fashionable</a:t>
            </a:r>
            <a:r>
              <a:rPr lang="en-GB" sz="1000">
                <a:solidFill>
                  <a:schemeClr val="dk1"/>
                </a:solidFill>
                <a:latin typeface="Calibri"/>
                <a:ea typeface="Calibri"/>
                <a:cs typeface="Calibri"/>
                <a:sym typeface="Calibri"/>
              </a:rPr>
              <a:t>’ due to the respect he gained and influenced other physicians to study anatomy more seriously.</a:t>
            </a:r>
            <a:endParaRPr/>
          </a:p>
        </p:txBody>
      </p:sp>
      <p:sp>
        <p:nvSpPr>
          <p:cNvPr id="703" name="Google Shape;703;p30"/>
          <p:cNvSpPr txBox="1"/>
          <p:nvPr/>
        </p:nvSpPr>
        <p:spPr>
          <a:xfrm>
            <a:off x="5365303" y="5604863"/>
            <a:ext cx="2433900" cy="5541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Calibri"/>
                <a:ea typeface="Calibri"/>
                <a:cs typeface="Calibri"/>
                <a:sym typeface="Calibri"/>
              </a:rPr>
              <a:t>He supervised the printing of his illustrations to ensure they remained as accurate as his initial drawings.</a:t>
            </a:r>
            <a:endParaRPr/>
          </a:p>
        </p:txBody>
      </p:sp>
      <p:sp>
        <p:nvSpPr>
          <p:cNvPr id="704" name="Google Shape;704;p30"/>
          <p:cNvSpPr txBox="1"/>
          <p:nvPr/>
        </p:nvSpPr>
        <p:spPr>
          <a:xfrm>
            <a:off x="1654382" y="3419646"/>
            <a:ext cx="1804800" cy="2001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u="sng">
                <a:solidFill>
                  <a:schemeClr val="dk1"/>
                </a:solidFill>
                <a:latin typeface="Calibri"/>
                <a:ea typeface="Calibri"/>
                <a:cs typeface="Calibri"/>
                <a:sym typeface="Calibri"/>
              </a:rPr>
              <a:t>BASIC FACT FILE</a:t>
            </a:r>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BORN: </a:t>
            </a:r>
            <a:r>
              <a:rPr lang="en-GB" sz="1100">
                <a:solidFill>
                  <a:schemeClr val="dk1"/>
                </a:solidFill>
                <a:latin typeface="Calibri"/>
                <a:ea typeface="Calibri"/>
                <a:cs typeface="Calibri"/>
                <a:sym typeface="Calibri"/>
              </a:rPr>
              <a:t>Belgium (1514)</a:t>
            </a:r>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EDUCATION: </a:t>
            </a:r>
            <a:r>
              <a:rPr lang="en-GB" sz="1100">
                <a:solidFill>
                  <a:schemeClr val="dk1"/>
                </a:solidFill>
                <a:latin typeface="Calibri"/>
                <a:ea typeface="Calibri"/>
                <a:cs typeface="Calibri"/>
                <a:sym typeface="Calibri"/>
              </a:rPr>
              <a:t>Studied medicine in </a:t>
            </a:r>
            <a:r>
              <a:rPr lang="en-GB" sz="1100" b="1">
                <a:solidFill>
                  <a:schemeClr val="dk1"/>
                </a:solidFill>
                <a:latin typeface="Calibri"/>
                <a:ea typeface="Calibri"/>
                <a:cs typeface="Calibri"/>
                <a:sym typeface="Calibri"/>
              </a:rPr>
              <a:t>Paris</a:t>
            </a:r>
            <a:r>
              <a:rPr lang="en-GB" sz="1100">
                <a:solidFill>
                  <a:schemeClr val="dk1"/>
                </a:solidFill>
                <a:latin typeface="Calibri"/>
                <a:ea typeface="Calibri"/>
                <a:cs typeface="Calibri"/>
                <a:sym typeface="Calibri"/>
              </a:rPr>
              <a:t> (1533).</a:t>
            </a:r>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UNIVERSITY: </a:t>
            </a:r>
            <a:r>
              <a:rPr lang="en-GB" sz="1100">
                <a:solidFill>
                  <a:schemeClr val="dk1"/>
                </a:solidFill>
                <a:latin typeface="Calibri"/>
                <a:ea typeface="Calibri"/>
                <a:cs typeface="Calibri"/>
                <a:sym typeface="Calibri"/>
              </a:rPr>
              <a:t>Travelled to </a:t>
            </a:r>
            <a:r>
              <a:rPr lang="en-GB" sz="1100" b="1">
                <a:solidFill>
                  <a:schemeClr val="dk1"/>
                </a:solidFill>
                <a:latin typeface="Calibri"/>
                <a:ea typeface="Calibri"/>
                <a:cs typeface="Calibri"/>
                <a:sym typeface="Calibri"/>
              </a:rPr>
              <a:t>Padua University</a:t>
            </a:r>
            <a:r>
              <a:rPr lang="en-GB" sz="1100">
                <a:solidFill>
                  <a:schemeClr val="dk1"/>
                </a:solidFill>
                <a:latin typeface="Calibri"/>
                <a:ea typeface="Calibri"/>
                <a:cs typeface="Calibri"/>
                <a:sym typeface="Calibri"/>
              </a:rPr>
              <a:t> in Italy to gain a doctorate in medicine (1537)</a:t>
            </a:r>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WORK:</a:t>
            </a:r>
            <a:r>
              <a:rPr lang="en-GB" sz="1100">
                <a:solidFill>
                  <a:schemeClr val="dk1"/>
                </a:solidFill>
                <a:latin typeface="Calibri"/>
                <a:ea typeface="Calibri"/>
                <a:cs typeface="Calibri"/>
                <a:sym typeface="Calibri"/>
              </a:rPr>
              <a:t> Offered the Chair of Anatomy &amp; Surgery at Padua University (1537)</a:t>
            </a:r>
            <a:endParaRPr/>
          </a:p>
        </p:txBody>
      </p:sp>
      <p:sp>
        <p:nvSpPr>
          <p:cNvPr id="705" name="Google Shape;705;p30"/>
          <p:cNvSpPr txBox="1"/>
          <p:nvPr/>
        </p:nvSpPr>
        <p:spPr>
          <a:xfrm>
            <a:off x="3513704" y="4510906"/>
            <a:ext cx="1675200" cy="57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a:solidFill>
                  <a:schemeClr val="dk1"/>
                </a:solidFill>
                <a:latin typeface="Calibri"/>
                <a:ea typeface="Calibri"/>
                <a:cs typeface="Calibri"/>
                <a:sym typeface="Calibri"/>
              </a:rPr>
              <a:t>That the human lower jaw was in one part and not two.</a:t>
            </a:r>
            <a:endParaRPr/>
          </a:p>
        </p:txBody>
      </p:sp>
      <p:sp>
        <p:nvSpPr>
          <p:cNvPr id="706" name="Google Shape;706;p30"/>
          <p:cNvSpPr txBox="1"/>
          <p:nvPr/>
        </p:nvSpPr>
        <p:spPr>
          <a:xfrm>
            <a:off x="3512016" y="3906000"/>
            <a:ext cx="1676700" cy="57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a:solidFill>
                  <a:schemeClr val="dk1"/>
                </a:solidFill>
                <a:latin typeface="Calibri"/>
                <a:ea typeface="Calibri"/>
                <a:cs typeface="Calibri"/>
                <a:sym typeface="Calibri"/>
              </a:rPr>
              <a:t>That men did not have one fewer pair of ribs than women</a:t>
            </a:r>
            <a:endParaRPr/>
          </a:p>
        </p:txBody>
      </p:sp>
      <p:sp>
        <p:nvSpPr>
          <p:cNvPr id="707" name="Google Shape;707;p30"/>
          <p:cNvSpPr txBox="1"/>
          <p:nvPr/>
        </p:nvSpPr>
        <p:spPr>
          <a:xfrm>
            <a:off x="3519174" y="5116907"/>
            <a:ext cx="1676700" cy="57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a:solidFill>
                  <a:schemeClr val="dk1"/>
                </a:solidFill>
                <a:latin typeface="Calibri"/>
                <a:ea typeface="Calibri"/>
                <a:cs typeface="Calibri"/>
                <a:sym typeface="Calibri"/>
              </a:rPr>
              <a:t>That blood does not enter the heart through invisible holes.</a:t>
            </a:r>
            <a:endParaRPr/>
          </a:p>
        </p:txBody>
      </p:sp>
      <p:sp>
        <p:nvSpPr>
          <p:cNvPr id="708" name="Google Shape;708;p30"/>
          <p:cNvSpPr txBox="1"/>
          <p:nvPr/>
        </p:nvSpPr>
        <p:spPr>
          <a:xfrm>
            <a:off x="3514498" y="5743363"/>
            <a:ext cx="1674300" cy="415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a:solidFill>
                  <a:schemeClr val="dk1"/>
                </a:solidFill>
                <a:latin typeface="Calibri"/>
                <a:ea typeface="Calibri"/>
                <a:cs typeface="Calibri"/>
                <a:sym typeface="Calibri"/>
              </a:rPr>
              <a:t>That the breastbone was in three parts not seven</a:t>
            </a:r>
            <a:endParaRPr/>
          </a:p>
        </p:txBody>
      </p:sp>
      <p:sp>
        <p:nvSpPr>
          <p:cNvPr id="709" name="Google Shape;709;p30"/>
          <p:cNvSpPr txBox="1"/>
          <p:nvPr/>
        </p:nvSpPr>
        <p:spPr>
          <a:xfrm>
            <a:off x="3514498" y="6222137"/>
            <a:ext cx="1674300" cy="57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a:solidFill>
                  <a:schemeClr val="dk1"/>
                </a:solidFill>
                <a:latin typeface="Calibri"/>
                <a:ea typeface="Calibri"/>
                <a:cs typeface="Calibri"/>
                <a:sym typeface="Calibri"/>
              </a:rPr>
              <a:t>That the main vein from the heart (the vena cava) doesn’t lead to the liver.</a:t>
            </a:r>
            <a:endParaRPr/>
          </a:p>
        </p:txBody>
      </p:sp>
      <p:sp>
        <p:nvSpPr>
          <p:cNvPr id="710" name="Google Shape;710;p30"/>
          <p:cNvSpPr txBox="1"/>
          <p:nvPr/>
        </p:nvSpPr>
        <p:spPr>
          <a:xfrm>
            <a:off x="7753999" y="4846242"/>
            <a:ext cx="1868100" cy="5232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dk1"/>
                </a:solidFill>
                <a:latin typeface="Calibri"/>
                <a:ea typeface="Calibri"/>
                <a:cs typeface="Calibri"/>
                <a:sym typeface="Calibri"/>
              </a:rPr>
              <a:t>HIS IMPACT &amp; INFLUENCE</a:t>
            </a:r>
            <a:endParaRPr/>
          </a:p>
        </p:txBody>
      </p:sp>
      <p:sp>
        <p:nvSpPr>
          <p:cNvPr id="711" name="Google Shape;711;p30"/>
          <p:cNvSpPr txBox="1"/>
          <p:nvPr/>
        </p:nvSpPr>
        <p:spPr>
          <a:xfrm>
            <a:off x="9173032" y="5604863"/>
            <a:ext cx="2847600" cy="5541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Calibri"/>
                <a:ea typeface="Calibri"/>
                <a:cs typeface="Calibri"/>
                <a:sym typeface="Calibri"/>
              </a:rPr>
              <a:t>Vesalius took </a:t>
            </a:r>
            <a:r>
              <a:rPr lang="en-GB" sz="1000" b="1">
                <a:solidFill>
                  <a:schemeClr val="dk1"/>
                </a:solidFill>
                <a:latin typeface="Calibri"/>
                <a:ea typeface="Calibri"/>
                <a:cs typeface="Calibri"/>
                <a:sym typeface="Calibri"/>
              </a:rPr>
              <a:t>risks</a:t>
            </a:r>
            <a:r>
              <a:rPr lang="en-GB" sz="1000">
                <a:solidFill>
                  <a:schemeClr val="dk1"/>
                </a:solidFill>
                <a:latin typeface="Calibri"/>
                <a:ea typeface="Calibri"/>
                <a:cs typeface="Calibri"/>
                <a:sym typeface="Calibri"/>
              </a:rPr>
              <a:t>.  He was known to steel the </a:t>
            </a:r>
            <a:r>
              <a:rPr lang="en-GB" sz="1000" b="1">
                <a:solidFill>
                  <a:schemeClr val="dk1"/>
                </a:solidFill>
                <a:latin typeface="Calibri"/>
                <a:ea typeface="Calibri"/>
                <a:cs typeface="Calibri"/>
                <a:sym typeface="Calibri"/>
              </a:rPr>
              <a:t>corpses</a:t>
            </a:r>
            <a:r>
              <a:rPr lang="en-GB" sz="1000">
                <a:solidFill>
                  <a:schemeClr val="dk1"/>
                </a:solidFill>
                <a:latin typeface="Calibri"/>
                <a:ea typeface="Calibri"/>
                <a:cs typeface="Calibri"/>
                <a:sym typeface="Calibri"/>
              </a:rPr>
              <a:t> of criminals from the gallows to dissect without permission.</a:t>
            </a:r>
            <a:endParaRPr/>
          </a:p>
        </p:txBody>
      </p:sp>
      <p:sp>
        <p:nvSpPr>
          <p:cNvPr id="712" name="Google Shape;712;p30"/>
          <p:cNvSpPr txBox="1"/>
          <p:nvPr/>
        </p:nvSpPr>
        <p:spPr>
          <a:xfrm>
            <a:off x="9069090" y="4075604"/>
            <a:ext cx="2963400" cy="5541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Calibri"/>
                <a:ea typeface="Calibri"/>
                <a:cs typeface="Calibri"/>
                <a:sym typeface="Calibri"/>
              </a:rPr>
              <a:t>His </a:t>
            </a:r>
            <a:r>
              <a:rPr lang="en-GB" sz="1000" b="1">
                <a:solidFill>
                  <a:schemeClr val="dk1"/>
                </a:solidFill>
                <a:latin typeface="Calibri"/>
                <a:ea typeface="Calibri"/>
                <a:cs typeface="Calibri"/>
                <a:sym typeface="Calibri"/>
              </a:rPr>
              <a:t>attitude</a:t>
            </a:r>
            <a:r>
              <a:rPr lang="en-GB" sz="1000">
                <a:solidFill>
                  <a:schemeClr val="dk1"/>
                </a:solidFill>
                <a:latin typeface="Calibri"/>
                <a:ea typeface="Calibri"/>
                <a:cs typeface="Calibri"/>
                <a:sym typeface="Calibri"/>
              </a:rPr>
              <a:t> was based around </a:t>
            </a:r>
            <a:r>
              <a:rPr lang="en-GB" sz="1000" b="1">
                <a:solidFill>
                  <a:schemeClr val="dk1"/>
                </a:solidFill>
                <a:latin typeface="Calibri"/>
                <a:ea typeface="Calibri"/>
                <a:cs typeface="Calibri"/>
                <a:sym typeface="Calibri"/>
              </a:rPr>
              <a:t>questioning everything </a:t>
            </a:r>
            <a:r>
              <a:rPr lang="en-GB" sz="1000">
                <a:solidFill>
                  <a:schemeClr val="dk1"/>
                </a:solidFill>
                <a:latin typeface="Calibri"/>
                <a:ea typeface="Calibri"/>
                <a:cs typeface="Calibri"/>
                <a:sym typeface="Calibri"/>
              </a:rPr>
              <a:t>even if this upset or challenged the work of other physicians of the time.</a:t>
            </a:r>
            <a:endParaRPr/>
          </a:p>
        </p:txBody>
      </p:sp>
      <p:sp>
        <p:nvSpPr>
          <p:cNvPr id="713" name="Google Shape;713;p30"/>
          <p:cNvSpPr txBox="1"/>
          <p:nvPr/>
        </p:nvSpPr>
        <p:spPr>
          <a:xfrm>
            <a:off x="9501638" y="4681795"/>
            <a:ext cx="2519100" cy="8619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Calibri"/>
                <a:ea typeface="Calibri"/>
                <a:cs typeface="Calibri"/>
                <a:sym typeface="Calibri"/>
              </a:rPr>
              <a:t>He was a ‘trail blazer’ as his work led to other anatomists taking his work further.  For example, another student at Padua University was </a:t>
            </a:r>
            <a:r>
              <a:rPr lang="en-GB" sz="1000" b="1">
                <a:solidFill>
                  <a:schemeClr val="dk1"/>
                </a:solidFill>
                <a:latin typeface="Calibri"/>
                <a:ea typeface="Calibri"/>
                <a:cs typeface="Calibri"/>
                <a:sym typeface="Calibri"/>
              </a:rPr>
              <a:t>William Harvey </a:t>
            </a:r>
            <a:r>
              <a:rPr lang="en-GB" sz="1000">
                <a:solidFill>
                  <a:schemeClr val="dk1"/>
                </a:solidFill>
                <a:latin typeface="Calibri"/>
                <a:ea typeface="Calibri"/>
                <a:cs typeface="Calibri"/>
                <a:sym typeface="Calibri"/>
              </a:rPr>
              <a:t>who went on to discover the circulation of blood.</a:t>
            </a:r>
            <a:endParaRPr/>
          </a:p>
        </p:txBody>
      </p:sp>
      <p:sp>
        <p:nvSpPr>
          <p:cNvPr id="714" name="Google Shape;714;p30"/>
          <p:cNvSpPr txBox="1"/>
          <p:nvPr/>
        </p:nvSpPr>
        <p:spPr>
          <a:xfrm>
            <a:off x="5352179" y="4085183"/>
            <a:ext cx="2955000" cy="5541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Calibri"/>
                <a:ea typeface="Calibri"/>
                <a:cs typeface="Calibri"/>
                <a:sym typeface="Calibri"/>
              </a:rPr>
              <a:t>He </a:t>
            </a:r>
            <a:r>
              <a:rPr lang="en-GB" sz="1000" b="1">
                <a:solidFill>
                  <a:schemeClr val="dk1"/>
                </a:solidFill>
                <a:latin typeface="Calibri"/>
                <a:ea typeface="Calibri"/>
                <a:cs typeface="Calibri"/>
                <a:sym typeface="Calibri"/>
              </a:rPr>
              <a:t>inspired</a:t>
            </a:r>
            <a:r>
              <a:rPr lang="en-GB" sz="1000">
                <a:solidFill>
                  <a:schemeClr val="dk1"/>
                </a:solidFill>
                <a:latin typeface="Calibri"/>
                <a:ea typeface="Calibri"/>
                <a:cs typeface="Calibri"/>
                <a:sym typeface="Calibri"/>
              </a:rPr>
              <a:t> and expected other anatomists to </a:t>
            </a:r>
            <a:r>
              <a:rPr lang="en-GB" sz="1000" b="1">
                <a:solidFill>
                  <a:schemeClr val="dk1"/>
                </a:solidFill>
                <a:latin typeface="Calibri"/>
                <a:ea typeface="Calibri"/>
                <a:cs typeface="Calibri"/>
                <a:sym typeface="Calibri"/>
              </a:rPr>
              <a:t>question</a:t>
            </a:r>
            <a:r>
              <a:rPr lang="en-GB" sz="1000">
                <a:solidFill>
                  <a:schemeClr val="dk1"/>
                </a:solidFill>
                <a:latin typeface="Calibri"/>
                <a:ea typeface="Calibri"/>
                <a:cs typeface="Calibri"/>
                <a:sym typeface="Calibri"/>
              </a:rPr>
              <a:t> his work in the knowledge that he too would have made errors.</a:t>
            </a:r>
            <a:endParaRPr/>
          </a:p>
        </p:txBody>
      </p:sp>
      <p:sp>
        <p:nvSpPr>
          <p:cNvPr id="715" name="Google Shape;715;p30"/>
          <p:cNvSpPr txBox="1"/>
          <p:nvPr/>
        </p:nvSpPr>
        <p:spPr>
          <a:xfrm>
            <a:off x="8821639" y="3480729"/>
            <a:ext cx="3210900" cy="5541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Calibri"/>
                <a:ea typeface="Calibri"/>
                <a:cs typeface="Calibri"/>
                <a:sym typeface="Calibri"/>
              </a:rPr>
              <a:t>His work was printed for </a:t>
            </a:r>
            <a:r>
              <a:rPr lang="en-GB" sz="1000" b="1">
                <a:solidFill>
                  <a:schemeClr val="dk1"/>
                </a:solidFill>
                <a:latin typeface="Calibri"/>
                <a:ea typeface="Calibri"/>
                <a:cs typeface="Calibri"/>
                <a:sym typeface="Calibri"/>
              </a:rPr>
              <a:t>medical students </a:t>
            </a:r>
            <a:r>
              <a:rPr lang="en-GB" sz="1000">
                <a:solidFill>
                  <a:schemeClr val="dk1"/>
                </a:solidFill>
                <a:latin typeface="Calibri"/>
                <a:ea typeface="Calibri"/>
                <a:cs typeface="Calibri"/>
                <a:sym typeface="Calibri"/>
              </a:rPr>
              <a:t>all over Europe.  And were being used in Cambridge University by 1560. His drawings then appeared in other medical text books. </a:t>
            </a:r>
            <a:endParaRPr/>
          </a:p>
        </p:txBody>
      </p:sp>
      <p:sp>
        <p:nvSpPr>
          <p:cNvPr id="716" name="Google Shape;716;p30"/>
          <p:cNvSpPr txBox="1"/>
          <p:nvPr/>
        </p:nvSpPr>
        <p:spPr>
          <a:xfrm>
            <a:off x="8834433" y="6208553"/>
            <a:ext cx="3198000" cy="5541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Calibri"/>
                <a:ea typeface="Calibri"/>
                <a:cs typeface="Calibri"/>
                <a:sym typeface="Calibri"/>
              </a:rPr>
              <a:t>He caused great </a:t>
            </a:r>
            <a:r>
              <a:rPr lang="en-GB" sz="1000" b="1">
                <a:solidFill>
                  <a:schemeClr val="dk1"/>
                </a:solidFill>
                <a:latin typeface="Calibri"/>
                <a:ea typeface="Calibri"/>
                <a:cs typeface="Calibri"/>
                <a:sym typeface="Calibri"/>
              </a:rPr>
              <a:t>controversy</a:t>
            </a:r>
            <a:r>
              <a:rPr lang="en-GB" sz="1000">
                <a:solidFill>
                  <a:schemeClr val="dk1"/>
                </a:solidFill>
                <a:latin typeface="Calibri"/>
                <a:ea typeface="Calibri"/>
                <a:cs typeface="Calibri"/>
                <a:sym typeface="Calibri"/>
              </a:rPr>
              <a:t> which got people taking about his work.  Many doctors still refused to accept that Galen’s ideas were wrong and criticised Vesalius.</a:t>
            </a:r>
            <a:endParaRPr/>
          </a:p>
        </p:txBody>
      </p:sp>
      <p:sp>
        <p:nvSpPr>
          <p:cNvPr id="717" name="Google Shape;717;p30"/>
          <p:cNvSpPr txBox="1"/>
          <p:nvPr/>
        </p:nvSpPr>
        <p:spPr>
          <a:xfrm>
            <a:off x="5355393" y="4686020"/>
            <a:ext cx="2493300" cy="8619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Calibri"/>
                <a:ea typeface="Calibri"/>
                <a:cs typeface="Calibri"/>
                <a:sym typeface="Calibri"/>
              </a:rPr>
              <a:t>For the first time, physicians wanted to carry out their </a:t>
            </a:r>
            <a:r>
              <a:rPr lang="en-GB" sz="1000" b="1">
                <a:solidFill>
                  <a:schemeClr val="dk1"/>
                </a:solidFill>
                <a:latin typeface="Calibri"/>
                <a:ea typeface="Calibri"/>
                <a:cs typeface="Calibri"/>
                <a:sym typeface="Calibri"/>
              </a:rPr>
              <a:t>own dissections </a:t>
            </a:r>
            <a:r>
              <a:rPr lang="en-GB" sz="1000">
                <a:solidFill>
                  <a:schemeClr val="dk1"/>
                </a:solidFill>
                <a:latin typeface="Calibri"/>
                <a:ea typeface="Calibri"/>
                <a:cs typeface="Calibri"/>
                <a:sym typeface="Calibri"/>
              </a:rPr>
              <a:t>rather than asking an ‘surgeons to do the task for them and he encouraged physicians to use dissections rather than reading medical text books.</a:t>
            </a:r>
            <a:endParaRPr/>
          </a:p>
        </p:txBody>
      </p:sp>
      <p:sp>
        <p:nvSpPr>
          <p:cNvPr id="718" name="Google Shape;718;p30"/>
          <p:cNvSpPr/>
          <p:nvPr/>
        </p:nvSpPr>
        <p:spPr>
          <a:xfrm>
            <a:off x="5255891" y="3435660"/>
            <a:ext cx="6864300" cy="3363600"/>
          </a:xfrm>
          <a:prstGeom prst="roundRect">
            <a:avLst>
              <a:gd name="adj" fmla="val 4207"/>
            </a:avLst>
          </a:prstGeom>
          <a:noFill/>
          <a:ln w="19050" cap="flat" cmpd="sng">
            <a:solidFill>
              <a:srgbClr val="7570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9" name="Google Shape;719;p30"/>
          <p:cNvSpPr/>
          <p:nvPr/>
        </p:nvSpPr>
        <p:spPr>
          <a:xfrm>
            <a:off x="8050117" y="4863707"/>
            <a:ext cx="1250100" cy="514500"/>
          </a:xfrm>
          <a:prstGeom prst="roundRect">
            <a:avLst>
              <a:gd name="adj" fmla="val 4207"/>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720" name="Google Shape;720;p30"/>
          <p:cNvCxnSpPr>
            <a:stCxn id="719" idx="2"/>
          </p:cNvCxnSpPr>
          <p:nvPr/>
        </p:nvCxnSpPr>
        <p:spPr>
          <a:xfrm flipH="1">
            <a:off x="8146267" y="5378207"/>
            <a:ext cx="528900" cy="721800"/>
          </a:xfrm>
          <a:prstGeom prst="straightConnector1">
            <a:avLst/>
          </a:prstGeom>
          <a:noFill/>
          <a:ln w="28575" cap="flat" cmpd="sng">
            <a:solidFill>
              <a:srgbClr val="757070"/>
            </a:solidFill>
            <a:prstDash val="solid"/>
            <a:miter lim="800000"/>
            <a:headEnd type="none" w="sm" len="sm"/>
            <a:tailEnd type="triangle" w="med" len="med"/>
          </a:ln>
        </p:spPr>
      </p:cxnSp>
      <p:cxnSp>
        <p:nvCxnSpPr>
          <p:cNvPr id="721" name="Google Shape;721;p30"/>
          <p:cNvCxnSpPr/>
          <p:nvPr/>
        </p:nvCxnSpPr>
        <p:spPr>
          <a:xfrm>
            <a:off x="8680563" y="5386962"/>
            <a:ext cx="528900" cy="721800"/>
          </a:xfrm>
          <a:prstGeom prst="straightConnector1">
            <a:avLst/>
          </a:prstGeom>
          <a:noFill/>
          <a:ln w="28575" cap="flat" cmpd="sng">
            <a:solidFill>
              <a:srgbClr val="757070"/>
            </a:solidFill>
            <a:prstDash val="solid"/>
            <a:miter lim="800000"/>
            <a:headEnd type="none" w="sm" len="sm"/>
            <a:tailEnd type="triangle" w="med" len="med"/>
          </a:ln>
        </p:spPr>
      </p:cxnSp>
      <p:cxnSp>
        <p:nvCxnSpPr>
          <p:cNvPr id="722" name="Google Shape;722;p30"/>
          <p:cNvCxnSpPr>
            <a:stCxn id="719" idx="2"/>
          </p:cNvCxnSpPr>
          <p:nvPr/>
        </p:nvCxnSpPr>
        <p:spPr>
          <a:xfrm>
            <a:off x="8675167" y="5378207"/>
            <a:ext cx="684900" cy="235500"/>
          </a:xfrm>
          <a:prstGeom prst="straightConnector1">
            <a:avLst/>
          </a:prstGeom>
          <a:noFill/>
          <a:ln w="28575" cap="flat" cmpd="sng">
            <a:solidFill>
              <a:srgbClr val="757070"/>
            </a:solidFill>
            <a:prstDash val="solid"/>
            <a:miter lim="800000"/>
            <a:headEnd type="none" w="sm" len="sm"/>
            <a:tailEnd type="triangle" w="med" len="med"/>
          </a:ln>
        </p:spPr>
      </p:cxnSp>
      <p:cxnSp>
        <p:nvCxnSpPr>
          <p:cNvPr id="723" name="Google Shape;723;p30"/>
          <p:cNvCxnSpPr/>
          <p:nvPr/>
        </p:nvCxnSpPr>
        <p:spPr>
          <a:xfrm flipH="1">
            <a:off x="7972698" y="5387423"/>
            <a:ext cx="684900" cy="235500"/>
          </a:xfrm>
          <a:prstGeom prst="straightConnector1">
            <a:avLst/>
          </a:prstGeom>
          <a:noFill/>
          <a:ln w="28575" cap="flat" cmpd="sng">
            <a:solidFill>
              <a:srgbClr val="757070"/>
            </a:solidFill>
            <a:prstDash val="solid"/>
            <a:miter lim="800000"/>
            <a:headEnd type="none" w="sm" len="sm"/>
            <a:tailEnd type="triangle" w="med" len="med"/>
          </a:ln>
        </p:spPr>
      </p:cxnSp>
      <p:cxnSp>
        <p:nvCxnSpPr>
          <p:cNvPr id="724" name="Google Shape;724;p30"/>
          <p:cNvCxnSpPr>
            <a:stCxn id="719" idx="0"/>
          </p:cNvCxnSpPr>
          <p:nvPr/>
        </p:nvCxnSpPr>
        <p:spPr>
          <a:xfrm rot="10800000">
            <a:off x="8222167" y="4067207"/>
            <a:ext cx="453000" cy="796500"/>
          </a:xfrm>
          <a:prstGeom prst="straightConnector1">
            <a:avLst/>
          </a:prstGeom>
          <a:noFill/>
          <a:ln w="28575" cap="flat" cmpd="sng">
            <a:solidFill>
              <a:srgbClr val="757070"/>
            </a:solidFill>
            <a:prstDash val="solid"/>
            <a:miter lim="800000"/>
            <a:headEnd type="none" w="sm" len="sm"/>
            <a:tailEnd type="triangle" w="med" len="med"/>
          </a:ln>
        </p:spPr>
      </p:cxnSp>
      <p:cxnSp>
        <p:nvCxnSpPr>
          <p:cNvPr id="725" name="Google Shape;725;p30"/>
          <p:cNvCxnSpPr/>
          <p:nvPr/>
        </p:nvCxnSpPr>
        <p:spPr>
          <a:xfrm rot="10800000" flipH="1">
            <a:off x="8654667" y="4052260"/>
            <a:ext cx="414300" cy="792600"/>
          </a:xfrm>
          <a:prstGeom prst="straightConnector1">
            <a:avLst/>
          </a:prstGeom>
          <a:noFill/>
          <a:ln w="28575" cap="flat" cmpd="sng">
            <a:solidFill>
              <a:srgbClr val="757070"/>
            </a:solidFill>
            <a:prstDash val="solid"/>
            <a:miter lim="800000"/>
            <a:headEnd type="none" w="sm" len="sm"/>
            <a:tailEnd type="triangle" w="med" len="med"/>
          </a:ln>
        </p:spPr>
      </p:cxnSp>
      <p:cxnSp>
        <p:nvCxnSpPr>
          <p:cNvPr id="726" name="Google Shape;726;p30"/>
          <p:cNvCxnSpPr/>
          <p:nvPr/>
        </p:nvCxnSpPr>
        <p:spPr>
          <a:xfrm rot="10800000">
            <a:off x="7978449" y="4598731"/>
            <a:ext cx="684900" cy="235500"/>
          </a:xfrm>
          <a:prstGeom prst="straightConnector1">
            <a:avLst/>
          </a:prstGeom>
          <a:noFill/>
          <a:ln w="28575" cap="flat" cmpd="sng">
            <a:solidFill>
              <a:srgbClr val="757070"/>
            </a:solidFill>
            <a:prstDash val="solid"/>
            <a:miter lim="800000"/>
            <a:headEnd type="none" w="sm" len="sm"/>
            <a:tailEnd type="triangle" w="med" len="med"/>
          </a:ln>
        </p:spPr>
      </p:cxnSp>
      <p:cxnSp>
        <p:nvCxnSpPr>
          <p:cNvPr id="727" name="Google Shape;727;p30"/>
          <p:cNvCxnSpPr/>
          <p:nvPr/>
        </p:nvCxnSpPr>
        <p:spPr>
          <a:xfrm rot="10800000" flipH="1">
            <a:off x="8645165" y="4598699"/>
            <a:ext cx="684900" cy="235500"/>
          </a:xfrm>
          <a:prstGeom prst="straightConnector1">
            <a:avLst/>
          </a:prstGeom>
          <a:noFill/>
          <a:ln w="28575" cap="flat" cmpd="sng">
            <a:solidFill>
              <a:srgbClr val="757070"/>
            </a:solidFill>
            <a:prstDash val="solid"/>
            <a:miter lim="800000"/>
            <a:headEnd type="none" w="sm" len="sm"/>
            <a:tailEnd type="triangle" w="med" len="med"/>
          </a:ln>
        </p:spPr>
      </p:cxnSp>
      <p:cxnSp>
        <p:nvCxnSpPr>
          <p:cNvPr id="728" name="Google Shape;728;p30"/>
          <p:cNvCxnSpPr>
            <a:stCxn id="719" idx="3"/>
            <a:endCxn id="713" idx="1"/>
          </p:cNvCxnSpPr>
          <p:nvPr/>
        </p:nvCxnSpPr>
        <p:spPr>
          <a:xfrm rot="10800000" flipH="1">
            <a:off x="9300217" y="5112857"/>
            <a:ext cx="201300" cy="8100"/>
          </a:xfrm>
          <a:prstGeom prst="straightConnector1">
            <a:avLst/>
          </a:prstGeom>
          <a:noFill/>
          <a:ln w="28575" cap="flat" cmpd="sng">
            <a:solidFill>
              <a:srgbClr val="757070"/>
            </a:solidFill>
            <a:prstDash val="solid"/>
            <a:miter lim="800000"/>
            <a:headEnd type="none" w="sm" len="sm"/>
            <a:tailEnd type="triangle" w="med" len="med"/>
          </a:ln>
        </p:spPr>
      </p:cxnSp>
      <p:cxnSp>
        <p:nvCxnSpPr>
          <p:cNvPr id="729" name="Google Shape;729;p30"/>
          <p:cNvCxnSpPr>
            <a:stCxn id="719" idx="1"/>
            <a:endCxn id="717" idx="3"/>
          </p:cNvCxnSpPr>
          <p:nvPr/>
        </p:nvCxnSpPr>
        <p:spPr>
          <a:xfrm rot="10800000">
            <a:off x="7848817" y="5117057"/>
            <a:ext cx="201300" cy="3900"/>
          </a:xfrm>
          <a:prstGeom prst="straightConnector1">
            <a:avLst/>
          </a:prstGeom>
          <a:noFill/>
          <a:ln w="28575" cap="flat" cmpd="sng">
            <a:solidFill>
              <a:srgbClr val="757070"/>
            </a:solidFill>
            <a:prstDash val="solid"/>
            <a:miter lim="800000"/>
            <a:headEnd type="none" w="sm" len="sm"/>
            <a:tailEnd type="triangle" w="med" len="med"/>
          </a:ln>
        </p:spPr>
      </p:cxnSp>
      <p:pic>
        <p:nvPicPr>
          <p:cNvPr id="730" name="Google Shape;730;p30"/>
          <p:cNvPicPr preferRelativeResize="0"/>
          <p:nvPr/>
        </p:nvPicPr>
        <p:blipFill rotWithShape="1">
          <a:blip r:embed="rId7">
            <a:alphaModFix/>
          </a:blip>
          <a:srcRect l="7371" t="10556" r="7114" b="18020"/>
          <a:stretch/>
        </p:blipFill>
        <p:spPr>
          <a:xfrm>
            <a:off x="1658935" y="1270857"/>
            <a:ext cx="1787330" cy="2095726"/>
          </a:xfrm>
          <a:prstGeom prst="rect">
            <a:avLst/>
          </a:prstGeom>
          <a:noFill/>
          <a:ln w="12700" cap="flat" cmpd="sng">
            <a:solidFill>
              <a:schemeClr val="dk1"/>
            </a:solidFill>
            <a:prstDash val="solid"/>
            <a:round/>
            <a:headEnd type="none" w="sm" len="sm"/>
            <a:tailEnd type="none" w="sm" len="sm"/>
          </a:ln>
        </p:spPr>
      </p:pic>
      <p:pic>
        <p:nvPicPr>
          <p:cNvPr id="731" name="Google Shape;731;p30"/>
          <p:cNvPicPr preferRelativeResize="0"/>
          <p:nvPr/>
        </p:nvPicPr>
        <p:blipFill rotWithShape="1">
          <a:blip r:embed="rId8">
            <a:alphaModFix/>
          </a:blip>
          <a:srcRect l="5894" t="7678" r="5991" b="12829"/>
          <a:stretch/>
        </p:blipFill>
        <p:spPr>
          <a:xfrm>
            <a:off x="1645794" y="5518283"/>
            <a:ext cx="1808795" cy="12741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31"/>
          <p:cNvSpPr txBox="1"/>
          <p:nvPr/>
        </p:nvSpPr>
        <p:spPr>
          <a:xfrm>
            <a:off x="89647" y="49103"/>
            <a:ext cx="15015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15</a:t>
            </a:r>
            <a:endParaRPr/>
          </a:p>
        </p:txBody>
      </p:sp>
      <p:pic>
        <p:nvPicPr>
          <p:cNvPr id="738" name="Google Shape;738;p31" descr="Radio Newsman Regular"/>
          <p:cNvPicPr preferRelativeResize="0"/>
          <p:nvPr/>
        </p:nvPicPr>
        <p:blipFill rotWithShape="1">
          <a:blip r:embed="rId3">
            <a:alphaModFix/>
          </a:blip>
          <a:srcRect l="58713" b="-9998"/>
          <a:stretch/>
        </p:blipFill>
        <p:spPr>
          <a:xfrm>
            <a:off x="44823" y="986305"/>
            <a:ext cx="1466400" cy="175712"/>
          </a:xfrm>
          <a:prstGeom prst="rect">
            <a:avLst/>
          </a:prstGeom>
          <a:noFill/>
          <a:ln>
            <a:noFill/>
          </a:ln>
        </p:spPr>
      </p:pic>
      <p:pic>
        <p:nvPicPr>
          <p:cNvPr id="739" name="Google Shape;739;p31" descr="Radio Newsman Regular"/>
          <p:cNvPicPr preferRelativeResize="0"/>
          <p:nvPr/>
        </p:nvPicPr>
        <p:blipFill rotWithShape="1">
          <a:blip r:embed="rId4">
            <a:alphaModFix/>
          </a:blip>
          <a:srcRect l="27432" r="42097" b="-14995"/>
          <a:stretch/>
        </p:blipFill>
        <p:spPr>
          <a:xfrm>
            <a:off x="84866" y="724075"/>
            <a:ext cx="1506191" cy="251049"/>
          </a:xfrm>
          <a:prstGeom prst="rect">
            <a:avLst/>
          </a:prstGeom>
          <a:noFill/>
          <a:ln>
            <a:noFill/>
          </a:ln>
        </p:spPr>
      </p:pic>
      <p:pic>
        <p:nvPicPr>
          <p:cNvPr id="740" name="Google Shape;740;p31" descr="Radio Newsman Regular"/>
          <p:cNvPicPr preferRelativeResize="0"/>
          <p:nvPr/>
        </p:nvPicPr>
        <p:blipFill rotWithShape="1">
          <a:blip r:embed="rId4">
            <a:alphaModFix/>
          </a:blip>
          <a:srcRect r="73478" b="-4997"/>
          <a:stretch/>
        </p:blipFill>
        <p:spPr>
          <a:xfrm>
            <a:off x="89647" y="437649"/>
            <a:ext cx="1501409" cy="286426"/>
          </a:xfrm>
          <a:prstGeom prst="rect">
            <a:avLst/>
          </a:prstGeom>
          <a:noFill/>
          <a:ln>
            <a:noFill/>
          </a:ln>
        </p:spPr>
      </p:pic>
      <p:pic>
        <p:nvPicPr>
          <p:cNvPr id="741" name="Google Shape;741;p31" descr="Image result for heart monitor clipart"/>
          <p:cNvPicPr preferRelativeResize="0"/>
          <p:nvPr/>
        </p:nvPicPr>
        <p:blipFill rotWithShape="1">
          <a:blip r:embed="rId5">
            <a:alphaModFix/>
          </a:blip>
          <a:srcRect t="39191" r="15902" b="38201"/>
          <a:stretch/>
        </p:blipFill>
        <p:spPr>
          <a:xfrm>
            <a:off x="1" y="1145824"/>
            <a:ext cx="1591056" cy="785474"/>
          </a:xfrm>
          <a:prstGeom prst="rect">
            <a:avLst/>
          </a:prstGeom>
          <a:noFill/>
          <a:ln>
            <a:noFill/>
          </a:ln>
        </p:spPr>
      </p:pic>
      <p:sp>
        <p:nvSpPr>
          <p:cNvPr id="742" name="Google Shape;742;p31"/>
          <p:cNvSpPr txBox="1"/>
          <p:nvPr/>
        </p:nvSpPr>
        <p:spPr>
          <a:xfrm>
            <a:off x="1664208" y="49103"/>
            <a:ext cx="104562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2: </a:t>
            </a:r>
            <a:r>
              <a:rPr lang="en-GB" sz="1600">
                <a:solidFill>
                  <a:schemeClr val="lt1"/>
                </a:solidFill>
                <a:latin typeface="Calibri"/>
                <a:ea typeface="Calibri"/>
                <a:cs typeface="Calibri"/>
                <a:sym typeface="Calibri"/>
              </a:rPr>
              <a:t>Medicine in Early Modern Britain – William Harvey’s Discovery of the Circulation of Blood.</a:t>
            </a:r>
            <a:endParaRPr/>
          </a:p>
        </p:txBody>
      </p:sp>
      <p:pic>
        <p:nvPicPr>
          <p:cNvPr id="743" name="Google Shape;743;p31" descr="Related image"/>
          <p:cNvPicPr preferRelativeResize="0"/>
          <p:nvPr/>
        </p:nvPicPr>
        <p:blipFill rotWithShape="1">
          <a:blip r:embed="rId6">
            <a:alphaModFix/>
          </a:blip>
          <a:srcRect/>
          <a:stretch/>
        </p:blipFill>
        <p:spPr>
          <a:xfrm>
            <a:off x="438269" y="1179454"/>
            <a:ext cx="732840" cy="664943"/>
          </a:xfrm>
          <a:prstGeom prst="rect">
            <a:avLst/>
          </a:prstGeom>
          <a:noFill/>
          <a:ln>
            <a:noFill/>
          </a:ln>
        </p:spPr>
      </p:pic>
      <p:sp>
        <p:nvSpPr>
          <p:cNvPr id="744" name="Google Shape;744;p31"/>
          <p:cNvSpPr/>
          <p:nvPr/>
        </p:nvSpPr>
        <p:spPr>
          <a:xfrm>
            <a:off x="84866" y="1789051"/>
            <a:ext cx="1500900" cy="40290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5" name="Google Shape;745;p31"/>
          <p:cNvSpPr txBox="1"/>
          <p:nvPr/>
        </p:nvSpPr>
        <p:spPr>
          <a:xfrm>
            <a:off x="125374" y="1823653"/>
            <a:ext cx="14199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KEY TERMS</a:t>
            </a:r>
            <a:endParaRPr sz="1200">
              <a:solidFill>
                <a:schemeClr val="lt1"/>
              </a:solidFill>
              <a:latin typeface="Calibri"/>
              <a:ea typeface="Calibri"/>
              <a:cs typeface="Calibri"/>
              <a:sym typeface="Calibri"/>
            </a:endParaRPr>
          </a:p>
        </p:txBody>
      </p:sp>
      <p:sp>
        <p:nvSpPr>
          <p:cNvPr id="746" name="Google Shape;746;p31"/>
          <p:cNvSpPr txBox="1"/>
          <p:nvPr/>
        </p:nvSpPr>
        <p:spPr>
          <a:xfrm>
            <a:off x="44822" y="2100652"/>
            <a:ext cx="1500300" cy="37866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Anatomy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Animals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Arteries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Circulation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Cambridge University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Credibility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Dissection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Inspiration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Galen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Heart</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James I</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Liver</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Observation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Oxygen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Padua University</a:t>
            </a:r>
            <a:endParaRPr/>
          </a:p>
          <a:p>
            <a:pPr marL="171450" marR="0" lvl="0" indent="-171450" algn="l" rtl="0">
              <a:spcBef>
                <a:spcPts val="0"/>
              </a:spcBef>
              <a:spcAft>
                <a:spcPts val="0"/>
              </a:spcAft>
              <a:buClr>
                <a:schemeClr val="dk1"/>
              </a:buClr>
              <a:buSzPts val="1200"/>
              <a:buFont typeface="Noto Sans Symbols"/>
              <a:buChar char="❑"/>
            </a:pPr>
            <a:r>
              <a:rPr lang="en-GB" sz="1200" i="1">
                <a:solidFill>
                  <a:schemeClr val="dk1"/>
                </a:solidFill>
                <a:latin typeface="Calibri"/>
                <a:ea typeface="Calibri"/>
                <a:cs typeface="Calibri"/>
                <a:sym typeface="Calibri"/>
              </a:rPr>
              <a:t>Pneuma</a:t>
            </a:r>
            <a:endParaRPr sz="1200" i="1">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Valves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Veins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Water pumps</a:t>
            </a:r>
            <a:endParaRPr/>
          </a:p>
        </p:txBody>
      </p:sp>
      <p:sp>
        <p:nvSpPr>
          <p:cNvPr id="747" name="Google Shape;747;p31"/>
          <p:cNvSpPr txBox="1"/>
          <p:nvPr/>
        </p:nvSpPr>
        <p:spPr>
          <a:xfrm>
            <a:off x="1664208" y="437649"/>
            <a:ext cx="10456200" cy="769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u="sng">
                <a:solidFill>
                  <a:schemeClr val="dk1"/>
                </a:solidFill>
                <a:latin typeface="Calibri"/>
                <a:ea typeface="Calibri"/>
                <a:cs typeface="Calibri"/>
                <a:sym typeface="Calibri"/>
              </a:rPr>
              <a:t>THE HISTORICAL CONTEXT:  </a:t>
            </a:r>
            <a:r>
              <a:rPr lang="en-GB" sz="1100">
                <a:solidFill>
                  <a:schemeClr val="dk1"/>
                </a:solidFill>
                <a:latin typeface="Calibri"/>
                <a:ea typeface="Calibri"/>
                <a:cs typeface="Calibri"/>
                <a:sym typeface="Calibri"/>
              </a:rPr>
              <a:t>Another key individual was </a:t>
            </a:r>
            <a:r>
              <a:rPr lang="en-GB" sz="1100" b="1">
                <a:solidFill>
                  <a:schemeClr val="dk1"/>
                </a:solidFill>
                <a:latin typeface="Calibri"/>
                <a:ea typeface="Calibri"/>
                <a:cs typeface="Calibri"/>
                <a:sym typeface="Calibri"/>
              </a:rPr>
              <a:t>William Harvey</a:t>
            </a:r>
            <a:r>
              <a:rPr lang="en-GB" sz="1100">
                <a:solidFill>
                  <a:schemeClr val="dk1"/>
                </a:solidFill>
                <a:latin typeface="Calibri"/>
                <a:ea typeface="Calibri"/>
                <a:cs typeface="Calibri"/>
                <a:sym typeface="Calibri"/>
              </a:rPr>
              <a:t>.  Harvey was born in England in 1578 and went on to study in </a:t>
            </a:r>
            <a:r>
              <a:rPr lang="en-GB" sz="1100" b="1">
                <a:solidFill>
                  <a:schemeClr val="dk1"/>
                </a:solidFill>
                <a:latin typeface="Calibri"/>
                <a:ea typeface="Calibri"/>
                <a:cs typeface="Calibri"/>
                <a:sym typeface="Calibri"/>
              </a:rPr>
              <a:t>London</a:t>
            </a:r>
            <a:r>
              <a:rPr lang="en-GB" sz="1100">
                <a:solidFill>
                  <a:schemeClr val="dk1"/>
                </a:solidFill>
                <a:latin typeface="Calibri"/>
                <a:ea typeface="Calibri"/>
                <a:cs typeface="Calibri"/>
                <a:sym typeface="Calibri"/>
              </a:rPr>
              <a:t> and </a:t>
            </a:r>
            <a:r>
              <a:rPr lang="en-GB" sz="1100" b="1">
                <a:solidFill>
                  <a:schemeClr val="dk1"/>
                </a:solidFill>
                <a:latin typeface="Calibri"/>
                <a:ea typeface="Calibri"/>
                <a:cs typeface="Calibri"/>
                <a:sym typeface="Calibri"/>
              </a:rPr>
              <a:t>Cambridge University</a:t>
            </a:r>
            <a:r>
              <a:rPr lang="en-GB" sz="1100">
                <a:solidFill>
                  <a:schemeClr val="dk1"/>
                </a:solidFill>
                <a:latin typeface="Calibri"/>
                <a:ea typeface="Calibri"/>
                <a:cs typeface="Calibri"/>
                <a:sym typeface="Calibri"/>
              </a:rPr>
              <a:t>, before moving to the famous Italian University in </a:t>
            </a:r>
            <a:r>
              <a:rPr lang="en-GB" sz="1100" b="1">
                <a:solidFill>
                  <a:schemeClr val="dk1"/>
                </a:solidFill>
                <a:latin typeface="Calibri"/>
                <a:ea typeface="Calibri"/>
                <a:cs typeface="Calibri"/>
                <a:sym typeface="Calibri"/>
              </a:rPr>
              <a:t>Padua </a:t>
            </a:r>
            <a:r>
              <a:rPr lang="en-GB" sz="1100">
                <a:solidFill>
                  <a:schemeClr val="dk1"/>
                </a:solidFill>
                <a:latin typeface="Calibri"/>
                <a:ea typeface="Calibri"/>
                <a:cs typeface="Calibri"/>
                <a:sym typeface="Calibri"/>
              </a:rPr>
              <a:t>(the same university that Vesalius had become a lecturer at).  Harvey then became a </a:t>
            </a:r>
            <a:r>
              <a:rPr lang="en-GB" sz="1100" b="1">
                <a:solidFill>
                  <a:schemeClr val="dk1"/>
                </a:solidFill>
                <a:latin typeface="Calibri"/>
                <a:ea typeface="Calibri"/>
                <a:cs typeface="Calibri"/>
                <a:sym typeface="Calibri"/>
              </a:rPr>
              <a:t>royal doctor </a:t>
            </a:r>
            <a:r>
              <a:rPr lang="en-GB" sz="1100">
                <a:solidFill>
                  <a:schemeClr val="dk1"/>
                </a:solidFill>
                <a:latin typeface="Calibri"/>
                <a:ea typeface="Calibri"/>
                <a:cs typeface="Calibri"/>
                <a:sym typeface="Calibri"/>
              </a:rPr>
              <a:t>for </a:t>
            </a:r>
            <a:r>
              <a:rPr lang="en-GB" sz="1100" b="1">
                <a:solidFill>
                  <a:schemeClr val="dk1"/>
                </a:solidFill>
                <a:latin typeface="Calibri"/>
                <a:ea typeface="Calibri"/>
                <a:cs typeface="Calibri"/>
                <a:sym typeface="Calibri"/>
              </a:rPr>
              <a:t>King James I </a:t>
            </a:r>
            <a:r>
              <a:rPr lang="en-GB" sz="1100">
                <a:solidFill>
                  <a:schemeClr val="dk1"/>
                </a:solidFill>
                <a:latin typeface="Calibri"/>
                <a:ea typeface="Calibri"/>
                <a:cs typeface="Calibri"/>
                <a:sym typeface="Calibri"/>
              </a:rPr>
              <a:t>in 1618 and then </a:t>
            </a:r>
            <a:r>
              <a:rPr lang="en-GB" sz="1100" b="1">
                <a:solidFill>
                  <a:schemeClr val="dk1"/>
                </a:solidFill>
                <a:latin typeface="Calibri"/>
                <a:ea typeface="Calibri"/>
                <a:cs typeface="Calibri"/>
                <a:sym typeface="Calibri"/>
              </a:rPr>
              <a:t>Charles I</a:t>
            </a:r>
            <a:r>
              <a:rPr lang="en-GB" sz="1100">
                <a:solidFill>
                  <a:schemeClr val="dk1"/>
                </a:solidFill>
                <a:latin typeface="Calibri"/>
                <a:ea typeface="Calibri"/>
                <a:cs typeface="Calibri"/>
                <a:sym typeface="Calibri"/>
              </a:rPr>
              <a:t>. By </a:t>
            </a:r>
            <a:r>
              <a:rPr lang="en-GB" sz="1100" b="1" u="sng">
                <a:solidFill>
                  <a:schemeClr val="dk1"/>
                </a:solidFill>
                <a:latin typeface="Calibri"/>
                <a:ea typeface="Calibri"/>
                <a:cs typeface="Calibri"/>
                <a:sym typeface="Calibri"/>
              </a:rPr>
              <a:t>1628</a:t>
            </a:r>
            <a:r>
              <a:rPr lang="en-GB" sz="1100">
                <a:solidFill>
                  <a:schemeClr val="dk1"/>
                </a:solidFill>
                <a:latin typeface="Calibri"/>
                <a:ea typeface="Calibri"/>
                <a:cs typeface="Calibri"/>
                <a:sym typeface="Calibri"/>
              </a:rPr>
              <a:t>, Harvey published his work which showed how the </a:t>
            </a:r>
            <a:r>
              <a:rPr lang="en-GB" sz="1100" b="1">
                <a:solidFill>
                  <a:schemeClr val="dk1"/>
                </a:solidFill>
                <a:latin typeface="Calibri"/>
                <a:ea typeface="Calibri"/>
                <a:cs typeface="Calibri"/>
                <a:sym typeface="Calibri"/>
              </a:rPr>
              <a:t>blood circulated around the body</a:t>
            </a:r>
            <a:r>
              <a:rPr lang="en-GB" sz="1100">
                <a:solidFill>
                  <a:schemeClr val="dk1"/>
                </a:solidFill>
                <a:latin typeface="Calibri"/>
                <a:ea typeface="Calibri"/>
                <a:cs typeface="Calibri"/>
                <a:sym typeface="Calibri"/>
              </a:rPr>
              <a:t>, involving </a:t>
            </a:r>
            <a:r>
              <a:rPr lang="en-GB" sz="1100" b="1">
                <a:solidFill>
                  <a:schemeClr val="dk1"/>
                </a:solidFill>
                <a:latin typeface="Calibri"/>
                <a:ea typeface="Calibri"/>
                <a:cs typeface="Calibri"/>
                <a:sym typeface="Calibri"/>
              </a:rPr>
              <a:t>veins</a:t>
            </a:r>
            <a:r>
              <a:rPr lang="en-GB" sz="1100">
                <a:solidFill>
                  <a:schemeClr val="dk1"/>
                </a:solidFill>
                <a:latin typeface="Calibri"/>
                <a:ea typeface="Calibri"/>
                <a:cs typeface="Calibri"/>
                <a:sym typeface="Calibri"/>
              </a:rPr>
              <a:t>, </a:t>
            </a:r>
            <a:r>
              <a:rPr lang="en-GB" sz="1100" b="1">
                <a:solidFill>
                  <a:schemeClr val="dk1"/>
                </a:solidFill>
                <a:latin typeface="Calibri"/>
                <a:ea typeface="Calibri"/>
                <a:cs typeface="Calibri"/>
                <a:sym typeface="Calibri"/>
              </a:rPr>
              <a:t>arteries</a:t>
            </a:r>
            <a:r>
              <a:rPr lang="en-GB" sz="1100">
                <a:solidFill>
                  <a:schemeClr val="dk1"/>
                </a:solidFill>
                <a:latin typeface="Calibri"/>
                <a:ea typeface="Calibri"/>
                <a:cs typeface="Calibri"/>
                <a:sym typeface="Calibri"/>
              </a:rPr>
              <a:t> and </a:t>
            </a:r>
            <a:r>
              <a:rPr lang="en-GB" sz="1100" b="1">
                <a:solidFill>
                  <a:schemeClr val="dk1"/>
                </a:solidFill>
                <a:latin typeface="Calibri"/>
                <a:ea typeface="Calibri"/>
                <a:cs typeface="Calibri"/>
                <a:sym typeface="Calibri"/>
              </a:rPr>
              <a:t>valves</a:t>
            </a:r>
            <a:r>
              <a:rPr lang="en-GB" sz="1100">
                <a:solidFill>
                  <a:schemeClr val="dk1"/>
                </a:solidFill>
                <a:latin typeface="Calibri"/>
                <a:ea typeface="Calibri"/>
                <a:cs typeface="Calibri"/>
                <a:sym typeface="Calibri"/>
              </a:rPr>
              <a:t>.  Although his discoveries were a major breakthrough in medical knowledge, his work had </a:t>
            </a:r>
            <a:r>
              <a:rPr lang="en-GB" sz="1100" b="1">
                <a:solidFill>
                  <a:schemeClr val="dk1"/>
                </a:solidFill>
                <a:latin typeface="Calibri"/>
                <a:ea typeface="Calibri"/>
                <a:cs typeface="Calibri"/>
                <a:sym typeface="Calibri"/>
              </a:rPr>
              <a:t>little immediate impact</a:t>
            </a:r>
            <a:r>
              <a:rPr lang="en-GB" sz="1100">
                <a:solidFill>
                  <a:schemeClr val="dk1"/>
                </a:solidFill>
                <a:latin typeface="Calibri"/>
                <a:ea typeface="Calibri"/>
                <a:cs typeface="Calibri"/>
                <a:sym typeface="Calibri"/>
              </a:rPr>
              <a:t>. However,  </a:t>
            </a:r>
            <a:r>
              <a:rPr lang="en-GB" sz="1100" b="1">
                <a:solidFill>
                  <a:schemeClr val="dk1"/>
                </a:solidFill>
                <a:latin typeface="Calibri"/>
                <a:ea typeface="Calibri"/>
                <a:cs typeface="Calibri"/>
                <a:sym typeface="Calibri"/>
              </a:rPr>
              <a:t>longer term</a:t>
            </a:r>
            <a:r>
              <a:rPr lang="en-GB" sz="1100">
                <a:solidFill>
                  <a:schemeClr val="dk1"/>
                </a:solidFill>
                <a:latin typeface="Calibri"/>
                <a:ea typeface="Calibri"/>
                <a:cs typeface="Calibri"/>
                <a:sym typeface="Calibri"/>
              </a:rPr>
              <a:t>, his work revolutionised the development of further medical advances.</a:t>
            </a:r>
            <a:endParaRPr sz="1050">
              <a:solidFill>
                <a:schemeClr val="dk1"/>
              </a:solidFill>
              <a:latin typeface="Calibri"/>
              <a:ea typeface="Calibri"/>
              <a:cs typeface="Calibri"/>
              <a:sym typeface="Calibri"/>
            </a:endParaRPr>
          </a:p>
        </p:txBody>
      </p:sp>
      <p:sp>
        <p:nvSpPr>
          <p:cNvPr id="748" name="Google Shape;748;p31"/>
          <p:cNvSpPr txBox="1"/>
          <p:nvPr/>
        </p:nvSpPr>
        <p:spPr>
          <a:xfrm>
            <a:off x="4695682" y="1552981"/>
            <a:ext cx="2405700" cy="1800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u="sng">
                <a:solidFill>
                  <a:schemeClr val="dk1"/>
                </a:solidFill>
                <a:latin typeface="Calibri"/>
                <a:ea typeface="Calibri"/>
                <a:cs typeface="Calibri"/>
                <a:sym typeface="Calibri"/>
              </a:rPr>
              <a:t>Dissection and Observation</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Harvey was keen to use </a:t>
            </a:r>
            <a:r>
              <a:rPr lang="en-GB" sz="1000" b="1">
                <a:solidFill>
                  <a:schemeClr val="dk1"/>
                </a:solidFill>
                <a:latin typeface="Calibri"/>
                <a:ea typeface="Calibri"/>
                <a:cs typeface="Calibri"/>
                <a:sym typeface="Calibri"/>
              </a:rPr>
              <a:t>dissected bodies, live humans</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animals </a:t>
            </a:r>
            <a:r>
              <a:rPr lang="en-GB" sz="1000">
                <a:solidFill>
                  <a:schemeClr val="dk1"/>
                </a:solidFill>
                <a:latin typeface="Calibri"/>
                <a:ea typeface="Calibri"/>
                <a:cs typeface="Calibri"/>
                <a:sym typeface="Calibri"/>
              </a:rPr>
              <a:t>as he wanted evidence to back up his theories.  He tried to pump liquids through veins in the ‘</a:t>
            </a:r>
            <a:r>
              <a:rPr lang="en-GB" sz="1000" b="1">
                <a:solidFill>
                  <a:schemeClr val="dk1"/>
                </a:solidFill>
                <a:latin typeface="Calibri"/>
                <a:ea typeface="Calibri"/>
                <a:cs typeface="Calibri"/>
                <a:sym typeface="Calibri"/>
              </a:rPr>
              <a:t>wrong direction</a:t>
            </a:r>
            <a:r>
              <a:rPr lang="en-GB" sz="1000">
                <a:solidFill>
                  <a:schemeClr val="dk1"/>
                </a:solidFill>
                <a:latin typeface="Calibri"/>
                <a:ea typeface="Calibri"/>
                <a:cs typeface="Calibri"/>
                <a:sym typeface="Calibri"/>
              </a:rPr>
              <a:t>’ and realised the </a:t>
            </a:r>
            <a:r>
              <a:rPr lang="en-GB" sz="1000" b="1">
                <a:solidFill>
                  <a:schemeClr val="dk1"/>
                </a:solidFill>
                <a:latin typeface="Calibri"/>
                <a:ea typeface="Calibri"/>
                <a:cs typeface="Calibri"/>
                <a:sym typeface="Calibri"/>
              </a:rPr>
              <a:t>valves</a:t>
            </a:r>
            <a:r>
              <a:rPr lang="en-GB" sz="1000">
                <a:solidFill>
                  <a:schemeClr val="dk1"/>
                </a:solidFill>
                <a:latin typeface="Calibri"/>
                <a:ea typeface="Calibri"/>
                <a:cs typeface="Calibri"/>
                <a:sym typeface="Calibri"/>
              </a:rPr>
              <a:t> prevented this from happening.  This proved that blood only flowed towards the heart. Harvey said ‘</a:t>
            </a:r>
            <a:r>
              <a:rPr lang="en-GB" sz="1000" b="1" i="1">
                <a:solidFill>
                  <a:schemeClr val="dk1"/>
                </a:solidFill>
                <a:latin typeface="Calibri"/>
                <a:ea typeface="Calibri"/>
                <a:cs typeface="Calibri"/>
                <a:sym typeface="Calibri"/>
              </a:rPr>
              <a:t>I prefer to learn and teach anatomy not from books but from dissections</a:t>
            </a:r>
            <a:r>
              <a:rPr lang="en-GB" sz="1000">
                <a:solidFill>
                  <a:schemeClr val="dk1"/>
                </a:solidFill>
                <a:latin typeface="Calibri"/>
                <a:ea typeface="Calibri"/>
                <a:cs typeface="Calibri"/>
                <a:sym typeface="Calibri"/>
              </a:rPr>
              <a:t>’.</a:t>
            </a:r>
            <a:endParaRPr/>
          </a:p>
        </p:txBody>
      </p:sp>
      <p:sp>
        <p:nvSpPr>
          <p:cNvPr id="749" name="Google Shape;749;p31"/>
          <p:cNvSpPr txBox="1"/>
          <p:nvPr/>
        </p:nvSpPr>
        <p:spPr>
          <a:xfrm>
            <a:off x="1664208" y="1234926"/>
            <a:ext cx="2958300" cy="276900"/>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WHAT DID HARVEY DISCOVER?</a:t>
            </a:r>
            <a:endParaRPr/>
          </a:p>
        </p:txBody>
      </p:sp>
      <p:graphicFrame>
        <p:nvGraphicFramePr>
          <p:cNvPr id="750" name="Google Shape;750;p31"/>
          <p:cNvGraphicFramePr/>
          <p:nvPr/>
        </p:nvGraphicFramePr>
        <p:xfrm>
          <a:off x="1670531" y="1548996"/>
          <a:ext cx="2952000" cy="3516780"/>
        </p:xfrm>
        <a:graphic>
          <a:graphicData uri="http://schemas.openxmlformats.org/drawingml/2006/table">
            <a:tbl>
              <a:tblPr firstRow="1" bandRow="1">
                <a:noFill/>
                <a:tableStyleId>{A3CF273C-3F94-454A-B215-D2537759C391}</a:tableStyleId>
              </a:tblPr>
              <a:tblGrid>
                <a:gridCol w="1298150">
                  <a:extLst>
                    <a:ext uri="{9D8B030D-6E8A-4147-A177-3AD203B41FA5}">
                      <a16:colId xmlns:a16="http://schemas.microsoft.com/office/drawing/2014/main" val="20000"/>
                    </a:ext>
                  </a:extLst>
                </a:gridCol>
                <a:gridCol w="1653850">
                  <a:extLst>
                    <a:ext uri="{9D8B030D-6E8A-4147-A177-3AD203B41FA5}">
                      <a16:colId xmlns:a16="http://schemas.microsoft.com/office/drawing/2014/main" val="20001"/>
                    </a:ext>
                  </a:extLst>
                </a:gridCol>
              </a:tblGrid>
              <a:tr h="378875">
                <a:tc>
                  <a:txBody>
                    <a:bodyPr/>
                    <a:lstStyle/>
                    <a:p>
                      <a:pPr marL="0" marR="0" lvl="0" indent="0" algn="ctr" rtl="0">
                        <a:spcBef>
                          <a:spcPts val="0"/>
                        </a:spcBef>
                        <a:spcAft>
                          <a:spcPts val="0"/>
                        </a:spcAft>
                        <a:buNone/>
                      </a:pPr>
                      <a:r>
                        <a:rPr lang="en-GB" sz="1100">
                          <a:solidFill>
                            <a:srgbClr val="000000"/>
                          </a:solidFill>
                        </a:rPr>
                        <a:t>Galen’s Theory</a:t>
                      </a:r>
                      <a:endParaRPr/>
                    </a:p>
                  </a:txBody>
                  <a:tcPr marL="47625" marR="47625" marT="23825" marB="238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100">
                          <a:solidFill>
                            <a:srgbClr val="000000"/>
                          </a:solidFill>
                        </a:rPr>
                        <a:t>Harvey’s New Theory (1628)</a:t>
                      </a:r>
                      <a:endParaRPr/>
                    </a:p>
                  </a:txBody>
                  <a:tcPr marL="47625" marR="47625" marT="23825" marB="238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649875">
                <a:tc>
                  <a:txBody>
                    <a:bodyPr/>
                    <a:lstStyle/>
                    <a:p>
                      <a:pPr marL="0" marR="0" lvl="0" indent="0" algn="l" rtl="0">
                        <a:spcBef>
                          <a:spcPts val="0"/>
                        </a:spcBef>
                        <a:spcAft>
                          <a:spcPts val="0"/>
                        </a:spcAft>
                        <a:buNone/>
                      </a:pPr>
                      <a:r>
                        <a:rPr lang="en-GB" sz="1000">
                          <a:solidFill>
                            <a:srgbClr val="000000"/>
                          </a:solidFill>
                        </a:rPr>
                        <a:t>The </a:t>
                      </a:r>
                      <a:r>
                        <a:rPr lang="en-GB" sz="1000" b="1">
                          <a:solidFill>
                            <a:srgbClr val="000000"/>
                          </a:solidFill>
                        </a:rPr>
                        <a:t>liver</a:t>
                      </a:r>
                      <a:r>
                        <a:rPr lang="en-GB" sz="1000">
                          <a:solidFill>
                            <a:srgbClr val="000000"/>
                          </a:solidFill>
                        </a:rPr>
                        <a:t> was the main organ which controlled the flow of blood.</a:t>
                      </a:r>
                      <a:endParaRPr sz="1000">
                        <a:solidFill>
                          <a:srgbClr val="000000"/>
                        </a:solidFill>
                      </a:endParaRPr>
                    </a:p>
                  </a:txBody>
                  <a:tcPr marL="47625" marR="47625" marT="23825" marB="238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000"/>
                        <a:buFont typeface="Calibri"/>
                        <a:buNone/>
                      </a:pPr>
                      <a:r>
                        <a:rPr lang="en-GB" sz="1000"/>
                        <a:t>That it was the </a:t>
                      </a:r>
                      <a:r>
                        <a:rPr lang="en-GB" sz="1000" b="1"/>
                        <a:t>heart </a:t>
                      </a:r>
                      <a:r>
                        <a:rPr lang="en-GB" sz="1000"/>
                        <a:t>that acted as a pump to move blood around the body to carry oxygen.</a:t>
                      </a:r>
                      <a:endParaRPr/>
                    </a:p>
                  </a:txBody>
                  <a:tcPr marL="47625" marR="47625" marT="23825" marB="238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49875">
                <a:tc>
                  <a:txBody>
                    <a:bodyPr/>
                    <a:lstStyle/>
                    <a:p>
                      <a:pPr marL="0" marR="0" lvl="0" indent="0" algn="l" rtl="0">
                        <a:spcBef>
                          <a:spcPts val="0"/>
                        </a:spcBef>
                        <a:spcAft>
                          <a:spcPts val="0"/>
                        </a:spcAft>
                        <a:buNone/>
                      </a:pPr>
                      <a:r>
                        <a:rPr lang="en-GB" sz="1000">
                          <a:solidFill>
                            <a:srgbClr val="000000"/>
                          </a:solidFill>
                        </a:rPr>
                        <a:t>That blood was </a:t>
                      </a:r>
                      <a:r>
                        <a:rPr lang="en-GB" sz="1000" b="1">
                          <a:solidFill>
                            <a:srgbClr val="000000"/>
                          </a:solidFill>
                        </a:rPr>
                        <a:t>used up </a:t>
                      </a:r>
                      <a:r>
                        <a:rPr lang="en-GB" sz="1000">
                          <a:solidFill>
                            <a:srgbClr val="000000"/>
                          </a:solidFill>
                        </a:rPr>
                        <a:t>by the body and new blood had to be produced by the liver.</a:t>
                      </a:r>
                      <a:endParaRPr/>
                    </a:p>
                  </a:txBody>
                  <a:tcPr marL="47625" marR="47625" marT="23825" marB="238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1000">
                          <a:solidFill>
                            <a:srgbClr val="000000"/>
                          </a:solidFill>
                        </a:rPr>
                        <a:t>That blood circulated around the body carrying oxygen from the </a:t>
                      </a:r>
                      <a:r>
                        <a:rPr lang="en-GB" sz="1000" b="1">
                          <a:solidFill>
                            <a:srgbClr val="000000"/>
                          </a:solidFill>
                        </a:rPr>
                        <a:t>lungs</a:t>
                      </a:r>
                      <a:r>
                        <a:rPr lang="en-GB" sz="1000">
                          <a:solidFill>
                            <a:srgbClr val="000000"/>
                          </a:solidFill>
                        </a:rPr>
                        <a:t> and ‘recycled’.</a:t>
                      </a:r>
                      <a:endParaRPr/>
                    </a:p>
                  </a:txBody>
                  <a:tcPr marL="47625" marR="47625" marT="23825" marB="238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99325">
                <a:tc>
                  <a:txBody>
                    <a:bodyPr/>
                    <a:lstStyle/>
                    <a:p>
                      <a:pPr marL="0" marR="0" lvl="0" indent="0" algn="l" rtl="0">
                        <a:spcBef>
                          <a:spcPts val="0"/>
                        </a:spcBef>
                        <a:spcAft>
                          <a:spcPts val="0"/>
                        </a:spcAft>
                        <a:buNone/>
                      </a:pPr>
                      <a:r>
                        <a:rPr lang="en-GB" sz="1000">
                          <a:solidFill>
                            <a:srgbClr val="000000"/>
                          </a:solidFill>
                        </a:rPr>
                        <a:t>There was </a:t>
                      </a:r>
                      <a:r>
                        <a:rPr lang="en-GB" sz="1000" b="1">
                          <a:solidFill>
                            <a:srgbClr val="000000"/>
                          </a:solidFill>
                        </a:rPr>
                        <a:t>more than one system </a:t>
                      </a:r>
                      <a:r>
                        <a:rPr lang="en-GB" sz="1000">
                          <a:solidFill>
                            <a:srgbClr val="000000"/>
                          </a:solidFill>
                        </a:rPr>
                        <a:t>in the body for moving blood.  </a:t>
                      </a:r>
                      <a:endParaRPr/>
                    </a:p>
                  </a:txBody>
                  <a:tcPr marL="47625" marR="47625" marT="23825" marB="238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000"/>
                        <a:buFont typeface="Calibri"/>
                        <a:buNone/>
                      </a:pPr>
                      <a:r>
                        <a:rPr lang="en-GB" sz="1000"/>
                        <a:t>That there was just </a:t>
                      </a:r>
                      <a:r>
                        <a:rPr lang="en-GB" sz="1000" b="1"/>
                        <a:t>one system </a:t>
                      </a:r>
                      <a:r>
                        <a:rPr lang="en-GB" sz="1000"/>
                        <a:t>in the body that circulated blood.  </a:t>
                      </a:r>
                      <a:endParaRPr/>
                    </a:p>
                  </a:txBody>
                  <a:tcPr marL="47625" marR="47625" marT="23825" marB="238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49875">
                <a:tc>
                  <a:txBody>
                    <a:bodyPr/>
                    <a:lstStyle/>
                    <a:p>
                      <a:pPr marL="0" marR="0" lvl="0" indent="0" algn="l" rtl="0">
                        <a:spcBef>
                          <a:spcPts val="0"/>
                        </a:spcBef>
                        <a:spcAft>
                          <a:spcPts val="0"/>
                        </a:spcAft>
                        <a:buNone/>
                      </a:pPr>
                      <a:r>
                        <a:rPr lang="en-GB" sz="1000">
                          <a:solidFill>
                            <a:srgbClr val="000000"/>
                          </a:solidFill>
                        </a:rPr>
                        <a:t>That veins not only carried blood but an air like substance called </a:t>
                      </a:r>
                      <a:r>
                        <a:rPr lang="en-GB" sz="1000" b="1">
                          <a:solidFill>
                            <a:srgbClr val="000000"/>
                          </a:solidFill>
                        </a:rPr>
                        <a:t>Pneuma</a:t>
                      </a:r>
                      <a:endParaRPr sz="1000">
                        <a:solidFill>
                          <a:srgbClr val="000000"/>
                        </a:solidFill>
                      </a:endParaRPr>
                    </a:p>
                  </a:txBody>
                  <a:tcPr marL="47625" marR="47625" marT="23825" marB="238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000"/>
                        <a:buFont typeface="Calibri"/>
                        <a:buNone/>
                      </a:pPr>
                      <a:r>
                        <a:rPr lang="en-GB" sz="1000"/>
                        <a:t>That </a:t>
                      </a:r>
                      <a:r>
                        <a:rPr lang="en-GB" sz="1000" b="1"/>
                        <a:t>veins</a:t>
                      </a:r>
                      <a:r>
                        <a:rPr lang="en-GB" sz="1000"/>
                        <a:t> and </a:t>
                      </a:r>
                      <a:r>
                        <a:rPr lang="en-GB" sz="1000" b="1"/>
                        <a:t>arteries</a:t>
                      </a:r>
                      <a:r>
                        <a:rPr lang="en-GB" sz="1000"/>
                        <a:t> just carried </a:t>
                      </a:r>
                      <a:r>
                        <a:rPr lang="en-GB" sz="1000" b="1"/>
                        <a:t>just blood. </a:t>
                      </a:r>
                      <a:r>
                        <a:rPr lang="en-GB" sz="1000" b="0"/>
                        <a:t>The blood itself contained </a:t>
                      </a:r>
                      <a:r>
                        <a:rPr lang="en-GB" sz="1000" b="1"/>
                        <a:t>oxygen</a:t>
                      </a:r>
                      <a:r>
                        <a:rPr lang="en-GB" sz="1000" b="0"/>
                        <a:t>.</a:t>
                      </a:r>
                      <a:endParaRPr sz="1000" b="0">
                        <a:solidFill>
                          <a:srgbClr val="000000"/>
                        </a:solidFill>
                      </a:endParaRPr>
                    </a:p>
                  </a:txBody>
                  <a:tcPr marL="47625" marR="47625" marT="23825" marB="238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49875">
                <a:tc>
                  <a:txBody>
                    <a:bodyPr/>
                    <a:lstStyle/>
                    <a:p>
                      <a:pPr marL="0" marR="0" lvl="0" indent="0" algn="l" rtl="0">
                        <a:spcBef>
                          <a:spcPts val="0"/>
                        </a:spcBef>
                        <a:spcAft>
                          <a:spcPts val="0"/>
                        </a:spcAft>
                        <a:buNone/>
                      </a:pPr>
                      <a:r>
                        <a:rPr lang="en-GB" sz="1000">
                          <a:solidFill>
                            <a:srgbClr val="000000"/>
                          </a:solidFill>
                        </a:rPr>
                        <a:t>It was not know how blood flowed around the body.</a:t>
                      </a:r>
                      <a:endParaRPr sz="1000">
                        <a:solidFill>
                          <a:srgbClr val="000000"/>
                        </a:solidFill>
                      </a:endParaRPr>
                    </a:p>
                  </a:txBody>
                  <a:tcPr marL="47625" marR="47625" marT="23825" marB="238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000"/>
                        <a:buFont typeface="Calibri"/>
                        <a:buNone/>
                      </a:pPr>
                      <a:r>
                        <a:rPr lang="en-GB" sz="1000"/>
                        <a:t>That blood travels </a:t>
                      </a:r>
                      <a:r>
                        <a:rPr lang="en-GB" sz="1000" b="1"/>
                        <a:t>one way </a:t>
                      </a:r>
                      <a:r>
                        <a:rPr lang="en-GB" sz="1000"/>
                        <a:t>because of </a:t>
                      </a:r>
                      <a:r>
                        <a:rPr lang="en-GB" sz="1000" b="1"/>
                        <a:t>valves </a:t>
                      </a:r>
                      <a:r>
                        <a:rPr lang="en-GB" sz="1000" b="0"/>
                        <a:t>which open &amp; close to prevent it returning.</a:t>
                      </a:r>
                      <a:endParaRPr sz="1000" b="0"/>
                    </a:p>
                  </a:txBody>
                  <a:tcPr marL="47625" marR="47625" marT="23825" marB="238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751" name="Google Shape;751;p31"/>
          <p:cNvSpPr txBox="1"/>
          <p:nvPr/>
        </p:nvSpPr>
        <p:spPr>
          <a:xfrm>
            <a:off x="4695684" y="1236451"/>
            <a:ext cx="7424700" cy="276900"/>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WHAT LED TO HARVEY’S DISCOVERY?</a:t>
            </a:r>
            <a:endParaRPr/>
          </a:p>
        </p:txBody>
      </p:sp>
      <p:sp>
        <p:nvSpPr>
          <p:cNvPr id="752" name="Google Shape;752;p31"/>
          <p:cNvSpPr txBox="1"/>
          <p:nvPr/>
        </p:nvSpPr>
        <p:spPr>
          <a:xfrm>
            <a:off x="7166201" y="1553100"/>
            <a:ext cx="2517300" cy="1800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u="sng">
                <a:solidFill>
                  <a:schemeClr val="dk1"/>
                </a:solidFill>
                <a:latin typeface="Calibri"/>
                <a:ea typeface="Calibri"/>
                <a:cs typeface="Calibri"/>
                <a:sym typeface="Calibri"/>
              </a:rPr>
              <a:t>Harvey’s Own Skill</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Harvey was extremely </a:t>
            </a:r>
            <a:r>
              <a:rPr lang="en-GB" sz="1000" b="1">
                <a:solidFill>
                  <a:schemeClr val="dk1"/>
                </a:solidFill>
                <a:latin typeface="Calibri"/>
                <a:ea typeface="Calibri"/>
                <a:cs typeface="Calibri"/>
                <a:sym typeface="Calibri"/>
              </a:rPr>
              <a:t>thorough</a:t>
            </a:r>
            <a:r>
              <a:rPr lang="en-GB" sz="1000">
                <a:solidFill>
                  <a:schemeClr val="dk1"/>
                </a:solidFill>
                <a:latin typeface="Calibri"/>
                <a:ea typeface="Calibri"/>
                <a:cs typeface="Calibri"/>
                <a:sym typeface="Calibri"/>
              </a:rPr>
              <a:t> in his work and spent hours </a:t>
            </a:r>
            <a:r>
              <a:rPr lang="en-GB" sz="1000" b="1">
                <a:solidFill>
                  <a:schemeClr val="dk1"/>
                </a:solidFill>
                <a:latin typeface="Calibri"/>
                <a:ea typeface="Calibri"/>
                <a:cs typeface="Calibri"/>
                <a:sym typeface="Calibri"/>
              </a:rPr>
              <a:t>repeating experiments</a:t>
            </a:r>
            <a:r>
              <a:rPr lang="en-GB" sz="1000">
                <a:solidFill>
                  <a:schemeClr val="dk1"/>
                </a:solidFill>
                <a:latin typeface="Calibri"/>
                <a:ea typeface="Calibri"/>
                <a:cs typeface="Calibri"/>
                <a:sym typeface="Calibri"/>
              </a:rPr>
              <a:t> to make sure he had every detail. He had a high level of </a:t>
            </a:r>
            <a:r>
              <a:rPr lang="en-GB" sz="1000" b="1">
                <a:solidFill>
                  <a:schemeClr val="dk1"/>
                </a:solidFill>
                <a:latin typeface="Calibri"/>
                <a:ea typeface="Calibri"/>
                <a:cs typeface="Calibri"/>
                <a:sym typeface="Calibri"/>
              </a:rPr>
              <a:t>surgical skill </a:t>
            </a:r>
            <a:r>
              <a:rPr lang="en-GB" sz="1000">
                <a:solidFill>
                  <a:schemeClr val="dk1"/>
                </a:solidFill>
                <a:latin typeface="Calibri"/>
                <a:ea typeface="Calibri"/>
                <a:cs typeface="Calibri"/>
                <a:sym typeface="Calibri"/>
              </a:rPr>
              <a:t>to visibly show the movement of bloody through the small veins. Harvey was determined to </a:t>
            </a:r>
            <a:r>
              <a:rPr lang="en-GB" sz="1000" b="1">
                <a:solidFill>
                  <a:schemeClr val="dk1"/>
                </a:solidFill>
                <a:latin typeface="Calibri"/>
                <a:ea typeface="Calibri"/>
                <a:cs typeface="Calibri"/>
                <a:sym typeface="Calibri"/>
              </a:rPr>
              <a:t>question</a:t>
            </a:r>
            <a:r>
              <a:rPr lang="en-GB" sz="1000">
                <a:solidFill>
                  <a:schemeClr val="dk1"/>
                </a:solidFill>
                <a:latin typeface="Calibri"/>
                <a:ea typeface="Calibri"/>
                <a:cs typeface="Calibri"/>
                <a:sym typeface="Calibri"/>
              </a:rPr>
              <a:t> the older ideas of Galen and was able to prove using </a:t>
            </a:r>
            <a:r>
              <a:rPr lang="en-GB" sz="1000" b="1">
                <a:solidFill>
                  <a:schemeClr val="dk1"/>
                </a:solidFill>
                <a:latin typeface="Calibri"/>
                <a:ea typeface="Calibri"/>
                <a:cs typeface="Calibri"/>
                <a:sym typeface="Calibri"/>
              </a:rPr>
              <a:t>maths </a:t>
            </a:r>
            <a:r>
              <a:rPr lang="en-GB" sz="1000">
                <a:solidFill>
                  <a:schemeClr val="dk1"/>
                </a:solidFill>
                <a:latin typeface="Calibri"/>
                <a:ea typeface="Calibri"/>
                <a:cs typeface="Calibri"/>
                <a:sym typeface="Calibri"/>
              </a:rPr>
              <a:t>that it was impossible for the liver to produce the amount of blood Galen suggested to keep a human alive.</a:t>
            </a:r>
            <a:endParaRPr/>
          </a:p>
        </p:txBody>
      </p:sp>
      <p:sp>
        <p:nvSpPr>
          <p:cNvPr id="753" name="Google Shape;753;p31"/>
          <p:cNvSpPr txBox="1"/>
          <p:nvPr/>
        </p:nvSpPr>
        <p:spPr>
          <a:xfrm>
            <a:off x="4697057" y="3393005"/>
            <a:ext cx="1731300" cy="1339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u="sng">
                <a:solidFill>
                  <a:schemeClr val="dk1"/>
                </a:solidFill>
                <a:latin typeface="Calibri"/>
                <a:ea typeface="Calibri"/>
                <a:cs typeface="Calibri"/>
                <a:sym typeface="Calibri"/>
              </a:rPr>
              <a:t>Inspiration from Vesalius</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Andreas Vesalius, who had attended the same university had previously proved that some of Galen’s work was wrong.  This </a:t>
            </a:r>
            <a:r>
              <a:rPr lang="en-GB" sz="1000" b="1">
                <a:solidFill>
                  <a:schemeClr val="dk1"/>
                </a:solidFill>
                <a:latin typeface="Calibri"/>
                <a:ea typeface="Calibri"/>
                <a:cs typeface="Calibri"/>
                <a:sym typeface="Calibri"/>
              </a:rPr>
              <a:t>encouraged and inspired </a:t>
            </a:r>
            <a:r>
              <a:rPr lang="en-GB" sz="1000">
                <a:solidFill>
                  <a:schemeClr val="dk1"/>
                </a:solidFill>
                <a:latin typeface="Calibri"/>
                <a:ea typeface="Calibri"/>
                <a:cs typeface="Calibri"/>
                <a:sym typeface="Calibri"/>
              </a:rPr>
              <a:t>Harvey to also question Galen’s work.</a:t>
            </a:r>
            <a:endParaRPr/>
          </a:p>
        </p:txBody>
      </p:sp>
      <p:sp>
        <p:nvSpPr>
          <p:cNvPr id="754" name="Google Shape;754;p31"/>
          <p:cNvSpPr txBox="1"/>
          <p:nvPr/>
        </p:nvSpPr>
        <p:spPr>
          <a:xfrm>
            <a:off x="6502758" y="3393005"/>
            <a:ext cx="1789500" cy="1339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u="sng">
                <a:solidFill>
                  <a:schemeClr val="dk1"/>
                </a:solidFill>
                <a:latin typeface="Calibri"/>
                <a:ea typeface="Calibri"/>
                <a:cs typeface="Calibri"/>
                <a:sym typeface="Calibri"/>
              </a:rPr>
              <a:t>Royal Backing</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Being employed as </a:t>
            </a:r>
            <a:r>
              <a:rPr lang="en-GB" sz="1000" b="1">
                <a:solidFill>
                  <a:schemeClr val="dk1"/>
                </a:solidFill>
                <a:latin typeface="Calibri"/>
                <a:ea typeface="Calibri"/>
                <a:cs typeface="Calibri"/>
                <a:sym typeface="Calibri"/>
              </a:rPr>
              <a:t>James I</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Charles I’s</a:t>
            </a:r>
            <a:r>
              <a:rPr lang="en-GB" sz="1000">
                <a:solidFill>
                  <a:schemeClr val="dk1"/>
                </a:solidFill>
                <a:latin typeface="Calibri"/>
                <a:ea typeface="Calibri"/>
                <a:cs typeface="Calibri"/>
                <a:sym typeface="Calibri"/>
              </a:rPr>
              <a:t> personal doctor meant that Harvey had </a:t>
            </a:r>
            <a:r>
              <a:rPr lang="en-GB" sz="1000" b="1">
                <a:solidFill>
                  <a:schemeClr val="dk1"/>
                </a:solidFill>
                <a:latin typeface="Calibri"/>
                <a:ea typeface="Calibri"/>
                <a:cs typeface="Calibri"/>
                <a:sym typeface="Calibri"/>
              </a:rPr>
              <a:t>credibility </a:t>
            </a:r>
            <a:r>
              <a:rPr lang="en-GB" sz="1000">
                <a:solidFill>
                  <a:schemeClr val="dk1"/>
                </a:solidFill>
                <a:latin typeface="Calibri"/>
                <a:ea typeface="Calibri"/>
                <a:cs typeface="Calibri"/>
                <a:sym typeface="Calibri"/>
              </a:rPr>
              <a:t>(a good reputation).  This meant more people heard of Harvey’s theory and were more willing to </a:t>
            </a:r>
            <a:r>
              <a:rPr lang="en-GB" sz="1000" b="1">
                <a:solidFill>
                  <a:schemeClr val="dk1"/>
                </a:solidFill>
                <a:latin typeface="Calibri"/>
                <a:ea typeface="Calibri"/>
                <a:cs typeface="Calibri"/>
                <a:sym typeface="Calibri"/>
              </a:rPr>
              <a:t>believe it</a:t>
            </a:r>
            <a:r>
              <a:rPr lang="en-GB" sz="1000">
                <a:solidFill>
                  <a:schemeClr val="dk1"/>
                </a:solidFill>
                <a:latin typeface="Calibri"/>
                <a:ea typeface="Calibri"/>
                <a:cs typeface="Calibri"/>
                <a:sym typeface="Calibri"/>
              </a:rPr>
              <a:t>.</a:t>
            </a:r>
            <a:endParaRPr/>
          </a:p>
        </p:txBody>
      </p:sp>
      <p:sp>
        <p:nvSpPr>
          <p:cNvPr id="755" name="Google Shape;755;p31"/>
          <p:cNvSpPr txBox="1"/>
          <p:nvPr/>
        </p:nvSpPr>
        <p:spPr>
          <a:xfrm>
            <a:off x="10364729" y="3391343"/>
            <a:ext cx="1755600" cy="1339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u="sng">
                <a:solidFill>
                  <a:schemeClr val="dk1"/>
                </a:solidFill>
                <a:latin typeface="Calibri"/>
                <a:ea typeface="Calibri"/>
                <a:cs typeface="Calibri"/>
                <a:sym typeface="Calibri"/>
              </a:rPr>
              <a:t>The Decline of Religion</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The reduced power of the Church towards the end of the 1600s, meant that it was </a:t>
            </a:r>
            <a:r>
              <a:rPr lang="en-GB" sz="1000" b="1">
                <a:solidFill>
                  <a:schemeClr val="dk1"/>
                </a:solidFill>
                <a:latin typeface="Calibri"/>
                <a:ea typeface="Calibri"/>
                <a:cs typeface="Calibri"/>
                <a:sym typeface="Calibri"/>
              </a:rPr>
              <a:t>easier</a:t>
            </a:r>
            <a:r>
              <a:rPr lang="en-GB" sz="1000">
                <a:solidFill>
                  <a:schemeClr val="dk1"/>
                </a:solidFill>
                <a:latin typeface="Calibri"/>
                <a:ea typeface="Calibri"/>
                <a:cs typeface="Calibri"/>
                <a:sym typeface="Calibri"/>
              </a:rPr>
              <a:t> for scientists and doctors to criticise Galen’s more religious work and teachings about God.</a:t>
            </a:r>
            <a:endParaRPr/>
          </a:p>
        </p:txBody>
      </p:sp>
      <p:sp>
        <p:nvSpPr>
          <p:cNvPr id="756" name="Google Shape;756;p31"/>
          <p:cNvSpPr txBox="1"/>
          <p:nvPr/>
        </p:nvSpPr>
        <p:spPr>
          <a:xfrm>
            <a:off x="9731814" y="1552981"/>
            <a:ext cx="2372100" cy="1800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u="sng">
                <a:solidFill>
                  <a:schemeClr val="dk1"/>
                </a:solidFill>
                <a:latin typeface="Calibri"/>
                <a:ea typeface="Calibri"/>
                <a:cs typeface="Calibri"/>
                <a:sym typeface="Calibri"/>
              </a:rPr>
              <a:t>New Technology</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Improved </a:t>
            </a:r>
            <a:r>
              <a:rPr lang="en-GB" sz="1000" b="1">
                <a:solidFill>
                  <a:schemeClr val="dk1"/>
                </a:solidFill>
                <a:latin typeface="Calibri"/>
                <a:ea typeface="Calibri"/>
                <a:cs typeface="Calibri"/>
                <a:sym typeface="Calibri"/>
              </a:rPr>
              <a:t>medical instruments </a:t>
            </a:r>
            <a:r>
              <a:rPr lang="en-GB" sz="1000">
                <a:solidFill>
                  <a:schemeClr val="dk1"/>
                </a:solidFill>
                <a:latin typeface="Calibri"/>
                <a:ea typeface="Calibri"/>
                <a:cs typeface="Calibri"/>
                <a:sym typeface="Calibri"/>
              </a:rPr>
              <a:t>meant Harvey could make more </a:t>
            </a:r>
            <a:r>
              <a:rPr lang="en-GB" sz="1000" b="1">
                <a:solidFill>
                  <a:schemeClr val="dk1"/>
                </a:solidFill>
                <a:latin typeface="Calibri"/>
                <a:ea typeface="Calibri"/>
                <a:cs typeface="Calibri"/>
                <a:sym typeface="Calibri"/>
              </a:rPr>
              <a:t>accurate</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cuts</a:t>
            </a:r>
            <a:r>
              <a:rPr lang="en-GB" sz="1000">
                <a:solidFill>
                  <a:schemeClr val="dk1"/>
                </a:solidFill>
                <a:latin typeface="Calibri"/>
                <a:ea typeface="Calibri"/>
                <a:cs typeface="Calibri"/>
                <a:sym typeface="Calibri"/>
              </a:rPr>
              <a:t>.  Better </a:t>
            </a:r>
            <a:r>
              <a:rPr lang="en-GB" sz="1000" b="1">
                <a:solidFill>
                  <a:schemeClr val="dk1"/>
                </a:solidFill>
                <a:latin typeface="Calibri"/>
                <a:ea typeface="Calibri"/>
                <a:cs typeface="Calibri"/>
                <a:sym typeface="Calibri"/>
              </a:rPr>
              <a:t>microscopes</a:t>
            </a:r>
            <a:r>
              <a:rPr lang="en-GB" sz="1000">
                <a:solidFill>
                  <a:schemeClr val="dk1"/>
                </a:solidFill>
                <a:latin typeface="Calibri"/>
                <a:ea typeface="Calibri"/>
                <a:cs typeface="Calibri"/>
                <a:sym typeface="Calibri"/>
              </a:rPr>
              <a:t> allowed him to see clearly how blood travelled through the veins.  Harvey was even perhaps inspired by new technology of the time such as the </a:t>
            </a:r>
            <a:r>
              <a:rPr lang="en-GB" sz="1000" b="1">
                <a:solidFill>
                  <a:schemeClr val="dk1"/>
                </a:solidFill>
                <a:latin typeface="Calibri"/>
                <a:ea typeface="Calibri"/>
                <a:cs typeface="Calibri"/>
                <a:sym typeface="Calibri"/>
              </a:rPr>
              <a:t>mechanical fire fighting pump</a:t>
            </a:r>
            <a:r>
              <a:rPr lang="en-GB" sz="1000">
                <a:solidFill>
                  <a:schemeClr val="dk1"/>
                </a:solidFill>
                <a:latin typeface="Calibri"/>
                <a:ea typeface="Calibri"/>
                <a:cs typeface="Calibri"/>
                <a:sym typeface="Calibri"/>
              </a:rPr>
              <a:t>.  This may have led Harvey to have a similar theory about how blood was ‘pumped’ around the body, much like the water pump.</a:t>
            </a:r>
            <a:endParaRPr/>
          </a:p>
        </p:txBody>
      </p:sp>
      <p:sp>
        <p:nvSpPr>
          <p:cNvPr id="757" name="Google Shape;757;p31"/>
          <p:cNvSpPr txBox="1"/>
          <p:nvPr/>
        </p:nvSpPr>
        <p:spPr>
          <a:xfrm>
            <a:off x="8366776" y="3393005"/>
            <a:ext cx="1923300" cy="1339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u="sng">
                <a:solidFill>
                  <a:schemeClr val="dk1"/>
                </a:solidFill>
                <a:latin typeface="Calibri"/>
                <a:ea typeface="Calibri"/>
                <a:cs typeface="Calibri"/>
                <a:sym typeface="Calibri"/>
              </a:rPr>
              <a:t>Changing Attitudes in Society</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There was a </a:t>
            </a:r>
            <a:r>
              <a:rPr lang="en-GB" sz="1000" b="1">
                <a:solidFill>
                  <a:schemeClr val="dk1"/>
                </a:solidFill>
                <a:latin typeface="Calibri"/>
                <a:ea typeface="Calibri"/>
                <a:cs typeface="Calibri"/>
                <a:sym typeface="Calibri"/>
              </a:rPr>
              <a:t>fascination in science </a:t>
            </a:r>
            <a:r>
              <a:rPr lang="en-GB" sz="1000">
                <a:solidFill>
                  <a:schemeClr val="dk1"/>
                </a:solidFill>
                <a:latin typeface="Calibri"/>
                <a:ea typeface="Calibri"/>
                <a:cs typeface="Calibri"/>
                <a:sym typeface="Calibri"/>
              </a:rPr>
              <a:t>and people became interested in how the body worked.  People wanted ‘</a:t>
            </a:r>
            <a:r>
              <a:rPr lang="en-GB" sz="1000" b="1">
                <a:solidFill>
                  <a:schemeClr val="dk1"/>
                </a:solidFill>
                <a:latin typeface="Calibri"/>
                <a:ea typeface="Calibri"/>
                <a:cs typeface="Calibri"/>
                <a:sym typeface="Calibri"/>
              </a:rPr>
              <a:t>rational</a:t>
            </a:r>
            <a:r>
              <a:rPr lang="en-GB" sz="1000">
                <a:solidFill>
                  <a:schemeClr val="dk1"/>
                </a:solidFill>
                <a:latin typeface="Calibri"/>
                <a:ea typeface="Calibri"/>
                <a:cs typeface="Calibri"/>
                <a:sym typeface="Calibri"/>
              </a:rPr>
              <a:t>’ (scientific) explanations for this rather than more traditional religious explanations</a:t>
            </a:r>
            <a:endParaRPr/>
          </a:p>
        </p:txBody>
      </p:sp>
      <p:sp>
        <p:nvSpPr>
          <p:cNvPr id="758" name="Google Shape;758;p31"/>
          <p:cNvSpPr txBox="1"/>
          <p:nvPr/>
        </p:nvSpPr>
        <p:spPr>
          <a:xfrm>
            <a:off x="4707396" y="4788669"/>
            <a:ext cx="4440900" cy="276900"/>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SHORT TERM IMPACT</a:t>
            </a:r>
            <a:endParaRPr/>
          </a:p>
        </p:txBody>
      </p:sp>
      <p:sp>
        <p:nvSpPr>
          <p:cNvPr id="759" name="Google Shape;759;p31"/>
          <p:cNvSpPr txBox="1"/>
          <p:nvPr/>
        </p:nvSpPr>
        <p:spPr>
          <a:xfrm>
            <a:off x="4707396" y="5125874"/>
            <a:ext cx="4440900" cy="1708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a:solidFill>
                  <a:schemeClr val="dk1"/>
                </a:solidFill>
                <a:latin typeface="Calibri"/>
                <a:ea typeface="Calibri"/>
                <a:cs typeface="Calibri"/>
                <a:sym typeface="Calibri"/>
              </a:rPr>
              <a:t>The one immediate impact was that other scientists were </a:t>
            </a:r>
            <a:r>
              <a:rPr lang="en-GB" sz="1050" b="1">
                <a:solidFill>
                  <a:schemeClr val="dk1"/>
                </a:solidFill>
                <a:latin typeface="Calibri"/>
                <a:ea typeface="Calibri"/>
                <a:cs typeface="Calibri"/>
                <a:sym typeface="Calibri"/>
              </a:rPr>
              <a:t>inspired</a:t>
            </a:r>
            <a:r>
              <a:rPr lang="en-GB" sz="1050">
                <a:solidFill>
                  <a:schemeClr val="dk1"/>
                </a:solidFill>
                <a:latin typeface="Calibri"/>
                <a:ea typeface="Calibri"/>
                <a:cs typeface="Calibri"/>
                <a:sym typeface="Calibri"/>
              </a:rPr>
              <a:t> to copy Harvey’s methods of dissection and observation. Knowing how blood circulated had </a:t>
            </a:r>
            <a:r>
              <a:rPr lang="en-GB" sz="1050" b="1">
                <a:solidFill>
                  <a:schemeClr val="dk1"/>
                </a:solidFill>
                <a:latin typeface="Calibri"/>
                <a:ea typeface="Calibri"/>
                <a:cs typeface="Calibri"/>
                <a:sym typeface="Calibri"/>
              </a:rPr>
              <a:t>little practical use </a:t>
            </a:r>
            <a:r>
              <a:rPr lang="en-GB" sz="1050">
                <a:solidFill>
                  <a:schemeClr val="dk1"/>
                </a:solidFill>
                <a:latin typeface="Calibri"/>
                <a:ea typeface="Calibri"/>
                <a:cs typeface="Calibri"/>
                <a:sym typeface="Calibri"/>
              </a:rPr>
              <a:t>in treating or discovering illness.  Many doctors </a:t>
            </a:r>
            <a:r>
              <a:rPr lang="en-GB" sz="1050" b="1">
                <a:solidFill>
                  <a:schemeClr val="dk1"/>
                </a:solidFill>
                <a:latin typeface="Calibri"/>
                <a:ea typeface="Calibri"/>
                <a:cs typeface="Calibri"/>
                <a:sym typeface="Calibri"/>
              </a:rPr>
              <a:t>ignored</a:t>
            </a:r>
            <a:r>
              <a:rPr lang="en-GB" sz="1050">
                <a:solidFill>
                  <a:schemeClr val="dk1"/>
                </a:solidFill>
                <a:latin typeface="Calibri"/>
                <a:ea typeface="Calibri"/>
                <a:cs typeface="Calibri"/>
                <a:sym typeface="Calibri"/>
              </a:rPr>
              <a:t> his ideas &amp; medical textbooks did not use his findings until nearly </a:t>
            </a:r>
            <a:r>
              <a:rPr lang="en-GB" sz="1050" b="1">
                <a:solidFill>
                  <a:schemeClr val="dk1"/>
                </a:solidFill>
                <a:latin typeface="Calibri"/>
                <a:ea typeface="Calibri"/>
                <a:cs typeface="Calibri"/>
                <a:sym typeface="Calibri"/>
              </a:rPr>
              <a:t>50 years </a:t>
            </a:r>
            <a:r>
              <a:rPr lang="en-GB" sz="1050">
                <a:solidFill>
                  <a:schemeClr val="dk1"/>
                </a:solidFill>
                <a:latin typeface="Calibri"/>
                <a:ea typeface="Calibri"/>
                <a:cs typeface="Calibri"/>
                <a:sym typeface="Calibri"/>
              </a:rPr>
              <a:t>later. Even Harvey admitted that fewer patients came to see him after his discovery was published as they thought his ideas were ‘</a:t>
            </a:r>
            <a:r>
              <a:rPr lang="en-GB" sz="1050" b="1">
                <a:solidFill>
                  <a:schemeClr val="dk1"/>
                </a:solidFill>
                <a:latin typeface="Calibri"/>
                <a:ea typeface="Calibri"/>
                <a:cs typeface="Calibri"/>
                <a:sym typeface="Calibri"/>
              </a:rPr>
              <a:t>mad’</a:t>
            </a:r>
            <a:r>
              <a:rPr lang="en-GB" sz="1050">
                <a:solidFill>
                  <a:schemeClr val="dk1"/>
                </a:solidFill>
                <a:latin typeface="Calibri"/>
                <a:ea typeface="Calibri"/>
                <a:cs typeface="Calibri"/>
                <a:sym typeface="Calibri"/>
              </a:rPr>
              <a:t>.  </a:t>
            </a:r>
            <a:r>
              <a:rPr lang="en-GB" sz="1050" b="1">
                <a:solidFill>
                  <a:schemeClr val="dk1"/>
                </a:solidFill>
                <a:latin typeface="Calibri"/>
                <a:ea typeface="Calibri"/>
                <a:cs typeface="Calibri"/>
                <a:sym typeface="Calibri"/>
              </a:rPr>
              <a:t>Bloodletting </a:t>
            </a:r>
            <a:r>
              <a:rPr lang="en-GB" sz="1050">
                <a:solidFill>
                  <a:schemeClr val="dk1"/>
                </a:solidFill>
                <a:latin typeface="Calibri"/>
                <a:ea typeface="Calibri"/>
                <a:cs typeface="Calibri"/>
                <a:sym typeface="Calibri"/>
              </a:rPr>
              <a:t>still continued, despite Harvey proving that it was ineffective. At the time, Harvey did not see himself as being ground-breaking scientist.  In fact, he still believed that humans were still created by a ‘</a:t>
            </a:r>
            <a:r>
              <a:rPr lang="en-GB" sz="1050" b="1">
                <a:solidFill>
                  <a:schemeClr val="dk1"/>
                </a:solidFill>
                <a:latin typeface="Calibri"/>
                <a:ea typeface="Calibri"/>
                <a:cs typeface="Calibri"/>
                <a:sym typeface="Calibri"/>
              </a:rPr>
              <a:t>higher being</a:t>
            </a:r>
            <a:r>
              <a:rPr lang="en-GB" sz="1050">
                <a:solidFill>
                  <a:schemeClr val="dk1"/>
                </a:solidFill>
                <a:latin typeface="Calibri"/>
                <a:ea typeface="Calibri"/>
                <a:cs typeface="Calibri"/>
                <a:sym typeface="Calibri"/>
              </a:rPr>
              <a:t>’ and that the ‘</a:t>
            </a:r>
            <a:r>
              <a:rPr lang="en-GB" sz="1050" b="1">
                <a:solidFill>
                  <a:schemeClr val="dk1"/>
                </a:solidFill>
                <a:latin typeface="Calibri"/>
                <a:ea typeface="Calibri"/>
                <a:cs typeface="Calibri"/>
                <a:sym typeface="Calibri"/>
              </a:rPr>
              <a:t>soul</a:t>
            </a:r>
            <a:r>
              <a:rPr lang="en-GB" sz="1050">
                <a:solidFill>
                  <a:schemeClr val="dk1"/>
                </a:solidFill>
                <a:latin typeface="Calibri"/>
                <a:ea typeface="Calibri"/>
                <a:cs typeface="Calibri"/>
                <a:sym typeface="Calibri"/>
              </a:rPr>
              <a:t>’ was responsible for how the body worked.</a:t>
            </a:r>
            <a:endParaRPr/>
          </a:p>
        </p:txBody>
      </p:sp>
      <p:sp>
        <p:nvSpPr>
          <p:cNvPr id="760" name="Google Shape;760;p31"/>
          <p:cNvSpPr txBox="1"/>
          <p:nvPr/>
        </p:nvSpPr>
        <p:spPr>
          <a:xfrm>
            <a:off x="9188824" y="4788668"/>
            <a:ext cx="2931600" cy="276900"/>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LONG TERM IMPACT</a:t>
            </a:r>
            <a:endParaRPr/>
          </a:p>
        </p:txBody>
      </p:sp>
      <p:sp>
        <p:nvSpPr>
          <p:cNvPr id="761" name="Google Shape;761;p31"/>
          <p:cNvSpPr txBox="1"/>
          <p:nvPr/>
        </p:nvSpPr>
        <p:spPr>
          <a:xfrm>
            <a:off x="9188824" y="5118213"/>
            <a:ext cx="2931600" cy="1708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a:solidFill>
                  <a:schemeClr val="dk1"/>
                </a:solidFill>
                <a:latin typeface="Calibri"/>
                <a:ea typeface="Calibri"/>
                <a:cs typeface="Calibri"/>
                <a:sym typeface="Calibri"/>
              </a:rPr>
              <a:t>After 1700, he </a:t>
            </a:r>
            <a:r>
              <a:rPr lang="en-GB" sz="1050" b="1">
                <a:solidFill>
                  <a:schemeClr val="dk1"/>
                </a:solidFill>
                <a:latin typeface="Calibri"/>
                <a:ea typeface="Calibri"/>
                <a:cs typeface="Calibri"/>
                <a:sym typeface="Calibri"/>
              </a:rPr>
              <a:t>paved the way </a:t>
            </a:r>
            <a:r>
              <a:rPr lang="en-GB" sz="1050">
                <a:solidFill>
                  <a:schemeClr val="dk1"/>
                </a:solidFill>
                <a:latin typeface="Calibri"/>
                <a:ea typeface="Calibri"/>
                <a:cs typeface="Calibri"/>
                <a:sym typeface="Calibri"/>
              </a:rPr>
              <a:t>for a more modern understanding of the body.  His theory eventually got accepted and changed how people understood human anatomy. </a:t>
            </a:r>
            <a:r>
              <a:rPr lang="en-GB" sz="1050" b="1">
                <a:solidFill>
                  <a:schemeClr val="dk1"/>
                </a:solidFill>
                <a:latin typeface="Calibri"/>
                <a:ea typeface="Calibri"/>
                <a:cs typeface="Calibri"/>
                <a:sym typeface="Calibri"/>
              </a:rPr>
              <a:t>Surgery</a:t>
            </a:r>
            <a:r>
              <a:rPr lang="en-GB" sz="1050">
                <a:solidFill>
                  <a:schemeClr val="dk1"/>
                </a:solidFill>
                <a:latin typeface="Calibri"/>
                <a:ea typeface="Calibri"/>
                <a:cs typeface="Calibri"/>
                <a:sym typeface="Calibri"/>
              </a:rPr>
              <a:t> improved as a consequence of Harvey’s work as it became more possible to control the </a:t>
            </a:r>
            <a:r>
              <a:rPr lang="en-GB" sz="1050" b="1">
                <a:solidFill>
                  <a:schemeClr val="dk1"/>
                </a:solidFill>
                <a:latin typeface="Calibri"/>
                <a:ea typeface="Calibri"/>
                <a:cs typeface="Calibri"/>
                <a:sym typeface="Calibri"/>
              </a:rPr>
              <a:t>blood flow </a:t>
            </a:r>
            <a:r>
              <a:rPr lang="en-GB" sz="1050">
                <a:solidFill>
                  <a:schemeClr val="dk1"/>
                </a:solidFill>
                <a:latin typeface="Calibri"/>
                <a:ea typeface="Calibri"/>
                <a:cs typeface="Calibri"/>
                <a:sym typeface="Calibri"/>
              </a:rPr>
              <a:t>during an operation. However, there was still more to discover about blood – Doctors could not transfuse blood until it was discovered that humans had different blood groups in </a:t>
            </a:r>
            <a:r>
              <a:rPr lang="en-GB" sz="1050" b="1">
                <a:solidFill>
                  <a:schemeClr val="dk1"/>
                </a:solidFill>
                <a:latin typeface="Calibri"/>
                <a:ea typeface="Calibri"/>
                <a:cs typeface="Calibri"/>
                <a:sym typeface="Calibri"/>
              </a:rPr>
              <a:t>1901</a:t>
            </a:r>
            <a:r>
              <a:rPr lang="en-GB" sz="1050">
                <a:solidFill>
                  <a:schemeClr val="dk1"/>
                </a:solidFill>
                <a:latin typeface="Calibri"/>
                <a:ea typeface="Calibri"/>
                <a:cs typeface="Calibri"/>
                <a:sym typeface="Calibri"/>
              </a:rPr>
              <a:t>. </a:t>
            </a:r>
            <a:endParaRPr/>
          </a:p>
        </p:txBody>
      </p:sp>
      <p:pic>
        <p:nvPicPr>
          <p:cNvPr id="762" name="Google Shape;762;p31" descr="William Harvey, De Motu Cordis - veins of the arm | Fig.1 an… | Flickr"/>
          <p:cNvPicPr preferRelativeResize="0"/>
          <p:nvPr/>
        </p:nvPicPr>
        <p:blipFill rotWithShape="1">
          <a:blip r:embed="rId7">
            <a:alphaModFix/>
          </a:blip>
          <a:srcRect/>
          <a:stretch/>
        </p:blipFill>
        <p:spPr>
          <a:xfrm>
            <a:off x="1666600" y="5106964"/>
            <a:ext cx="2951999" cy="1707310"/>
          </a:xfrm>
          <a:prstGeom prst="rect">
            <a:avLst/>
          </a:prstGeom>
          <a:noFill/>
          <a:ln>
            <a:noFill/>
          </a:ln>
        </p:spPr>
      </p:pic>
      <p:pic>
        <p:nvPicPr>
          <p:cNvPr id="763" name="Google Shape;763;p31"/>
          <p:cNvPicPr preferRelativeResize="0"/>
          <p:nvPr/>
        </p:nvPicPr>
        <p:blipFill rotWithShape="1">
          <a:blip r:embed="rId8">
            <a:alphaModFix/>
          </a:blip>
          <a:srcRect l="15218" t="10039" b="47987"/>
          <a:stretch/>
        </p:blipFill>
        <p:spPr>
          <a:xfrm>
            <a:off x="71717" y="5846357"/>
            <a:ext cx="1500335" cy="919675"/>
          </a:xfrm>
          <a:custGeom>
            <a:avLst/>
            <a:gdLst/>
            <a:ahLst/>
            <a:cxnLst/>
            <a:rect l="l" t="t" r="r" b="b"/>
            <a:pathLst>
              <a:path w="1500335" h="919675" extrusionOk="0">
                <a:moveTo>
                  <a:pt x="0" y="0"/>
                </a:moveTo>
                <a:cubicBezTo>
                  <a:pt x="130035" y="-629"/>
                  <a:pt x="340705" y="-7792"/>
                  <a:pt x="455102" y="0"/>
                </a:cubicBezTo>
                <a:cubicBezTo>
                  <a:pt x="569499" y="7792"/>
                  <a:pt x="720525" y="2171"/>
                  <a:pt x="925207" y="0"/>
                </a:cubicBezTo>
                <a:cubicBezTo>
                  <a:pt x="1129890" y="-2171"/>
                  <a:pt x="1367032" y="-24637"/>
                  <a:pt x="1500335" y="0"/>
                </a:cubicBezTo>
                <a:cubicBezTo>
                  <a:pt x="1477691" y="163166"/>
                  <a:pt x="1479091" y="336208"/>
                  <a:pt x="1500335" y="459838"/>
                </a:cubicBezTo>
                <a:cubicBezTo>
                  <a:pt x="1521579" y="583468"/>
                  <a:pt x="1515267" y="788632"/>
                  <a:pt x="1500335" y="919675"/>
                </a:cubicBezTo>
                <a:cubicBezTo>
                  <a:pt x="1280645" y="940508"/>
                  <a:pt x="1110628" y="895894"/>
                  <a:pt x="1000223" y="919675"/>
                </a:cubicBezTo>
                <a:cubicBezTo>
                  <a:pt x="889818" y="943456"/>
                  <a:pt x="681014" y="918104"/>
                  <a:pt x="545122" y="919675"/>
                </a:cubicBezTo>
                <a:cubicBezTo>
                  <a:pt x="409230" y="921246"/>
                  <a:pt x="257949" y="915082"/>
                  <a:pt x="0" y="919675"/>
                </a:cubicBezTo>
                <a:cubicBezTo>
                  <a:pt x="18724" y="778734"/>
                  <a:pt x="21830" y="582296"/>
                  <a:pt x="0" y="450641"/>
                </a:cubicBezTo>
                <a:cubicBezTo>
                  <a:pt x="-21830" y="318986"/>
                  <a:pt x="38" y="214620"/>
                  <a:pt x="0" y="0"/>
                </a:cubicBezTo>
                <a:close/>
              </a:path>
            </a:pathLst>
          </a:custGeom>
          <a:noFill/>
          <a:ln w="9525" cap="flat" cmpd="sng">
            <a:solidFill>
              <a:schemeClr val="dk1"/>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p:nvPr/>
        </p:nvSpPr>
        <p:spPr>
          <a:xfrm>
            <a:off x="1990460" y="1426358"/>
            <a:ext cx="8205300" cy="5364900"/>
          </a:xfrm>
          <a:prstGeom prst="rect">
            <a:avLst/>
          </a:prstGeom>
          <a:solidFill>
            <a:srgbClr val="F2F2F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14"/>
          <p:cNvSpPr txBox="1"/>
          <p:nvPr/>
        </p:nvSpPr>
        <p:spPr>
          <a:xfrm>
            <a:off x="89646" y="49103"/>
            <a:ext cx="17928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2</a:t>
            </a:r>
            <a:endParaRPr/>
          </a:p>
        </p:txBody>
      </p:sp>
      <p:pic>
        <p:nvPicPr>
          <p:cNvPr id="97" name="Google Shape;97;p14" descr="Radio Newsman Regular"/>
          <p:cNvPicPr preferRelativeResize="0"/>
          <p:nvPr/>
        </p:nvPicPr>
        <p:blipFill rotWithShape="1">
          <a:blip r:embed="rId3">
            <a:alphaModFix/>
          </a:blip>
          <a:srcRect l="58713" b="-9998"/>
          <a:stretch/>
        </p:blipFill>
        <p:spPr>
          <a:xfrm>
            <a:off x="89646" y="1181005"/>
            <a:ext cx="1792942" cy="268295"/>
          </a:xfrm>
          <a:prstGeom prst="rect">
            <a:avLst/>
          </a:prstGeom>
          <a:noFill/>
          <a:ln>
            <a:noFill/>
          </a:ln>
        </p:spPr>
      </p:pic>
      <p:pic>
        <p:nvPicPr>
          <p:cNvPr id="98" name="Google Shape;98;p14" descr="Radio Newsman Regular"/>
          <p:cNvPicPr preferRelativeResize="0"/>
          <p:nvPr/>
        </p:nvPicPr>
        <p:blipFill rotWithShape="1">
          <a:blip r:embed="rId3">
            <a:alphaModFix/>
          </a:blip>
          <a:srcRect l="27432" r="42097" b="-14995"/>
          <a:stretch/>
        </p:blipFill>
        <p:spPr>
          <a:xfrm>
            <a:off x="89647" y="832579"/>
            <a:ext cx="1792942" cy="330014"/>
          </a:xfrm>
          <a:prstGeom prst="rect">
            <a:avLst/>
          </a:prstGeom>
          <a:noFill/>
          <a:ln>
            <a:noFill/>
          </a:ln>
        </p:spPr>
      </p:pic>
      <p:pic>
        <p:nvPicPr>
          <p:cNvPr id="99" name="Google Shape;99;p14" descr="Radio Newsman Regular"/>
          <p:cNvPicPr preferRelativeResize="0"/>
          <p:nvPr/>
        </p:nvPicPr>
        <p:blipFill rotWithShape="1">
          <a:blip r:embed="rId3">
            <a:alphaModFix/>
          </a:blip>
          <a:srcRect r="73478" b="-4997"/>
          <a:stretch/>
        </p:blipFill>
        <p:spPr>
          <a:xfrm>
            <a:off x="89646" y="437648"/>
            <a:ext cx="1792942" cy="376519"/>
          </a:xfrm>
          <a:prstGeom prst="rect">
            <a:avLst/>
          </a:prstGeom>
          <a:noFill/>
          <a:ln>
            <a:noFill/>
          </a:ln>
        </p:spPr>
      </p:pic>
      <p:pic>
        <p:nvPicPr>
          <p:cNvPr id="100" name="Google Shape;100;p14" descr="Image result for heart monitor clipart"/>
          <p:cNvPicPr preferRelativeResize="0"/>
          <p:nvPr/>
        </p:nvPicPr>
        <p:blipFill rotWithShape="1">
          <a:blip r:embed="rId4">
            <a:alphaModFix/>
          </a:blip>
          <a:srcRect t="39191" r="15902" b="38201"/>
          <a:stretch/>
        </p:blipFill>
        <p:spPr>
          <a:xfrm>
            <a:off x="0" y="1453000"/>
            <a:ext cx="1882589" cy="785474"/>
          </a:xfrm>
          <a:prstGeom prst="rect">
            <a:avLst/>
          </a:prstGeom>
          <a:noFill/>
          <a:ln>
            <a:noFill/>
          </a:ln>
        </p:spPr>
      </p:pic>
      <p:pic>
        <p:nvPicPr>
          <p:cNvPr id="101" name="Google Shape;101;p14" descr="Related image"/>
          <p:cNvPicPr preferRelativeResize="0"/>
          <p:nvPr/>
        </p:nvPicPr>
        <p:blipFill rotWithShape="1">
          <a:blip r:embed="rId5">
            <a:alphaModFix/>
          </a:blip>
          <a:srcRect/>
          <a:stretch/>
        </p:blipFill>
        <p:spPr>
          <a:xfrm>
            <a:off x="619697" y="1479317"/>
            <a:ext cx="732840" cy="825502"/>
          </a:xfrm>
          <a:prstGeom prst="rect">
            <a:avLst/>
          </a:prstGeom>
          <a:noFill/>
          <a:ln>
            <a:noFill/>
          </a:ln>
        </p:spPr>
      </p:pic>
      <p:sp>
        <p:nvSpPr>
          <p:cNvPr id="102" name="Google Shape;102;p14"/>
          <p:cNvSpPr txBox="1"/>
          <p:nvPr/>
        </p:nvSpPr>
        <p:spPr>
          <a:xfrm>
            <a:off x="1972235" y="49103"/>
            <a:ext cx="101199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1: </a:t>
            </a:r>
            <a:r>
              <a:rPr lang="en-GB" sz="1600">
                <a:solidFill>
                  <a:schemeClr val="lt1"/>
                </a:solidFill>
                <a:latin typeface="Calibri"/>
                <a:ea typeface="Calibri"/>
                <a:cs typeface="Calibri"/>
                <a:sym typeface="Calibri"/>
              </a:rPr>
              <a:t>Medicine in Medieval Britain c.1250-c.1500 – Supernatural and Religious explanations for the cause of disease.</a:t>
            </a:r>
            <a:endParaRPr/>
          </a:p>
        </p:txBody>
      </p:sp>
      <p:sp>
        <p:nvSpPr>
          <p:cNvPr id="103" name="Google Shape;103;p14"/>
          <p:cNvSpPr/>
          <p:nvPr/>
        </p:nvSpPr>
        <p:spPr>
          <a:xfrm>
            <a:off x="107871" y="2211958"/>
            <a:ext cx="1792800" cy="45795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14"/>
          <p:cNvSpPr txBox="1"/>
          <p:nvPr/>
        </p:nvSpPr>
        <p:spPr>
          <a:xfrm>
            <a:off x="161063" y="2268628"/>
            <a:ext cx="1686600" cy="307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KEY TERMS</a:t>
            </a:r>
            <a:endParaRPr sz="1400">
              <a:solidFill>
                <a:schemeClr val="lt1"/>
              </a:solidFill>
              <a:latin typeface="Calibri"/>
              <a:ea typeface="Calibri"/>
              <a:cs typeface="Calibri"/>
              <a:sym typeface="Calibri"/>
            </a:endParaRPr>
          </a:p>
        </p:txBody>
      </p:sp>
      <p:sp>
        <p:nvSpPr>
          <p:cNvPr id="105" name="Google Shape;105;p14"/>
          <p:cNvSpPr txBox="1"/>
          <p:nvPr/>
        </p:nvSpPr>
        <p:spPr>
          <a:xfrm>
            <a:off x="107871" y="2528881"/>
            <a:ext cx="1320300" cy="43407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Astrology</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Catholic</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Contagious</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Dissection</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Famine</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Illiterate</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Lazer Houses</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Leper Colonies</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Lepers</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Leprosy</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Malnutrition</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Miracles</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Monasteries</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Monks</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Nuns</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Paralysis</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Physician</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Punishment</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Purify</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Religious</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Sins</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Supernatural</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Tithes</a:t>
            </a:r>
            <a:endParaRPr sz="1200">
              <a:solidFill>
                <a:schemeClr val="dk1"/>
              </a:solidFill>
              <a:latin typeface="Calibri"/>
              <a:ea typeface="Calibri"/>
              <a:cs typeface="Calibri"/>
              <a:sym typeface="Calibri"/>
            </a:endParaRPr>
          </a:p>
        </p:txBody>
      </p:sp>
      <p:sp>
        <p:nvSpPr>
          <p:cNvPr id="106" name="Google Shape;106;p14"/>
          <p:cNvSpPr txBox="1"/>
          <p:nvPr/>
        </p:nvSpPr>
        <p:spPr>
          <a:xfrm>
            <a:off x="1972235" y="437648"/>
            <a:ext cx="10119900" cy="939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u="sng">
                <a:solidFill>
                  <a:schemeClr val="dk1"/>
                </a:solidFill>
                <a:latin typeface="Calibri"/>
                <a:ea typeface="Calibri"/>
                <a:cs typeface="Calibri"/>
                <a:sym typeface="Calibri"/>
              </a:rPr>
              <a:t>THE HISTORICAL CONTEXT (THE BIGGER PICTURE): </a:t>
            </a:r>
            <a:r>
              <a:rPr lang="en-GB" sz="1100">
                <a:solidFill>
                  <a:schemeClr val="dk1"/>
                </a:solidFill>
                <a:latin typeface="Calibri"/>
                <a:ea typeface="Calibri"/>
                <a:cs typeface="Calibri"/>
                <a:sym typeface="Calibri"/>
              </a:rPr>
              <a:t>Life in Medieval England was tough. 90% of people lived in the countryside and worked on the land for wealthy landholders.  </a:t>
            </a:r>
            <a:r>
              <a:rPr lang="en-GB" sz="1100" b="1">
                <a:solidFill>
                  <a:schemeClr val="dk1"/>
                </a:solidFill>
                <a:latin typeface="Calibri"/>
                <a:ea typeface="Calibri"/>
                <a:cs typeface="Calibri"/>
                <a:sym typeface="Calibri"/>
              </a:rPr>
              <a:t>Famine</a:t>
            </a:r>
            <a:r>
              <a:rPr lang="en-GB" sz="1100">
                <a:solidFill>
                  <a:schemeClr val="dk1"/>
                </a:solidFill>
                <a:latin typeface="Calibri"/>
                <a:ea typeface="Calibri"/>
                <a:cs typeface="Calibri"/>
                <a:sym typeface="Calibri"/>
              </a:rPr>
              <a:t> and </a:t>
            </a:r>
            <a:r>
              <a:rPr lang="en-GB" sz="1100" b="1">
                <a:solidFill>
                  <a:schemeClr val="dk1"/>
                </a:solidFill>
                <a:latin typeface="Calibri"/>
                <a:ea typeface="Calibri"/>
                <a:cs typeface="Calibri"/>
                <a:sym typeface="Calibri"/>
              </a:rPr>
              <a:t>malnutrition </a:t>
            </a:r>
            <a:r>
              <a:rPr lang="en-GB" sz="1100">
                <a:solidFill>
                  <a:schemeClr val="dk1"/>
                </a:solidFill>
                <a:latin typeface="Calibri"/>
                <a:ea typeface="Calibri"/>
                <a:cs typeface="Calibri"/>
                <a:sym typeface="Calibri"/>
              </a:rPr>
              <a:t>were common.  This with the hard, demanding </a:t>
            </a:r>
            <a:r>
              <a:rPr lang="en-GB" sz="1100" b="1">
                <a:solidFill>
                  <a:schemeClr val="dk1"/>
                </a:solidFill>
                <a:latin typeface="Calibri"/>
                <a:ea typeface="Calibri"/>
                <a:cs typeface="Calibri"/>
                <a:sym typeface="Calibri"/>
              </a:rPr>
              <a:t>physical work </a:t>
            </a:r>
            <a:r>
              <a:rPr lang="en-GB" sz="1100">
                <a:solidFill>
                  <a:schemeClr val="dk1"/>
                </a:solidFill>
                <a:latin typeface="Calibri"/>
                <a:ea typeface="Calibri"/>
                <a:cs typeface="Calibri"/>
                <a:sym typeface="Calibri"/>
              </a:rPr>
              <a:t>by led to many cases of sickness and disease.  Some people lived in </a:t>
            </a:r>
            <a:r>
              <a:rPr lang="en-GB" sz="1100" b="1">
                <a:solidFill>
                  <a:schemeClr val="dk1"/>
                </a:solidFill>
                <a:latin typeface="Calibri"/>
                <a:ea typeface="Calibri"/>
                <a:cs typeface="Calibri"/>
                <a:sym typeface="Calibri"/>
              </a:rPr>
              <a:t>small towns </a:t>
            </a:r>
            <a:r>
              <a:rPr lang="en-GB" sz="1100">
                <a:solidFill>
                  <a:schemeClr val="dk1"/>
                </a:solidFill>
                <a:latin typeface="Calibri"/>
                <a:ea typeface="Calibri"/>
                <a:cs typeface="Calibri"/>
                <a:sym typeface="Calibri"/>
              </a:rPr>
              <a:t>but conditions here were no better.  Streets were </a:t>
            </a:r>
            <a:r>
              <a:rPr lang="en-GB" sz="1100" b="1">
                <a:solidFill>
                  <a:schemeClr val="dk1"/>
                </a:solidFill>
                <a:latin typeface="Calibri"/>
                <a:ea typeface="Calibri"/>
                <a:cs typeface="Calibri"/>
                <a:sym typeface="Calibri"/>
              </a:rPr>
              <a:t>unpaved</a:t>
            </a:r>
            <a:r>
              <a:rPr lang="en-GB" sz="1100">
                <a:solidFill>
                  <a:schemeClr val="dk1"/>
                </a:solidFill>
                <a:latin typeface="Calibri"/>
                <a:ea typeface="Calibri"/>
                <a:cs typeface="Calibri"/>
                <a:sym typeface="Calibri"/>
              </a:rPr>
              <a:t>, </a:t>
            </a:r>
            <a:r>
              <a:rPr lang="en-GB" sz="1100" b="1">
                <a:solidFill>
                  <a:schemeClr val="dk1"/>
                </a:solidFill>
                <a:latin typeface="Calibri"/>
                <a:ea typeface="Calibri"/>
                <a:cs typeface="Calibri"/>
                <a:sym typeface="Calibri"/>
              </a:rPr>
              <a:t>crowded</a:t>
            </a:r>
            <a:r>
              <a:rPr lang="en-GB" sz="1100">
                <a:solidFill>
                  <a:schemeClr val="dk1"/>
                </a:solidFill>
                <a:latin typeface="Calibri"/>
                <a:ea typeface="Calibri"/>
                <a:cs typeface="Calibri"/>
                <a:sym typeface="Calibri"/>
              </a:rPr>
              <a:t> and </a:t>
            </a:r>
            <a:r>
              <a:rPr lang="en-GB" sz="1100" b="1">
                <a:solidFill>
                  <a:schemeClr val="dk1"/>
                </a:solidFill>
                <a:latin typeface="Calibri"/>
                <a:ea typeface="Calibri"/>
                <a:cs typeface="Calibri"/>
                <a:sym typeface="Calibri"/>
              </a:rPr>
              <a:t>dirty</a:t>
            </a:r>
            <a:r>
              <a:rPr lang="en-GB" sz="1100">
                <a:solidFill>
                  <a:schemeClr val="dk1"/>
                </a:solidFill>
                <a:latin typeface="Calibri"/>
                <a:ea typeface="Calibri"/>
                <a:cs typeface="Calibri"/>
                <a:sym typeface="Calibri"/>
              </a:rPr>
              <a:t>.  A lack of </a:t>
            </a:r>
            <a:r>
              <a:rPr lang="en-GB" sz="1100" b="1">
                <a:solidFill>
                  <a:schemeClr val="dk1"/>
                </a:solidFill>
                <a:latin typeface="Calibri"/>
                <a:ea typeface="Calibri"/>
                <a:cs typeface="Calibri"/>
                <a:sym typeface="Calibri"/>
              </a:rPr>
              <a:t>drains</a:t>
            </a:r>
            <a:r>
              <a:rPr lang="en-GB" sz="1100">
                <a:solidFill>
                  <a:schemeClr val="dk1"/>
                </a:solidFill>
                <a:latin typeface="Calibri"/>
                <a:ea typeface="Calibri"/>
                <a:cs typeface="Calibri"/>
                <a:sym typeface="Calibri"/>
              </a:rPr>
              <a:t> meant disease spread easily.  Homes were only heated by </a:t>
            </a:r>
            <a:r>
              <a:rPr lang="en-GB" sz="1100" b="1">
                <a:solidFill>
                  <a:schemeClr val="dk1"/>
                </a:solidFill>
                <a:latin typeface="Calibri"/>
                <a:ea typeface="Calibri"/>
                <a:cs typeface="Calibri"/>
                <a:sym typeface="Calibri"/>
              </a:rPr>
              <a:t>open fires </a:t>
            </a:r>
            <a:r>
              <a:rPr lang="en-GB" sz="1100">
                <a:solidFill>
                  <a:schemeClr val="dk1"/>
                </a:solidFill>
                <a:latin typeface="Calibri"/>
                <a:ea typeface="Calibri"/>
                <a:cs typeface="Calibri"/>
                <a:sym typeface="Calibri"/>
              </a:rPr>
              <a:t>and the smoke from these fires led to many </a:t>
            </a:r>
            <a:r>
              <a:rPr lang="en-GB" sz="1100" b="1">
                <a:solidFill>
                  <a:schemeClr val="dk1"/>
                </a:solidFill>
                <a:latin typeface="Calibri"/>
                <a:ea typeface="Calibri"/>
                <a:cs typeface="Calibri"/>
                <a:sym typeface="Calibri"/>
              </a:rPr>
              <a:t>lung diseases</a:t>
            </a:r>
            <a:r>
              <a:rPr lang="en-GB" sz="1100">
                <a:solidFill>
                  <a:schemeClr val="dk1"/>
                </a:solidFill>
                <a:latin typeface="Calibri"/>
                <a:ea typeface="Calibri"/>
                <a:cs typeface="Calibri"/>
                <a:sym typeface="Calibri"/>
              </a:rPr>
              <a:t>.  Nearly </a:t>
            </a:r>
            <a:r>
              <a:rPr lang="en-GB" sz="1100" b="1">
                <a:solidFill>
                  <a:schemeClr val="dk1"/>
                </a:solidFill>
                <a:latin typeface="Calibri"/>
                <a:ea typeface="Calibri"/>
                <a:cs typeface="Calibri"/>
                <a:sym typeface="Calibri"/>
              </a:rPr>
              <a:t>half </a:t>
            </a:r>
            <a:r>
              <a:rPr lang="en-GB" sz="1100">
                <a:solidFill>
                  <a:schemeClr val="dk1"/>
                </a:solidFill>
                <a:latin typeface="Calibri"/>
                <a:ea typeface="Calibri"/>
                <a:cs typeface="Calibri"/>
                <a:sym typeface="Calibri"/>
              </a:rPr>
              <a:t>of the population dies before they reached adulthood.  With no idea about ‘science’, ‘germs’ or ‘bacteria’, what did Medieval people understand about disease?  Where did they get help and why was the Church so important to their understanding of illness and death?</a:t>
            </a:r>
            <a:endParaRPr/>
          </a:p>
        </p:txBody>
      </p:sp>
      <p:sp>
        <p:nvSpPr>
          <p:cNvPr id="107" name="Google Shape;107;p14"/>
          <p:cNvSpPr txBox="1"/>
          <p:nvPr/>
        </p:nvSpPr>
        <p:spPr>
          <a:xfrm>
            <a:off x="2079941" y="1492650"/>
            <a:ext cx="2540400" cy="1508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The Power of the Church</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The Catholic Church in Medieval England was a powerful </a:t>
            </a:r>
            <a:r>
              <a:rPr lang="en-GB" sz="1000" b="1">
                <a:solidFill>
                  <a:schemeClr val="dk1"/>
                </a:solidFill>
                <a:latin typeface="Calibri"/>
                <a:ea typeface="Calibri"/>
                <a:cs typeface="Calibri"/>
                <a:sym typeface="Calibri"/>
              </a:rPr>
              <a:t>institution. </a:t>
            </a:r>
            <a:r>
              <a:rPr lang="en-GB" sz="1000">
                <a:solidFill>
                  <a:schemeClr val="dk1"/>
                </a:solidFill>
                <a:latin typeface="Calibri"/>
                <a:ea typeface="Calibri"/>
                <a:cs typeface="Calibri"/>
                <a:sym typeface="Calibri"/>
              </a:rPr>
              <a:t>All </a:t>
            </a:r>
            <a:r>
              <a:rPr lang="en-GB" sz="1000" b="1">
                <a:solidFill>
                  <a:schemeClr val="dk1"/>
                </a:solidFill>
                <a:latin typeface="Calibri"/>
                <a:ea typeface="Calibri"/>
                <a:cs typeface="Calibri"/>
                <a:sym typeface="Calibri"/>
              </a:rPr>
              <a:t>regions</a:t>
            </a:r>
            <a:r>
              <a:rPr lang="en-GB" sz="1000">
                <a:solidFill>
                  <a:schemeClr val="dk1"/>
                </a:solidFill>
                <a:latin typeface="Calibri"/>
                <a:ea typeface="Calibri"/>
                <a:cs typeface="Calibri"/>
                <a:sym typeface="Calibri"/>
              </a:rPr>
              <a:t> had a </a:t>
            </a:r>
            <a:r>
              <a:rPr lang="en-GB" sz="1000" b="1">
                <a:solidFill>
                  <a:schemeClr val="dk1"/>
                </a:solidFill>
                <a:latin typeface="Calibri"/>
                <a:ea typeface="Calibri"/>
                <a:cs typeface="Calibri"/>
                <a:sym typeface="Calibri"/>
              </a:rPr>
              <a:t>bishop</a:t>
            </a:r>
            <a:r>
              <a:rPr lang="en-GB" sz="1000">
                <a:solidFill>
                  <a:schemeClr val="dk1"/>
                </a:solidFill>
                <a:latin typeface="Calibri"/>
                <a:ea typeface="Calibri"/>
                <a:cs typeface="Calibri"/>
                <a:sym typeface="Calibri"/>
              </a:rPr>
              <a:t> and all </a:t>
            </a:r>
            <a:r>
              <a:rPr lang="en-GB" sz="1000" b="1">
                <a:solidFill>
                  <a:schemeClr val="dk1"/>
                </a:solidFill>
                <a:latin typeface="Calibri"/>
                <a:ea typeface="Calibri"/>
                <a:cs typeface="Calibri"/>
                <a:sym typeface="Calibri"/>
              </a:rPr>
              <a:t>villages</a:t>
            </a:r>
            <a:r>
              <a:rPr lang="en-GB" sz="1000">
                <a:solidFill>
                  <a:schemeClr val="dk1"/>
                </a:solidFill>
                <a:latin typeface="Calibri"/>
                <a:ea typeface="Calibri"/>
                <a:cs typeface="Calibri"/>
                <a:sym typeface="Calibri"/>
              </a:rPr>
              <a:t> had a </a:t>
            </a:r>
            <a:r>
              <a:rPr lang="en-GB" sz="1000" b="1">
                <a:solidFill>
                  <a:schemeClr val="dk1"/>
                </a:solidFill>
                <a:latin typeface="Calibri"/>
                <a:ea typeface="Calibri"/>
                <a:cs typeface="Calibri"/>
                <a:sym typeface="Calibri"/>
              </a:rPr>
              <a:t>church</a:t>
            </a:r>
            <a:r>
              <a:rPr lang="en-GB" sz="1000">
                <a:solidFill>
                  <a:schemeClr val="dk1"/>
                </a:solidFill>
                <a:latin typeface="Calibri"/>
                <a:ea typeface="Calibri"/>
                <a:cs typeface="Calibri"/>
                <a:sym typeface="Calibri"/>
              </a:rPr>
              <a:t> with a </a:t>
            </a:r>
            <a:r>
              <a:rPr lang="en-GB" sz="1000" b="1">
                <a:solidFill>
                  <a:schemeClr val="dk1"/>
                </a:solidFill>
                <a:latin typeface="Calibri"/>
                <a:ea typeface="Calibri"/>
                <a:cs typeface="Calibri"/>
                <a:sym typeface="Calibri"/>
              </a:rPr>
              <a:t>priest</a:t>
            </a:r>
            <a:r>
              <a:rPr lang="en-GB" sz="1000">
                <a:solidFill>
                  <a:schemeClr val="dk1"/>
                </a:solidFill>
                <a:latin typeface="Calibri"/>
                <a:ea typeface="Calibri"/>
                <a:cs typeface="Calibri"/>
                <a:sym typeface="Calibri"/>
              </a:rPr>
              <a:t>.  The Church built many </a:t>
            </a:r>
            <a:r>
              <a:rPr lang="en-GB" sz="1000" b="1">
                <a:solidFill>
                  <a:schemeClr val="dk1"/>
                </a:solidFill>
                <a:latin typeface="Calibri"/>
                <a:ea typeface="Calibri"/>
                <a:cs typeface="Calibri"/>
                <a:sym typeface="Calibri"/>
              </a:rPr>
              <a:t>monasteries</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convents</a:t>
            </a:r>
            <a:r>
              <a:rPr lang="en-GB" sz="1000">
                <a:solidFill>
                  <a:schemeClr val="dk1"/>
                </a:solidFill>
                <a:latin typeface="Calibri"/>
                <a:ea typeface="Calibri"/>
                <a:cs typeface="Calibri"/>
                <a:sym typeface="Calibri"/>
              </a:rPr>
              <a:t> which played a vital religious role in each community. As a result, religion was the single biggest </a:t>
            </a:r>
            <a:r>
              <a:rPr lang="en-GB" sz="1000" b="1">
                <a:solidFill>
                  <a:schemeClr val="dk1"/>
                </a:solidFill>
                <a:latin typeface="Calibri"/>
                <a:ea typeface="Calibri"/>
                <a:cs typeface="Calibri"/>
                <a:sym typeface="Calibri"/>
              </a:rPr>
              <a:t>influence</a:t>
            </a:r>
            <a:r>
              <a:rPr lang="en-GB" sz="1000">
                <a:solidFill>
                  <a:schemeClr val="dk1"/>
                </a:solidFill>
                <a:latin typeface="Calibri"/>
                <a:ea typeface="Calibri"/>
                <a:cs typeface="Calibri"/>
                <a:sym typeface="Calibri"/>
              </a:rPr>
              <a:t> over people’s lives, their beliefs &amp; their </a:t>
            </a:r>
            <a:r>
              <a:rPr lang="en-GB" sz="1000" b="1">
                <a:solidFill>
                  <a:schemeClr val="dk1"/>
                </a:solidFill>
                <a:latin typeface="Calibri"/>
                <a:ea typeface="Calibri"/>
                <a:cs typeface="Calibri"/>
                <a:sym typeface="Calibri"/>
              </a:rPr>
              <a:t>attitudes</a:t>
            </a:r>
            <a:r>
              <a:rPr lang="en-GB" sz="1000">
                <a:solidFill>
                  <a:schemeClr val="dk1"/>
                </a:solidFill>
                <a:latin typeface="Calibri"/>
                <a:ea typeface="Calibri"/>
                <a:cs typeface="Calibri"/>
                <a:sym typeface="Calibri"/>
              </a:rPr>
              <a:t>.  </a:t>
            </a:r>
            <a:endParaRPr/>
          </a:p>
        </p:txBody>
      </p:sp>
      <p:sp>
        <p:nvSpPr>
          <p:cNvPr id="108" name="Google Shape;108;p14"/>
          <p:cNvSpPr txBox="1"/>
          <p:nvPr/>
        </p:nvSpPr>
        <p:spPr>
          <a:xfrm>
            <a:off x="4709691" y="3799574"/>
            <a:ext cx="2615100" cy="461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RELIGIOUS EXPLANATONS FOR DISEASE</a:t>
            </a:r>
            <a:endParaRPr/>
          </a:p>
        </p:txBody>
      </p:sp>
      <p:sp>
        <p:nvSpPr>
          <p:cNvPr id="109" name="Google Shape;109;p14"/>
          <p:cNvSpPr txBox="1"/>
          <p:nvPr/>
        </p:nvSpPr>
        <p:spPr>
          <a:xfrm>
            <a:off x="2079941" y="5228149"/>
            <a:ext cx="2550600" cy="1508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Tithes</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People attended Church regularly                            and were expected to give a sum of                        money to the Church each month called a </a:t>
            </a:r>
            <a:r>
              <a:rPr lang="en-GB" sz="1000" b="1">
                <a:solidFill>
                  <a:schemeClr val="dk1"/>
                </a:solidFill>
                <a:latin typeface="Calibri"/>
                <a:ea typeface="Calibri"/>
                <a:cs typeface="Calibri"/>
                <a:sym typeface="Calibri"/>
              </a:rPr>
              <a:t>Tithe</a:t>
            </a:r>
            <a:r>
              <a:rPr lang="en-GB" sz="1000">
                <a:solidFill>
                  <a:schemeClr val="dk1"/>
                </a:solidFill>
                <a:latin typeface="Calibri"/>
                <a:ea typeface="Calibri"/>
                <a:cs typeface="Calibri"/>
                <a:sym typeface="Calibri"/>
              </a:rPr>
              <a:t>. The tithe would be used by the Church to pay for the care of the community. Churches, </a:t>
            </a:r>
            <a:r>
              <a:rPr lang="en-GB" sz="1000" b="1">
                <a:solidFill>
                  <a:schemeClr val="dk1"/>
                </a:solidFill>
                <a:latin typeface="Calibri"/>
                <a:ea typeface="Calibri"/>
                <a:cs typeface="Calibri"/>
                <a:sym typeface="Calibri"/>
              </a:rPr>
              <a:t>convents and monasteries</a:t>
            </a:r>
            <a:r>
              <a:rPr lang="en-GB" sz="1000">
                <a:solidFill>
                  <a:schemeClr val="dk1"/>
                </a:solidFill>
                <a:latin typeface="Calibri"/>
                <a:ea typeface="Calibri"/>
                <a:cs typeface="Calibri"/>
                <a:sym typeface="Calibri"/>
              </a:rPr>
              <a:t> were vital as they provided </a:t>
            </a:r>
            <a:r>
              <a:rPr lang="en-GB" sz="1000" b="1">
                <a:solidFill>
                  <a:schemeClr val="dk1"/>
                </a:solidFill>
                <a:latin typeface="Calibri"/>
                <a:ea typeface="Calibri"/>
                <a:cs typeface="Calibri"/>
                <a:sym typeface="Calibri"/>
              </a:rPr>
              <a:t>medical care </a:t>
            </a:r>
            <a:r>
              <a:rPr lang="en-GB" sz="1000">
                <a:solidFill>
                  <a:schemeClr val="dk1"/>
                </a:solidFill>
                <a:latin typeface="Calibri"/>
                <a:ea typeface="Calibri"/>
                <a:cs typeface="Calibri"/>
                <a:sym typeface="Calibri"/>
              </a:rPr>
              <a:t>to those who were not able to look after themselves.</a:t>
            </a:r>
            <a:endParaRPr/>
          </a:p>
        </p:txBody>
      </p:sp>
      <p:sp>
        <p:nvSpPr>
          <p:cNvPr id="110" name="Google Shape;110;p14"/>
          <p:cNvSpPr txBox="1"/>
          <p:nvPr/>
        </p:nvSpPr>
        <p:spPr>
          <a:xfrm>
            <a:off x="4709857" y="1489654"/>
            <a:ext cx="2614800" cy="2277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The Church Building</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The Church used religion to answer questions about disease.  People believed what the Church told them as most received no other </a:t>
            </a:r>
            <a:r>
              <a:rPr lang="en-GB" sz="1000" b="1">
                <a:solidFill>
                  <a:schemeClr val="dk1"/>
                </a:solidFill>
                <a:latin typeface="Calibri"/>
                <a:ea typeface="Calibri"/>
                <a:cs typeface="Calibri"/>
                <a:sym typeface="Calibri"/>
              </a:rPr>
              <a:t>education</a:t>
            </a:r>
            <a:r>
              <a:rPr lang="en-GB" sz="1000">
                <a:solidFill>
                  <a:schemeClr val="dk1"/>
                </a:solidFill>
                <a:latin typeface="Calibri"/>
                <a:ea typeface="Calibri"/>
                <a:cs typeface="Calibri"/>
                <a:sym typeface="Calibri"/>
              </a:rPr>
              <a:t>.  Most were </a:t>
            </a:r>
            <a:r>
              <a:rPr lang="en-GB" sz="1000" b="1">
                <a:solidFill>
                  <a:schemeClr val="dk1"/>
                </a:solidFill>
                <a:latin typeface="Calibri"/>
                <a:ea typeface="Calibri"/>
                <a:cs typeface="Calibri"/>
                <a:sym typeface="Calibri"/>
              </a:rPr>
              <a:t>illiterate </a:t>
            </a:r>
            <a:r>
              <a:rPr lang="en-GB" sz="1000">
                <a:solidFill>
                  <a:schemeClr val="dk1"/>
                </a:solidFill>
                <a:latin typeface="Calibri"/>
                <a:ea typeface="Calibri"/>
                <a:cs typeface="Calibri"/>
                <a:sym typeface="Calibri"/>
              </a:rPr>
              <a:t>(could not read or write), and their only learning took place in the Church from the local </a:t>
            </a:r>
            <a:r>
              <a:rPr lang="en-GB" sz="1000" b="1">
                <a:solidFill>
                  <a:schemeClr val="dk1"/>
                </a:solidFill>
                <a:latin typeface="Calibri"/>
                <a:ea typeface="Calibri"/>
                <a:cs typeface="Calibri"/>
                <a:sym typeface="Calibri"/>
              </a:rPr>
              <a:t>priest</a:t>
            </a:r>
            <a:r>
              <a:rPr lang="en-GB" sz="1000">
                <a:solidFill>
                  <a:schemeClr val="dk1"/>
                </a:solidFill>
                <a:latin typeface="Calibri"/>
                <a:ea typeface="Calibri"/>
                <a:cs typeface="Calibri"/>
                <a:sym typeface="Calibri"/>
              </a:rPr>
              <a:t> and from the </a:t>
            </a:r>
            <a:r>
              <a:rPr lang="en-GB" sz="1000" b="1">
                <a:solidFill>
                  <a:schemeClr val="dk1"/>
                </a:solidFill>
                <a:latin typeface="Calibri"/>
                <a:ea typeface="Calibri"/>
                <a:cs typeface="Calibri"/>
                <a:sym typeface="Calibri"/>
              </a:rPr>
              <a:t>doom paintings </a:t>
            </a:r>
            <a:r>
              <a:rPr lang="en-GB" sz="1000">
                <a:solidFill>
                  <a:schemeClr val="dk1"/>
                </a:solidFill>
                <a:latin typeface="Calibri"/>
                <a:ea typeface="Calibri"/>
                <a:cs typeface="Calibri"/>
                <a:sym typeface="Calibri"/>
              </a:rPr>
              <a:t>they saw on the walls of the church. These showed                          anyone who sinned would be                            punished by God with illness and                             sent to Hell.  They learned that the                         </a:t>
            </a:r>
            <a:r>
              <a:rPr lang="en-GB" sz="1000" b="1">
                <a:solidFill>
                  <a:schemeClr val="dk1"/>
                </a:solidFill>
                <a:latin typeface="Calibri"/>
                <a:ea typeface="Calibri"/>
                <a:cs typeface="Calibri"/>
                <a:sym typeface="Calibri"/>
              </a:rPr>
              <a:t>Devil</a:t>
            </a:r>
            <a:r>
              <a:rPr lang="en-GB" sz="1000">
                <a:solidFill>
                  <a:schemeClr val="dk1"/>
                </a:solidFill>
                <a:latin typeface="Calibri"/>
                <a:ea typeface="Calibri"/>
                <a:cs typeface="Calibri"/>
                <a:sym typeface="Calibri"/>
              </a:rPr>
              <a:t> could send diseases as a way                        to test a person’s religious faith.  </a:t>
            </a:r>
            <a:endParaRPr/>
          </a:p>
        </p:txBody>
      </p:sp>
      <p:sp>
        <p:nvSpPr>
          <p:cNvPr id="111" name="Google Shape;111;p14"/>
          <p:cNvSpPr txBox="1"/>
          <p:nvPr/>
        </p:nvSpPr>
        <p:spPr>
          <a:xfrm>
            <a:off x="2079941" y="3049420"/>
            <a:ext cx="2540400" cy="2124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God’s Punishment</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The Church explained </a:t>
            </a:r>
            <a:r>
              <a:rPr lang="en-GB" sz="1000" b="1">
                <a:solidFill>
                  <a:schemeClr val="dk1"/>
                </a:solidFill>
                <a:latin typeface="Calibri"/>
                <a:ea typeface="Calibri"/>
                <a:cs typeface="Calibri"/>
                <a:sym typeface="Calibri"/>
              </a:rPr>
              <a:t>famine</a:t>
            </a:r>
            <a:r>
              <a:rPr lang="en-GB" sz="1000">
                <a:solidFill>
                  <a:schemeClr val="dk1"/>
                </a:solidFill>
                <a:latin typeface="Calibri"/>
                <a:ea typeface="Calibri"/>
                <a:cs typeface="Calibri"/>
                <a:sym typeface="Calibri"/>
              </a:rPr>
              <a:t> by saying that </a:t>
            </a:r>
            <a:r>
              <a:rPr lang="en-GB" sz="1000" b="1">
                <a:solidFill>
                  <a:schemeClr val="dk1"/>
                </a:solidFill>
                <a:latin typeface="Calibri"/>
                <a:ea typeface="Calibri"/>
                <a:cs typeface="Calibri"/>
                <a:sym typeface="Calibri"/>
              </a:rPr>
              <a:t>God</a:t>
            </a:r>
            <a:r>
              <a:rPr lang="en-GB" sz="1000">
                <a:solidFill>
                  <a:schemeClr val="dk1"/>
                </a:solidFill>
                <a:latin typeface="Calibri"/>
                <a:ea typeface="Calibri"/>
                <a:cs typeface="Calibri"/>
                <a:sym typeface="Calibri"/>
              </a:rPr>
              <a:t> had sent it as a punishment for sin.  It was logical for Medieval people to blame people’s sins for their illnesses.  It would also be seen as a ‘</a:t>
            </a:r>
            <a:r>
              <a:rPr lang="en-GB" sz="1000" b="1">
                <a:solidFill>
                  <a:schemeClr val="dk1"/>
                </a:solidFill>
                <a:latin typeface="Calibri"/>
                <a:ea typeface="Calibri"/>
                <a:cs typeface="Calibri"/>
                <a:sym typeface="Calibri"/>
              </a:rPr>
              <a:t>miracle</a:t>
            </a:r>
            <a:r>
              <a:rPr lang="en-GB" sz="1000">
                <a:solidFill>
                  <a:schemeClr val="dk1"/>
                </a:solidFill>
                <a:latin typeface="Calibri"/>
                <a:ea typeface="Calibri"/>
                <a:cs typeface="Calibri"/>
                <a:sym typeface="Calibri"/>
              </a:rPr>
              <a:t>’ when a person recovered from a serious illness as though the person had been forgiven by God. The Church also taught that illness was sent by God to cleanse (clean) or purify a person’s soul from sin.  People believed that illness was a test of faith and if a person recovered it was proof of their belief in God.</a:t>
            </a:r>
            <a:endParaRPr/>
          </a:p>
        </p:txBody>
      </p:sp>
      <p:sp>
        <p:nvSpPr>
          <p:cNvPr id="112" name="Google Shape;112;p14"/>
          <p:cNvSpPr txBox="1"/>
          <p:nvPr/>
        </p:nvSpPr>
        <p:spPr>
          <a:xfrm>
            <a:off x="7432596" y="3524936"/>
            <a:ext cx="2692200" cy="3201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Leprosy</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One disease believed to be a </a:t>
            </a:r>
            <a:r>
              <a:rPr lang="en-GB" sz="1000" b="1">
                <a:solidFill>
                  <a:schemeClr val="dk1"/>
                </a:solidFill>
                <a:latin typeface="Calibri"/>
                <a:ea typeface="Calibri"/>
                <a:cs typeface="Calibri"/>
                <a:sym typeface="Calibri"/>
              </a:rPr>
              <a:t>punishment</a:t>
            </a:r>
            <a:r>
              <a:rPr lang="en-GB" sz="1000">
                <a:solidFill>
                  <a:schemeClr val="dk1"/>
                </a:solidFill>
                <a:latin typeface="Calibri"/>
                <a:ea typeface="Calibri"/>
                <a:cs typeface="Calibri"/>
                <a:sym typeface="Calibri"/>
              </a:rPr>
              <a:t> from God was Leprosy.  Leprosy was even mentioned in the </a:t>
            </a:r>
            <a:r>
              <a:rPr lang="en-GB" sz="1000" b="1">
                <a:solidFill>
                  <a:schemeClr val="dk1"/>
                </a:solidFill>
                <a:latin typeface="Calibri"/>
                <a:ea typeface="Calibri"/>
                <a:cs typeface="Calibri"/>
                <a:sym typeface="Calibri"/>
              </a:rPr>
              <a:t>Bible</a:t>
            </a:r>
            <a:r>
              <a:rPr lang="en-GB" sz="1000">
                <a:solidFill>
                  <a:schemeClr val="dk1"/>
                </a:solidFill>
                <a:latin typeface="Calibri"/>
                <a:ea typeface="Calibri"/>
                <a:cs typeface="Calibri"/>
                <a:sym typeface="Calibri"/>
              </a:rPr>
              <a:t> as a punishment for sin.  Leprosy was a painful </a:t>
            </a:r>
            <a:r>
              <a:rPr lang="en-GB" sz="1000" b="1">
                <a:solidFill>
                  <a:schemeClr val="dk1"/>
                </a:solidFill>
                <a:latin typeface="Calibri"/>
                <a:ea typeface="Calibri"/>
                <a:cs typeface="Calibri"/>
                <a:sym typeface="Calibri"/>
              </a:rPr>
              <a:t>skin disease</a:t>
            </a:r>
            <a:r>
              <a:rPr lang="en-GB" sz="1000">
                <a:solidFill>
                  <a:schemeClr val="dk1"/>
                </a:solidFill>
                <a:latin typeface="Calibri"/>
                <a:ea typeface="Calibri"/>
                <a:cs typeface="Calibri"/>
                <a:sym typeface="Calibri"/>
              </a:rPr>
              <a:t>, followed by </a:t>
            </a:r>
            <a:r>
              <a:rPr lang="en-GB" sz="1000" b="1">
                <a:solidFill>
                  <a:schemeClr val="dk1"/>
                </a:solidFill>
                <a:latin typeface="Calibri"/>
                <a:ea typeface="Calibri"/>
                <a:cs typeface="Calibri"/>
                <a:sym typeface="Calibri"/>
              </a:rPr>
              <a:t>paralysis</a:t>
            </a:r>
            <a:r>
              <a:rPr lang="en-GB" sz="1000">
                <a:solidFill>
                  <a:schemeClr val="dk1"/>
                </a:solidFill>
                <a:latin typeface="Calibri"/>
                <a:ea typeface="Calibri"/>
                <a:cs typeface="Calibri"/>
                <a:sym typeface="Calibri"/>
              </a:rPr>
              <a:t> (being unable to move) and eventually </a:t>
            </a:r>
            <a:r>
              <a:rPr lang="en-GB" sz="1000" b="1">
                <a:solidFill>
                  <a:schemeClr val="dk1"/>
                </a:solidFill>
                <a:latin typeface="Calibri"/>
                <a:ea typeface="Calibri"/>
                <a:cs typeface="Calibri"/>
                <a:sym typeface="Calibri"/>
              </a:rPr>
              <a:t>death</a:t>
            </a:r>
            <a:r>
              <a:rPr lang="en-GB" sz="1000">
                <a:solidFill>
                  <a:schemeClr val="dk1"/>
                </a:solidFill>
                <a:latin typeface="Calibri"/>
                <a:ea typeface="Calibri"/>
                <a:cs typeface="Calibri"/>
                <a:sym typeface="Calibri"/>
              </a:rPr>
              <a:t>.  Also </a:t>
            </a:r>
            <a:r>
              <a:rPr lang="en-GB" sz="1000" b="1">
                <a:solidFill>
                  <a:schemeClr val="dk1"/>
                </a:solidFill>
                <a:latin typeface="Calibri"/>
                <a:ea typeface="Calibri"/>
                <a:cs typeface="Calibri"/>
                <a:sym typeface="Calibri"/>
              </a:rPr>
              <a:t>fingers and toes </a:t>
            </a:r>
            <a:r>
              <a:rPr lang="en-GB" sz="1000">
                <a:solidFill>
                  <a:schemeClr val="dk1"/>
                </a:solidFill>
                <a:latin typeface="Calibri"/>
                <a:ea typeface="Calibri"/>
                <a:cs typeface="Calibri"/>
                <a:sym typeface="Calibri"/>
              </a:rPr>
              <a:t>would fall off, body hair would drop out and </a:t>
            </a:r>
            <a:r>
              <a:rPr lang="en-GB" sz="1000" b="1">
                <a:solidFill>
                  <a:schemeClr val="dk1"/>
                </a:solidFill>
                <a:latin typeface="Calibri"/>
                <a:ea typeface="Calibri"/>
                <a:cs typeface="Calibri"/>
                <a:sym typeface="Calibri"/>
              </a:rPr>
              <a:t>ulcers </a:t>
            </a:r>
            <a:r>
              <a:rPr lang="en-GB" sz="1000">
                <a:solidFill>
                  <a:schemeClr val="dk1"/>
                </a:solidFill>
                <a:latin typeface="Calibri"/>
                <a:ea typeface="Calibri"/>
                <a:cs typeface="Calibri"/>
                <a:sym typeface="Calibri"/>
              </a:rPr>
              <a:t>would appear on the body.  There was </a:t>
            </a:r>
            <a:r>
              <a:rPr lang="en-GB" sz="1000" b="1">
                <a:solidFill>
                  <a:schemeClr val="dk1"/>
                </a:solidFill>
                <a:latin typeface="Calibri"/>
                <a:ea typeface="Calibri"/>
                <a:cs typeface="Calibri"/>
                <a:sym typeface="Calibri"/>
              </a:rPr>
              <a:t>no cure </a:t>
            </a:r>
            <a:r>
              <a:rPr lang="en-GB" sz="1000">
                <a:solidFill>
                  <a:schemeClr val="dk1"/>
                </a:solidFill>
                <a:latin typeface="Calibri"/>
                <a:ea typeface="Calibri"/>
                <a:cs typeface="Calibri"/>
                <a:sym typeface="Calibri"/>
              </a:rPr>
              <a:t>for this and so ‘</a:t>
            </a:r>
            <a:r>
              <a:rPr lang="en-GB" sz="1000" b="1">
                <a:solidFill>
                  <a:schemeClr val="dk1"/>
                </a:solidFill>
                <a:latin typeface="Calibri"/>
                <a:ea typeface="Calibri"/>
                <a:cs typeface="Calibri"/>
                <a:sym typeface="Calibri"/>
              </a:rPr>
              <a:t>lepers</a:t>
            </a:r>
            <a:r>
              <a:rPr lang="en-GB" sz="1000">
                <a:solidFill>
                  <a:schemeClr val="dk1"/>
                </a:solidFill>
                <a:latin typeface="Calibri"/>
                <a:ea typeface="Calibri"/>
                <a:cs typeface="Calibri"/>
                <a:sym typeface="Calibri"/>
              </a:rPr>
              <a:t>’ were sent away from their community to ‘</a:t>
            </a:r>
            <a:r>
              <a:rPr lang="en-GB" sz="1000" b="1">
                <a:solidFill>
                  <a:schemeClr val="dk1"/>
                </a:solidFill>
                <a:latin typeface="Calibri"/>
                <a:ea typeface="Calibri"/>
                <a:cs typeface="Calibri"/>
                <a:sym typeface="Calibri"/>
              </a:rPr>
              <a:t>Leper Houses</a:t>
            </a:r>
            <a:r>
              <a:rPr lang="en-GB" sz="1000">
                <a:solidFill>
                  <a:schemeClr val="dk1"/>
                </a:solidFill>
                <a:latin typeface="Calibri"/>
                <a:ea typeface="Calibri"/>
                <a:cs typeface="Calibri"/>
                <a:sym typeface="Calibri"/>
              </a:rPr>
              <a:t>’ or ‘</a:t>
            </a:r>
            <a:r>
              <a:rPr lang="en-GB" sz="1000" b="1">
                <a:solidFill>
                  <a:schemeClr val="dk1"/>
                </a:solidFill>
                <a:latin typeface="Calibri"/>
                <a:ea typeface="Calibri"/>
                <a:cs typeface="Calibri"/>
                <a:sym typeface="Calibri"/>
              </a:rPr>
              <a:t>Lazer Houses</a:t>
            </a:r>
            <a:r>
              <a:rPr lang="en-GB" sz="1000">
                <a:solidFill>
                  <a:schemeClr val="dk1"/>
                </a:solidFill>
                <a:latin typeface="Calibri"/>
                <a:ea typeface="Calibri"/>
                <a:cs typeface="Calibri"/>
                <a:sym typeface="Calibri"/>
              </a:rPr>
              <a:t>’ known as </a:t>
            </a:r>
            <a:r>
              <a:rPr lang="en-GB" sz="1000" b="1">
                <a:solidFill>
                  <a:schemeClr val="dk1"/>
                </a:solidFill>
                <a:latin typeface="Calibri"/>
                <a:ea typeface="Calibri"/>
                <a:cs typeface="Calibri"/>
                <a:sym typeface="Calibri"/>
              </a:rPr>
              <a:t>Leper Colonies</a:t>
            </a:r>
            <a:r>
              <a:rPr lang="en-GB" sz="1000">
                <a:solidFill>
                  <a:schemeClr val="dk1"/>
                </a:solidFill>
                <a:latin typeface="Calibri"/>
                <a:ea typeface="Calibri"/>
                <a:cs typeface="Calibri"/>
                <a:sym typeface="Calibri"/>
              </a:rPr>
              <a:t>.  They would have to ring a                             bell to announce their arrival in any                            village or town and were banned from                      going down alleyways in case their breath infected others (this was not true, it could only be passed on by very close contact).  This does however, </a:t>
            </a:r>
            <a:r>
              <a:rPr lang="en-GB" sz="1000" b="1">
                <a:solidFill>
                  <a:schemeClr val="dk1"/>
                </a:solidFill>
                <a:latin typeface="Calibri"/>
                <a:ea typeface="Calibri"/>
                <a:cs typeface="Calibri"/>
                <a:sym typeface="Calibri"/>
              </a:rPr>
              <a:t>prove</a:t>
            </a:r>
            <a:r>
              <a:rPr lang="en-GB" sz="1000">
                <a:solidFill>
                  <a:schemeClr val="dk1"/>
                </a:solidFill>
                <a:latin typeface="Calibri"/>
                <a:ea typeface="Calibri"/>
                <a:cs typeface="Calibri"/>
                <a:sym typeface="Calibri"/>
              </a:rPr>
              <a:t> that Medieval people understood the idea of being ‘</a:t>
            </a:r>
            <a:r>
              <a:rPr lang="en-GB" sz="1000" b="1">
                <a:solidFill>
                  <a:schemeClr val="dk1"/>
                </a:solidFill>
                <a:latin typeface="Calibri"/>
                <a:ea typeface="Calibri"/>
                <a:cs typeface="Calibri"/>
                <a:sym typeface="Calibri"/>
              </a:rPr>
              <a:t>contagious</a:t>
            </a:r>
            <a:r>
              <a:rPr lang="en-GB" sz="1000">
                <a:solidFill>
                  <a:schemeClr val="dk1"/>
                </a:solidFill>
                <a:latin typeface="Calibri"/>
                <a:ea typeface="Calibri"/>
                <a:cs typeface="Calibri"/>
                <a:sym typeface="Calibri"/>
              </a:rPr>
              <a:t>’ and that something in the air could pass on illness.</a:t>
            </a:r>
            <a:endParaRPr/>
          </a:p>
        </p:txBody>
      </p:sp>
      <p:sp>
        <p:nvSpPr>
          <p:cNvPr id="113" name="Google Shape;113;p14"/>
          <p:cNvSpPr txBox="1"/>
          <p:nvPr/>
        </p:nvSpPr>
        <p:spPr>
          <a:xfrm>
            <a:off x="7432596" y="1489654"/>
            <a:ext cx="2692200" cy="1970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Church and Education</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The most educated people in England               belonged to the Church.  E.g., </a:t>
            </a:r>
            <a:r>
              <a:rPr lang="en-GB" sz="1000" b="1">
                <a:solidFill>
                  <a:schemeClr val="dk1"/>
                </a:solidFill>
                <a:latin typeface="Calibri"/>
                <a:ea typeface="Calibri"/>
                <a:cs typeface="Calibri"/>
                <a:sym typeface="Calibri"/>
              </a:rPr>
              <a:t>monks</a:t>
            </a:r>
            <a:r>
              <a:rPr lang="en-GB" sz="1000">
                <a:solidFill>
                  <a:schemeClr val="dk1"/>
                </a:solidFill>
                <a:latin typeface="Calibri"/>
                <a:ea typeface="Calibri"/>
                <a:cs typeface="Calibri"/>
                <a:sym typeface="Calibri"/>
              </a:rPr>
              <a:t>                           read &amp; copied ancient </a:t>
            </a:r>
            <a:r>
              <a:rPr lang="en-GB" sz="1000" b="1">
                <a:solidFill>
                  <a:schemeClr val="dk1"/>
                </a:solidFill>
                <a:latin typeface="Calibri"/>
                <a:ea typeface="Calibri"/>
                <a:cs typeface="Calibri"/>
                <a:sym typeface="Calibri"/>
              </a:rPr>
              <a:t>books</a:t>
            </a:r>
            <a:r>
              <a:rPr lang="en-GB" sz="1000">
                <a:solidFill>
                  <a:schemeClr val="dk1"/>
                </a:solidFill>
                <a:latin typeface="Calibri"/>
                <a:ea typeface="Calibri"/>
                <a:cs typeface="Calibri"/>
                <a:sym typeface="Calibri"/>
              </a:rPr>
              <a:t> by                     hand.  By 1500, up to </a:t>
            </a:r>
            <a:r>
              <a:rPr lang="en-GB" sz="1000" b="1">
                <a:solidFill>
                  <a:schemeClr val="dk1"/>
                </a:solidFill>
                <a:latin typeface="Calibri"/>
                <a:ea typeface="Calibri"/>
                <a:cs typeface="Calibri"/>
                <a:sym typeface="Calibri"/>
              </a:rPr>
              <a:t>50%  </a:t>
            </a:r>
            <a:r>
              <a:rPr lang="en-GB" sz="1000">
                <a:solidFill>
                  <a:schemeClr val="dk1"/>
                </a:solidFill>
                <a:latin typeface="Calibri"/>
                <a:ea typeface="Calibri"/>
                <a:cs typeface="Calibri"/>
                <a:sym typeface="Calibri"/>
              </a:rPr>
              <a:t>could                                  read but the most common books                       to be read were prayer books and                           religious texts.  Few people had beliefs in any new medical theories. The Church also controlled education. ‘</a:t>
            </a:r>
            <a:r>
              <a:rPr lang="en-GB" sz="1000" b="1">
                <a:solidFill>
                  <a:schemeClr val="dk1"/>
                </a:solidFill>
                <a:latin typeface="Calibri"/>
                <a:ea typeface="Calibri"/>
                <a:cs typeface="Calibri"/>
                <a:sym typeface="Calibri"/>
              </a:rPr>
              <a:t>Physicians</a:t>
            </a:r>
            <a:r>
              <a:rPr lang="en-GB" sz="1000">
                <a:solidFill>
                  <a:schemeClr val="dk1"/>
                </a:solidFill>
                <a:latin typeface="Calibri"/>
                <a:ea typeface="Calibri"/>
                <a:cs typeface="Calibri"/>
                <a:sym typeface="Calibri"/>
              </a:rPr>
              <a:t>’ (a person who practiced medicine with some formal education) would be trained in Church run Universities.</a:t>
            </a:r>
            <a:endParaRPr/>
          </a:p>
        </p:txBody>
      </p:sp>
      <p:sp>
        <p:nvSpPr>
          <p:cNvPr id="114" name="Google Shape;114;p14"/>
          <p:cNvSpPr txBox="1"/>
          <p:nvPr/>
        </p:nvSpPr>
        <p:spPr>
          <a:xfrm>
            <a:off x="4704377" y="4469382"/>
            <a:ext cx="2625600" cy="2262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dk1"/>
                </a:solidFill>
                <a:latin typeface="Calibri"/>
                <a:ea typeface="Calibri"/>
                <a:cs typeface="Calibri"/>
                <a:sym typeface="Calibri"/>
              </a:rPr>
              <a:t>Traditional Attitudes </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Beliefs were also shaped by the                             Church.  People were taught to                             </a:t>
            </a:r>
            <a:r>
              <a:rPr lang="en-GB" sz="1000" b="1">
                <a:solidFill>
                  <a:schemeClr val="dk1"/>
                </a:solidFill>
                <a:latin typeface="Calibri"/>
                <a:ea typeface="Calibri"/>
                <a:cs typeface="Calibri"/>
                <a:sym typeface="Calibri"/>
              </a:rPr>
              <a:t>respect </a:t>
            </a:r>
            <a:r>
              <a:rPr lang="en-GB" sz="1000">
                <a:solidFill>
                  <a:schemeClr val="dk1"/>
                </a:solidFill>
                <a:latin typeface="Calibri"/>
                <a:ea typeface="Calibri"/>
                <a:cs typeface="Calibri"/>
                <a:sym typeface="Calibri"/>
              </a:rPr>
              <a:t>what was written in the bible                          and to follow </a:t>
            </a:r>
            <a:r>
              <a:rPr lang="en-GB" sz="1000" b="1">
                <a:solidFill>
                  <a:schemeClr val="dk1"/>
                </a:solidFill>
                <a:latin typeface="Calibri"/>
                <a:ea typeface="Calibri"/>
                <a:cs typeface="Calibri"/>
                <a:sym typeface="Calibri"/>
              </a:rPr>
              <a:t>traditions </a:t>
            </a:r>
            <a:r>
              <a:rPr lang="en-GB" sz="1000">
                <a:solidFill>
                  <a:schemeClr val="dk1"/>
                </a:solidFill>
                <a:latin typeface="Calibri"/>
                <a:ea typeface="Calibri"/>
                <a:cs typeface="Calibri"/>
                <a:sym typeface="Calibri"/>
              </a:rPr>
              <a:t>rather than question ideas.  This included the ancient medical ideas by Ancient Greek and Roman physicians such as </a:t>
            </a:r>
            <a:r>
              <a:rPr lang="en-GB" sz="1000" b="1">
                <a:solidFill>
                  <a:schemeClr val="dk1"/>
                </a:solidFill>
                <a:latin typeface="Calibri"/>
                <a:ea typeface="Calibri"/>
                <a:cs typeface="Calibri"/>
                <a:sym typeface="Calibri"/>
              </a:rPr>
              <a:t>Hippocrates</a:t>
            </a:r>
            <a:r>
              <a:rPr lang="en-GB" sz="1000">
                <a:solidFill>
                  <a:schemeClr val="dk1"/>
                </a:solidFill>
                <a:latin typeface="Calibri"/>
                <a:ea typeface="Calibri"/>
                <a:cs typeface="Calibri"/>
                <a:sym typeface="Calibri"/>
              </a:rPr>
              <a:t> (5BCE) and </a:t>
            </a:r>
            <a:r>
              <a:rPr lang="en-GB" sz="1000" b="1">
                <a:solidFill>
                  <a:schemeClr val="dk1"/>
                </a:solidFill>
                <a:latin typeface="Calibri"/>
                <a:ea typeface="Calibri"/>
                <a:cs typeface="Calibri"/>
                <a:sym typeface="Calibri"/>
              </a:rPr>
              <a:t>Galen</a:t>
            </a:r>
            <a:r>
              <a:rPr lang="en-GB" sz="1000">
                <a:solidFill>
                  <a:schemeClr val="dk1"/>
                </a:solidFill>
                <a:latin typeface="Calibri"/>
                <a:ea typeface="Calibri"/>
                <a:cs typeface="Calibri"/>
                <a:sym typeface="Calibri"/>
              </a:rPr>
              <a:t> (2CE).  The Church supported their theories as they still held the belief that humans were created by </a:t>
            </a:r>
            <a:r>
              <a:rPr lang="en-GB" sz="1000" b="1">
                <a:solidFill>
                  <a:schemeClr val="dk1"/>
                </a:solidFill>
                <a:latin typeface="Calibri"/>
                <a:ea typeface="Calibri"/>
                <a:cs typeface="Calibri"/>
                <a:sym typeface="Calibri"/>
              </a:rPr>
              <a:t>God</a:t>
            </a:r>
            <a:r>
              <a:rPr lang="en-GB" sz="1000">
                <a:solidFill>
                  <a:schemeClr val="dk1"/>
                </a:solidFill>
                <a:latin typeface="Calibri"/>
                <a:ea typeface="Calibri"/>
                <a:cs typeface="Calibri"/>
                <a:sym typeface="Calibri"/>
              </a:rPr>
              <a:t>. There was also a </a:t>
            </a:r>
            <a:r>
              <a:rPr lang="en-GB" sz="1000" b="1">
                <a:solidFill>
                  <a:schemeClr val="dk1"/>
                </a:solidFill>
                <a:latin typeface="Calibri"/>
                <a:ea typeface="Calibri"/>
                <a:cs typeface="Calibri"/>
                <a:sym typeface="Calibri"/>
              </a:rPr>
              <a:t>lack of progress </a:t>
            </a:r>
            <a:r>
              <a:rPr lang="en-GB" sz="1000">
                <a:solidFill>
                  <a:schemeClr val="dk1"/>
                </a:solidFill>
                <a:latin typeface="Calibri"/>
                <a:ea typeface="Calibri"/>
                <a:cs typeface="Calibri"/>
                <a:sym typeface="Calibri"/>
              </a:rPr>
              <a:t>in medical knowledge as the Church forbid </a:t>
            </a:r>
            <a:r>
              <a:rPr lang="en-GB" sz="1000" b="1">
                <a:solidFill>
                  <a:schemeClr val="dk1"/>
                </a:solidFill>
                <a:latin typeface="Calibri"/>
                <a:ea typeface="Calibri"/>
                <a:cs typeface="Calibri"/>
                <a:sym typeface="Calibri"/>
              </a:rPr>
              <a:t>human</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dissection.</a:t>
            </a:r>
            <a:r>
              <a:rPr lang="en-GB" sz="1000">
                <a:solidFill>
                  <a:schemeClr val="dk1"/>
                </a:solidFill>
                <a:latin typeface="Calibri"/>
                <a:ea typeface="Calibri"/>
                <a:cs typeface="Calibri"/>
                <a:sym typeface="Calibri"/>
              </a:rPr>
              <a:t>  Galen’s accepted ideas were even based on animal dissections.</a:t>
            </a:r>
            <a:endParaRPr/>
          </a:p>
        </p:txBody>
      </p:sp>
      <p:sp>
        <p:nvSpPr>
          <p:cNvPr id="115" name="Google Shape;115;p14"/>
          <p:cNvSpPr txBox="1"/>
          <p:nvPr/>
        </p:nvSpPr>
        <p:spPr>
          <a:xfrm>
            <a:off x="10248898" y="2421721"/>
            <a:ext cx="1857000" cy="364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a:solidFill>
                  <a:schemeClr val="dk1"/>
                </a:solidFill>
                <a:latin typeface="Calibri"/>
                <a:ea typeface="Calibri"/>
                <a:cs typeface="Calibri"/>
                <a:sym typeface="Calibri"/>
              </a:rPr>
              <a:t>It was also believed that the study of Astrology could help </a:t>
            </a:r>
            <a:r>
              <a:rPr lang="en-GB" sz="1050" b="1">
                <a:solidFill>
                  <a:schemeClr val="dk1"/>
                </a:solidFill>
                <a:latin typeface="Calibri"/>
                <a:ea typeface="Calibri"/>
                <a:cs typeface="Calibri"/>
                <a:sym typeface="Calibri"/>
              </a:rPr>
              <a:t>diagnose</a:t>
            </a:r>
            <a:r>
              <a:rPr lang="en-GB" sz="1050">
                <a:solidFill>
                  <a:schemeClr val="dk1"/>
                </a:solidFill>
                <a:latin typeface="Calibri"/>
                <a:ea typeface="Calibri"/>
                <a:cs typeface="Calibri"/>
                <a:sym typeface="Calibri"/>
              </a:rPr>
              <a:t> illness.  Astrology was a </a:t>
            </a:r>
            <a:r>
              <a:rPr lang="en-GB" sz="1050" b="1">
                <a:solidFill>
                  <a:schemeClr val="dk1"/>
                </a:solidFill>
                <a:latin typeface="Calibri"/>
                <a:ea typeface="Calibri"/>
                <a:cs typeface="Calibri"/>
                <a:sym typeface="Calibri"/>
              </a:rPr>
              <a:t>supernatural </a:t>
            </a:r>
            <a:r>
              <a:rPr lang="en-GB" sz="1050">
                <a:solidFill>
                  <a:schemeClr val="dk1"/>
                </a:solidFill>
                <a:latin typeface="Calibri"/>
                <a:ea typeface="Calibri"/>
                <a:cs typeface="Calibri"/>
                <a:sym typeface="Calibri"/>
              </a:rPr>
              <a:t>explanation for disease rather than a religious explanation &amp; was developed in Arabia. It was the study of how </a:t>
            </a:r>
            <a:r>
              <a:rPr lang="en-GB" sz="1050" b="1">
                <a:solidFill>
                  <a:schemeClr val="dk1"/>
                </a:solidFill>
                <a:latin typeface="Calibri"/>
                <a:ea typeface="Calibri"/>
                <a:cs typeface="Calibri"/>
                <a:sym typeface="Calibri"/>
              </a:rPr>
              <a:t>planets</a:t>
            </a:r>
            <a:r>
              <a:rPr lang="en-GB" sz="1050">
                <a:solidFill>
                  <a:schemeClr val="dk1"/>
                </a:solidFill>
                <a:latin typeface="Calibri"/>
                <a:ea typeface="Calibri"/>
                <a:cs typeface="Calibri"/>
                <a:sym typeface="Calibri"/>
              </a:rPr>
              <a:t> and </a:t>
            </a:r>
            <a:r>
              <a:rPr lang="en-GB" sz="1050" b="1">
                <a:solidFill>
                  <a:schemeClr val="dk1"/>
                </a:solidFill>
                <a:latin typeface="Calibri"/>
                <a:ea typeface="Calibri"/>
                <a:cs typeface="Calibri"/>
                <a:sym typeface="Calibri"/>
              </a:rPr>
              <a:t>stars aligned</a:t>
            </a:r>
            <a:r>
              <a:rPr lang="en-GB" sz="1050">
                <a:solidFill>
                  <a:schemeClr val="dk1"/>
                </a:solidFill>
                <a:latin typeface="Calibri"/>
                <a:ea typeface="Calibri"/>
                <a:cs typeface="Calibri"/>
                <a:sym typeface="Calibri"/>
              </a:rPr>
              <a:t>.  Often, Physicians would look at star maps, when the patient was born and when they became ill as a way to diagnose illness.   Different star signs were believed to affect the body. The Catholic Church traditionally frowned upon this idea.  However, by the time of the </a:t>
            </a:r>
            <a:r>
              <a:rPr lang="en-GB" sz="1050" b="1">
                <a:solidFill>
                  <a:schemeClr val="dk1"/>
                </a:solidFill>
                <a:latin typeface="Calibri"/>
                <a:ea typeface="Calibri"/>
                <a:cs typeface="Calibri"/>
                <a:sym typeface="Calibri"/>
              </a:rPr>
              <a:t>Black Death in 1348</a:t>
            </a:r>
            <a:r>
              <a:rPr lang="en-GB" sz="1050">
                <a:solidFill>
                  <a:schemeClr val="dk1"/>
                </a:solidFill>
                <a:latin typeface="Calibri"/>
                <a:ea typeface="Calibri"/>
                <a:cs typeface="Calibri"/>
                <a:sym typeface="Calibri"/>
              </a:rPr>
              <a:t>, many more people within the Church community accepted it as a theory.  </a:t>
            </a:r>
            <a:endParaRPr/>
          </a:p>
        </p:txBody>
      </p:sp>
      <p:sp>
        <p:nvSpPr>
          <p:cNvPr id="116" name="Google Shape;116;p14"/>
          <p:cNvSpPr txBox="1"/>
          <p:nvPr/>
        </p:nvSpPr>
        <p:spPr>
          <a:xfrm>
            <a:off x="10248899" y="1433011"/>
            <a:ext cx="1857000" cy="6465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SUPERNATURAL EXPLANATIONS FOR DISEASE</a:t>
            </a:r>
            <a:endParaRPr/>
          </a:p>
        </p:txBody>
      </p:sp>
      <p:sp>
        <p:nvSpPr>
          <p:cNvPr id="117" name="Google Shape;117;p14"/>
          <p:cNvSpPr txBox="1"/>
          <p:nvPr/>
        </p:nvSpPr>
        <p:spPr>
          <a:xfrm>
            <a:off x="10248898" y="2110271"/>
            <a:ext cx="1857000" cy="2616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ASTROLOGY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32"/>
          <p:cNvSpPr/>
          <p:nvPr/>
        </p:nvSpPr>
        <p:spPr>
          <a:xfrm>
            <a:off x="5879805" y="1257083"/>
            <a:ext cx="6240600" cy="5513700"/>
          </a:xfrm>
          <a:prstGeom prst="roundRect">
            <a:avLst>
              <a:gd name="adj" fmla="val 3837"/>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9" name="Google Shape;769;p32"/>
          <p:cNvSpPr txBox="1"/>
          <p:nvPr/>
        </p:nvSpPr>
        <p:spPr>
          <a:xfrm>
            <a:off x="89647" y="49103"/>
            <a:ext cx="15015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16</a:t>
            </a:r>
            <a:endParaRPr/>
          </a:p>
        </p:txBody>
      </p:sp>
      <p:pic>
        <p:nvPicPr>
          <p:cNvPr id="770" name="Google Shape;770;p32" descr="Radio Newsman Regular"/>
          <p:cNvPicPr preferRelativeResize="0"/>
          <p:nvPr/>
        </p:nvPicPr>
        <p:blipFill rotWithShape="1">
          <a:blip r:embed="rId3">
            <a:alphaModFix/>
          </a:blip>
          <a:srcRect l="58713" b="-9998"/>
          <a:stretch/>
        </p:blipFill>
        <p:spPr>
          <a:xfrm>
            <a:off x="44823" y="986305"/>
            <a:ext cx="1466400" cy="175712"/>
          </a:xfrm>
          <a:prstGeom prst="rect">
            <a:avLst/>
          </a:prstGeom>
          <a:noFill/>
          <a:ln>
            <a:noFill/>
          </a:ln>
        </p:spPr>
      </p:pic>
      <p:pic>
        <p:nvPicPr>
          <p:cNvPr id="771" name="Google Shape;771;p32" descr="Radio Newsman Regular"/>
          <p:cNvPicPr preferRelativeResize="0"/>
          <p:nvPr/>
        </p:nvPicPr>
        <p:blipFill rotWithShape="1">
          <a:blip r:embed="rId4">
            <a:alphaModFix/>
          </a:blip>
          <a:srcRect l="27432" r="42097" b="-14995"/>
          <a:stretch/>
        </p:blipFill>
        <p:spPr>
          <a:xfrm>
            <a:off x="84866" y="724075"/>
            <a:ext cx="1506191" cy="251049"/>
          </a:xfrm>
          <a:prstGeom prst="rect">
            <a:avLst/>
          </a:prstGeom>
          <a:noFill/>
          <a:ln>
            <a:noFill/>
          </a:ln>
        </p:spPr>
      </p:pic>
      <p:pic>
        <p:nvPicPr>
          <p:cNvPr id="772" name="Google Shape;772;p32" descr="Radio Newsman Regular"/>
          <p:cNvPicPr preferRelativeResize="0"/>
          <p:nvPr/>
        </p:nvPicPr>
        <p:blipFill rotWithShape="1">
          <a:blip r:embed="rId4">
            <a:alphaModFix/>
          </a:blip>
          <a:srcRect r="73478" b="-4997"/>
          <a:stretch/>
        </p:blipFill>
        <p:spPr>
          <a:xfrm>
            <a:off x="89647" y="437649"/>
            <a:ext cx="1501409" cy="286426"/>
          </a:xfrm>
          <a:prstGeom prst="rect">
            <a:avLst/>
          </a:prstGeom>
          <a:noFill/>
          <a:ln>
            <a:noFill/>
          </a:ln>
        </p:spPr>
      </p:pic>
      <p:pic>
        <p:nvPicPr>
          <p:cNvPr id="773" name="Google Shape;773;p32" descr="Image result for heart monitor clipart"/>
          <p:cNvPicPr preferRelativeResize="0"/>
          <p:nvPr/>
        </p:nvPicPr>
        <p:blipFill rotWithShape="1">
          <a:blip r:embed="rId5">
            <a:alphaModFix/>
          </a:blip>
          <a:srcRect t="39191" r="15902" b="38201"/>
          <a:stretch/>
        </p:blipFill>
        <p:spPr>
          <a:xfrm>
            <a:off x="1" y="1145824"/>
            <a:ext cx="1591056" cy="785474"/>
          </a:xfrm>
          <a:prstGeom prst="rect">
            <a:avLst/>
          </a:prstGeom>
          <a:noFill/>
          <a:ln>
            <a:noFill/>
          </a:ln>
        </p:spPr>
      </p:pic>
      <p:sp>
        <p:nvSpPr>
          <p:cNvPr id="774" name="Google Shape;774;p32"/>
          <p:cNvSpPr txBox="1"/>
          <p:nvPr/>
        </p:nvSpPr>
        <p:spPr>
          <a:xfrm>
            <a:off x="1664208" y="49103"/>
            <a:ext cx="104562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2: </a:t>
            </a:r>
            <a:r>
              <a:rPr lang="en-GB" sz="1600">
                <a:solidFill>
                  <a:schemeClr val="lt1"/>
                </a:solidFill>
                <a:latin typeface="Calibri"/>
                <a:ea typeface="Calibri"/>
                <a:cs typeface="Calibri"/>
                <a:sym typeface="Calibri"/>
              </a:rPr>
              <a:t>Medicine - Early Modern Britain – The Great Plague, 1665 - approaches, treatment and attempts to stop the spread</a:t>
            </a:r>
            <a:endParaRPr/>
          </a:p>
        </p:txBody>
      </p:sp>
      <p:pic>
        <p:nvPicPr>
          <p:cNvPr id="775" name="Google Shape;775;p32" descr="Related image"/>
          <p:cNvPicPr preferRelativeResize="0"/>
          <p:nvPr/>
        </p:nvPicPr>
        <p:blipFill rotWithShape="1">
          <a:blip r:embed="rId6">
            <a:alphaModFix/>
          </a:blip>
          <a:srcRect/>
          <a:stretch/>
        </p:blipFill>
        <p:spPr>
          <a:xfrm>
            <a:off x="438269" y="1179454"/>
            <a:ext cx="732840" cy="664943"/>
          </a:xfrm>
          <a:prstGeom prst="rect">
            <a:avLst/>
          </a:prstGeom>
          <a:noFill/>
          <a:ln>
            <a:noFill/>
          </a:ln>
        </p:spPr>
      </p:pic>
      <p:sp>
        <p:nvSpPr>
          <p:cNvPr id="776" name="Google Shape;776;p32"/>
          <p:cNvSpPr/>
          <p:nvPr/>
        </p:nvSpPr>
        <p:spPr>
          <a:xfrm>
            <a:off x="84866" y="1789050"/>
            <a:ext cx="1500900" cy="49815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7" name="Google Shape;777;p32"/>
          <p:cNvSpPr txBox="1"/>
          <p:nvPr/>
        </p:nvSpPr>
        <p:spPr>
          <a:xfrm>
            <a:off x="125374" y="1823653"/>
            <a:ext cx="14199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KEY TERMS</a:t>
            </a:r>
            <a:endParaRPr sz="1200">
              <a:solidFill>
                <a:schemeClr val="lt1"/>
              </a:solidFill>
              <a:latin typeface="Calibri"/>
              <a:ea typeface="Calibri"/>
              <a:cs typeface="Calibri"/>
              <a:sym typeface="Calibri"/>
            </a:endParaRPr>
          </a:p>
        </p:txBody>
      </p:sp>
      <p:sp>
        <p:nvSpPr>
          <p:cNvPr id="778" name="Google Shape;778;p32"/>
          <p:cNvSpPr txBox="1"/>
          <p:nvPr/>
        </p:nvSpPr>
        <p:spPr>
          <a:xfrm>
            <a:off x="54521" y="2135255"/>
            <a:ext cx="1500300" cy="46638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Animals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Amulets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Astrology</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Buboes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Charles II</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Confession</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Diet</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Epidemic</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Fasting</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Fires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God</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Herbals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Herbs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Humours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Miasma</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Pest Houses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Plague Doctors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Plague Water</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Prayer</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Quack Doctors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Quarantined</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Syphilis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Taverns</a:t>
            </a:r>
            <a:endParaRPr sz="1100" i="1">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Tobacco</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Transference</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Vinegar</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Watchmen</a:t>
            </a:r>
            <a:endParaRPr/>
          </a:p>
        </p:txBody>
      </p:sp>
      <p:sp>
        <p:nvSpPr>
          <p:cNvPr id="779" name="Google Shape;779;p32"/>
          <p:cNvSpPr txBox="1"/>
          <p:nvPr/>
        </p:nvSpPr>
        <p:spPr>
          <a:xfrm>
            <a:off x="1664208" y="437649"/>
            <a:ext cx="10456200" cy="769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u="sng">
                <a:solidFill>
                  <a:schemeClr val="dk1"/>
                </a:solidFill>
                <a:latin typeface="Calibri"/>
                <a:ea typeface="Calibri"/>
                <a:cs typeface="Calibri"/>
                <a:sym typeface="Calibri"/>
              </a:rPr>
              <a:t>THE HISTORICAL CONTEXT: </a:t>
            </a:r>
            <a:r>
              <a:rPr lang="en-GB" sz="1100">
                <a:solidFill>
                  <a:schemeClr val="dk1"/>
                </a:solidFill>
                <a:latin typeface="Calibri"/>
                <a:ea typeface="Calibri"/>
                <a:cs typeface="Calibri"/>
                <a:sym typeface="Calibri"/>
              </a:rPr>
              <a:t>Although this lesson has a focus on the Great Plague which affected London in 1665, you will also be expected to describe the similarities and differences with the </a:t>
            </a:r>
            <a:r>
              <a:rPr lang="en-GB" sz="1100" b="1">
                <a:solidFill>
                  <a:schemeClr val="dk1"/>
                </a:solidFill>
                <a:latin typeface="Calibri"/>
                <a:ea typeface="Calibri"/>
                <a:cs typeface="Calibri"/>
                <a:sym typeface="Calibri"/>
              </a:rPr>
              <a:t>Black Death of 1348</a:t>
            </a:r>
            <a:r>
              <a:rPr lang="en-GB" sz="1100">
                <a:solidFill>
                  <a:schemeClr val="dk1"/>
                </a:solidFill>
                <a:latin typeface="Calibri"/>
                <a:ea typeface="Calibri"/>
                <a:cs typeface="Calibri"/>
                <a:sym typeface="Calibri"/>
              </a:rPr>
              <a:t>.  The Great Plague spread across England between June and November.  It peaked in September with </a:t>
            </a:r>
            <a:r>
              <a:rPr lang="en-GB" sz="1100" b="1">
                <a:solidFill>
                  <a:schemeClr val="dk1"/>
                </a:solidFill>
                <a:latin typeface="Calibri"/>
                <a:ea typeface="Calibri"/>
                <a:cs typeface="Calibri"/>
                <a:sym typeface="Calibri"/>
              </a:rPr>
              <a:t>7,000 deaths </a:t>
            </a:r>
            <a:r>
              <a:rPr lang="en-GB" sz="1100">
                <a:solidFill>
                  <a:schemeClr val="dk1"/>
                </a:solidFill>
                <a:latin typeface="Calibri"/>
                <a:ea typeface="Calibri"/>
                <a:cs typeface="Calibri"/>
                <a:sym typeface="Calibri"/>
              </a:rPr>
              <a:t>from the plague in one week.  In total, over 100,000 people in London died – this was around 20% of the population.. We will focus on what people in 1665 believed </a:t>
            </a:r>
            <a:r>
              <a:rPr lang="en-GB" sz="1100" b="1">
                <a:solidFill>
                  <a:schemeClr val="dk1"/>
                </a:solidFill>
                <a:latin typeface="Calibri"/>
                <a:ea typeface="Calibri"/>
                <a:cs typeface="Calibri"/>
                <a:sym typeface="Calibri"/>
              </a:rPr>
              <a:t>caused</a:t>
            </a:r>
            <a:r>
              <a:rPr lang="en-GB" sz="1100">
                <a:solidFill>
                  <a:schemeClr val="dk1"/>
                </a:solidFill>
                <a:latin typeface="Calibri"/>
                <a:ea typeface="Calibri"/>
                <a:cs typeface="Calibri"/>
                <a:sym typeface="Calibri"/>
              </a:rPr>
              <a:t> the plague, how people attempted to </a:t>
            </a:r>
            <a:r>
              <a:rPr lang="en-GB" sz="1100" b="1">
                <a:solidFill>
                  <a:schemeClr val="dk1"/>
                </a:solidFill>
                <a:latin typeface="Calibri"/>
                <a:ea typeface="Calibri"/>
                <a:cs typeface="Calibri"/>
                <a:sym typeface="Calibri"/>
              </a:rPr>
              <a:t>treat</a:t>
            </a:r>
            <a:r>
              <a:rPr lang="en-GB" sz="1100">
                <a:solidFill>
                  <a:schemeClr val="dk1"/>
                </a:solidFill>
                <a:latin typeface="Calibri"/>
                <a:ea typeface="Calibri"/>
                <a:cs typeface="Calibri"/>
                <a:sym typeface="Calibri"/>
              </a:rPr>
              <a:t> plague victims and finally how people believed the plague could be </a:t>
            </a:r>
            <a:r>
              <a:rPr lang="en-GB" sz="1100" b="1">
                <a:solidFill>
                  <a:schemeClr val="dk1"/>
                </a:solidFill>
                <a:latin typeface="Calibri"/>
                <a:ea typeface="Calibri"/>
                <a:cs typeface="Calibri"/>
                <a:sym typeface="Calibri"/>
              </a:rPr>
              <a:t>prevented from spreading.</a:t>
            </a:r>
            <a:endParaRPr sz="1050" b="1">
              <a:solidFill>
                <a:schemeClr val="dk1"/>
              </a:solidFill>
              <a:latin typeface="Calibri"/>
              <a:ea typeface="Calibri"/>
              <a:cs typeface="Calibri"/>
              <a:sym typeface="Calibri"/>
            </a:endParaRPr>
          </a:p>
        </p:txBody>
      </p:sp>
      <p:sp>
        <p:nvSpPr>
          <p:cNvPr id="780" name="Google Shape;780;p32"/>
          <p:cNvSpPr txBox="1"/>
          <p:nvPr/>
        </p:nvSpPr>
        <p:spPr>
          <a:xfrm>
            <a:off x="1664209" y="1234926"/>
            <a:ext cx="4128000" cy="276900"/>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BELIEFS ABOUT THE CAUSES OF THE GREAT PLAGUE</a:t>
            </a:r>
            <a:endParaRPr/>
          </a:p>
        </p:txBody>
      </p:sp>
      <p:sp>
        <p:nvSpPr>
          <p:cNvPr id="781" name="Google Shape;781;p32"/>
          <p:cNvSpPr txBox="1"/>
          <p:nvPr/>
        </p:nvSpPr>
        <p:spPr>
          <a:xfrm>
            <a:off x="1658072" y="1539445"/>
            <a:ext cx="4134300" cy="7389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1">
                <a:solidFill>
                  <a:schemeClr val="dk1"/>
                </a:solidFill>
                <a:latin typeface="Calibri"/>
                <a:ea typeface="Calibri"/>
                <a:cs typeface="Calibri"/>
                <a:sym typeface="Calibri"/>
              </a:rPr>
              <a:t>OVERVIEW: </a:t>
            </a:r>
            <a:r>
              <a:rPr lang="en-GB" sz="1050">
                <a:solidFill>
                  <a:schemeClr val="dk1"/>
                </a:solidFill>
                <a:latin typeface="Calibri"/>
                <a:ea typeface="Calibri"/>
                <a:cs typeface="Calibri"/>
                <a:sym typeface="Calibri"/>
              </a:rPr>
              <a:t>It was not yet known what caused the plague.  Therefore, most people had </a:t>
            </a:r>
            <a:r>
              <a:rPr lang="en-GB" sz="1050" b="1">
                <a:solidFill>
                  <a:schemeClr val="dk1"/>
                </a:solidFill>
                <a:latin typeface="Calibri"/>
                <a:ea typeface="Calibri"/>
                <a:cs typeface="Calibri"/>
                <a:sym typeface="Calibri"/>
              </a:rPr>
              <a:t>similar theories </a:t>
            </a:r>
            <a:r>
              <a:rPr lang="en-GB" sz="1050">
                <a:solidFill>
                  <a:schemeClr val="dk1"/>
                </a:solidFill>
                <a:latin typeface="Calibri"/>
                <a:ea typeface="Calibri"/>
                <a:cs typeface="Calibri"/>
                <a:sym typeface="Calibri"/>
              </a:rPr>
              <a:t>to those of the Black Death.  Some were based on new science whereas others were still in line with the traditional theory that God had the ultimate control over people’s lives.  </a:t>
            </a:r>
            <a:endParaRPr/>
          </a:p>
        </p:txBody>
      </p:sp>
      <p:sp>
        <p:nvSpPr>
          <p:cNvPr id="782" name="Google Shape;782;p32"/>
          <p:cNvSpPr txBox="1"/>
          <p:nvPr/>
        </p:nvSpPr>
        <p:spPr>
          <a:xfrm>
            <a:off x="1664207" y="3050101"/>
            <a:ext cx="4128000" cy="723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u="sng">
                <a:solidFill>
                  <a:schemeClr val="dk1"/>
                </a:solidFill>
                <a:latin typeface="Calibri"/>
                <a:ea typeface="Calibri"/>
                <a:cs typeface="Calibri"/>
                <a:sym typeface="Calibri"/>
              </a:rPr>
              <a:t>THEORY:</a:t>
            </a:r>
            <a:r>
              <a:rPr lang="en-GB" sz="1100" u="sng">
                <a:solidFill>
                  <a:schemeClr val="dk1"/>
                </a:solidFill>
                <a:latin typeface="Calibri"/>
                <a:ea typeface="Calibri"/>
                <a:cs typeface="Calibri"/>
                <a:sym typeface="Calibri"/>
              </a:rPr>
              <a:t> Astrology</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Astrologers reported </a:t>
            </a:r>
            <a:r>
              <a:rPr lang="en-GB" sz="1000" b="1">
                <a:solidFill>
                  <a:schemeClr val="dk1"/>
                </a:solidFill>
                <a:latin typeface="Calibri"/>
                <a:ea typeface="Calibri"/>
                <a:cs typeface="Calibri"/>
                <a:sym typeface="Calibri"/>
              </a:rPr>
              <a:t>unusual alignments </a:t>
            </a:r>
            <a:r>
              <a:rPr lang="en-GB" sz="1000">
                <a:solidFill>
                  <a:schemeClr val="dk1"/>
                </a:solidFill>
                <a:latin typeface="Calibri"/>
                <a:ea typeface="Calibri"/>
                <a:cs typeface="Calibri"/>
                <a:sym typeface="Calibri"/>
              </a:rPr>
              <a:t>between planets which to them signalled trouble.  A comet had also been seen which suggested further bad luck. To some this was still linked to the ultimate control of God.</a:t>
            </a:r>
            <a:endParaRPr/>
          </a:p>
        </p:txBody>
      </p:sp>
      <p:sp>
        <p:nvSpPr>
          <p:cNvPr id="783" name="Google Shape;783;p32"/>
          <p:cNvSpPr txBox="1"/>
          <p:nvPr/>
        </p:nvSpPr>
        <p:spPr>
          <a:xfrm>
            <a:off x="1664207" y="2298679"/>
            <a:ext cx="4128000" cy="723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u="sng">
                <a:solidFill>
                  <a:schemeClr val="dk1"/>
                </a:solidFill>
                <a:latin typeface="Calibri"/>
                <a:ea typeface="Calibri"/>
                <a:cs typeface="Calibri"/>
                <a:sym typeface="Calibri"/>
              </a:rPr>
              <a:t>THEORY:</a:t>
            </a:r>
            <a:r>
              <a:rPr lang="en-GB" sz="1100" u="sng">
                <a:solidFill>
                  <a:schemeClr val="dk1"/>
                </a:solidFill>
                <a:latin typeface="Calibri"/>
                <a:ea typeface="Calibri"/>
                <a:cs typeface="Calibri"/>
                <a:sym typeface="Calibri"/>
              </a:rPr>
              <a:t> A Punishment from God</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It was still believed that illness was a result of the sins of people and a way for God to punish those who were wicked.  It was still believed by many that God controlled everything, even the miasma and the planets. </a:t>
            </a:r>
            <a:endParaRPr/>
          </a:p>
        </p:txBody>
      </p:sp>
      <p:sp>
        <p:nvSpPr>
          <p:cNvPr id="784" name="Google Shape;784;p32"/>
          <p:cNvSpPr txBox="1"/>
          <p:nvPr/>
        </p:nvSpPr>
        <p:spPr>
          <a:xfrm>
            <a:off x="1672982" y="4705754"/>
            <a:ext cx="4119300" cy="1185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u="sng">
                <a:solidFill>
                  <a:schemeClr val="dk1"/>
                </a:solidFill>
                <a:latin typeface="Calibri"/>
                <a:ea typeface="Calibri"/>
                <a:cs typeface="Calibri"/>
                <a:sym typeface="Calibri"/>
              </a:rPr>
              <a:t>THEORY: </a:t>
            </a:r>
            <a:r>
              <a:rPr lang="en-GB" sz="1100" u="sng">
                <a:solidFill>
                  <a:schemeClr val="dk1"/>
                </a:solidFill>
                <a:latin typeface="Calibri"/>
                <a:ea typeface="Calibri"/>
                <a:cs typeface="Calibri"/>
                <a:sym typeface="Calibri"/>
              </a:rPr>
              <a:t>Miasma (bad air)</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The theory of miasma had been around during the Black Death but by 1665 it became more popular. People in towns were aware of </a:t>
            </a:r>
            <a:r>
              <a:rPr lang="en-GB" sz="1000" b="1">
                <a:solidFill>
                  <a:schemeClr val="dk1"/>
                </a:solidFill>
                <a:latin typeface="Calibri"/>
                <a:ea typeface="Calibri"/>
                <a:cs typeface="Calibri"/>
                <a:sym typeface="Calibri"/>
              </a:rPr>
              <a:t>stinking rubbish </a:t>
            </a:r>
            <a:r>
              <a:rPr lang="en-GB" sz="1000">
                <a:solidFill>
                  <a:schemeClr val="dk1"/>
                </a:solidFill>
                <a:latin typeface="Calibri"/>
                <a:ea typeface="Calibri"/>
                <a:cs typeface="Calibri"/>
                <a:sym typeface="Calibri"/>
              </a:rPr>
              <a:t>and </a:t>
            </a:r>
            <a:r>
              <a:rPr lang="en-GB" sz="1000" b="1">
                <a:solidFill>
                  <a:schemeClr val="dk1"/>
                </a:solidFill>
                <a:latin typeface="Calibri"/>
                <a:ea typeface="Calibri"/>
                <a:cs typeface="Calibri"/>
                <a:sym typeface="Calibri"/>
              </a:rPr>
              <a:t>dunghills </a:t>
            </a:r>
            <a:r>
              <a:rPr lang="en-GB" sz="1000">
                <a:solidFill>
                  <a:schemeClr val="dk1"/>
                </a:solidFill>
                <a:latin typeface="Calibri"/>
                <a:ea typeface="Calibri"/>
                <a:cs typeface="Calibri"/>
                <a:sym typeface="Calibri"/>
              </a:rPr>
              <a:t>which caused particularly bad smells in the summer months.  This is when they believed </a:t>
            </a:r>
            <a:r>
              <a:rPr lang="en-GB" sz="1000" b="1">
                <a:solidFill>
                  <a:schemeClr val="dk1"/>
                </a:solidFill>
                <a:latin typeface="Calibri"/>
                <a:ea typeface="Calibri"/>
                <a:cs typeface="Calibri"/>
                <a:sym typeface="Calibri"/>
              </a:rPr>
              <a:t>vapour</a:t>
            </a:r>
            <a:r>
              <a:rPr lang="en-GB" sz="1000">
                <a:solidFill>
                  <a:schemeClr val="dk1"/>
                </a:solidFill>
                <a:latin typeface="Calibri"/>
                <a:ea typeface="Calibri"/>
                <a:cs typeface="Calibri"/>
                <a:sym typeface="Calibri"/>
              </a:rPr>
              <a:t> from the earth poured out with plague carrying </a:t>
            </a:r>
            <a:r>
              <a:rPr lang="en-GB" sz="1000" b="1">
                <a:solidFill>
                  <a:schemeClr val="dk1"/>
                </a:solidFill>
                <a:latin typeface="Calibri"/>
                <a:ea typeface="Calibri"/>
                <a:cs typeface="Calibri"/>
                <a:sym typeface="Calibri"/>
              </a:rPr>
              <a:t>miasma</a:t>
            </a:r>
            <a:r>
              <a:rPr lang="en-GB" sz="1000">
                <a:solidFill>
                  <a:schemeClr val="dk1"/>
                </a:solidFill>
                <a:latin typeface="Calibri"/>
                <a:ea typeface="Calibri"/>
                <a:cs typeface="Calibri"/>
                <a:sym typeface="Calibri"/>
              </a:rPr>
              <a:t>. This theory meant that many authorities were keen for people to keep the streets  and the air clean  to remove the miasma.</a:t>
            </a:r>
            <a:endParaRPr/>
          </a:p>
        </p:txBody>
      </p:sp>
      <p:sp>
        <p:nvSpPr>
          <p:cNvPr id="785" name="Google Shape;785;p32"/>
          <p:cNvSpPr txBox="1"/>
          <p:nvPr/>
        </p:nvSpPr>
        <p:spPr>
          <a:xfrm>
            <a:off x="9132980" y="4683111"/>
            <a:ext cx="2055600" cy="1231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a:solidFill>
                  <a:schemeClr val="dk1"/>
                </a:solidFill>
                <a:latin typeface="Calibri"/>
                <a:ea typeface="Calibri"/>
                <a:cs typeface="Calibri"/>
                <a:sym typeface="Calibri"/>
              </a:rPr>
              <a:t>TREATMENT:  Sweating </a:t>
            </a:r>
            <a:endParaRPr/>
          </a:p>
          <a:p>
            <a:pPr marL="0" marR="0" lvl="0" indent="0" algn="l" rtl="0">
              <a:spcBef>
                <a:spcPts val="0"/>
              </a:spcBef>
              <a:spcAft>
                <a:spcPts val="0"/>
              </a:spcAft>
              <a:buNone/>
            </a:pPr>
            <a:r>
              <a:rPr lang="en-GB" sz="1050">
                <a:solidFill>
                  <a:schemeClr val="dk1"/>
                </a:solidFill>
                <a:latin typeface="Calibri"/>
                <a:ea typeface="Calibri"/>
                <a:cs typeface="Calibri"/>
                <a:sym typeface="Calibri"/>
              </a:rPr>
              <a:t>Physicians advised plague victims to wrap themselves in </a:t>
            </a:r>
            <a:r>
              <a:rPr lang="en-GB" sz="1050" b="1">
                <a:solidFill>
                  <a:schemeClr val="dk1"/>
                </a:solidFill>
                <a:latin typeface="Calibri"/>
                <a:ea typeface="Calibri"/>
                <a:cs typeface="Calibri"/>
                <a:sym typeface="Calibri"/>
              </a:rPr>
              <a:t>warm clothing </a:t>
            </a:r>
            <a:r>
              <a:rPr lang="en-GB" sz="1050">
                <a:solidFill>
                  <a:schemeClr val="dk1"/>
                </a:solidFill>
                <a:latin typeface="Calibri"/>
                <a:ea typeface="Calibri"/>
                <a:cs typeface="Calibri"/>
                <a:sym typeface="Calibri"/>
              </a:rPr>
              <a:t>and lay near a </a:t>
            </a:r>
            <a:r>
              <a:rPr lang="en-GB" sz="1050" b="1">
                <a:solidFill>
                  <a:schemeClr val="dk1"/>
                </a:solidFill>
                <a:latin typeface="Calibri"/>
                <a:ea typeface="Calibri"/>
                <a:cs typeface="Calibri"/>
                <a:sym typeface="Calibri"/>
              </a:rPr>
              <a:t>fire</a:t>
            </a:r>
            <a:r>
              <a:rPr lang="en-GB" sz="1050">
                <a:solidFill>
                  <a:schemeClr val="dk1"/>
                </a:solidFill>
                <a:latin typeface="Calibri"/>
                <a:ea typeface="Calibri"/>
                <a:cs typeface="Calibri"/>
                <a:sym typeface="Calibri"/>
              </a:rPr>
              <a:t> to sweat out the disease. The fire would also act as a way to remove the </a:t>
            </a:r>
            <a:r>
              <a:rPr lang="en-GB" sz="1050" b="1">
                <a:solidFill>
                  <a:schemeClr val="dk1"/>
                </a:solidFill>
                <a:latin typeface="Calibri"/>
                <a:ea typeface="Calibri"/>
                <a:cs typeface="Calibri"/>
                <a:sym typeface="Calibri"/>
              </a:rPr>
              <a:t>miasma</a:t>
            </a:r>
            <a:r>
              <a:rPr lang="en-GB" sz="1050">
                <a:solidFill>
                  <a:schemeClr val="dk1"/>
                </a:solidFill>
                <a:latin typeface="Calibri"/>
                <a:ea typeface="Calibri"/>
                <a:cs typeface="Calibri"/>
                <a:sym typeface="Calibri"/>
              </a:rPr>
              <a:t> from the home. </a:t>
            </a:r>
            <a:endParaRPr/>
          </a:p>
        </p:txBody>
      </p:sp>
      <p:sp>
        <p:nvSpPr>
          <p:cNvPr id="786" name="Google Shape;786;p32"/>
          <p:cNvSpPr txBox="1"/>
          <p:nvPr/>
        </p:nvSpPr>
        <p:spPr>
          <a:xfrm>
            <a:off x="5977934" y="2996240"/>
            <a:ext cx="2396700" cy="1554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dk1"/>
                </a:solidFill>
                <a:latin typeface="Calibri"/>
                <a:ea typeface="Calibri"/>
                <a:cs typeface="Calibri"/>
                <a:sym typeface="Calibri"/>
              </a:rPr>
              <a:t>TREATMENT:  Transference</a:t>
            </a:r>
            <a:endParaRPr/>
          </a:p>
          <a:p>
            <a:pPr marL="0" marR="0" lvl="0" indent="0" algn="l" rtl="0">
              <a:spcBef>
                <a:spcPts val="0"/>
              </a:spcBef>
              <a:spcAft>
                <a:spcPts val="0"/>
              </a:spcAft>
              <a:buNone/>
            </a:pPr>
            <a:r>
              <a:rPr lang="en-GB" sz="1050">
                <a:solidFill>
                  <a:schemeClr val="dk1"/>
                </a:solidFill>
                <a:latin typeface="Calibri"/>
                <a:ea typeface="Calibri"/>
                <a:cs typeface="Calibri"/>
                <a:sym typeface="Calibri"/>
              </a:rPr>
              <a:t>This was a popular theory during the Black Death. It was believed that the disease could be ‘</a:t>
            </a:r>
            <a:r>
              <a:rPr lang="en-GB" sz="1050" b="1">
                <a:solidFill>
                  <a:schemeClr val="dk1"/>
                </a:solidFill>
                <a:latin typeface="Calibri"/>
                <a:ea typeface="Calibri"/>
                <a:cs typeface="Calibri"/>
                <a:sym typeface="Calibri"/>
              </a:rPr>
              <a:t>transferred</a:t>
            </a:r>
            <a:r>
              <a:rPr lang="en-GB" sz="1050">
                <a:solidFill>
                  <a:schemeClr val="dk1"/>
                </a:solidFill>
                <a:latin typeface="Calibri"/>
                <a:ea typeface="Calibri"/>
                <a:cs typeface="Calibri"/>
                <a:sym typeface="Calibri"/>
              </a:rPr>
              <a:t>’ from a person to something else.  For example, attaching a live chicken to a bubo or popping the bubo with a feather from the chicken was meant to draw out the plague and ‘transfer’ it to the chicken.</a:t>
            </a:r>
            <a:endParaRPr/>
          </a:p>
        </p:txBody>
      </p:sp>
      <p:sp>
        <p:nvSpPr>
          <p:cNvPr id="787" name="Google Shape;787;p32"/>
          <p:cNvSpPr txBox="1"/>
          <p:nvPr/>
        </p:nvSpPr>
        <p:spPr>
          <a:xfrm>
            <a:off x="9858012" y="2994074"/>
            <a:ext cx="2160900" cy="1554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dk1"/>
                </a:solidFill>
                <a:latin typeface="Calibri"/>
                <a:ea typeface="Calibri"/>
                <a:cs typeface="Calibri"/>
                <a:sym typeface="Calibri"/>
              </a:rPr>
              <a:t>TREATMENT:  The Quack Doctor</a:t>
            </a:r>
            <a:endParaRPr/>
          </a:p>
          <a:p>
            <a:pPr marL="0" marR="0" lvl="0" indent="0" algn="l" rtl="0">
              <a:spcBef>
                <a:spcPts val="0"/>
              </a:spcBef>
              <a:spcAft>
                <a:spcPts val="0"/>
              </a:spcAft>
              <a:buNone/>
            </a:pPr>
            <a:r>
              <a:rPr lang="en-GB" sz="1050" b="1">
                <a:solidFill>
                  <a:schemeClr val="dk1"/>
                </a:solidFill>
                <a:latin typeface="Calibri"/>
                <a:ea typeface="Calibri"/>
                <a:cs typeface="Calibri"/>
                <a:sym typeface="Calibri"/>
              </a:rPr>
              <a:t>Unqualified</a:t>
            </a:r>
            <a:r>
              <a:rPr lang="en-GB" sz="1050">
                <a:solidFill>
                  <a:schemeClr val="dk1"/>
                </a:solidFill>
                <a:latin typeface="Calibri"/>
                <a:ea typeface="Calibri"/>
                <a:cs typeface="Calibri"/>
                <a:sym typeface="Calibri"/>
              </a:rPr>
              <a:t> quack doctors </a:t>
            </a:r>
            <a:r>
              <a:rPr lang="en-GB" sz="1050" b="1">
                <a:solidFill>
                  <a:schemeClr val="dk1"/>
                </a:solidFill>
                <a:latin typeface="Calibri"/>
                <a:ea typeface="Calibri"/>
                <a:cs typeface="Calibri"/>
                <a:sym typeface="Calibri"/>
              </a:rPr>
              <a:t>took advantage</a:t>
            </a:r>
            <a:r>
              <a:rPr lang="en-GB" sz="1050">
                <a:solidFill>
                  <a:schemeClr val="dk1"/>
                </a:solidFill>
                <a:latin typeface="Calibri"/>
                <a:ea typeface="Calibri"/>
                <a:cs typeface="Calibri"/>
                <a:sym typeface="Calibri"/>
              </a:rPr>
              <a:t> of people’s fears. They mixed remedies and sold them as cures in the hope of making easy money.  With more qualified physicians leaving for the countryside, the quacks made even more money from those in the city.</a:t>
            </a:r>
            <a:endParaRPr/>
          </a:p>
        </p:txBody>
      </p:sp>
      <p:sp>
        <p:nvSpPr>
          <p:cNvPr id="788" name="Google Shape;788;p32"/>
          <p:cNvSpPr txBox="1"/>
          <p:nvPr/>
        </p:nvSpPr>
        <p:spPr>
          <a:xfrm>
            <a:off x="5966839" y="1318322"/>
            <a:ext cx="2931600" cy="1554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dk1"/>
                </a:solidFill>
                <a:latin typeface="Calibri"/>
                <a:ea typeface="Calibri"/>
                <a:cs typeface="Calibri"/>
                <a:sym typeface="Calibri"/>
              </a:rPr>
              <a:t>TREATMENT:  Old Herbal Remedies</a:t>
            </a:r>
            <a:endParaRPr/>
          </a:p>
          <a:p>
            <a:pPr marL="0" marR="0" lvl="0" indent="0" algn="l" rtl="0">
              <a:spcBef>
                <a:spcPts val="0"/>
              </a:spcBef>
              <a:spcAft>
                <a:spcPts val="0"/>
              </a:spcAft>
              <a:buNone/>
            </a:pPr>
            <a:r>
              <a:rPr lang="en-GB" sz="1050">
                <a:solidFill>
                  <a:schemeClr val="dk1"/>
                </a:solidFill>
                <a:latin typeface="Calibri"/>
                <a:ea typeface="Calibri"/>
                <a:cs typeface="Calibri"/>
                <a:sym typeface="Calibri"/>
              </a:rPr>
              <a:t>Herbal remedies continued to be popular since the 1300s. Recipes for ‘</a:t>
            </a:r>
            <a:r>
              <a:rPr lang="en-GB" sz="1050" b="1">
                <a:solidFill>
                  <a:schemeClr val="dk1"/>
                </a:solidFill>
                <a:latin typeface="Calibri"/>
                <a:ea typeface="Calibri"/>
                <a:cs typeface="Calibri"/>
                <a:sym typeface="Calibri"/>
              </a:rPr>
              <a:t>plague water</a:t>
            </a:r>
            <a:r>
              <a:rPr lang="en-GB" sz="1050">
                <a:solidFill>
                  <a:schemeClr val="dk1"/>
                </a:solidFill>
                <a:latin typeface="Calibri"/>
                <a:ea typeface="Calibri"/>
                <a:cs typeface="Calibri"/>
                <a:sym typeface="Calibri"/>
              </a:rPr>
              <a:t>’ were sold in apothecaries. Some included traditional herbs such as </a:t>
            </a:r>
            <a:r>
              <a:rPr lang="en-GB" sz="1050" b="1">
                <a:solidFill>
                  <a:schemeClr val="dk1"/>
                </a:solidFill>
                <a:latin typeface="Calibri"/>
                <a:ea typeface="Calibri"/>
                <a:cs typeface="Calibri"/>
                <a:sym typeface="Calibri"/>
              </a:rPr>
              <a:t>mint </a:t>
            </a:r>
            <a:r>
              <a:rPr lang="en-GB" sz="1050">
                <a:solidFill>
                  <a:schemeClr val="dk1"/>
                </a:solidFill>
                <a:latin typeface="Calibri"/>
                <a:ea typeface="Calibri"/>
                <a:cs typeface="Calibri"/>
                <a:sym typeface="Calibri"/>
              </a:rPr>
              <a:t>and </a:t>
            </a:r>
            <a:r>
              <a:rPr lang="en-GB" sz="1050" b="1">
                <a:solidFill>
                  <a:schemeClr val="dk1"/>
                </a:solidFill>
                <a:latin typeface="Calibri"/>
                <a:ea typeface="Calibri"/>
                <a:cs typeface="Calibri"/>
                <a:sym typeface="Calibri"/>
              </a:rPr>
              <a:t>rosemary.</a:t>
            </a:r>
            <a:r>
              <a:rPr lang="en-GB" sz="1050">
                <a:solidFill>
                  <a:schemeClr val="dk1"/>
                </a:solidFill>
                <a:latin typeface="Calibri"/>
                <a:ea typeface="Calibri"/>
                <a:cs typeface="Calibri"/>
                <a:sym typeface="Calibri"/>
              </a:rPr>
              <a:t> It was common to see people walking down the street with bunches of sweet smelling herbs under their noses                            in an attempt to ward off the miasma                          causing the plague.</a:t>
            </a:r>
            <a:endParaRPr/>
          </a:p>
        </p:txBody>
      </p:sp>
      <p:sp>
        <p:nvSpPr>
          <p:cNvPr id="789" name="Google Shape;789;p32"/>
          <p:cNvSpPr txBox="1"/>
          <p:nvPr/>
        </p:nvSpPr>
        <p:spPr>
          <a:xfrm>
            <a:off x="6192747" y="5994031"/>
            <a:ext cx="5565000" cy="746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dk1"/>
                </a:solidFill>
                <a:latin typeface="Calibri"/>
                <a:ea typeface="Calibri"/>
                <a:cs typeface="Calibri"/>
                <a:sym typeface="Calibri"/>
              </a:rPr>
              <a:t>Where were all the Physicians?</a:t>
            </a:r>
            <a:endParaRPr/>
          </a:p>
          <a:p>
            <a:pPr marL="0" marR="0" lvl="0" indent="0" algn="ctr" rtl="0">
              <a:spcBef>
                <a:spcPts val="0"/>
              </a:spcBef>
              <a:spcAft>
                <a:spcPts val="0"/>
              </a:spcAft>
              <a:buNone/>
            </a:pPr>
            <a:r>
              <a:rPr lang="en-GB" sz="1050">
                <a:solidFill>
                  <a:schemeClr val="dk1"/>
                </a:solidFill>
                <a:latin typeface="Calibri"/>
                <a:ea typeface="Calibri"/>
                <a:cs typeface="Calibri"/>
                <a:sym typeface="Calibri"/>
              </a:rPr>
              <a:t>It was rare for a physician to have time to treat a victim due to the speed of the illness.  Many physicians also </a:t>
            </a:r>
            <a:r>
              <a:rPr lang="en-GB" sz="1050" b="1">
                <a:solidFill>
                  <a:schemeClr val="dk1"/>
                </a:solidFill>
                <a:latin typeface="Calibri"/>
                <a:ea typeface="Calibri"/>
                <a:cs typeface="Calibri"/>
                <a:sym typeface="Calibri"/>
              </a:rPr>
              <a:t>left London </a:t>
            </a:r>
            <a:r>
              <a:rPr lang="en-GB" sz="1050">
                <a:solidFill>
                  <a:schemeClr val="dk1"/>
                </a:solidFill>
                <a:latin typeface="Calibri"/>
                <a:ea typeface="Calibri"/>
                <a:cs typeface="Calibri"/>
                <a:sym typeface="Calibri"/>
              </a:rPr>
              <a:t>for the countryside.  Those that did stay to treat the sick often caught the disease themselves. This left those who could afford to pay for treatment without much help.</a:t>
            </a:r>
            <a:endParaRPr/>
          </a:p>
        </p:txBody>
      </p:sp>
      <p:sp>
        <p:nvSpPr>
          <p:cNvPr id="790" name="Google Shape;790;p32"/>
          <p:cNvSpPr txBox="1"/>
          <p:nvPr/>
        </p:nvSpPr>
        <p:spPr>
          <a:xfrm>
            <a:off x="1672979" y="3800444"/>
            <a:ext cx="4119300" cy="87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u="sng">
                <a:solidFill>
                  <a:schemeClr val="dk1"/>
                </a:solidFill>
                <a:latin typeface="Calibri"/>
                <a:ea typeface="Calibri"/>
                <a:cs typeface="Calibri"/>
                <a:sym typeface="Calibri"/>
              </a:rPr>
              <a:t>THEORY: </a:t>
            </a:r>
            <a:r>
              <a:rPr lang="en-GB" sz="1100" u="sng">
                <a:solidFill>
                  <a:schemeClr val="dk1"/>
                </a:solidFill>
                <a:latin typeface="Calibri"/>
                <a:ea typeface="Calibri"/>
                <a:cs typeface="Calibri"/>
                <a:sym typeface="Calibri"/>
              </a:rPr>
              <a:t>The Four Humours</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Although this theory was still believed by some, </a:t>
            </a:r>
            <a:r>
              <a:rPr lang="en-GB" sz="1000" b="1">
                <a:solidFill>
                  <a:schemeClr val="dk1"/>
                </a:solidFill>
                <a:latin typeface="Calibri"/>
                <a:ea typeface="Calibri"/>
                <a:cs typeface="Calibri"/>
                <a:sym typeface="Calibri"/>
              </a:rPr>
              <a:t>far fewer </a:t>
            </a:r>
            <a:r>
              <a:rPr lang="en-GB" sz="1000">
                <a:solidFill>
                  <a:schemeClr val="dk1"/>
                </a:solidFill>
                <a:latin typeface="Calibri"/>
                <a:ea typeface="Calibri"/>
                <a:cs typeface="Calibri"/>
                <a:sym typeface="Calibri"/>
              </a:rPr>
              <a:t>people believed it was the cause of the plague.  However, some people still sought the help of physicians to carry out blood letting, fasting and purging to show how strongly some people held on to traditional ideas.</a:t>
            </a:r>
            <a:endParaRPr/>
          </a:p>
        </p:txBody>
      </p:sp>
      <p:sp>
        <p:nvSpPr>
          <p:cNvPr id="791" name="Google Shape;791;p32"/>
          <p:cNvSpPr txBox="1"/>
          <p:nvPr/>
        </p:nvSpPr>
        <p:spPr>
          <a:xfrm>
            <a:off x="1664207" y="5931835"/>
            <a:ext cx="4128000" cy="87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u="sng">
                <a:solidFill>
                  <a:schemeClr val="dk1"/>
                </a:solidFill>
                <a:latin typeface="Calibri"/>
                <a:ea typeface="Calibri"/>
                <a:cs typeface="Calibri"/>
                <a:sym typeface="Calibri"/>
              </a:rPr>
              <a:t>THEORY: </a:t>
            </a:r>
            <a:r>
              <a:rPr lang="en-GB" sz="1100" u="sng">
                <a:solidFill>
                  <a:schemeClr val="dk1"/>
                </a:solidFill>
                <a:latin typeface="Calibri"/>
                <a:ea typeface="Calibri"/>
                <a:cs typeface="Calibri"/>
                <a:sym typeface="Calibri"/>
              </a:rPr>
              <a:t>Person to Person</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It was accepted that disease could spread from person to person but not known exactly how. Rules were put in place that followed this theory, e.g. quarantine.  It was no coincidence that plague spread quickest in crowded &amp; poor parts of London where living conditions remained cramped and dirty.</a:t>
            </a:r>
            <a:endParaRPr/>
          </a:p>
        </p:txBody>
      </p:sp>
      <p:sp>
        <p:nvSpPr>
          <p:cNvPr id="792" name="Google Shape;792;p32"/>
          <p:cNvSpPr txBox="1"/>
          <p:nvPr/>
        </p:nvSpPr>
        <p:spPr>
          <a:xfrm>
            <a:off x="6811531" y="4683111"/>
            <a:ext cx="2055600" cy="1231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dk1"/>
                </a:solidFill>
                <a:latin typeface="Calibri"/>
                <a:ea typeface="Calibri"/>
                <a:cs typeface="Calibri"/>
                <a:sym typeface="Calibri"/>
              </a:rPr>
              <a:t>TREATMENT:  Superstition</a:t>
            </a:r>
            <a:endParaRPr/>
          </a:p>
          <a:p>
            <a:pPr marL="0" marR="0" lvl="0" indent="0" algn="l" rtl="0">
              <a:spcBef>
                <a:spcPts val="0"/>
              </a:spcBef>
              <a:spcAft>
                <a:spcPts val="0"/>
              </a:spcAft>
              <a:buNone/>
            </a:pPr>
            <a:r>
              <a:rPr lang="en-GB" sz="1050">
                <a:solidFill>
                  <a:schemeClr val="dk1"/>
                </a:solidFill>
                <a:latin typeface="Calibri"/>
                <a:ea typeface="Calibri"/>
                <a:cs typeface="Calibri"/>
                <a:sym typeface="Calibri"/>
              </a:rPr>
              <a:t>People would buy </a:t>
            </a:r>
            <a:r>
              <a:rPr lang="en-GB" sz="1050" b="1">
                <a:solidFill>
                  <a:schemeClr val="dk1"/>
                </a:solidFill>
                <a:latin typeface="Calibri"/>
                <a:ea typeface="Calibri"/>
                <a:cs typeface="Calibri"/>
                <a:sym typeface="Calibri"/>
              </a:rPr>
              <a:t>lucky charms </a:t>
            </a:r>
            <a:r>
              <a:rPr lang="en-GB" sz="1050">
                <a:solidFill>
                  <a:schemeClr val="dk1"/>
                </a:solidFill>
                <a:latin typeface="Calibri"/>
                <a:ea typeface="Calibri"/>
                <a:cs typeface="Calibri"/>
                <a:sym typeface="Calibri"/>
              </a:rPr>
              <a:t>or </a:t>
            </a:r>
            <a:r>
              <a:rPr lang="en-GB" sz="1050" b="1">
                <a:solidFill>
                  <a:schemeClr val="dk1"/>
                </a:solidFill>
                <a:latin typeface="Calibri"/>
                <a:ea typeface="Calibri"/>
                <a:cs typeface="Calibri"/>
                <a:sym typeface="Calibri"/>
              </a:rPr>
              <a:t>amulets</a:t>
            </a:r>
            <a:r>
              <a:rPr lang="en-GB" sz="1050">
                <a:solidFill>
                  <a:schemeClr val="dk1"/>
                </a:solidFill>
                <a:latin typeface="Calibri"/>
                <a:ea typeface="Calibri"/>
                <a:cs typeface="Calibri"/>
                <a:sym typeface="Calibri"/>
              </a:rPr>
              <a:t> from the apothecary. This, with prayer remained a popular method to treat the symptoms of plague in the hope that God would offer forgiveness.</a:t>
            </a:r>
            <a:endParaRPr/>
          </a:p>
        </p:txBody>
      </p:sp>
      <p:sp>
        <p:nvSpPr>
          <p:cNvPr id="793" name="Google Shape;793;p32"/>
          <p:cNvSpPr txBox="1"/>
          <p:nvPr/>
        </p:nvSpPr>
        <p:spPr>
          <a:xfrm>
            <a:off x="9101528" y="1318322"/>
            <a:ext cx="2917200" cy="1554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dk1"/>
                </a:solidFill>
                <a:latin typeface="Calibri"/>
                <a:ea typeface="Calibri"/>
                <a:cs typeface="Calibri"/>
                <a:sym typeface="Calibri"/>
              </a:rPr>
              <a:t>TREATMENT:  New Herbal Remedies</a:t>
            </a:r>
            <a:endParaRPr/>
          </a:p>
          <a:p>
            <a:pPr marL="0" marR="0" lvl="0" indent="0" algn="l" rtl="0">
              <a:spcBef>
                <a:spcPts val="0"/>
              </a:spcBef>
              <a:spcAft>
                <a:spcPts val="0"/>
              </a:spcAft>
              <a:buNone/>
            </a:pPr>
            <a:r>
              <a:rPr lang="en-GB" sz="1050">
                <a:solidFill>
                  <a:schemeClr val="dk1"/>
                </a:solidFill>
                <a:latin typeface="Calibri"/>
                <a:ea typeface="Calibri"/>
                <a:cs typeface="Calibri"/>
                <a:sym typeface="Calibri"/>
              </a:rPr>
              <a:t>Herbal remedies became more popular with the high number of books which were printed. New ‘</a:t>
            </a:r>
            <a:r>
              <a:rPr lang="en-GB" sz="1050" b="1">
                <a:solidFill>
                  <a:schemeClr val="dk1"/>
                </a:solidFill>
                <a:latin typeface="Calibri"/>
                <a:ea typeface="Calibri"/>
                <a:cs typeface="Calibri"/>
                <a:sym typeface="Calibri"/>
              </a:rPr>
              <a:t>exotic</a:t>
            </a:r>
            <a:r>
              <a:rPr lang="en-GB" sz="1050">
                <a:solidFill>
                  <a:schemeClr val="dk1"/>
                </a:solidFill>
                <a:latin typeface="Calibri"/>
                <a:ea typeface="Calibri"/>
                <a:cs typeface="Calibri"/>
                <a:sym typeface="Calibri"/>
              </a:rPr>
              <a:t>’ remedies contained exciting ingredients from abroad such as </a:t>
            </a:r>
            <a:r>
              <a:rPr lang="en-GB" sz="1050" b="1">
                <a:solidFill>
                  <a:schemeClr val="dk1"/>
                </a:solidFill>
                <a:latin typeface="Calibri"/>
                <a:ea typeface="Calibri"/>
                <a:cs typeface="Calibri"/>
                <a:sym typeface="Calibri"/>
              </a:rPr>
              <a:t>sugar</a:t>
            </a:r>
            <a:r>
              <a:rPr lang="en-GB" sz="1050">
                <a:solidFill>
                  <a:schemeClr val="dk1"/>
                </a:solidFill>
                <a:latin typeface="Calibri"/>
                <a:ea typeface="Calibri"/>
                <a:cs typeface="Calibri"/>
                <a:sym typeface="Calibri"/>
              </a:rPr>
              <a:t> and </a:t>
            </a:r>
            <a:r>
              <a:rPr lang="en-GB" sz="1050" b="1">
                <a:solidFill>
                  <a:schemeClr val="dk1"/>
                </a:solidFill>
                <a:latin typeface="Calibri"/>
                <a:ea typeface="Calibri"/>
                <a:cs typeface="Calibri"/>
                <a:sym typeface="Calibri"/>
              </a:rPr>
              <a:t>nutmeg</a:t>
            </a:r>
            <a:r>
              <a:rPr lang="en-GB" sz="1050">
                <a:solidFill>
                  <a:schemeClr val="dk1"/>
                </a:solidFill>
                <a:latin typeface="Calibri"/>
                <a:ea typeface="Calibri"/>
                <a:cs typeface="Calibri"/>
                <a:sym typeface="Calibri"/>
              </a:rPr>
              <a:t>.  </a:t>
            </a:r>
            <a:r>
              <a:rPr lang="en-GB" sz="1050" b="1">
                <a:solidFill>
                  <a:schemeClr val="dk1"/>
                </a:solidFill>
                <a:latin typeface="Calibri"/>
                <a:ea typeface="Calibri"/>
                <a:cs typeface="Calibri"/>
                <a:sym typeface="Calibri"/>
              </a:rPr>
              <a:t>Traders </a:t>
            </a:r>
            <a:r>
              <a:rPr lang="en-GB" sz="1050">
                <a:solidFill>
                  <a:schemeClr val="dk1"/>
                </a:solidFill>
                <a:latin typeface="Calibri"/>
                <a:ea typeface="Calibri"/>
                <a:cs typeface="Calibri"/>
                <a:sym typeface="Calibri"/>
              </a:rPr>
              <a:t>claimed they had returned from overseas with great acting medicines.  ‘</a:t>
            </a:r>
            <a:r>
              <a:rPr lang="en-GB" sz="1050" b="1">
                <a:solidFill>
                  <a:schemeClr val="dk1"/>
                </a:solidFill>
                <a:latin typeface="Calibri"/>
                <a:ea typeface="Calibri"/>
                <a:cs typeface="Calibri"/>
                <a:sym typeface="Calibri"/>
              </a:rPr>
              <a:t>London Treacle</a:t>
            </a:r>
            <a:r>
              <a:rPr lang="en-GB" sz="1050">
                <a:solidFill>
                  <a:schemeClr val="dk1"/>
                </a:solidFill>
                <a:latin typeface="Calibri"/>
                <a:ea typeface="Calibri"/>
                <a:cs typeface="Calibri"/>
                <a:sym typeface="Calibri"/>
              </a:rPr>
              <a:t>’ contained wine, spices, honey &amp; </a:t>
            </a:r>
            <a:r>
              <a:rPr lang="en-GB" sz="1050" b="1">
                <a:solidFill>
                  <a:schemeClr val="dk1"/>
                </a:solidFill>
                <a:latin typeface="Calibri"/>
                <a:ea typeface="Calibri"/>
                <a:cs typeface="Calibri"/>
                <a:sym typeface="Calibri"/>
              </a:rPr>
              <a:t>opium</a:t>
            </a:r>
            <a:r>
              <a:rPr lang="en-GB" sz="1050">
                <a:solidFill>
                  <a:schemeClr val="dk1"/>
                </a:solidFill>
                <a:latin typeface="Calibri"/>
                <a:ea typeface="Calibri"/>
                <a:cs typeface="Calibri"/>
                <a:sym typeface="Calibri"/>
              </a:rPr>
              <a:t>.  People were willing to try them out of desperation. </a:t>
            </a:r>
            <a:endParaRPr/>
          </a:p>
        </p:txBody>
      </p:sp>
      <p:pic>
        <p:nvPicPr>
          <p:cNvPr id="794" name="Google Shape;794;p32" descr="Malibu demo Regular"/>
          <p:cNvPicPr preferRelativeResize="0"/>
          <p:nvPr/>
        </p:nvPicPr>
        <p:blipFill rotWithShape="1">
          <a:blip r:embed="rId7">
            <a:alphaModFix/>
          </a:blip>
          <a:srcRect/>
          <a:stretch/>
        </p:blipFill>
        <p:spPr>
          <a:xfrm rot="344552">
            <a:off x="8297730" y="3863376"/>
            <a:ext cx="1354982" cy="381062"/>
          </a:xfrm>
          <a:prstGeom prst="rect">
            <a:avLst/>
          </a:prstGeom>
          <a:noFill/>
          <a:ln>
            <a:noFill/>
          </a:ln>
        </p:spPr>
      </p:pic>
      <p:pic>
        <p:nvPicPr>
          <p:cNvPr id="795" name="Google Shape;795;p32" descr="Malibu demo Regular"/>
          <p:cNvPicPr preferRelativeResize="0"/>
          <p:nvPr/>
        </p:nvPicPr>
        <p:blipFill rotWithShape="1">
          <a:blip r:embed="rId7">
            <a:alphaModFix/>
          </a:blip>
          <a:srcRect/>
          <a:stretch/>
        </p:blipFill>
        <p:spPr>
          <a:xfrm rot="-627580">
            <a:off x="8277386" y="3240292"/>
            <a:ext cx="1311459" cy="368822"/>
          </a:xfrm>
          <a:prstGeom prst="rect">
            <a:avLst/>
          </a:prstGeom>
          <a:noFill/>
          <a:ln>
            <a:noFill/>
          </a:ln>
        </p:spPr>
      </p:pic>
      <p:pic>
        <p:nvPicPr>
          <p:cNvPr id="796" name="Google Shape;796;p32" descr="Grandpa with headache"/>
          <p:cNvPicPr preferRelativeResize="0"/>
          <p:nvPr/>
        </p:nvPicPr>
        <p:blipFill rotWithShape="1">
          <a:blip r:embed="rId8">
            <a:alphaModFix/>
          </a:blip>
          <a:srcRect/>
          <a:stretch/>
        </p:blipFill>
        <p:spPr>
          <a:xfrm>
            <a:off x="11106364" y="4521699"/>
            <a:ext cx="912435" cy="1498979"/>
          </a:xfrm>
          <a:prstGeom prst="rect">
            <a:avLst/>
          </a:prstGeom>
          <a:noFill/>
          <a:ln>
            <a:noFill/>
          </a:ln>
        </p:spPr>
      </p:pic>
      <p:pic>
        <p:nvPicPr>
          <p:cNvPr id="797" name="Google Shape;797;p32"/>
          <p:cNvPicPr preferRelativeResize="0"/>
          <p:nvPr/>
        </p:nvPicPr>
        <p:blipFill rotWithShape="1">
          <a:blip r:embed="rId9">
            <a:alphaModFix/>
          </a:blip>
          <a:srcRect/>
          <a:stretch/>
        </p:blipFill>
        <p:spPr>
          <a:xfrm>
            <a:off x="5928846" y="4553871"/>
            <a:ext cx="900246" cy="144015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33"/>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GB" sz="4400"/>
              <a:t>Industrial Medicine</a:t>
            </a:r>
            <a:endParaRPr/>
          </a:p>
        </p:txBody>
      </p:sp>
      <p:sp>
        <p:nvSpPr>
          <p:cNvPr id="804" name="Google Shape;804;p33"/>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34"/>
          <p:cNvSpPr txBox="1"/>
          <p:nvPr/>
        </p:nvSpPr>
        <p:spPr>
          <a:xfrm>
            <a:off x="89647" y="49103"/>
            <a:ext cx="15015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17a</a:t>
            </a:r>
            <a:endParaRPr/>
          </a:p>
        </p:txBody>
      </p:sp>
      <p:pic>
        <p:nvPicPr>
          <p:cNvPr id="811" name="Google Shape;811;p34" descr="Radio Newsman Regular"/>
          <p:cNvPicPr preferRelativeResize="0"/>
          <p:nvPr/>
        </p:nvPicPr>
        <p:blipFill rotWithShape="1">
          <a:blip r:embed="rId3">
            <a:alphaModFix/>
          </a:blip>
          <a:srcRect l="58713" b="-9998"/>
          <a:stretch/>
        </p:blipFill>
        <p:spPr>
          <a:xfrm>
            <a:off x="44823" y="986305"/>
            <a:ext cx="1466400" cy="175712"/>
          </a:xfrm>
          <a:prstGeom prst="rect">
            <a:avLst/>
          </a:prstGeom>
          <a:noFill/>
          <a:ln>
            <a:noFill/>
          </a:ln>
        </p:spPr>
      </p:pic>
      <p:pic>
        <p:nvPicPr>
          <p:cNvPr id="812" name="Google Shape;812;p34" descr="Radio Newsman Regular"/>
          <p:cNvPicPr preferRelativeResize="0"/>
          <p:nvPr/>
        </p:nvPicPr>
        <p:blipFill rotWithShape="1">
          <a:blip r:embed="rId4">
            <a:alphaModFix/>
          </a:blip>
          <a:srcRect l="27432" r="42097" b="-14995"/>
          <a:stretch/>
        </p:blipFill>
        <p:spPr>
          <a:xfrm>
            <a:off x="84866" y="724075"/>
            <a:ext cx="1506191" cy="251049"/>
          </a:xfrm>
          <a:prstGeom prst="rect">
            <a:avLst/>
          </a:prstGeom>
          <a:noFill/>
          <a:ln>
            <a:noFill/>
          </a:ln>
        </p:spPr>
      </p:pic>
      <p:pic>
        <p:nvPicPr>
          <p:cNvPr id="813" name="Google Shape;813;p34" descr="Radio Newsman Regular"/>
          <p:cNvPicPr preferRelativeResize="0"/>
          <p:nvPr/>
        </p:nvPicPr>
        <p:blipFill rotWithShape="1">
          <a:blip r:embed="rId4">
            <a:alphaModFix/>
          </a:blip>
          <a:srcRect r="73478" b="-4997"/>
          <a:stretch/>
        </p:blipFill>
        <p:spPr>
          <a:xfrm>
            <a:off x="89647" y="437649"/>
            <a:ext cx="1501409" cy="286426"/>
          </a:xfrm>
          <a:prstGeom prst="rect">
            <a:avLst/>
          </a:prstGeom>
          <a:noFill/>
          <a:ln>
            <a:noFill/>
          </a:ln>
        </p:spPr>
      </p:pic>
      <p:pic>
        <p:nvPicPr>
          <p:cNvPr id="814" name="Google Shape;814;p34" descr="Image result for heart monitor clipart"/>
          <p:cNvPicPr preferRelativeResize="0"/>
          <p:nvPr/>
        </p:nvPicPr>
        <p:blipFill rotWithShape="1">
          <a:blip r:embed="rId5">
            <a:alphaModFix/>
          </a:blip>
          <a:srcRect t="39191" r="15902" b="38201"/>
          <a:stretch/>
        </p:blipFill>
        <p:spPr>
          <a:xfrm>
            <a:off x="1" y="1145824"/>
            <a:ext cx="1591056" cy="785474"/>
          </a:xfrm>
          <a:prstGeom prst="rect">
            <a:avLst/>
          </a:prstGeom>
          <a:noFill/>
          <a:ln>
            <a:noFill/>
          </a:ln>
        </p:spPr>
      </p:pic>
      <p:sp>
        <p:nvSpPr>
          <p:cNvPr id="815" name="Google Shape;815;p34"/>
          <p:cNvSpPr txBox="1"/>
          <p:nvPr/>
        </p:nvSpPr>
        <p:spPr>
          <a:xfrm>
            <a:off x="1664208" y="49103"/>
            <a:ext cx="104562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2: </a:t>
            </a:r>
            <a:r>
              <a:rPr lang="en-GB" sz="1600">
                <a:solidFill>
                  <a:schemeClr val="lt1"/>
                </a:solidFill>
                <a:latin typeface="Calibri"/>
                <a:ea typeface="Calibri"/>
                <a:cs typeface="Calibri"/>
                <a:sym typeface="Calibri"/>
              </a:rPr>
              <a:t>Medicine – The 18</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&amp; 19</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Century – </a:t>
            </a:r>
            <a:r>
              <a:rPr lang="en-GB" sz="1600" b="1">
                <a:solidFill>
                  <a:schemeClr val="lt1"/>
                </a:solidFill>
                <a:latin typeface="Calibri"/>
                <a:ea typeface="Calibri"/>
                <a:cs typeface="Calibri"/>
                <a:sym typeface="Calibri"/>
              </a:rPr>
              <a:t>The Role of Key Individuals in the Progress of Medicine </a:t>
            </a:r>
            <a:endParaRPr/>
          </a:p>
        </p:txBody>
      </p:sp>
      <p:pic>
        <p:nvPicPr>
          <p:cNvPr id="816" name="Google Shape;816;p34" descr="Related image"/>
          <p:cNvPicPr preferRelativeResize="0"/>
          <p:nvPr/>
        </p:nvPicPr>
        <p:blipFill rotWithShape="1">
          <a:blip r:embed="rId6">
            <a:alphaModFix/>
          </a:blip>
          <a:srcRect/>
          <a:stretch/>
        </p:blipFill>
        <p:spPr>
          <a:xfrm>
            <a:off x="438269" y="1179454"/>
            <a:ext cx="732840" cy="664943"/>
          </a:xfrm>
          <a:prstGeom prst="rect">
            <a:avLst/>
          </a:prstGeom>
          <a:noFill/>
          <a:ln>
            <a:noFill/>
          </a:ln>
        </p:spPr>
      </p:pic>
      <p:sp>
        <p:nvSpPr>
          <p:cNvPr id="817" name="Google Shape;817;p34"/>
          <p:cNvSpPr/>
          <p:nvPr/>
        </p:nvSpPr>
        <p:spPr>
          <a:xfrm>
            <a:off x="84866" y="1789050"/>
            <a:ext cx="1500900" cy="49815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8" name="Google Shape;818;p34"/>
          <p:cNvSpPr txBox="1"/>
          <p:nvPr/>
        </p:nvSpPr>
        <p:spPr>
          <a:xfrm>
            <a:off x="125374" y="1823653"/>
            <a:ext cx="14199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KEY TERMS</a:t>
            </a:r>
            <a:endParaRPr sz="1200">
              <a:solidFill>
                <a:schemeClr val="lt1"/>
              </a:solidFill>
              <a:latin typeface="Calibri"/>
              <a:ea typeface="Calibri"/>
              <a:cs typeface="Calibri"/>
              <a:sym typeface="Calibri"/>
            </a:endParaRPr>
          </a:p>
        </p:txBody>
      </p:sp>
      <p:sp>
        <p:nvSpPr>
          <p:cNvPr id="819" name="Google Shape;819;p34"/>
          <p:cNvSpPr txBox="1"/>
          <p:nvPr/>
        </p:nvSpPr>
        <p:spPr>
          <a:xfrm>
            <a:off x="54521" y="2135255"/>
            <a:ext cx="1500300" cy="46176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Noto Sans Symbols"/>
              <a:buChar char="❑"/>
            </a:pPr>
            <a:r>
              <a:rPr lang="en-GB" sz="1400" b="1">
                <a:solidFill>
                  <a:schemeClr val="dk1"/>
                </a:solidFill>
                <a:latin typeface="Calibri"/>
                <a:ea typeface="Calibri"/>
                <a:cs typeface="Calibri"/>
                <a:sym typeface="Calibri"/>
              </a:rPr>
              <a:t>Amputation</a:t>
            </a:r>
            <a:endParaRPr/>
          </a:p>
          <a:p>
            <a:pPr marL="285750" marR="0" lvl="0" indent="-285750" algn="l" rtl="0">
              <a:spcBef>
                <a:spcPts val="0"/>
              </a:spcBef>
              <a:spcAft>
                <a:spcPts val="0"/>
              </a:spcAft>
              <a:buClr>
                <a:schemeClr val="dk1"/>
              </a:buClr>
              <a:buSzPts val="1400"/>
              <a:buFont typeface="Noto Sans Symbols"/>
              <a:buChar char="❑"/>
            </a:pPr>
            <a:r>
              <a:rPr lang="en-GB" sz="1400" b="1">
                <a:solidFill>
                  <a:schemeClr val="dk1"/>
                </a:solidFill>
                <a:latin typeface="Calibri"/>
                <a:ea typeface="Calibri"/>
                <a:cs typeface="Calibri"/>
                <a:sym typeface="Calibri"/>
              </a:rPr>
              <a:t>Anaesthetic</a:t>
            </a:r>
            <a:endParaRPr/>
          </a:p>
          <a:p>
            <a:pPr marL="285750" marR="0" lvl="0" indent="-285750" algn="l" rtl="0">
              <a:spcBef>
                <a:spcPts val="0"/>
              </a:spcBef>
              <a:spcAft>
                <a:spcPts val="0"/>
              </a:spcAft>
              <a:buClr>
                <a:schemeClr val="dk1"/>
              </a:buClr>
              <a:buSzPts val="1400"/>
              <a:buFont typeface="Noto Sans Symbols"/>
              <a:buChar char="❑"/>
            </a:pPr>
            <a:r>
              <a:rPr lang="en-GB" sz="1400" b="1">
                <a:solidFill>
                  <a:schemeClr val="dk1"/>
                </a:solidFill>
                <a:latin typeface="Calibri"/>
                <a:ea typeface="Calibri"/>
                <a:cs typeface="Calibri"/>
                <a:sym typeface="Calibri"/>
              </a:rPr>
              <a:t>Anthrax</a:t>
            </a:r>
            <a:endParaRPr/>
          </a:p>
          <a:p>
            <a:pPr marL="285750" marR="0" lvl="0" indent="-285750" algn="l" rtl="0">
              <a:spcBef>
                <a:spcPts val="0"/>
              </a:spcBef>
              <a:spcAft>
                <a:spcPts val="0"/>
              </a:spcAft>
              <a:buClr>
                <a:schemeClr val="dk1"/>
              </a:buClr>
              <a:buSzPts val="1400"/>
              <a:buFont typeface="Noto Sans Symbols"/>
              <a:buChar char="❑"/>
            </a:pPr>
            <a:r>
              <a:rPr lang="en-GB" sz="1400" b="1">
                <a:solidFill>
                  <a:schemeClr val="dk1"/>
                </a:solidFill>
                <a:latin typeface="Calibri"/>
                <a:ea typeface="Calibri"/>
                <a:cs typeface="Calibri"/>
                <a:sym typeface="Calibri"/>
              </a:rPr>
              <a:t>Antiseptic</a:t>
            </a:r>
            <a:endParaRPr/>
          </a:p>
          <a:p>
            <a:pPr marL="285750" marR="0" lvl="0" indent="-285750" algn="l" rtl="0">
              <a:spcBef>
                <a:spcPts val="0"/>
              </a:spcBef>
              <a:spcAft>
                <a:spcPts val="0"/>
              </a:spcAft>
              <a:buClr>
                <a:schemeClr val="dk1"/>
              </a:buClr>
              <a:buSzPts val="1400"/>
              <a:buFont typeface="Noto Sans Symbols"/>
              <a:buChar char="❑"/>
            </a:pPr>
            <a:r>
              <a:rPr lang="en-GB" sz="1400" b="1">
                <a:solidFill>
                  <a:schemeClr val="dk1"/>
                </a:solidFill>
                <a:latin typeface="Calibri"/>
                <a:ea typeface="Calibri"/>
                <a:cs typeface="Calibri"/>
                <a:sym typeface="Calibri"/>
              </a:rPr>
              <a:t>Bacteria</a:t>
            </a:r>
            <a:endParaRPr/>
          </a:p>
          <a:p>
            <a:pPr marL="285750" marR="0" lvl="0" indent="-285750" algn="l" rtl="0">
              <a:spcBef>
                <a:spcPts val="0"/>
              </a:spcBef>
              <a:spcAft>
                <a:spcPts val="0"/>
              </a:spcAft>
              <a:buClr>
                <a:schemeClr val="dk1"/>
              </a:buClr>
              <a:buSzPts val="1400"/>
              <a:buFont typeface="Noto Sans Symbols"/>
              <a:buChar char="❑"/>
            </a:pPr>
            <a:r>
              <a:rPr lang="en-GB" sz="1400" b="1">
                <a:solidFill>
                  <a:schemeClr val="dk1"/>
                </a:solidFill>
                <a:latin typeface="Calibri"/>
                <a:ea typeface="Calibri"/>
                <a:cs typeface="Calibri"/>
                <a:sym typeface="Calibri"/>
              </a:rPr>
              <a:t>Breakthrough</a:t>
            </a:r>
            <a:endParaRPr/>
          </a:p>
          <a:p>
            <a:pPr marL="285750" marR="0" lvl="0" indent="-285750" algn="l" rtl="0">
              <a:spcBef>
                <a:spcPts val="0"/>
              </a:spcBef>
              <a:spcAft>
                <a:spcPts val="0"/>
              </a:spcAft>
              <a:buClr>
                <a:schemeClr val="dk1"/>
              </a:buClr>
              <a:buSzPts val="1400"/>
              <a:buFont typeface="Noto Sans Symbols"/>
              <a:buChar char="❑"/>
            </a:pPr>
            <a:r>
              <a:rPr lang="en-GB" sz="1400" b="1">
                <a:solidFill>
                  <a:schemeClr val="dk1"/>
                </a:solidFill>
                <a:latin typeface="Calibri"/>
                <a:ea typeface="Calibri"/>
                <a:cs typeface="Calibri"/>
                <a:sym typeface="Calibri"/>
              </a:rPr>
              <a:t>Carbolic Acid</a:t>
            </a:r>
            <a:endParaRPr/>
          </a:p>
          <a:p>
            <a:pPr marL="285750" marR="0" lvl="0" indent="-285750" algn="l" rtl="0">
              <a:spcBef>
                <a:spcPts val="0"/>
              </a:spcBef>
              <a:spcAft>
                <a:spcPts val="0"/>
              </a:spcAft>
              <a:buClr>
                <a:schemeClr val="dk1"/>
              </a:buClr>
              <a:buSzPts val="1400"/>
              <a:buFont typeface="Noto Sans Symbols"/>
              <a:buChar char="❑"/>
            </a:pPr>
            <a:r>
              <a:rPr lang="en-GB" sz="1400" b="1">
                <a:solidFill>
                  <a:schemeClr val="dk1"/>
                </a:solidFill>
                <a:latin typeface="Calibri"/>
                <a:ea typeface="Calibri"/>
                <a:cs typeface="Calibri"/>
                <a:sym typeface="Calibri"/>
              </a:rPr>
              <a:t>Childbirth</a:t>
            </a:r>
            <a:endParaRPr/>
          </a:p>
          <a:p>
            <a:pPr marL="285750" marR="0" lvl="0" indent="-285750" algn="l" rtl="0">
              <a:spcBef>
                <a:spcPts val="0"/>
              </a:spcBef>
              <a:spcAft>
                <a:spcPts val="0"/>
              </a:spcAft>
              <a:buClr>
                <a:schemeClr val="dk1"/>
              </a:buClr>
              <a:buSzPts val="1400"/>
              <a:buFont typeface="Noto Sans Symbols"/>
              <a:buChar char="❑"/>
            </a:pPr>
            <a:r>
              <a:rPr lang="en-GB" sz="1400" b="1">
                <a:solidFill>
                  <a:schemeClr val="dk1"/>
                </a:solidFill>
                <a:latin typeface="Calibri"/>
                <a:ea typeface="Calibri"/>
                <a:cs typeface="Calibri"/>
                <a:sym typeface="Calibri"/>
              </a:rPr>
              <a:t>Chloroform</a:t>
            </a:r>
            <a:endParaRPr/>
          </a:p>
          <a:p>
            <a:pPr marL="285750" marR="0" lvl="0" indent="-285750" algn="l" rtl="0">
              <a:spcBef>
                <a:spcPts val="0"/>
              </a:spcBef>
              <a:spcAft>
                <a:spcPts val="0"/>
              </a:spcAft>
              <a:buClr>
                <a:schemeClr val="dk1"/>
              </a:buClr>
              <a:buSzPts val="1400"/>
              <a:buFont typeface="Noto Sans Symbols"/>
              <a:buChar char="❑"/>
            </a:pPr>
            <a:r>
              <a:rPr lang="en-GB" sz="1400" b="1">
                <a:solidFill>
                  <a:schemeClr val="dk1"/>
                </a:solidFill>
                <a:latin typeface="Calibri"/>
                <a:ea typeface="Calibri"/>
                <a:cs typeface="Calibri"/>
                <a:sym typeface="Calibri"/>
              </a:rPr>
              <a:t>Cholera</a:t>
            </a:r>
            <a:endParaRPr/>
          </a:p>
          <a:p>
            <a:pPr marL="285750" marR="0" lvl="0" indent="-285750" algn="l" rtl="0">
              <a:spcBef>
                <a:spcPts val="0"/>
              </a:spcBef>
              <a:spcAft>
                <a:spcPts val="0"/>
              </a:spcAft>
              <a:buClr>
                <a:schemeClr val="dk1"/>
              </a:buClr>
              <a:buSzPts val="1400"/>
              <a:buFont typeface="Noto Sans Symbols"/>
              <a:buChar char="❑"/>
            </a:pPr>
            <a:r>
              <a:rPr lang="en-GB" sz="1400" b="1">
                <a:solidFill>
                  <a:schemeClr val="dk1"/>
                </a:solidFill>
                <a:latin typeface="Calibri"/>
                <a:ea typeface="Calibri"/>
                <a:cs typeface="Calibri"/>
                <a:sym typeface="Calibri"/>
              </a:rPr>
              <a:t>Crimean War</a:t>
            </a:r>
            <a:endParaRPr/>
          </a:p>
          <a:p>
            <a:pPr marL="285750" marR="0" lvl="0" indent="-285750" algn="l" rtl="0">
              <a:spcBef>
                <a:spcPts val="0"/>
              </a:spcBef>
              <a:spcAft>
                <a:spcPts val="0"/>
              </a:spcAft>
              <a:buClr>
                <a:schemeClr val="dk1"/>
              </a:buClr>
              <a:buSzPts val="1400"/>
              <a:buFont typeface="Noto Sans Symbols"/>
              <a:buChar char="❑"/>
            </a:pPr>
            <a:r>
              <a:rPr lang="en-GB" sz="1400" b="1">
                <a:solidFill>
                  <a:schemeClr val="dk1"/>
                </a:solidFill>
                <a:latin typeface="Calibri"/>
                <a:ea typeface="Calibri"/>
                <a:cs typeface="Calibri"/>
                <a:sym typeface="Calibri"/>
              </a:rPr>
              <a:t>Epidemic</a:t>
            </a:r>
            <a:endParaRPr/>
          </a:p>
          <a:p>
            <a:pPr marL="285750" marR="0" lvl="0" indent="-285750" algn="l" rtl="0">
              <a:spcBef>
                <a:spcPts val="0"/>
              </a:spcBef>
              <a:spcAft>
                <a:spcPts val="0"/>
              </a:spcAft>
              <a:buClr>
                <a:schemeClr val="dk1"/>
              </a:buClr>
              <a:buSzPts val="1400"/>
              <a:buFont typeface="Noto Sans Symbols"/>
              <a:buChar char="❑"/>
            </a:pPr>
            <a:r>
              <a:rPr lang="en-GB" sz="1400" b="1">
                <a:solidFill>
                  <a:schemeClr val="dk1"/>
                </a:solidFill>
                <a:latin typeface="Calibri"/>
                <a:ea typeface="Calibri"/>
                <a:cs typeface="Calibri"/>
                <a:sym typeface="Calibri"/>
              </a:rPr>
              <a:t>Germ Theory</a:t>
            </a:r>
            <a:endParaRPr/>
          </a:p>
          <a:p>
            <a:pPr marL="285750" marR="0" lvl="0" indent="-285750" algn="l" rtl="0">
              <a:spcBef>
                <a:spcPts val="0"/>
              </a:spcBef>
              <a:spcAft>
                <a:spcPts val="0"/>
              </a:spcAft>
              <a:buClr>
                <a:schemeClr val="dk1"/>
              </a:buClr>
              <a:buSzPts val="1400"/>
              <a:buFont typeface="Noto Sans Symbols"/>
              <a:buChar char="❑"/>
            </a:pPr>
            <a:r>
              <a:rPr lang="en-GB" sz="1400" b="1">
                <a:solidFill>
                  <a:schemeClr val="dk1"/>
                </a:solidFill>
                <a:latin typeface="Calibri"/>
                <a:ea typeface="Calibri"/>
                <a:cs typeface="Calibri"/>
                <a:sym typeface="Calibri"/>
              </a:rPr>
              <a:t>Hygiene</a:t>
            </a:r>
            <a:endParaRPr/>
          </a:p>
          <a:p>
            <a:pPr marL="285750" marR="0" lvl="0" indent="-285750" algn="l" rtl="0">
              <a:spcBef>
                <a:spcPts val="0"/>
              </a:spcBef>
              <a:spcAft>
                <a:spcPts val="0"/>
              </a:spcAft>
              <a:buClr>
                <a:schemeClr val="dk1"/>
              </a:buClr>
              <a:buSzPts val="1400"/>
              <a:buFont typeface="Noto Sans Symbols"/>
              <a:buChar char="❑"/>
            </a:pPr>
            <a:r>
              <a:rPr lang="en-GB" sz="1400" b="1">
                <a:solidFill>
                  <a:schemeClr val="dk1"/>
                </a:solidFill>
                <a:latin typeface="Calibri"/>
                <a:ea typeface="Calibri"/>
                <a:cs typeface="Calibri"/>
                <a:sym typeface="Calibri"/>
              </a:rPr>
              <a:t>Infection</a:t>
            </a:r>
            <a:endParaRPr/>
          </a:p>
          <a:p>
            <a:pPr marL="285750" marR="0" lvl="0" indent="-285750" algn="l" rtl="0">
              <a:spcBef>
                <a:spcPts val="0"/>
              </a:spcBef>
              <a:spcAft>
                <a:spcPts val="0"/>
              </a:spcAft>
              <a:buClr>
                <a:schemeClr val="dk1"/>
              </a:buClr>
              <a:buSzPts val="1400"/>
              <a:buFont typeface="Noto Sans Symbols"/>
              <a:buChar char="❑"/>
            </a:pPr>
            <a:r>
              <a:rPr lang="en-GB" sz="1400" b="1">
                <a:solidFill>
                  <a:schemeClr val="dk1"/>
                </a:solidFill>
                <a:latin typeface="Calibri"/>
                <a:ea typeface="Calibri"/>
                <a:cs typeface="Calibri"/>
                <a:sym typeface="Calibri"/>
              </a:rPr>
              <a:t>Ligature</a:t>
            </a:r>
            <a:endParaRPr/>
          </a:p>
          <a:p>
            <a:pPr marL="285750" marR="0" lvl="0" indent="-285750" algn="l" rtl="0">
              <a:spcBef>
                <a:spcPts val="0"/>
              </a:spcBef>
              <a:spcAft>
                <a:spcPts val="0"/>
              </a:spcAft>
              <a:buClr>
                <a:schemeClr val="dk1"/>
              </a:buClr>
              <a:buSzPts val="1400"/>
              <a:buFont typeface="Noto Sans Symbols"/>
              <a:buChar char="❑"/>
            </a:pPr>
            <a:r>
              <a:rPr lang="en-GB" sz="1400" b="1">
                <a:solidFill>
                  <a:schemeClr val="dk1"/>
                </a:solidFill>
                <a:latin typeface="Calibri"/>
                <a:ea typeface="Calibri"/>
                <a:cs typeface="Calibri"/>
                <a:sym typeface="Calibri"/>
              </a:rPr>
              <a:t>Microbes</a:t>
            </a:r>
            <a:endParaRPr/>
          </a:p>
          <a:p>
            <a:pPr marL="285750" marR="0" lvl="0" indent="-285750" algn="l" rtl="0">
              <a:spcBef>
                <a:spcPts val="0"/>
              </a:spcBef>
              <a:spcAft>
                <a:spcPts val="0"/>
              </a:spcAft>
              <a:buClr>
                <a:schemeClr val="dk1"/>
              </a:buClr>
              <a:buSzPts val="1400"/>
              <a:buFont typeface="Noto Sans Symbols"/>
              <a:buChar char="❑"/>
            </a:pPr>
            <a:r>
              <a:rPr lang="en-GB" sz="1400" b="1">
                <a:solidFill>
                  <a:schemeClr val="dk1"/>
                </a:solidFill>
                <a:latin typeface="Calibri"/>
                <a:ea typeface="Calibri"/>
                <a:cs typeface="Calibri"/>
                <a:sym typeface="Calibri"/>
              </a:rPr>
              <a:t>Smallpox</a:t>
            </a:r>
            <a:endParaRPr/>
          </a:p>
          <a:p>
            <a:pPr marL="285750" marR="0" lvl="0" indent="-285750" algn="l" rtl="0">
              <a:spcBef>
                <a:spcPts val="0"/>
              </a:spcBef>
              <a:spcAft>
                <a:spcPts val="0"/>
              </a:spcAft>
              <a:buClr>
                <a:schemeClr val="dk1"/>
              </a:buClr>
              <a:buSzPts val="1400"/>
              <a:buFont typeface="Noto Sans Symbols"/>
              <a:buChar char="❑"/>
            </a:pPr>
            <a:r>
              <a:rPr lang="en-GB" sz="1400" b="1">
                <a:solidFill>
                  <a:schemeClr val="dk1"/>
                </a:solidFill>
                <a:latin typeface="Calibri"/>
                <a:ea typeface="Calibri"/>
                <a:cs typeface="Calibri"/>
                <a:sym typeface="Calibri"/>
              </a:rPr>
              <a:t>Sterilise</a:t>
            </a:r>
            <a:endParaRPr/>
          </a:p>
          <a:p>
            <a:pPr marL="285750" marR="0" lvl="0" indent="-285750" algn="l" rtl="0">
              <a:spcBef>
                <a:spcPts val="0"/>
              </a:spcBef>
              <a:spcAft>
                <a:spcPts val="0"/>
              </a:spcAft>
              <a:buClr>
                <a:schemeClr val="dk1"/>
              </a:buClr>
              <a:buSzPts val="1400"/>
              <a:buFont typeface="Noto Sans Symbols"/>
              <a:buChar char="❑"/>
            </a:pPr>
            <a:r>
              <a:rPr lang="en-GB" sz="1400" b="1">
                <a:solidFill>
                  <a:schemeClr val="dk1"/>
                </a:solidFill>
                <a:latin typeface="Calibri"/>
                <a:ea typeface="Calibri"/>
                <a:cs typeface="Calibri"/>
                <a:sym typeface="Calibri"/>
              </a:rPr>
              <a:t>Typhoid</a:t>
            </a:r>
            <a:endParaRPr/>
          </a:p>
          <a:p>
            <a:pPr marL="285750" marR="0" lvl="0" indent="-285750" algn="l" rtl="0">
              <a:spcBef>
                <a:spcPts val="0"/>
              </a:spcBef>
              <a:spcAft>
                <a:spcPts val="0"/>
              </a:spcAft>
              <a:buClr>
                <a:schemeClr val="dk1"/>
              </a:buClr>
              <a:buSzPts val="1400"/>
              <a:buFont typeface="Noto Sans Symbols"/>
              <a:buChar char="❑"/>
            </a:pPr>
            <a:r>
              <a:rPr lang="en-GB" sz="1400" b="1">
                <a:solidFill>
                  <a:schemeClr val="dk1"/>
                </a:solidFill>
                <a:latin typeface="Calibri"/>
                <a:ea typeface="Calibri"/>
                <a:cs typeface="Calibri"/>
                <a:sym typeface="Calibri"/>
              </a:rPr>
              <a:t>Vaccination</a:t>
            </a:r>
            <a:endParaRPr/>
          </a:p>
        </p:txBody>
      </p:sp>
      <p:sp>
        <p:nvSpPr>
          <p:cNvPr id="820" name="Google Shape;820;p34"/>
          <p:cNvSpPr txBox="1"/>
          <p:nvPr/>
        </p:nvSpPr>
        <p:spPr>
          <a:xfrm>
            <a:off x="1664208" y="437649"/>
            <a:ext cx="10456200" cy="600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u="sng">
                <a:solidFill>
                  <a:schemeClr val="dk1"/>
                </a:solidFill>
                <a:latin typeface="Calibri"/>
                <a:ea typeface="Calibri"/>
                <a:cs typeface="Calibri"/>
                <a:sym typeface="Calibri"/>
              </a:rPr>
              <a:t>THE HISTORICAL CONTEXT: </a:t>
            </a:r>
            <a:r>
              <a:rPr lang="en-GB" sz="1100">
                <a:solidFill>
                  <a:schemeClr val="dk1"/>
                </a:solidFill>
                <a:latin typeface="Calibri"/>
                <a:ea typeface="Calibri"/>
                <a:cs typeface="Calibri"/>
                <a:sym typeface="Calibri"/>
              </a:rPr>
              <a:t>The period between 1700 and 1900 saw a dramatic and exciting surge in the amount of medical progress.  While other events certainly played a role in helping this progress, such as the Industrial Revolution, it was the hard work and eventual breakthroughs of a number of key individuals who helped shape a much better understanding of disease, illness and treatment by 1900.  We will start out study of this period with a focus on these individuals.</a:t>
            </a:r>
            <a:endParaRPr sz="1050">
              <a:solidFill>
                <a:schemeClr val="dk1"/>
              </a:solidFill>
              <a:latin typeface="Calibri"/>
              <a:ea typeface="Calibri"/>
              <a:cs typeface="Calibri"/>
              <a:sym typeface="Calibri"/>
            </a:endParaRPr>
          </a:p>
        </p:txBody>
      </p:sp>
      <p:sp>
        <p:nvSpPr>
          <p:cNvPr id="821" name="Google Shape;821;p34"/>
          <p:cNvSpPr txBox="1"/>
          <p:nvPr/>
        </p:nvSpPr>
        <p:spPr>
          <a:xfrm>
            <a:off x="1663617" y="2275400"/>
            <a:ext cx="3412500" cy="3401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Jenner was able to develop a </a:t>
            </a:r>
            <a:r>
              <a:rPr lang="en-GB" sz="1000" b="1">
                <a:solidFill>
                  <a:schemeClr val="dk1"/>
                </a:solidFill>
                <a:latin typeface="Calibri"/>
                <a:ea typeface="Calibri"/>
                <a:cs typeface="Calibri"/>
                <a:sym typeface="Calibri"/>
              </a:rPr>
              <a:t>vaccination</a:t>
            </a:r>
            <a:r>
              <a:rPr lang="en-GB" sz="1000">
                <a:solidFill>
                  <a:schemeClr val="dk1"/>
                </a:solidFill>
                <a:latin typeface="Calibri"/>
                <a:ea typeface="Calibri"/>
                <a:cs typeface="Calibri"/>
                <a:sym typeface="Calibri"/>
              </a:rPr>
              <a:t> that prevented people from catching the deadly disease </a:t>
            </a:r>
            <a:r>
              <a:rPr lang="en-GB" sz="1000" b="1">
                <a:solidFill>
                  <a:schemeClr val="dk1"/>
                </a:solidFill>
                <a:latin typeface="Calibri"/>
                <a:ea typeface="Calibri"/>
                <a:cs typeface="Calibri"/>
                <a:sym typeface="Calibri"/>
              </a:rPr>
              <a:t>smallpox</a:t>
            </a:r>
            <a:r>
              <a:rPr lang="en-GB" sz="1000">
                <a:solidFill>
                  <a:schemeClr val="dk1"/>
                </a:solidFill>
                <a:latin typeface="Calibri"/>
                <a:ea typeface="Calibri"/>
                <a:cs typeface="Calibri"/>
                <a:sym typeface="Calibri"/>
              </a:rPr>
              <a:t>.  Smallpox was as </a:t>
            </a:r>
            <a:r>
              <a:rPr lang="en-GB" sz="1000" b="1">
                <a:solidFill>
                  <a:schemeClr val="dk1"/>
                </a:solidFill>
                <a:latin typeface="Calibri"/>
                <a:ea typeface="Calibri"/>
                <a:cs typeface="Calibri"/>
                <a:sym typeface="Calibri"/>
              </a:rPr>
              <a:t>frightening as the plague </a:t>
            </a:r>
            <a:r>
              <a:rPr lang="en-GB" sz="1000">
                <a:solidFill>
                  <a:schemeClr val="dk1"/>
                </a:solidFill>
                <a:latin typeface="Calibri"/>
                <a:ea typeface="Calibri"/>
                <a:cs typeface="Calibri"/>
                <a:sym typeface="Calibri"/>
              </a:rPr>
              <a:t>had been and killed more children than any other disease in the 1700s as well as many adults.  Jenner saw that </a:t>
            </a:r>
            <a:r>
              <a:rPr lang="en-GB" sz="1000" b="1">
                <a:solidFill>
                  <a:schemeClr val="dk1"/>
                </a:solidFill>
                <a:latin typeface="Calibri"/>
                <a:ea typeface="Calibri"/>
                <a:cs typeface="Calibri"/>
                <a:sym typeface="Calibri"/>
              </a:rPr>
              <a:t>milkmaids</a:t>
            </a:r>
            <a:r>
              <a:rPr lang="en-GB" sz="1000">
                <a:solidFill>
                  <a:schemeClr val="dk1"/>
                </a:solidFill>
                <a:latin typeface="Calibri"/>
                <a:ea typeface="Calibri"/>
                <a:cs typeface="Calibri"/>
                <a:sym typeface="Calibri"/>
              </a:rPr>
              <a:t> who often caught ‘</a:t>
            </a:r>
            <a:r>
              <a:rPr lang="en-GB" sz="1000" b="1">
                <a:solidFill>
                  <a:schemeClr val="dk1"/>
                </a:solidFill>
                <a:latin typeface="Calibri"/>
                <a:ea typeface="Calibri"/>
                <a:cs typeface="Calibri"/>
                <a:sym typeface="Calibri"/>
              </a:rPr>
              <a:t>cowpox</a:t>
            </a:r>
            <a:r>
              <a:rPr lang="en-GB" sz="1000">
                <a:solidFill>
                  <a:schemeClr val="dk1"/>
                </a:solidFill>
                <a:latin typeface="Calibri"/>
                <a:ea typeface="Calibri"/>
                <a:cs typeface="Calibri"/>
                <a:sym typeface="Calibri"/>
              </a:rPr>
              <a:t>’ never caught ‘</a:t>
            </a:r>
            <a:r>
              <a:rPr lang="en-GB" sz="1000" b="1">
                <a:solidFill>
                  <a:schemeClr val="dk1"/>
                </a:solidFill>
                <a:latin typeface="Calibri"/>
                <a:ea typeface="Calibri"/>
                <a:cs typeface="Calibri"/>
                <a:sym typeface="Calibri"/>
              </a:rPr>
              <a:t>smallpox</a:t>
            </a:r>
            <a:r>
              <a:rPr lang="en-GB" sz="1000">
                <a:solidFill>
                  <a:schemeClr val="dk1"/>
                </a:solidFill>
                <a:latin typeface="Calibri"/>
                <a:ea typeface="Calibri"/>
                <a:cs typeface="Calibri"/>
                <a:sym typeface="Calibri"/>
              </a:rPr>
              <a:t>’.  He therefore experimented by giving people a very small amount of cowpox to see if this would prevent smallpox.  His results were </a:t>
            </a:r>
            <a:r>
              <a:rPr lang="en-GB" sz="1000" b="1">
                <a:solidFill>
                  <a:schemeClr val="dk1"/>
                </a:solidFill>
                <a:latin typeface="Calibri"/>
                <a:ea typeface="Calibri"/>
                <a:cs typeface="Calibri"/>
                <a:sym typeface="Calibri"/>
              </a:rPr>
              <a:t>hugely successful</a:t>
            </a:r>
            <a:r>
              <a:rPr lang="en-GB" sz="1000">
                <a:solidFill>
                  <a:schemeClr val="dk1"/>
                </a:solidFill>
                <a:latin typeface="Calibri"/>
                <a:ea typeface="Calibri"/>
                <a:cs typeface="Calibri"/>
                <a:sym typeface="Calibri"/>
              </a:rPr>
              <a:t>.  In 1808, Jenner even received a letter from </a:t>
            </a:r>
            <a:r>
              <a:rPr lang="en-GB" sz="1000" b="1">
                <a:solidFill>
                  <a:schemeClr val="dk1"/>
                </a:solidFill>
                <a:latin typeface="Calibri"/>
                <a:ea typeface="Calibri"/>
                <a:cs typeface="Calibri"/>
                <a:sym typeface="Calibri"/>
              </a:rPr>
              <a:t>US President </a:t>
            </a:r>
            <a:r>
              <a:rPr lang="en-GB" sz="1000">
                <a:solidFill>
                  <a:schemeClr val="dk1"/>
                </a:solidFill>
                <a:latin typeface="Calibri"/>
                <a:ea typeface="Calibri"/>
                <a:cs typeface="Calibri"/>
                <a:sym typeface="Calibri"/>
              </a:rPr>
              <a:t>Thomas Jefferson with the words, ‘</a:t>
            </a:r>
            <a:r>
              <a:rPr lang="en-GB" sz="1000" i="1">
                <a:solidFill>
                  <a:schemeClr val="dk1"/>
                </a:solidFill>
                <a:latin typeface="Calibri"/>
                <a:ea typeface="Calibri"/>
                <a:cs typeface="Calibri"/>
                <a:sym typeface="Calibri"/>
              </a:rPr>
              <a:t>Medicine has never before produced and single improvement of such use’. </a:t>
            </a:r>
            <a:endParaRPr sz="1000">
              <a:solidFill>
                <a:schemeClr val="dk1"/>
              </a:solidFill>
              <a:latin typeface="Calibri"/>
              <a:ea typeface="Calibri"/>
              <a:cs typeface="Calibri"/>
              <a:sym typeface="Calibri"/>
            </a:endParaRPr>
          </a:p>
          <a:p>
            <a:pPr marL="0" marR="0" lvl="0" indent="0" algn="l" rtl="0">
              <a:spcBef>
                <a:spcPts val="0"/>
              </a:spcBef>
              <a:spcAft>
                <a:spcPts val="0"/>
              </a:spcAft>
              <a:buNone/>
            </a:pPr>
            <a:endParaRPr sz="500">
              <a:solidFill>
                <a:schemeClr val="dk1"/>
              </a:solidFill>
              <a:latin typeface="Calibri"/>
              <a:ea typeface="Calibri"/>
              <a:cs typeface="Calibri"/>
              <a:sym typeface="Calibri"/>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However, the vaccination was not hugely popular at the time as people didn’t like the idea of being ‘</a:t>
            </a:r>
            <a:r>
              <a:rPr lang="en-GB" sz="1000" b="1">
                <a:solidFill>
                  <a:schemeClr val="dk1"/>
                </a:solidFill>
                <a:latin typeface="Calibri"/>
                <a:ea typeface="Calibri"/>
                <a:cs typeface="Calibri"/>
                <a:sym typeface="Calibri"/>
              </a:rPr>
              <a:t>experimented</a:t>
            </a:r>
            <a:r>
              <a:rPr lang="en-GB" sz="1000">
                <a:solidFill>
                  <a:schemeClr val="dk1"/>
                </a:solidFill>
                <a:latin typeface="Calibri"/>
                <a:ea typeface="Calibri"/>
                <a:cs typeface="Calibri"/>
                <a:sym typeface="Calibri"/>
              </a:rPr>
              <a:t>’ on.  Other doctors </a:t>
            </a:r>
            <a:r>
              <a:rPr lang="en-GB" sz="1000" b="1">
                <a:solidFill>
                  <a:schemeClr val="dk1"/>
                </a:solidFill>
                <a:latin typeface="Calibri"/>
                <a:ea typeface="Calibri"/>
                <a:cs typeface="Calibri"/>
                <a:sym typeface="Calibri"/>
              </a:rPr>
              <a:t>refused</a:t>
            </a:r>
            <a:r>
              <a:rPr lang="en-GB" sz="1000">
                <a:solidFill>
                  <a:schemeClr val="dk1"/>
                </a:solidFill>
                <a:latin typeface="Calibri"/>
                <a:ea typeface="Calibri"/>
                <a:cs typeface="Calibri"/>
                <a:sym typeface="Calibri"/>
              </a:rPr>
              <a:t> to believe Jenner’s findings simply because he was not a ‘famous’ London Doctor.  The </a:t>
            </a:r>
            <a:r>
              <a:rPr lang="en-GB" sz="1000" b="1">
                <a:solidFill>
                  <a:schemeClr val="dk1"/>
                </a:solidFill>
                <a:latin typeface="Calibri"/>
                <a:ea typeface="Calibri"/>
                <a:cs typeface="Calibri"/>
                <a:sym typeface="Calibri"/>
              </a:rPr>
              <a:t>government</a:t>
            </a:r>
            <a:r>
              <a:rPr lang="en-GB" sz="1000">
                <a:solidFill>
                  <a:schemeClr val="dk1"/>
                </a:solidFill>
                <a:latin typeface="Calibri"/>
                <a:ea typeface="Calibri"/>
                <a:cs typeface="Calibri"/>
                <a:sym typeface="Calibri"/>
              </a:rPr>
              <a:t> were also slow to make use of the findings and it did not become a </a:t>
            </a:r>
            <a:r>
              <a:rPr lang="en-GB" sz="1000" b="1">
                <a:solidFill>
                  <a:schemeClr val="dk1"/>
                </a:solidFill>
                <a:latin typeface="Calibri"/>
                <a:ea typeface="Calibri"/>
                <a:cs typeface="Calibri"/>
                <a:sym typeface="Calibri"/>
              </a:rPr>
              <a:t>compulsory vaccination </a:t>
            </a:r>
            <a:r>
              <a:rPr lang="en-GB" sz="1000">
                <a:solidFill>
                  <a:schemeClr val="dk1"/>
                </a:solidFill>
                <a:latin typeface="Calibri"/>
                <a:ea typeface="Calibri"/>
                <a:cs typeface="Calibri"/>
                <a:sym typeface="Calibri"/>
              </a:rPr>
              <a:t>until over </a:t>
            </a:r>
            <a:r>
              <a:rPr lang="en-GB" sz="1000" b="1">
                <a:solidFill>
                  <a:schemeClr val="dk1"/>
                </a:solidFill>
                <a:latin typeface="Calibri"/>
                <a:ea typeface="Calibri"/>
                <a:cs typeface="Calibri"/>
                <a:sym typeface="Calibri"/>
              </a:rPr>
              <a:t>50 years </a:t>
            </a:r>
            <a:r>
              <a:rPr lang="en-GB" sz="1000">
                <a:solidFill>
                  <a:schemeClr val="dk1"/>
                </a:solidFill>
                <a:latin typeface="Calibri"/>
                <a:ea typeface="Calibri"/>
                <a:cs typeface="Calibri"/>
                <a:sym typeface="Calibri"/>
              </a:rPr>
              <a:t>after Jenner’s discovery.  Jenner still didn’t know what caused smallpox or exactly how the vaccination worked, however, once the vaccination was introduced it drastically reduced smallpox deaths.</a:t>
            </a:r>
            <a:endParaRPr/>
          </a:p>
        </p:txBody>
      </p:sp>
      <p:sp>
        <p:nvSpPr>
          <p:cNvPr id="822" name="Google Shape;822;p34"/>
          <p:cNvSpPr txBox="1"/>
          <p:nvPr/>
        </p:nvSpPr>
        <p:spPr>
          <a:xfrm>
            <a:off x="5173229" y="4142914"/>
            <a:ext cx="2131800" cy="2555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However, chloroform was not without its problems.  Sometimes, the </a:t>
            </a:r>
            <a:r>
              <a:rPr lang="en-GB" sz="1000" b="1">
                <a:solidFill>
                  <a:schemeClr val="dk1"/>
                </a:solidFill>
                <a:latin typeface="Calibri"/>
                <a:ea typeface="Calibri"/>
                <a:cs typeface="Calibri"/>
                <a:sym typeface="Calibri"/>
              </a:rPr>
              <a:t>patients died </a:t>
            </a:r>
            <a:r>
              <a:rPr lang="en-GB" sz="1000">
                <a:solidFill>
                  <a:schemeClr val="dk1"/>
                </a:solidFill>
                <a:latin typeface="Calibri"/>
                <a:ea typeface="Calibri"/>
                <a:cs typeface="Calibri"/>
                <a:sym typeface="Calibri"/>
              </a:rPr>
              <a:t>if too much was given or because the patient developed </a:t>
            </a:r>
            <a:r>
              <a:rPr lang="en-GB" sz="1000" b="1">
                <a:solidFill>
                  <a:schemeClr val="dk1"/>
                </a:solidFill>
                <a:latin typeface="Calibri"/>
                <a:ea typeface="Calibri"/>
                <a:cs typeface="Calibri"/>
                <a:sym typeface="Calibri"/>
              </a:rPr>
              <a:t>infection</a:t>
            </a:r>
            <a:r>
              <a:rPr lang="en-GB" sz="1000">
                <a:solidFill>
                  <a:schemeClr val="dk1"/>
                </a:solidFill>
                <a:latin typeface="Calibri"/>
                <a:ea typeface="Calibri"/>
                <a:cs typeface="Calibri"/>
                <a:sym typeface="Calibri"/>
              </a:rPr>
              <a:t> during surgery.  Deaths during surgery actually </a:t>
            </a:r>
            <a:r>
              <a:rPr lang="en-GB" sz="1000" b="1">
                <a:solidFill>
                  <a:schemeClr val="dk1"/>
                </a:solidFill>
                <a:latin typeface="Calibri"/>
                <a:ea typeface="Calibri"/>
                <a:cs typeface="Calibri"/>
                <a:sym typeface="Calibri"/>
              </a:rPr>
              <a:t>increased briefly </a:t>
            </a:r>
            <a:r>
              <a:rPr lang="en-GB" sz="1000">
                <a:solidFill>
                  <a:schemeClr val="dk1"/>
                </a:solidFill>
                <a:latin typeface="Calibri"/>
                <a:ea typeface="Calibri"/>
                <a:cs typeface="Calibri"/>
                <a:sym typeface="Calibri"/>
              </a:rPr>
              <a:t>after the use of chloroform due to the operations being able to last longer and surgeons attempted </a:t>
            </a:r>
            <a:r>
              <a:rPr lang="en-GB" sz="1000" b="1">
                <a:solidFill>
                  <a:schemeClr val="dk1"/>
                </a:solidFill>
                <a:latin typeface="Calibri"/>
                <a:ea typeface="Calibri"/>
                <a:cs typeface="Calibri"/>
                <a:sym typeface="Calibri"/>
              </a:rPr>
              <a:t>more risky operations </a:t>
            </a:r>
            <a:r>
              <a:rPr lang="en-GB" sz="1000">
                <a:solidFill>
                  <a:schemeClr val="dk1"/>
                </a:solidFill>
                <a:latin typeface="Calibri"/>
                <a:ea typeface="Calibri"/>
                <a:cs typeface="Calibri"/>
                <a:sym typeface="Calibri"/>
              </a:rPr>
              <a:t>– sometimes with deadly consequences.  Some critics also said that the use of an anaesthetic was ‘unnatural’ to the human body and still relied on more traditional methods.</a:t>
            </a:r>
            <a:endParaRPr/>
          </a:p>
        </p:txBody>
      </p:sp>
      <p:sp>
        <p:nvSpPr>
          <p:cNvPr id="823" name="Google Shape;823;p34"/>
          <p:cNvSpPr txBox="1"/>
          <p:nvPr/>
        </p:nvSpPr>
        <p:spPr>
          <a:xfrm>
            <a:off x="8692177" y="2275400"/>
            <a:ext cx="3428100" cy="1631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In 1854, </a:t>
            </a:r>
            <a:r>
              <a:rPr lang="en-GB" sz="1000" b="1">
                <a:solidFill>
                  <a:schemeClr val="dk1"/>
                </a:solidFill>
                <a:latin typeface="Calibri"/>
                <a:ea typeface="Calibri"/>
                <a:cs typeface="Calibri"/>
                <a:sym typeface="Calibri"/>
              </a:rPr>
              <a:t>cholera</a:t>
            </a:r>
            <a:r>
              <a:rPr lang="en-GB" sz="1000">
                <a:solidFill>
                  <a:schemeClr val="dk1"/>
                </a:solidFill>
                <a:latin typeface="Calibri"/>
                <a:ea typeface="Calibri"/>
                <a:cs typeface="Calibri"/>
                <a:sym typeface="Calibri"/>
              </a:rPr>
              <a:t> killed over </a:t>
            </a:r>
            <a:r>
              <a:rPr lang="en-GB" sz="1000" b="1">
                <a:solidFill>
                  <a:schemeClr val="dk1"/>
                </a:solidFill>
                <a:latin typeface="Calibri"/>
                <a:ea typeface="Calibri"/>
                <a:cs typeface="Calibri"/>
                <a:sym typeface="Calibri"/>
              </a:rPr>
              <a:t>500</a:t>
            </a:r>
            <a:r>
              <a:rPr lang="en-GB" sz="1000">
                <a:solidFill>
                  <a:schemeClr val="dk1"/>
                </a:solidFill>
                <a:latin typeface="Calibri"/>
                <a:ea typeface="Calibri"/>
                <a:cs typeface="Calibri"/>
                <a:sym typeface="Calibri"/>
              </a:rPr>
              <a:t> people in </a:t>
            </a:r>
            <a:r>
              <a:rPr lang="en-GB" sz="1000" b="1">
                <a:solidFill>
                  <a:schemeClr val="dk1"/>
                </a:solidFill>
                <a:latin typeface="Calibri"/>
                <a:ea typeface="Calibri"/>
                <a:cs typeface="Calibri"/>
                <a:sym typeface="Calibri"/>
              </a:rPr>
              <a:t>Broad Street,</a:t>
            </a:r>
            <a:r>
              <a:rPr lang="en-GB" sz="1000">
                <a:solidFill>
                  <a:schemeClr val="dk1"/>
                </a:solidFill>
                <a:latin typeface="Calibri"/>
                <a:ea typeface="Calibri"/>
                <a:cs typeface="Calibri"/>
                <a:sym typeface="Calibri"/>
              </a:rPr>
              <a:t> London. It was close to Dr Snow’s surgery.  Snow </a:t>
            </a:r>
            <a:r>
              <a:rPr lang="en-GB" sz="1000" b="1">
                <a:solidFill>
                  <a:schemeClr val="dk1"/>
                </a:solidFill>
                <a:latin typeface="Calibri"/>
                <a:ea typeface="Calibri"/>
                <a:cs typeface="Calibri"/>
                <a:sym typeface="Calibri"/>
              </a:rPr>
              <a:t>mapped out </a:t>
            </a:r>
            <a:r>
              <a:rPr lang="en-GB" sz="1000">
                <a:solidFill>
                  <a:schemeClr val="dk1"/>
                </a:solidFill>
                <a:latin typeface="Calibri"/>
                <a:ea typeface="Calibri"/>
                <a:cs typeface="Calibri"/>
                <a:sym typeface="Calibri"/>
              </a:rPr>
              <a:t>the deaths and proved that people had caught cholera from the </a:t>
            </a:r>
            <a:r>
              <a:rPr lang="en-GB" sz="1000" b="1">
                <a:solidFill>
                  <a:schemeClr val="dk1"/>
                </a:solidFill>
                <a:latin typeface="Calibri"/>
                <a:ea typeface="Calibri"/>
                <a:cs typeface="Calibri"/>
                <a:sym typeface="Calibri"/>
              </a:rPr>
              <a:t>water pump </a:t>
            </a:r>
            <a:r>
              <a:rPr lang="en-GB" sz="1000">
                <a:solidFill>
                  <a:schemeClr val="dk1"/>
                </a:solidFill>
                <a:latin typeface="Calibri"/>
                <a:ea typeface="Calibri"/>
                <a:cs typeface="Calibri"/>
                <a:sym typeface="Calibri"/>
              </a:rPr>
              <a:t>they were using (remember, nobody had running water in their homes apart from the rich).  To prove his theory, he simply took the </a:t>
            </a:r>
            <a:r>
              <a:rPr lang="en-GB" sz="1000" b="1">
                <a:solidFill>
                  <a:schemeClr val="dk1"/>
                </a:solidFill>
                <a:latin typeface="Calibri"/>
                <a:ea typeface="Calibri"/>
                <a:cs typeface="Calibri"/>
                <a:sym typeface="Calibri"/>
              </a:rPr>
              <a:t>pump handle </a:t>
            </a:r>
            <a:r>
              <a:rPr lang="en-GB" sz="1000">
                <a:solidFill>
                  <a:schemeClr val="dk1"/>
                </a:solidFill>
                <a:latin typeface="Calibri"/>
                <a:ea typeface="Calibri"/>
                <a:cs typeface="Calibri"/>
                <a:sym typeface="Calibri"/>
              </a:rPr>
              <a:t>away so nobody could use it.  As a result there were </a:t>
            </a:r>
            <a:r>
              <a:rPr lang="en-GB" sz="1000" b="1">
                <a:solidFill>
                  <a:schemeClr val="dk1"/>
                </a:solidFill>
                <a:latin typeface="Calibri"/>
                <a:ea typeface="Calibri"/>
                <a:cs typeface="Calibri"/>
                <a:sym typeface="Calibri"/>
              </a:rPr>
              <a:t>no more deaths</a:t>
            </a:r>
            <a:r>
              <a:rPr lang="en-GB" sz="1000">
                <a:solidFill>
                  <a:schemeClr val="dk1"/>
                </a:solidFill>
                <a:latin typeface="Calibri"/>
                <a:ea typeface="Calibri"/>
                <a:cs typeface="Calibri"/>
                <a:sym typeface="Calibri"/>
              </a:rPr>
              <a:t>.  It was discovered that a </a:t>
            </a:r>
            <a:r>
              <a:rPr lang="en-GB" sz="1000" b="1">
                <a:solidFill>
                  <a:schemeClr val="dk1"/>
                </a:solidFill>
                <a:latin typeface="Calibri"/>
                <a:ea typeface="Calibri"/>
                <a:cs typeface="Calibri"/>
                <a:sym typeface="Calibri"/>
              </a:rPr>
              <a:t>cesspit</a:t>
            </a:r>
            <a:r>
              <a:rPr lang="en-GB" sz="1000">
                <a:solidFill>
                  <a:schemeClr val="dk1"/>
                </a:solidFill>
                <a:latin typeface="Calibri"/>
                <a:ea typeface="Calibri"/>
                <a:cs typeface="Calibri"/>
                <a:sym typeface="Calibri"/>
              </a:rPr>
              <a:t> located near the pump had been leaking into the water. He was able to prove that </a:t>
            </a:r>
            <a:r>
              <a:rPr lang="en-GB" sz="1000" b="1">
                <a:solidFill>
                  <a:schemeClr val="dk1"/>
                </a:solidFill>
                <a:latin typeface="Calibri"/>
                <a:ea typeface="Calibri"/>
                <a:cs typeface="Calibri"/>
                <a:sym typeface="Calibri"/>
              </a:rPr>
              <a:t>clean water</a:t>
            </a:r>
            <a:r>
              <a:rPr lang="en-GB" sz="1000">
                <a:solidFill>
                  <a:schemeClr val="dk1"/>
                </a:solidFill>
                <a:latin typeface="Calibri"/>
                <a:ea typeface="Calibri"/>
                <a:cs typeface="Calibri"/>
                <a:sym typeface="Calibri"/>
              </a:rPr>
              <a:t> prevented cholera.  </a:t>
            </a:r>
            <a:endParaRPr/>
          </a:p>
        </p:txBody>
      </p:sp>
      <p:graphicFrame>
        <p:nvGraphicFramePr>
          <p:cNvPr id="824" name="Google Shape;824;p34"/>
          <p:cNvGraphicFramePr/>
          <p:nvPr/>
        </p:nvGraphicFramePr>
        <p:xfrm>
          <a:off x="1675920" y="1116670"/>
          <a:ext cx="3412425" cy="1091040"/>
        </p:xfrm>
        <a:graphic>
          <a:graphicData uri="http://schemas.openxmlformats.org/drawingml/2006/table">
            <a:tbl>
              <a:tblPr bandRow="1">
                <a:noFill/>
                <a:tableStyleId>{A3CF273C-3F94-454A-B215-D2537759C391}</a:tableStyleId>
              </a:tblPr>
              <a:tblGrid>
                <a:gridCol w="830600">
                  <a:extLst>
                    <a:ext uri="{9D8B030D-6E8A-4147-A177-3AD203B41FA5}">
                      <a16:colId xmlns:a16="http://schemas.microsoft.com/office/drawing/2014/main" val="20000"/>
                    </a:ext>
                  </a:extLst>
                </a:gridCol>
                <a:gridCol w="2581825">
                  <a:extLst>
                    <a:ext uri="{9D8B030D-6E8A-4147-A177-3AD203B41FA5}">
                      <a16:colId xmlns:a16="http://schemas.microsoft.com/office/drawing/2014/main" val="20001"/>
                    </a:ext>
                  </a:extLst>
                </a:gridCol>
              </a:tblGrid>
              <a:tr h="225000">
                <a:tc>
                  <a:txBody>
                    <a:bodyPr/>
                    <a:lstStyle/>
                    <a:p>
                      <a:pPr marL="0" marR="0" lvl="0" indent="0" algn="l" rtl="0">
                        <a:spcBef>
                          <a:spcPts val="0"/>
                        </a:spcBef>
                        <a:spcAft>
                          <a:spcPts val="0"/>
                        </a:spcAft>
                        <a:buNone/>
                      </a:pPr>
                      <a:r>
                        <a:rPr lang="en-GB" sz="1100" b="1"/>
                        <a:t>Name</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2060"/>
                        </a:buClr>
                        <a:buSzPts val="1200"/>
                        <a:buFont typeface="Calibri"/>
                        <a:buNone/>
                      </a:pPr>
                      <a:r>
                        <a:rPr lang="en-GB" sz="1200" b="1">
                          <a:solidFill>
                            <a:srgbClr val="002060"/>
                          </a:solidFill>
                        </a:rPr>
                        <a:t>Edward Jenner</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25000">
                <a:tc>
                  <a:txBody>
                    <a:bodyPr/>
                    <a:lstStyle/>
                    <a:p>
                      <a:pPr marL="0" marR="0" lvl="0" indent="0" algn="l" rtl="0">
                        <a:lnSpc>
                          <a:spcPct val="100000"/>
                        </a:lnSpc>
                        <a:spcBef>
                          <a:spcPts val="0"/>
                        </a:spcBef>
                        <a:spcAft>
                          <a:spcPts val="0"/>
                        </a:spcAft>
                        <a:buClr>
                          <a:schemeClr val="dk1"/>
                        </a:buClr>
                        <a:buSzPts val="1100"/>
                        <a:buFont typeface="Calibri"/>
                        <a:buNone/>
                      </a:pPr>
                      <a:r>
                        <a:rPr lang="en-GB" sz="1100" b="1"/>
                        <a:t>Occupation</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GB" sz="1100" b="1"/>
                        <a:t>A rural English doctor who practiced in Gloucester</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25000">
                <a:tc>
                  <a:txBody>
                    <a:bodyPr/>
                    <a:lstStyle/>
                    <a:p>
                      <a:pPr marL="0" marR="0" lvl="0" indent="0" algn="l" rtl="0">
                        <a:spcBef>
                          <a:spcPts val="0"/>
                        </a:spcBef>
                        <a:spcAft>
                          <a:spcPts val="0"/>
                        </a:spcAft>
                        <a:buNone/>
                      </a:pPr>
                      <a:r>
                        <a:rPr lang="en-GB" sz="1100" b="1"/>
                        <a:t>Year</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GB" sz="1100" b="1"/>
                        <a:t>1798</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25000">
                <a:tc>
                  <a:txBody>
                    <a:bodyPr/>
                    <a:lstStyle/>
                    <a:p>
                      <a:pPr marL="0" marR="0" lvl="0" indent="0" algn="l" rtl="0">
                        <a:spcBef>
                          <a:spcPts val="0"/>
                        </a:spcBef>
                        <a:spcAft>
                          <a:spcPts val="0"/>
                        </a:spcAft>
                        <a:buNone/>
                      </a:pPr>
                      <a:r>
                        <a:rPr lang="en-GB" sz="1100" b="1"/>
                        <a:t>Significance</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GB" sz="1100" b="1"/>
                        <a:t>Smallpox Vaccination</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graphicFrame>
        <p:nvGraphicFramePr>
          <p:cNvPr id="825" name="Google Shape;825;p34"/>
          <p:cNvGraphicFramePr/>
          <p:nvPr/>
        </p:nvGraphicFramePr>
        <p:xfrm>
          <a:off x="8692178" y="1116670"/>
          <a:ext cx="3428100" cy="1089040"/>
        </p:xfrm>
        <a:graphic>
          <a:graphicData uri="http://schemas.openxmlformats.org/drawingml/2006/table">
            <a:tbl>
              <a:tblPr bandRow="1">
                <a:noFill/>
                <a:tableStyleId>{A3CF273C-3F94-454A-B215-D2537759C391}</a:tableStyleId>
              </a:tblPr>
              <a:tblGrid>
                <a:gridCol w="817575">
                  <a:extLst>
                    <a:ext uri="{9D8B030D-6E8A-4147-A177-3AD203B41FA5}">
                      <a16:colId xmlns:a16="http://schemas.microsoft.com/office/drawing/2014/main" val="20000"/>
                    </a:ext>
                  </a:extLst>
                </a:gridCol>
                <a:gridCol w="2610525">
                  <a:extLst>
                    <a:ext uri="{9D8B030D-6E8A-4147-A177-3AD203B41FA5}">
                      <a16:colId xmlns:a16="http://schemas.microsoft.com/office/drawing/2014/main" val="20001"/>
                    </a:ext>
                  </a:extLst>
                </a:gridCol>
              </a:tblGrid>
              <a:tr h="225000">
                <a:tc>
                  <a:txBody>
                    <a:bodyPr/>
                    <a:lstStyle/>
                    <a:p>
                      <a:pPr marL="0" marR="0" lvl="0" indent="0" algn="l" rtl="0">
                        <a:spcBef>
                          <a:spcPts val="0"/>
                        </a:spcBef>
                        <a:spcAft>
                          <a:spcPts val="0"/>
                        </a:spcAft>
                        <a:buNone/>
                      </a:pPr>
                      <a:r>
                        <a:rPr lang="en-GB" sz="1100" b="1"/>
                        <a:t>Name</a:t>
                      </a:r>
                      <a:endParaRPr/>
                    </a:p>
                  </a:txBody>
                  <a:tcPr marL="58875" marR="58875" marT="29450" marB="294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2060"/>
                        </a:buClr>
                        <a:buSzPts val="1200"/>
                        <a:buFont typeface="Calibri"/>
                        <a:buNone/>
                      </a:pPr>
                      <a:r>
                        <a:rPr lang="en-GB" sz="1200" b="1">
                          <a:solidFill>
                            <a:srgbClr val="002060"/>
                          </a:solidFill>
                        </a:rPr>
                        <a:t>John Snow</a:t>
                      </a:r>
                      <a:endParaRPr/>
                    </a:p>
                  </a:txBody>
                  <a:tcPr marL="58875" marR="58875" marT="29450" marB="294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25000">
                <a:tc>
                  <a:txBody>
                    <a:bodyPr/>
                    <a:lstStyle/>
                    <a:p>
                      <a:pPr marL="0" marR="0" lvl="0" indent="0" algn="l" rtl="0">
                        <a:lnSpc>
                          <a:spcPct val="100000"/>
                        </a:lnSpc>
                        <a:spcBef>
                          <a:spcPts val="0"/>
                        </a:spcBef>
                        <a:spcAft>
                          <a:spcPts val="0"/>
                        </a:spcAft>
                        <a:buClr>
                          <a:schemeClr val="dk1"/>
                        </a:buClr>
                        <a:buSzPts val="1100"/>
                        <a:buFont typeface="Calibri"/>
                        <a:buNone/>
                      </a:pPr>
                      <a:r>
                        <a:rPr lang="en-GB" sz="1100" b="1"/>
                        <a:t>Occupation</a:t>
                      </a:r>
                      <a:endParaRPr/>
                    </a:p>
                  </a:txBody>
                  <a:tcPr marL="58875" marR="58875" marT="29450" marB="294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GB" sz="1100" b="1"/>
                        <a:t>An English doctor who practiced in west London</a:t>
                      </a:r>
                      <a:endParaRPr/>
                    </a:p>
                  </a:txBody>
                  <a:tcPr marL="58875" marR="58875" marT="29450" marB="294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25000">
                <a:tc>
                  <a:txBody>
                    <a:bodyPr/>
                    <a:lstStyle/>
                    <a:p>
                      <a:pPr marL="0" marR="0" lvl="0" indent="0" algn="l" rtl="0">
                        <a:spcBef>
                          <a:spcPts val="0"/>
                        </a:spcBef>
                        <a:spcAft>
                          <a:spcPts val="0"/>
                        </a:spcAft>
                        <a:buNone/>
                      </a:pPr>
                      <a:r>
                        <a:rPr lang="en-GB" sz="1100" b="1"/>
                        <a:t>Year</a:t>
                      </a:r>
                      <a:endParaRPr/>
                    </a:p>
                  </a:txBody>
                  <a:tcPr marL="58875" marR="58875" marT="29450" marB="294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GB" sz="1100" b="1"/>
                        <a:t>1854</a:t>
                      </a:r>
                      <a:endParaRPr/>
                    </a:p>
                  </a:txBody>
                  <a:tcPr marL="58875" marR="58875" marT="29450" marB="294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25000">
                <a:tc>
                  <a:txBody>
                    <a:bodyPr/>
                    <a:lstStyle/>
                    <a:p>
                      <a:pPr marL="0" marR="0" lvl="0" indent="0" algn="l" rtl="0">
                        <a:spcBef>
                          <a:spcPts val="0"/>
                        </a:spcBef>
                        <a:spcAft>
                          <a:spcPts val="0"/>
                        </a:spcAft>
                        <a:buNone/>
                      </a:pPr>
                      <a:r>
                        <a:rPr lang="en-GB" sz="1100" b="1"/>
                        <a:t>Significance</a:t>
                      </a:r>
                      <a:endParaRPr/>
                    </a:p>
                  </a:txBody>
                  <a:tcPr marL="58875" marR="58875" marT="29450" marB="294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GB" sz="1100" b="1"/>
                        <a:t>Found a way to prevent cholera</a:t>
                      </a:r>
                      <a:endParaRPr/>
                    </a:p>
                  </a:txBody>
                  <a:tcPr marL="58875" marR="58875" marT="29450" marB="294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graphicFrame>
        <p:nvGraphicFramePr>
          <p:cNvPr id="826" name="Google Shape;826;p34"/>
          <p:cNvGraphicFramePr/>
          <p:nvPr/>
        </p:nvGraphicFramePr>
        <p:xfrm>
          <a:off x="5173229" y="1114558"/>
          <a:ext cx="3441000" cy="1089040"/>
        </p:xfrm>
        <a:graphic>
          <a:graphicData uri="http://schemas.openxmlformats.org/drawingml/2006/table">
            <a:tbl>
              <a:tblPr bandRow="1">
                <a:noFill/>
                <a:tableStyleId>{A3CF273C-3F94-454A-B215-D2537759C391}</a:tableStyleId>
              </a:tblPr>
              <a:tblGrid>
                <a:gridCol w="818775">
                  <a:extLst>
                    <a:ext uri="{9D8B030D-6E8A-4147-A177-3AD203B41FA5}">
                      <a16:colId xmlns:a16="http://schemas.microsoft.com/office/drawing/2014/main" val="20000"/>
                    </a:ext>
                  </a:extLst>
                </a:gridCol>
                <a:gridCol w="2622225">
                  <a:extLst>
                    <a:ext uri="{9D8B030D-6E8A-4147-A177-3AD203B41FA5}">
                      <a16:colId xmlns:a16="http://schemas.microsoft.com/office/drawing/2014/main" val="20001"/>
                    </a:ext>
                  </a:extLst>
                </a:gridCol>
              </a:tblGrid>
              <a:tr h="225000">
                <a:tc>
                  <a:txBody>
                    <a:bodyPr/>
                    <a:lstStyle/>
                    <a:p>
                      <a:pPr marL="0" marR="0" lvl="0" indent="0" algn="l" rtl="0">
                        <a:spcBef>
                          <a:spcPts val="0"/>
                        </a:spcBef>
                        <a:spcAft>
                          <a:spcPts val="0"/>
                        </a:spcAft>
                        <a:buNone/>
                      </a:pPr>
                      <a:r>
                        <a:rPr lang="en-GB" sz="1100" b="1"/>
                        <a:t>Name</a:t>
                      </a:r>
                      <a:endParaRPr/>
                    </a:p>
                  </a:txBody>
                  <a:tcPr marL="58875" marR="58875" marT="29450" marB="294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2060"/>
                        </a:buClr>
                        <a:buSzPts val="1200"/>
                        <a:buFont typeface="Calibri"/>
                        <a:buNone/>
                      </a:pPr>
                      <a:r>
                        <a:rPr lang="en-GB" sz="1200" b="1">
                          <a:solidFill>
                            <a:srgbClr val="002060"/>
                          </a:solidFill>
                        </a:rPr>
                        <a:t>James Simpson</a:t>
                      </a:r>
                      <a:endParaRPr/>
                    </a:p>
                  </a:txBody>
                  <a:tcPr marL="58875" marR="58875" marT="29450" marB="294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25000">
                <a:tc>
                  <a:txBody>
                    <a:bodyPr/>
                    <a:lstStyle/>
                    <a:p>
                      <a:pPr marL="0" marR="0" lvl="0" indent="0" algn="l" rtl="0">
                        <a:lnSpc>
                          <a:spcPct val="100000"/>
                        </a:lnSpc>
                        <a:spcBef>
                          <a:spcPts val="0"/>
                        </a:spcBef>
                        <a:spcAft>
                          <a:spcPts val="0"/>
                        </a:spcAft>
                        <a:buClr>
                          <a:schemeClr val="dk1"/>
                        </a:buClr>
                        <a:buSzPts val="1100"/>
                        <a:buFont typeface="Calibri"/>
                        <a:buNone/>
                      </a:pPr>
                      <a:r>
                        <a:rPr lang="en-GB" sz="1100" b="1"/>
                        <a:t>Occupation</a:t>
                      </a:r>
                      <a:endParaRPr/>
                    </a:p>
                  </a:txBody>
                  <a:tcPr marL="58875" marR="58875" marT="29450" marB="294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GB" sz="1100" b="1"/>
                        <a:t>A professor of midwifery at Edinburgh University</a:t>
                      </a:r>
                      <a:endParaRPr/>
                    </a:p>
                  </a:txBody>
                  <a:tcPr marL="58875" marR="58875" marT="29450" marB="294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25000">
                <a:tc>
                  <a:txBody>
                    <a:bodyPr/>
                    <a:lstStyle/>
                    <a:p>
                      <a:pPr marL="0" marR="0" lvl="0" indent="0" algn="l" rtl="0">
                        <a:spcBef>
                          <a:spcPts val="0"/>
                        </a:spcBef>
                        <a:spcAft>
                          <a:spcPts val="0"/>
                        </a:spcAft>
                        <a:buNone/>
                      </a:pPr>
                      <a:r>
                        <a:rPr lang="en-GB" sz="1100" b="1"/>
                        <a:t>Year</a:t>
                      </a:r>
                      <a:endParaRPr/>
                    </a:p>
                  </a:txBody>
                  <a:tcPr marL="58875" marR="58875" marT="29450" marB="294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GB" sz="1100" b="1"/>
                        <a:t>1847</a:t>
                      </a:r>
                      <a:endParaRPr/>
                    </a:p>
                  </a:txBody>
                  <a:tcPr marL="58875" marR="58875" marT="29450" marB="294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25000">
                <a:tc>
                  <a:txBody>
                    <a:bodyPr/>
                    <a:lstStyle/>
                    <a:p>
                      <a:pPr marL="0" marR="0" lvl="0" indent="0" algn="l" rtl="0">
                        <a:spcBef>
                          <a:spcPts val="0"/>
                        </a:spcBef>
                        <a:spcAft>
                          <a:spcPts val="0"/>
                        </a:spcAft>
                        <a:buNone/>
                      </a:pPr>
                      <a:r>
                        <a:rPr lang="en-GB" sz="1100" b="1"/>
                        <a:t>Significance</a:t>
                      </a:r>
                      <a:endParaRPr/>
                    </a:p>
                  </a:txBody>
                  <a:tcPr marL="58875" marR="58875" marT="29450" marB="294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GB" sz="1100" b="1"/>
                        <a:t>The first effective use of anaesthetic</a:t>
                      </a:r>
                      <a:endParaRPr/>
                    </a:p>
                  </a:txBody>
                  <a:tcPr marL="58875" marR="58875" marT="29450" marB="294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827" name="Google Shape;827;p34"/>
          <p:cNvSpPr txBox="1"/>
          <p:nvPr/>
        </p:nvSpPr>
        <p:spPr>
          <a:xfrm>
            <a:off x="5158668" y="2280664"/>
            <a:ext cx="3455700" cy="1785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James Simpson was the first to use an effective </a:t>
            </a:r>
            <a:r>
              <a:rPr lang="en-GB" sz="1000" b="1">
                <a:solidFill>
                  <a:schemeClr val="dk1"/>
                </a:solidFill>
                <a:latin typeface="Calibri"/>
                <a:ea typeface="Calibri"/>
                <a:cs typeface="Calibri"/>
                <a:sym typeface="Calibri"/>
              </a:rPr>
              <a:t>anaesthetic </a:t>
            </a:r>
            <a:r>
              <a:rPr lang="en-GB" sz="1000">
                <a:solidFill>
                  <a:schemeClr val="dk1"/>
                </a:solidFill>
                <a:latin typeface="Calibri"/>
                <a:ea typeface="Calibri"/>
                <a:cs typeface="Calibri"/>
                <a:sym typeface="Calibri"/>
              </a:rPr>
              <a:t>during surgery.  After being given permission to experiment with a variety of substances he came across a substance called </a:t>
            </a:r>
            <a:r>
              <a:rPr lang="en-GB" sz="1000" b="1">
                <a:solidFill>
                  <a:schemeClr val="dk1"/>
                </a:solidFill>
                <a:latin typeface="Calibri"/>
                <a:ea typeface="Calibri"/>
                <a:cs typeface="Calibri"/>
                <a:sym typeface="Calibri"/>
              </a:rPr>
              <a:t>chloroform</a:t>
            </a:r>
            <a:r>
              <a:rPr lang="en-GB" sz="1000">
                <a:solidFill>
                  <a:schemeClr val="dk1"/>
                </a:solidFill>
                <a:latin typeface="Calibri"/>
                <a:ea typeface="Calibri"/>
                <a:cs typeface="Calibri"/>
                <a:sym typeface="Calibri"/>
              </a:rPr>
              <a:t>. He used it to help </a:t>
            </a:r>
            <a:r>
              <a:rPr lang="en-GB" sz="1000" b="1">
                <a:solidFill>
                  <a:schemeClr val="dk1"/>
                </a:solidFill>
                <a:latin typeface="Calibri"/>
                <a:ea typeface="Calibri"/>
                <a:cs typeface="Calibri"/>
                <a:sym typeface="Calibri"/>
              </a:rPr>
              <a:t>women in childbirth </a:t>
            </a:r>
            <a:r>
              <a:rPr lang="en-GB" sz="1000">
                <a:solidFill>
                  <a:schemeClr val="dk1"/>
                </a:solidFill>
                <a:latin typeface="Calibri"/>
                <a:ea typeface="Calibri"/>
                <a:cs typeface="Calibri"/>
                <a:sym typeface="Calibri"/>
              </a:rPr>
              <a:t>and patients undergoing painful operations.  He made sure he passed his findings in to other doctors of the time.  For example, </a:t>
            </a:r>
            <a:r>
              <a:rPr lang="en-GB" sz="1000" b="1">
                <a:solidFill>
                  <a:schemeClr val="dk1"/>
                </a:solidFill>
                <a:latin typeface="Calibri"/>
                <a:ea typeface="Calibri"/>
                <a:cs typeface="Calibri"/>
                <a:sym typeface="Calibri"/>
              </a:rPr>
              <a:t>John Snow </a:t>
            </a:r>
            <a:r>
              <a:rPr lang="en-GB" sz="1000">
                <a:solidFill>
                  <a:schemeClr val="dk1"/>
                </a:solidFill>
                <a:latin typeface="Calibri"/>
                <a:ea typeface="Calibri"/>
                <a:cs typeface="Calibri"/>
                <a:sym typeface="Calibri"/>
              </a:rPr>
              <a:t>went on to invent an </a:t>
            </a:r>
            <a:r>
              <a:rPr lang="en-GB" sz="1000" b="1">
                <a:solidFill>
                  <a:schemeClr val="dk1"/>
                </a:solidFill>
                <a:latin typeface="Calibri"/>
                <a:ea typeface="Calibri"/>
                <a:cs typeface="Calibri"/>
                <a:sym typeface="Calibri"/>
              </a:rPr>
              <a:t>inhaler</a:t>
            </a:r>
            <a:r>
              <a:rPr lang="en-GB" sz="1000">
                <a:solidFill>
                  <a:schemeClr val="dk1"/>
                </a:solidFill>
                <a:latin typeface="Calibri"/>
                <a:ea typeface="Calibri"/>
                <a:cs typeface="Calibri"/>
                <a:sym typeface="Calibri"/>
              </a:rPr>
              <a:t> which measured the exact amount of chloroform needed to reduce the danger of an </a:t>
            </a:r>
            <a:r>
              <a:rPr lang="en-GB" sz="1000" b="1">
                <a:solidFill>
                  <a:schemeClr val="dk1"/>
                </a:solidFill>
                <a:latin typeface="Calibri"/>
                <a:ea typeface="Calibri"/>
                <a:cs typeface="Calibri"/>
                <a:sym typeface="Calibri"/>
              </a:rPr>
              <a:t>overdose</a:t>
            </a:r>
            <a:r>
              <a:rPr lang="en-GB" sz="1000">
                <a:solidFill>
                  <a:schemeClr val="dk1"/>
                </a:solidFill>
                <a:latin typeface="Calibri"/>
                <a:ea typeface="Calibri"/>
                <a:cs typeface="Calibri"/>
                <a:sym typeface="Calibri"/>
              </a:rPr>
              <a:t> during surgery. Chloroform allowed surgeons to take more time with their operations and promoted more complicated surgery.</a:t>
            </a:r>
            <a:endParaRPr/>
          </a:p>
        </p:txBody>
      </p:sp>
      <p:pic>
        <p:nvPicPr>
          <p:cNvPr id="828" name="Google Shape;828;p34" descr="Edward Jenner – Store norske leksikon"/>
          <p:cNvPicPr preferRelativeResize="0"/>
          <p:nvPr/>
        </p:nvPicPr>
        <p:blipFill rotWithShape="1">
          <a:blip r:embed="rId7">
            <a:alphaModFix/>
          </a:blip>
          <a:srcRect t="28159" b="35880"/>
          <a:stretch/>
        </p:blipFill>
        <p:spPr>
          <a:xfrm>
            <a:off x="1663617" y="5625653"/>
            <a:ext cx="3424749" cy="1145016"/>
          </a:xfrm>
          <a:prstGeom prst="rect">
            <a:avLst/>
          </a:prstGeom>
          <a:noFill/>
          <a:ln>
            <a:noFill/>
          </a:ln>
        </p:spPr>
      </p:pic>
      <p:pic>
        <p:nvPicPr>
          <p:cNvPr id="829" name="Google Shape;829;p34" descr="Birth of a baby"/>
          <p:cNvPicPr preferRelativeResize="0"/>
          <p:nvPr/>
        </p:nvPicPr>
        <p:blipFill rotWithShape="1">
          <a:blip r:embed="rId8">
            <a:alphaModFix/>
          </a:blip>
          <a:srcRect l="26617" r="43424"/>
          <a:stretch/>
        </p:blipFill>
        <p:spPr>
          <a:xfrm>
            <a:off x="7402090" y="4142913"/>
            <a:ext cx="1212132" cy="2554545"/>
          </a:xfrm>
          <a:prstGeom prst="rect">
            <a:avLst/>
          </a:prstGeom>
          <a:noFill/>
          <a:ln>
            <a:noFill/>
          </a:ln>
        </p:spPr>
      </p:pic>
      <p:pic>
        <p:nvPicPr>
          <p:cNvPr id="830" name="Google Shape;830;p34" descr="Water Dripping Images | Free Photos, PNG Stickers, Wallpapers &amp; Backgrounds  - rawpixel"/>
          <p:cNvPicPr preferRelativeResize="0"/>
          <p:nvPr/>
        </p:nvPicPr>
        <p:blipFill rotWithShape="1">
          <a:blip r:embed="rId9">
            <a:alphaModFix/>
          </a:blip>
          <a:srcRect/>
          <a:stretch/>
        </p:blipFill>
        <p:spPr>
          <a:xfrm>
            <a:off x="11447636" y="601105"/>
            <a:ext cx="770399" cy="770399"/>
          </a:xfrm>
          <a:prstGeom prst="rect">
            <a:avLst/>
          </a:prstGeom>
          <a:noFill/>
          <a:ln>
            <a:noFill/>
          </a:ln>
        </p:spPr>
      </p:pic>
      <p:sp>
        <p:nvSpPr>
          <p:cNvPr id="831" name="Google Shape;831;p34"/>
          <p:cNvSpPr txBox="1"/>
          <p:nvPr/>
        </p:nvSpPr>
        <p:spPr>
          <a:xfrm>
            <a:off x="8692177" y="3968171"/>
            <a:ext cx="2034000" cy="2862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However, the </a:t>
            </a:r>
            <a:r>
              <a:rPr lang="en-GB" sz="1000" b="1">
                <a:solidFill>
                  <a:schemeClr val="dk1"/>
                </a:solidFill>
                <a:latin typeface="Calibri"/>
                <a:ea typeface="Calibri"/>
                <a:cs typeface="Calibri"/>
                <a:sym typeface="Calibri"/>
              </a:rPr>
              <a:t>government</a:t>
            </a:r>
            <a:r>
              <a:rPr lang="en-GB" sz="1000">
                <a:solidFill>
                  <a:schemeClr val="dk1"/>
                </a:solidFill>
                <a:latin typeface="Calibri"/>
                <a:ea typeface="Calibri"/>
                <a:cs typeface="Calibri"/>
                <a:sym typeface="Calibri"/>
              </a:rPr>
              <a:t> at first did not make laws forcing towns to provide clean water.  Many scientists continued to believe that disease was spread by </a:t>
            </a:r>
            <a:r>
              <a:rPr lang="en-GB" sz="1000" b="1">
                <a:solidFill>
                  <a:schemeClr val="dk1"/>
                </a:solidFill>
                <a:latin typeface="Calibri"/>
                <a:ea typeface="Calibri"/>
                <a:cs typeface="Calibri"/>
                <a:sym typeface="Calibri"/>
              </a:rPr>
              <a:t>bad air </a:t>
            </a:r>
            <a:r>
              <a:rPr lang="en-GB" sz="1000">
                <a:solidFill>
                  <a:schemeClr val="dk1"/>
                </a:solidFill>
                <a:latin typeface="Calibri"/>
                <a:ea typeface="Calibri"/>
                <a:cs typeface="Calibri"/>
                <a:sym typeface="Calibri"/>
              </a:rPr>
              <a:t>and even </a:t>
            </a:r>
            <a:r>
              <a:rPr lang="en-GB" sz="1000" b="1">
                <a:solidFill>
                  <a:schemeClr val="dk1"/>
                </a:solidFill>
                <a:latin typeface="Calibri"/>
                <a:ea typeface="Calibri"/>
                <a:cs typeface="Calibri"/>
                <a:sym typeface="Calibri"/>
              </a:rPr>
              <a:t>mocked</a:t>
            </a:r>
            <a:r>
              <a:rPr lang="en-GB" sz="1000">
                <a:solidFill>
                  <a:schemeClr val="dk1"/>
                </a:solidFill>
                <a:latin typeface="Calibri"/>
                <a:ea typeface="Calibri"/>
                <a:cs typeface="Calibri"/>
                <a:sym typeface="Calibri"/>
              </a:rPr>
              <a:t> Snow’s theory.  It was not until Pasteur published his ‘Germ Theory’ that people believed that dirty water could cause disease.  There was even another outbreak in </a:t>
            </a:r>
            <a:r>
              <a:rPr lang="en-GB" sz="1000" b="1">
                <a:solidFill>
                  <a:schemeClr val="dk1"/>
                </a:solidFill>
                <a:latin typeface="Calibri"/>
                <a:ea typeface="Calibri"/>
                <a:cs typeface="Calibri"/>
                <a:sym typeface="Calibri"/>
              </a:rPr>
              <a:t>1865</a:t>
            </a:r>
            <a:r>
              <a:rPr lang="en-GB" sz="1000">
                <a:solidFill>
                  <a:schemeClr val="dk1"/>
                </a:solidFill>
                <a:latin typeface="Calibri"/>
                <a:ea typeface="Calibri"/>
                <a:cs typeface="Calibri"/>
                <a:sym typeface="Calibri"/>
              </a:rPr>
              <a:t>, but even then the government did not want to spend money making dramatic health changes. It wasn’t until the </a:t>
            </a:r>
            <a:r>
              <a:rPr lang="en-GB" sz="1000" b="1">
                <a:solidFill>
                  <a:schemeClr val="dk1"/>
                </a:solidFill>
                <a:latin typeface="Calibri"/>
                <a:ea typeface="Calibri"/>
                <a:cs typeface="Calibri"/>
                <a:sym typeface="Calibri"/>
              </a:rPr>
              <a:t>1875</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Public Health Act </a:t>
            </a:r>
            <a:r>
              <a:rPr lang="en-GB" sz="1000">
                <a:solidFill>
                  <a:schemeClr val="dk1"/>
                </a:solidFill>
                <a:latin typeface="Calibri"/>
                <a:ea typeface="Calibri"/>
                <a:cs typeface="Calibri"/>
                <a:sym typeface="Calibri"/>
              </a:rPr>
              <a:t>that it became compulsory for councils to improve sewers, drainage to provide fresh water.</a:t>
            </a:r>
            <a:endParaRPr/>
          </a:p>
        </p:txBody>
      </p:sp>
      <p:pic>
        <p:nvPicPr>
          <p:cNvPr id="832" name="Google Shape;832;p34" descr="Hand-Operated Pump"/>
          <p:cNvPicPr preferRelativeResize="0"/>
          <p:nvPr/>
        </p:nvPicPr>
        <p:blipFill rotWithShape="1">
          <a:blip r:embed="rId10">
            <a:alphaModFix/>
          </a:blip>
          <a:srcRect/>
          <a:stretch/>
        </p:blipFill>
        <p:spPr>
          <a:xfrm>
            <a:off x="10630737" y="3946575"/>
            <a:ext cx="1506741" cy="286232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35"/>
          <p:cNvSpPr txBox="1"/>
          <p:nvPr/>
        </p:nvSpPr>
        <p:spPr>
          <a:xfrm>
            <a:off x="89647" y="49103"/>
            <a:ext cx="15015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17b</a:t>
            </a:r>
            <a:endParaRPr/>
          </a:p>
        </p:txBody>
      </p:sp>
      <p:sp>
        <p:nvSpPr>
          <p:cNvPr id="839" name="Google Shape;839;p35"/>
          <p:cNvSpPr txBox="1"/>
          <p:nvPr/>
        </p:nvSpPr>
        <p:spPr>
          <a:xfrm>
            <a:off x="1664208" y="49103"/>
            <a:ext cx="104562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2: </a:t>
            </a:r>
            <a:r>
              <a:rPr lang="en-GB" sz="1600">
                <a:solidFill>
                  <a:schemeClr val="lt1"/>
                </a:solidFill>
                <a:latin typeface="Calibri"/>
                <a:ea typeface="Calibri"/>
                <a:cs typeface="Calibri"/>
                <a:sym typeface="Calibri"/>
              </a:rPr>
              <a:t>Medicine – The 18</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&amp; 19</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Century – </a:t>
            </a:r>
            <a:r>
              <a:rPr lang="en-GB" sz="1600" b="1">
                <a:solidFill>
                  <a:schemeClr val="lt1"/>
                </a:solidFill>
                <a:latin typeface="Calibri"/>
                <a:ea typeface="Calibri"/>
                <a:cs typeface="Calibri"/>
                <a:sym typeface="Calibri"/>
              </a:rPr>
              <a:t>The Role of Key Individuals </a:t>
            </a:r>
            <a:endParaRPr/>
          </a:p>
        </p:txBody>
      </p:sp>
      <p:sp>
        <p:nvSpPr>
          <p:cNvPr id="840" name="Google Shape;840;p35"/>
          <p:cNvSpPr txBox="1"/>
          <p:nvPr/>
        </p:nvSpPr>
        <p:spPr>
          <a:xfrm>
            <a:off x="89646" y="1162632"/>
            <a:ext cx="4834800" cy="2247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Pasteur was employed to find out how sugar fermented to produce alcohol – his answer was ‘germs’. Pasteur was able to prove that </a:t>
            </a:r>
            <a:r>
              <a:rPr lang="en-GB" sz="1000" b="1">
                <a:solidFill>
                  <a:schemeClr val="dk1"/>
                </a:solidFill>
                <a:latin typeface="Calibri"/>
                <a:ea typeface="Calibri"/>
                <a:cs typeface="Calibri"/>
                <a:sym typeface="Calibri"/>
              </a:rPr>
              <a:t>bacteria </a:t>
            </a:r>
            <a:r>
              <a:rPr lang="en-GB" sz="1000">
                <a:solidFill>
                  <a:schemeClr val="dk1"/>
                </a:solidFill>
                <a:latin typeface="Calibri"/>
                <a:ea typeface="Calibri"/>
                <a:cs typeface="Calibri"/>
                <a:sym typeface="Calibri"/>
              </a:rPr>
              <a:t>(also known as microbes or germs) </a:t>
            </a:r>
            <a:r>
              <a:rPr lang="en-GB" sz="1000" b="1">
                <a:solidFill>
                  <a:schemeClr val="dk1"/>
                </a:solidFill>
                <a:latin typeface="Calibri"/>
                <a:ea typeface="Calibri"/>
                <a:cs typeface="Calibri"/>
                <a:sym typeface="Calibri"/>
              </a:rPr>
              <a:t>caused disease</a:t>
            </a:r>
            <a:r>
              <a:rPr lang="en-GB" sz="1000">
                <a:solidFill>
                  <a:schemeClr val="dk1"/>
                </a:solidFill>
                <a:latin typeface="Calibri"/>
                <a:ea typeface="Calibri"/>
                <a:cs typeface="Calibri"/>
                <a:sym typeface="Calibri"/>
              </a:rPr>
              <a:t>.  He based his theory on experiments which proved that germs made milk go bad and heating milk (</a:t>
            </a:r>
            <a:r>
              <a:rPr lang="en-GB" sz="1000" b="1">
                <a:solidFill>
                  <a:schemeClr val="dk1"/>
                </a:solidFill>
                <a:latin typeface="Calibri"/>
                <a:ea typeface="Calibri"/>
                <a:cs typeface="Calibri"/>
                <a:sym typeface="Calibri"/>
              </a:rPr>
              <a:t>pasteurisation</a:t>
            </a:r>
            <a:r>
              <a:rPr lang="en-GB" sz="1000">
                <a:solidFill>
                  <a:schemeClr val="dk1"/>
                </a:solidFill>
                <a:latin typeface="Calibri"/>
                <a:ea typeface="Calibri"/>
                <a:cs typeface="Calibri"/>
                <a:sym typeface="Calibri"/>
              </a:rPr>
              <a:t>) killed the germs and made milk last longer. His experiments persuaded other doctors that his Germ Theory was correct.  In one experiment, he proved that ‘germs’ were in the air when </a:t>
            </a:r>
            <a:r>
              <a:rPr lang="en-GB" sz="1000" b="1">
                <a:solidFill>
                  <a:schemeClr val="dk1"/>
                </a:solidFill>
                <a:latin typeface="Calibri"/>
                <a:ea typeface="Calibri"/>
                <a:cs typeface="Calibri"/>
                <a:sym typeface="Calibri"/>
              </a:rPr>
              <a:t>sterilised water </a:t>
            </a:r>
            <a:r>
              <a:rPr lang="en-GB" sz="1000">
                <a:solidFill>
                  <a:schemeClr val="dk1"/>
                </a:solidFill>
                <a:latin typeface="Calibri"/>
                <a:ea typeface="Calibri"/>
                <a:cs typeface="Calibri"/>
                <a:sym typeface="Calibri"/>
              </a:rPr>
              <a:t>in a closed flask stayed </a:t>
            </a:r>
            <a:r>
              <a:rPr lang="en-GB" sz="1000" b="1">
                <a:solidFill>
                  <a:schemeClr val="dk1"/>
                </a:solidFill>
                <a:latin typeface="Calibri"/>
                <a:ea typeface="Calibri"/>
                <a:cs typeface="Calibri"/>
                <a:sym typeface="Calibri"/>
              </a:rPr>
              <a:t>sterile</a:t>
            </a:r>
            <a:r>
              <a:rPr lang="en-GB" sz="1000">
                <a:solidFill>
                  <a:schemeClr val="dk1"/>
                </a:solidFill>
                <a:latin typeface="Calibri"/>
                <a:ea typeface="Calibri"/>
                <a:cs typeface="Calibri"/>
                <a:sym typeface="Calibri"/>
              </a:rPr>
              <a:t> (germ free) but sterilised water in an open flask bred germs.  In 1861 he proved that microbes in the air were the cause of illness and not simply  ‘miasma’ (bad air). His work gained popularity in Britain as he inspired </a:t>
            </a:r>
            <a:r>
              <a:rPr lang="en-GB" sz="1000" b="1">
                <a:solidFill>
                  <a:schemeClr val="dk1"/>
                </a:solidFill>
                <a:latin typeface="Calibri"/>
                <a:ea typeface="Calibri"/>
                <a:cs typeface="Calibri"/>
                <a:sym typeface="Calibri"/>
              </a:rPr>
              <a:t>Joseph Lister </a:t>
            </a:r>
            <a:r>
              <a:rPr lang="en-GB" sz="1000">
                <a:solidFill>
                  <a:schemeClr val="dk1"/>
                </a:solidFill>
                <a:latin typeface="Calibri"/>
                <a:ea typeface="Calibri"/>
                <a:cs typeface="Calibri"/>
                <a:sym typeface="Calibri"/>
              </a:rPr>
              <a:t>to develop antiseptics. The Germ Theory also proved Snow’s findings about </a:t>
            </a:r>
            <a:r>
              <a:rPr lang="en-GB" sz="1000" b="1">
                <a:solidFill>
                  <a:schemeClr val="dk1"/>
                </a:solidFill>
                <a:latin typeface="Calibri"/>
                <a:ea typeface="Calibri"/>
                <a:cs typeface="Calibri"/>
                <a:sym typeface="Calibri"/>
              </a:rPr>
              <a:t>cholera</a:t>
            </a:r>
            <a:r>
              <a:rPr lang="en-GB" sz="1000">
                <a:solidFill>
                  <a:schemeClr val="dk1"/>
                </a:solidFill>
                <a:latin typeface="Calibri"/>
                <a:ea typeface="Calibri"/>
                <a:cs typeface="Calibri"/>
                <a:sym typeface="Calibri"/>
              </a:rPr>
              <a:t> in dirty water to be true. The Germ Theory motivated others to find specific germs for specific diseases – for example Koch’s discovery of the anthrax bacteria.  However, people at first struggled to believe that such tiny microbes,  invisible to the eye could cause disease.  It was his reputation and relationship with English doctors that made his ideas more respected.</a:t>
            </a:r>
            <a:endParaRPr/>
          </a:p>
        </p:txBody>
      </p:sp>
      <p:sp>
        <p:nvSpPr>
          <p:cNvPr id="841" name="Google Shape;841;p35"/>
          <p:cNvSpPr txBox="1"/>
          <p:nvPr/>
        </p:nvSpPr>
        <p:spPr>
          <a:xfrm>
            <a:off x="89645" y="4126779"/>
            <a:ext cx="4025400" cy="2709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Koch was inspired by Pasteur’s Germ Theory.  He and his research team used the Germ Theory to try and find </a:t>
            </a:r>
            <a:r>
              <a:rPr lang="en-GB" sz="1000" b="1">
                <a:solidFill>
                  <a:schemeClr val="dk1"/>
                </a:solidFill>
                <a:latin typeface="Calibri"/>
                <a:ea typeface="Calibri"/>
                <a:cs typeface="Calibri"/>
                <a:sym typeface="Calibri"/>
              </a:rPr>
              <a:t>individual bacteria </a:t>
            </a:r>
            <a:r>
              <a:rPr lang="en-GB" sz="1000">
                <a:solidFill>
                  <a:schemeClr val="dk1"/>
                </a:solidFill>
                <a:latin typeface="Calibri"/>
                <a:ea typeface="Calibri"/>
                <a:cs typeface="Calibri"/>
                <a:sym typeface="Calibri"/>
              </a:rPr>
              <a:t>that were responsible for individual diseases.  His methods were </a:t>
            </a:r>
            <a:r>
              <a:rPr lang="en-GB" sz="1000" b="1">
                <a:solidFill>
                  <a:schemeClr val="dk1"/>
                </a:solidFill>
                <a:latin typeface="Calibri"/>
                <a:ea typeface="Calibri"/>
                <a:cs typeface="Calibri"/>
                <a:sym typeface="Calibri"/>
              </a:rPr>
              <a:t>copied by other scientists </a:t>
            </a:r>
            <a:r>
              <a:rPr lang="en-GB" sz="1000">
                <a:solidFill>
                  <a:schemeClr val="dk1"/>
                </a:solidFill>
                <a:latin typeface="Calibri"/>
                <a:ea typeface="Calibri"/>
                <a:cs typeface="Calibri"/>
                <a:sym typeface="Calibri"/>
              </a:rPr>
              <a:t>who aimed to find out even more about other diseases.  Once he had identified individual bacteria, he then started to develop </a:t>
            </a:r>
            <a:r>
              <a:rPr lang="en-GB" sz="1000" b="1">
                <a:solidFill>
                  <a:schemeClr val="dk1"/>
                </a:solidFill>
                <a:latin typeface="Calibri"/>
                <a:ea typeface="Calibri"/>
                <a:cs typeface="Calibri"/>
                <a:sym typeface="Calibri"/>
              </a:rPr>
              <a:t>vaccinations</a:t>
            </a:r>
            <a:r>
              <a:rPr lang="en-GB" sz="1000">
                <a:solidFill>
                  <a:schemeClr val="dk1"/>
                </a:solidFill>
                <a:latin typeface="Calibri"/>
                <a:ea typeface="Calibri"/>
                <a:cs typeface="Calibri"/>
                <a:sym typeface="Calibri"/>
              </a:rPr>
              <a:t> to help prevent people getting the disease.  Koch is known for his discovery of the bacteria which caused </a:t>
            </a:r>
            <a:r>
              <a:rPr lang="en-GB" sz="1000" b="1">
                <a:solidFill>
                  <a:schemeClr val="dk1"/>
                </a:solidFill>
                <a:latin typeface="Calibri"/>
                <a:ea typeface="Calibri"/>
                <a:cs typeface="Calibri"/>
                <a:sym typeface="Calibri"/>
              </a:rPr>
              <a:t>anthrax</a:t>
            </a:r>
            <a:r>
              <a:rPr lang="en-GB" sz="1000">
                <a:solidFill>
                  <a:schemeClr val="dk1"/>
                </a:solidFill>
                <a:latin typeface="Calibri"/>
                <a:ea typeface="Calibri"/>
                <a:cs typeface="Calibri"/>
                <a:sym typeface="Calibri"/>
              </a:rPr>
              <a:t> (1876) </a:t>
            </a:r>
            <a:r>
              <a:rPr lang="en-GB" sz="1000" b="1">
                <a:solidFill>
                  <a:schemeClr val="dk1"/>
                </a:solidFill>
                <a:latin typeface="Calibri"/>
                <a:ea typeface="Calibri"/>
                <a:cs typeface="Calibri"/>
                <a:sym typeface="Calibri"/>
              </a:rPr>
              <a:t>typhoid</a:t>
            </a:r>
            <a:r>
              <a:rPr lang="en-GB" sz="1000">
                <a:solidFill>
                  <a:schemeClr val="dk1"/>
                </a:solidFill>
                <a:latin typeface="Calibri"/>
                <a:ea typeface="Calibri"/>
                <a:cs typeface="Calibri"/>
                <a:sym typeface="Calibri"/>
              </a:rPr>
              <a:t> (1882), </a:t>
            </a:r>
            <a:r>
              <a:rPr lang="en-GB" sz="1000" b="1">
                <a:solidFill>
                  <a:schemeClr val="dk1"/>
                </a:solidFill>
                <a:latin typeface="Calibri"/>
                <a:ea typeface="Calibri"/>
                <a:cs typeface="Calibri"/>
                <a:sym typeface="Calibri"/>
              </a:rPr>
              <a:t>cholera</a:t>
            </a:r>
            <a:r>
              <a:rPr lang="en-GB" sz="1000">
                <a:solidFill>
                  <a:schemeClr val="dk1"/>
                </a:solidFill>
                <a:latin typeface="Calibri"/>
                <a:ea typeface="Calibri"/>
                <a:cs typeface="Calibri"/>
                <a:sym typeface="Calibri"/>
              </a:rPr>
              <a:t> (1883) and </a:t>
            </a:r>
            <a:r>
              <a:rPr lang="en-GB" sz="1000" b="1">
                <a:solidFill>
                  <a:schemeClr val="dk1"/>
                </a:solidFill>
                <a:latin typeface="Calibri"/>
                <a:ea typeface="Calibri"/>
                <a:cs typeface="Calibri"/>
                <a:sym typeface="Calibri"/>
              </a:rPr>
              <a:t>meningitis</a:t>
            </a:r>
            <a:r>
              <a:rPr lang="en-GB" sz="1000">
                <a:solidFill>
                  <a:schemeClr val="dk1"/>
                </a:solidFill>
                <a:latin typeface="Calibri"/>
                <a:ea typeface="Calibri"/>
                <a:cs typeface="Calibri"/>
                <a:sym typeface="Calibri"/>
              </a:rPr>
              <a:t> (1898) – all deadly diseases.</a:t>
            </a:r>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However, his discovery of specific bacteria did not directly help save people’s lives  but it was the work by his team and others on the vaccines which had a real, practical impact on people’s lives. Pasteur was then able to take the work of Koch and develop more vaccines.  For example in 1885, Pasteur tested a vaccine for </a:t>
            </a:r>
            <a:r>
              <a:rPr lang="en-GB" sz="1000" b="1">
                <a:solidFill>
                  <a:schemeClr val="dk1"/>
                </a:solidFill>
                <a:latin typeface="Calibri"/>
                <a:ea typeface="Calibri"/>
                <a:cs typeface="Calibri"/>
                <a:sym typeface="Calibri"/>
              </a:rPr>
              <a:t>rabies</a:t>
            </a:r>
            <a:r>
              <a:rPr lang="en-GB" sz="1000">
                <a:solidFill>
                  <a:schemeClr val="dk1"/>
                </a:solidFill>
                <a:latin typeface="Calibri"/>
                <a:ea typeface="Calibri"/>
                <a:cs typeface="Calibri"/>
                <a:sym typeface="Calibri"/>
              </a:rPr>
              <a:t> on a boy who had been bitten by a rabid dog.  The vaccine saved the boy’s life.  It was still difficult however to develop enough vaccine to help vaccinate a large number of people against diseases but the process at least had been discovered.</a:t>
            </a:r>
            <a:endParaRPr/>
          </a:p>
        </p:txBody>
      </p:sp>
      <p:sp>
        <p:nvSpPr>
          <p:cNvPr id="842" name="Google Shape;842;p35"/>
          <p:cNvSpPr txBox="1"/>
          <p:nvPr/>
        </p:nvSpPr>
        <p:spPr>
          <a:xfrm>
            <a:off x="6200762" y="1143261"/>
            <a:ext cx="4177500" cy="2247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Joseph Lister was a highly </a:t>
            </a:r>
            <a:r>
              <a:rPr lang="en-GB" sz="1000" b="1">
                <a:solidFill>
                  <a:schemeClr val="dk1"/>
                </a:solidFill>
                <a:latin typeface="Calibri"/>
                <a:ea typeface="Calibri"/>
                <a:cs typeface="Calibri"/>
                <a:sym typeface="Calibri"/>
              </a:rPr>
              <a:t>talented surgeon</a:t>
            </a:r>
            <a:r>
              <a:rPr lang="en-GB" sz="1000">
                <a:solidFill>
                  <a:schemeClr val="dk1"/>
                </a:solidFill>
                <a:latin typeface="Calibri"/>
                <a:ea typeface="Calibri"/>
                <a:cs typeface="Calibri"/>
                <a:sym typeface="Calibri"/>
              </a:rPr>
              <a:t>. Inspired by Pasteur's Germ Theory, Lister experimented with </a:t>
            </a:r>
            <a:r>
              <a:rPr lang="en-GB" sz="1000" b="1">
                <a:solidFill>
                  <a:schemeClr val="dk1"/>
                </a:solidFill>
                <a:latin typeface="Calibri"/>
                <a:ea typeface="Calibri"/>
                <a:cs typeface="Calibri"/>
                <a:sym typeface="Calibri"/>
              </a:rPr>
              <a:t>carbolic acid spray </a:t>
            </a:r>
            <a:r>
              <a:rPr lang="en-GB" sz="1000">
                <a:solidFill>
                  <a:schemeClr val="dk1"/>
                </a:solidFill>
                <a:latin typeface="Calibri"/>
                <a:ea typeface="Calibri"/>
                <a:cs typeface="Calibri"/>
                <a:sym typeface="Calibri"/>
              </a:rPr>
              <a:t>as a way to reduce the number of </a:t>
            </a:r>
            <a:r>
              <a:rPr lang="en-GB" sz="1000" b="1">
                <a:solidFill>
                  <a:schemeClr val="dk1"/>
                </a:solidFill>
                <a:latin typeface="Calibri"/>
                <a:ea typeface="Calibri"/>
                <a:cs typeface="Calibri"/>
                <a:sym typeface="Calibri"/>
              </a:rPr>
              <a:t>germs in the air</a:t>
            </a:r>
            <a:r>
              <a:rPr lang="en-GB" sz="1000">
                <a:solidFill>
                  <a:schemeClr val="dk1"/>
                </a:solidFill>
                <a:latin typeface="Calibri"/>
                <a:ea typeface="Calibri"/>
                <a:cs typeface="Calibri"/>
                <a:sym typeface="Calibri"/>
              </a:rPr>
              <a:t>.  This was the first use of an antiseptic.  It greatly reduced the chances of patients dying from </a:t>
            </a:r>
            <a:r>
              <a:rPr lang="en-GB" sz="1000" b="1">
                <a:solidFill>
                  <a:schemeClr val="dk1"/>
                </a:solidFill>
                <a:latin typeface="Calibri"/>
                <a:ea typeface="Calibri"/>
                <a:cs typeface="Calibri"/>
                <a:sym typeface="Calibri"/>
              </a:rPr>
              <a:t>infections</a:t>
            </a:r>
            <a:r>
              <a:rPr lang="en-GB" sz="1000">
                <a:solidFill>
                  <a:schemeClr val="dk1"/>
                </a:solidFill>
                <a:latin typeface="Calibri"/>
                <a:ea typeface="Calibri"/>
                <a:cs typeface="Calibri"/>
                <a:sym typeface="Calibri"/>
              </a:rPr>
              <a:t> developed during operations.  This allowed operations to be carried out for </a:t>
            </a:r>
            <a:r>
              <a:rPr lang="en-GB" sz="1000" b="1">
                <a:solidFill>
                  <a:schemeClr val="dk1"/>
                </a:solidFill>
                <a:latin typeface="Calibri"/>
                <a:ea typeface="Calibri"/>
                <a:cs typeface="Calibri"/>
                <a:sym typeface="Calibri"/>
              </a:rPr>
              <a:t>longer</a:t>
            </a:r>
            <a:r>
              <a:rPr lang="en-GB" sz="1000">
                <a:solidFill>
                  <a:schemeClr val="dk1"/>
                </a:solidFill>
                <a:latin typeface="Calibri"/>
                <a:ea typeface="Calibri"/>
                <a:cs typeface="Calibri"/>
                <a:sym typeface="Calibri"/>
              </a:rPr>
              <a:t> using more complex methods.  He realised that soaking wounds and bandages in carbolic acid helped wounds </a:t>
            </a:r>
            <a:r>
              <a:rPr lang="en-GB" sz="1000" b="1">
                <a:solidFill>
                  <a:schemeClr val="dk1"/>
                </a:solidFill>
                <a:latin typeface="Calibri"/>
                <a:ea typeface="Calibri"/>
                <a:cs typeface="Calibri"/>
                <a:sym typeface="Calibri"/>
              </a:rPr>
              <a:t>heal quicker</a:t>
            </a:r>
            <a:r>
              <a:rPr lang="en-GB" sz="1000">
                <a:solidFill>
                  <a:schemeClr val="dk1"/>
                </a:solidFill>
                <a:latin typeface="Calibri"/>
                <a:ea typeface="Calibri"/>
                <a:cs typeface="Calibri"/>
                <a:sym typeface="Calibri"/>
              </a:rPr>
              <a:t>, stop the development of </a:t>
            </a:r>
            <a:r>
              <a:rPr lang="en-GB" sz="1000" b="1">
                <a:solidFill>
                  <a:schemeClr val="dk1"/>
                </a:solidFill>
                <a:latin typeface="Calibri"/>
                <a:ea typeface="Calibri"/>
                <a:cs typeface="Calibri"/>
                <a:sym typeface="Calibri"/>
              </a:rPr>
              <a:t>gangrene</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prevent infection</a:t>
            </a:r>
            <a:r>
              <a:rPr lang="en-GB" sz="1000">
                <a:solidFill>
                  <a:schemeClr val="dk1"/>
                </a:solidFill>
                <a:latin typeface="Calibri"/>
                <a:ea typeface="Calibri"/>
                <a:cs typeface="Calibri"/>
                <a:sym typeface="Calibri"/>
              </a:rPr>
              <a:t>.  He made sure that doctors and nurses washed their hands before operations, &amp; developed a spray to kill germs in the air. He also invented an </a:t>
            </a:r>
            <a:r>
              <a:rPr lang="en-GB" sz="1000" b="1">
                <a:solidFill>
                  <a:schemeClr val="dk1"/>
                </a:solidFill>
                <a:latin typeface="Calibri"/>
                <a:ea typeface="Calibri"/>
                <a:cs typeface="Calibri"/>
                <a:sym typeface="Calibri"/>
              </a:rPr>
              <a:t>antiseptic ligature </a:t>
            </a:r>
            <a:r>
              <a:rPr lang="en-GB" sz="1000">
                <a:solidFill>
                  <a:schemeClr val="dk1"/>
                </a:solidFill>
                <a:latin typeface="Calibri"/>
                <a:ea typeface="Calibri"/>
                <a:cs typeface="Calibri"/>
                <a:sym typeface="Calibri"/>
              </a:rPr>
              <a:t>to tie up </a:t>
            </a:r>
            <a:r>
              <a:rPr lang="en-GB" sz="1000" b="1">
                <a:solidFill>
                  <a:schemeClr val="dk1"/>
                </a:solidFill>
                <a:latin typeface="Calibri"/>
                <a:ea typeface="Calibri"/>
                <a:cs typeface="Calibri"/>
                <a:sym typeface="Calibri"/>
              </a:rPr>
              <a:t>blood vessels </a:t>
            </a:r>
            <a:r>
              <a:rPr lang="en-GB" sz="1000">
                <a:solidFill>
                  <a:schemeClr val="dk1"/>
                </a:solidFill>
                <a:latin typeface="Calibri"/>
                <a:ea typeface="Calibri"/>
                <a:cs typeface="Calibri"/>
                <a:sym typeface="Calibri"/>
              </a:rPr>
              <a:t>and prevent blood loss.  His success was huge.  He reduced the death rate after operations from </a:t>
            </a:r>
            <a:r>
              <a:rPr lang="en-GB" sz="1000" b="1">
                <a:solidFill>
                  <a:schemeClr val="dk1"/>
                </a:solidFill>
                <a:latin typeface="Calibri"/>
                <a:ea typeface="Calibri"/>
                <a:cs typeface="Calibri"/>
                <a:sym typeface="Calibri"/>
              </a:rPr>
              <a:t>46%</a:t>
            </a:r>
            <a:r>
              <a:rPr lang="en-GB" sz="1000">
                <a:solidFill>
                  <a:schemeClr val="dk1"/>
                </a:solidFill>
                <a:latin typeface="Calibri"/>
                <a:ea typeface="Calibri"/>
                <a:cs typeface="Calibri"/>
                <a:sym typeface="Calibri"/>
              </a:rPr>
              <a:t> in 1866 to </a:t>
            </a:r>
            <a:r>
              <a:rPr lang="en-GB" sz="1000" b="1">
                <a:solidFill>
                  <a:schemeClr val="dk1"/>
                </a:solidFill>
                <a:latin typeface="Calibri"/>
                <a:ea typeface="Calibri"/>
                <a:cs typeface="Calibri"/>
                <a:sym typeface="Calibri"/>
              </a:rPr>
              <a:t>15%</a:t>
            </a:r>
            <a:r>
              <a:rPr lang="en-GB" sz="1000">
                <a:solidFill>
                  <a:schemeClr val="dk1"/>
                </a:solidFill>
                <a:latin typeface="Calibri"/>
                <a:ea typeface="Calibri"/>
                <a:cs typeface="Calibri"/>
                <a:sym typeface="Calibri"/>
              </a:rPr>
              <a:t> by 1870.  From 1887, all </a:t>
            </a:r>
            <a:r>
              <a:rPr lang="en-GB" sz="1000" b="1">
                <a:solidFill>
                  <a:schemeClr val="dk1"/>
                </a:solidFill>
                <a:latin typeface="Calibri"/>
                <a:ea typeface="Calibri"/>
                <a:cs typeface="Calibri"/>
                <a:sym typeface="Calibri"/>
              </a:rPr>
              <a:t>operating instruments </a:t>
            </a:r>
            <a:r>
              <a:rPr lang="en-GB" sz="1000">
                <a:solidFill>
                  <a:schemeClr val="dk1"/>
                </a:solidFill>
                <a:latin typeface="Calibri"/>
                <a:ea typeface="Calibri"/>
                <a:cs typeface="Calibri"/>
                <a:sym typeface="Calibri"/>
              </a:rPr>
              <a:t>were </a:t>
            </a:r>
            <a:r>
              <a:rPr lang="en-GB" sz="1000" b="1">
                <a:solidFill>
                  <a:schemeClr val="dk1"/>
                </a:solidFill>
                <a:latin typeface="Calibri"/>
                <a:ea typeface="Calibri"/>
                <a:cs typeface="Calibri"/>
                <a:sym typeface="Calibri"/>
              </a:rPr>
              <a:t>sterilised</a:t>
            </a:r>
            <a:r>
              <a:rPr lang="en-GB" sz="1000">
                <a:solidFill>
                  <a:schemeClr val="dk1"/>
                </a:solidFill>
                <a:latin typeface="Calibri"/>
                <a:ea typeface="Calibri"/>
                <a:cs typeface="Calibri"/>
                <a:sym typeface="Calibri"/>
              </a:rPr>
              <a:t> and surgeons were expected to wear </a:t>
            </a:r>
            <a:r>
              <a:rPr lang="en-GB" sz="1000" b="1">
                <a:solidFill>
                  <a:schemeClr val="dk1"/>
                </a:solidFill>
                <a:latin typeface="Calibri"/>
                <a:ea typeface="Calibri"/>
                <a:cs typeface="Calibri"/>
                <a:sym typeface="Calibri"/>
              </a:rPr>
              <a:t>operating gowns</a:t>
            </a:r>
            <a:r>
              <a:rPr lang="en-GB" sz="1000">
                <a:solidFill>
                  <a:schemeClr val="dk1"/>
                </a:solidFill>
                <a:latin typeface="Calibri"/>
                <a:ea typeface="Calibri"/>
                <a:cs typeface="Calibri"/>
                <a:sym typeface="Calibri"/>
              </a:rPr>
              <a:t> and face masks rather than their ordinary clothes.</a:t>
            </a:r>
            <a:endParaRPr/>
          </a:p>
        </p:txBody>
      </p:sp>
      <p:graphicFrame>
        <p:nvGraphicFramePr>
          <p:cNvPr id="843" name="Google Shape;843;p35"/>
          <p:cNvGraphicFramePr/>
          <p:nvPr/>
        </p:nvGraphicFramePr>
        <p:xfrm>
          <a:off x="89646" y="466218"/>
          <a:ext cx="5930175" cy="696360"/>
        </p:xfrm>
        <a:graphic>
          <a:graphicData uri="http://schemas.openxmlformats.org/drawingml/2006/table">
            <a:tbl>
              <a:tblPr bandRow="1">
                <a:noFill/>
                <a:tableStyleId>{A3CF273C-3F94-454A-B215-D2537759C391}</a:tableStyleId>
              </a:tblPr>
              <a:tblGrid>
                <a:gridCol w="1226575">
                  <a:extLst>
                    <a:ext uri="{9D8B030D-6E8A-4147-A177-3AD203B41FA5}">
                      <a16:colId xmlns:a16="http://schemas.microsoft.com/office/drawing/2014/main" val="20000"/>
                    </a:ext>
                  </a:extLst>
                </a:gridCol>
                <a:gridCol w="1998500">
                  <a:extLst>
                    <a:ext uri="{9D8B030D-6E8A-4147-A177-3AD203B41FA5}">
                      <a16:colId xmlns:a16="http://schemas.microsoft.com/office/drawing/2014/main" val="20001"/>
                    </a:ext>
                  </a:extLst>
                </a:gridCol>
                <a:gridCol w="1362075">
                  <a:extLst>
                    <a:ext uri="{9D8B030D-6E8A-4147-A177-3AD203B41FA5}">
                      <a16:colId xmlns:a16="http://schemas.microsoft.com/office/drawing/2014/main" val="20002"/>
                    </a:ext>
                  </a:extLst>
                </a:gridCol>
                <a:gridCol w="1343025">
                  <a:extLst>
                    <a:ext uri="{9D8B030D-6E8A-4147-A177-3AD203B41FA5}">
                      <a16:colId xmlns:a16="http://schemas.microsoft.com/office/drawing/2014/main" val="20003"/>
                    </a:ext>
                  </a:extLst>
                </a:gridCol>
              </a:tblGrid>
              <a:tr h="225000">
                <a:tc>
                  <a:txBody>
                    <a:bodyPr/>
                    <a:lstStyle/>
                    <a:p>
                      <a:pPr marL="0" marR="0" lvl="0" indent="0" algn="l" rtl="0">
                        <a:spcBef>
                          <a:spcPts val="0"/>
                        </a:spcBef>
                        <a:spcAft>
                          <a:spcPts val="0"/>
                        </a:spcAft>
                        <a:buNone/>
                      </a:pPr>
                      <a:r>
                        <a:rPr lang="en-GB" sz="1100" b="1"/>
                        <a:t>Name</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2060"/>
                        </a:buClr>
                        <a:buSzPts val="1200"/>
                        <a:buFont typeface="Calibri"/>
                        <a:buNone/>
                      </a:pPr>
                      <a:r>
                        <a:rPr lang="en-GB" sz="1200" b="1">
                          <a:solidFill>
                            <a:srgbClr val="002060"/>
                          </a:solidFill>
                        </a:rPr>
                        <a:t>Louis Pasteur</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GB" sz="1200" b="1">
                          <a:solidFill>
                            <a:schemeClr val="dk1"/>
                          </a:solidFill>
                        </a:rPr>
                        <a:t>Breakthrough Year</a:t>
                      </a:r>
                      <a:endParaRPr sz="1200" b="1">
                        <a:solidFill>
                          <a:schemeClr val="dk1"/>
                        </a:solidFill>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2060"/>
                        </a:buClr>
                        <a:buSzPts val="1200"/>
                        <a:buFont typeface="Calibri"/>
                        <a:buNone/>
                      </a:pPr>
                      <a:r>
                        <a:rPr lang="en-GB" sz="1200" b="1">
                          <a:solidFill>
                            <a:srgbClr val="002060"/>
                          </a:solidFill>
                        </a:rPr>
                        <a:t>1861</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25000">
                <a:tc>
                  <a:txBody>
                    <a:bodyPr/>
                    <a:lstStyle/>
                    <a:p>
                      <a:pPr marL="0" marR="0" lvl="0" indent="0" algn="l" rtl="0">
                        <a:lnSpc>
                          <a:spcPct val="100000"/>
                        </a:lnSpc>
                        <a:spcBef>
                          <a:spcPts val="0"/>
                        </a:spcBef>
                        <a:spcAft>
                          <a:spcPts val="0"/>
                        </a:spcAft>
                        <a:buClr>
                          <a:schemeClr val="dk1"/>
                        </a:buClr>
                        <a:buSzPts val="1100"/>
                        <a:buFont typeface="Calibri"/>
                        <a:buNone/>
                      </a:pPr>
                      <a:r>
                        <a:rPr lang="en-GB" sz="1100" b="1"/>
                        <a:t>Occupation</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gridSpan="3">
                  <a:txBody>
                    <a:bodyPr/>
                    <a:lstStyle/>
                    <a:p>
                      <a:pPr marL="0" marR="0" lvl="0" indent="0" algn="l" rtl="0">
                        <a:lnSpc>
                          <a:spcPct val="100000"/>
                        </a:lnSpc>
                        <a:spcBef>
                          <a:spcPts val="0"/>
                        </a:spcBef>
                        <a:spcAft>
                          <a:spcPts val="0"/>
                        </a:spcAft>
                        <a:buClr>
                          <a:srgbClr val="002060"/>
                        </a:buClr>
                        <a:buSzPts val="1100"/>
                        <a:buFont typeface="Calibri"/>
                        <a:buNone/>
                      </a:pPr>
                      <a:r>
                        <a:rPr lang="en-GB" sz="1100" b="1">
                          <a:solidFill>
                            <a:srgbClr val="002060"/>
                          </a:solidFill>
                        </a:rPr>
                        <a:t>A French university chemist and microbiologist</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25000">
                <a:tc>
                  <a:txBody>
                    <a:bodyPr/>
                    <a:lstStyle/>
                    <a:p>
                      <a:pPr marL="0" marR="0" lvl="0" indent="0" algn="l" rtl="0">
                        <a:spcBef>
                          <a:spcPts val="0"/>
                        </a:spcBef>
                        <a:spcAft>
                          <a:spcPts val="0"/>
                        </a:spcAft>
                        <a:buNone/>
                      </a:pPr>
                      <a:r>
                        <a:rPr lang="en-GB" sz="1100" b="1"/>
                        <a:t>Significance</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gridSpan="3">
                  <a:txBody>
                    <a:bodyPr/>
                    <a:lstStyle/>
                    <a:p>
                      <a:pPr marL="0" marR="0" lvl="0" indent="0" algn="l" rtl="0">
                        <a:lnSpc>
                          <a:spcPct val="100000"/>
                        </a:lnSpc>
                        <a:spcBef>
                          <a:spcPts val="0"/>
                        </a:spcBef>
                        <a:spcAft>
                          <a:spcPts val="0"/>
                        </a:spcAft>
                        <a:buClr>
                          <a:srgbClr val="002060"/>
                        </a:buClr>
                        <a:buSzPts val="1100"/>
                        <a:buFont typeface="Calibri"/>
                        <a:buNone/>
                      </a:pPr>
                      <a:r>
                        <a:rPr lang="en-GB" sz="1100" b="1">
                          <a:solidFill>
                            <a:srgbClr val="002060"/>
                          </a:solidFill>
                        </a:rPr>
                        <a:t>Published ‘The Germ Theory’</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graphicFrame>
        <p:nvGraphicFramePr>
          <p:cNvPr id="844" name="Google Shape;844;p35"/>
          <p:cNvGraphicFramePr/>
          <p:nvPr/>
        </p:nvGraphicFramePr>
        <p:xfrm>
          <a:off x="6210299" y="466218"/>
          <a:ext cx="5909975" cy="696360"/>
        </p:xfrm>
        <a:graphic>
          <a:graphicData uri="http://schemas.openxmlformats.org/drawingml/2006/table">
            <a:tbl>
              <a:tblPr bandRow="1">
                <a:noFill/>
                <a:tableStyleId>{A3CF273C-3F94-454A-B215-D2537759C391}</a:tableStyleId>
              </a:tblPr>
              <a:tblGrid>
                <a:gridCol w="1222400">
                  <a:extLst>
                    <a:ext uri="{9D8B030D-6E8A-4147-A177-3AD203B41FA5}">
                      <a16:colId xmlns:a16="http://schemas.microsoft.com/office/drawing/2014/main" val="20000"/>
                    </a:ext>
                  </a:extLst>
                </a:gridCol>
                <a:gridCol w="1562525">
                  <a:extLst>
                    <a:ext uri="{9D8B030D-6E8A-4147-A177-3AD203B41FA5}">
                      <a16:colId xmlns:a16="http://schemas.microsoft.com/office/drawing/2014/main" val="20001"/>
                    </a:ext>
                  </a:extLst>
                </a:gridCol>
                <a:gridCol w="1562525">
                  <a:extLst>
                    <a:ext uri="{9D8B030D-6E8A-4147-A177-3AD203B41FA5}">
                      <a16:colId xmlns:a16="http://schemas.microsoft.com/office/drawing/2014/main" val="20002"/>
                    </a:ext>
                  </a:extLst>
                </a:gridCol>
                <a:gridCol w="1562525">
                  <a:extLst>
                    <a:ext uri="{9D8B030D-6E8A-4147-A177-3AD203B41FA5}">
                      <a16:colId xmlns:a16="http://schemas.microsoft.com/office/drawing/2014/main" val="20003"/>
                    </a:ext>
                  </a:extLst>
                </a:gridCol>
              </a:tblGrid>
              <a:tr h="225000">
                <a:tc>
                  <a:txBody>
                    <a:bodyPr/>
                    <a:lstStyle/>
                    <a:p>
                      <a:pPr marL="0" marR="0" lvl="0" indent="0" algn="l" rtl="0">
                        <a:spcBef>
                          <a:spcPts val="0"/>
                        </a:spcBef>
                        <a:spcAft>
                          <a:spcPts val="0"/>
                        </a:spcAft>
                        <a:buNone/>
                      </a:pPr>
                      <a:r>
                        <a:rPr lang="en-GB" sz="1100" b="1"/>
                        <a:t>Name</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2060"/>
                        </a:buClr>
                        <a:buSzPts val="1200"/>
                        <a:buFont typeface="Calibri"/>
                        <a:buNone/>
                      </a:pPr>
                      <a:r>
                        <a:rPr lang="en-GB" sz="1200" b="1">
                          <a:solidFill>
                            <a:srgbClr val="002060"/>
                          </a:solidFill>
                        </a:rPr>
                        <a:t>Joseph Lister</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2060"/>
                        </a:buClr>
                        <a:buSzPts val="1200"/>
                        <a:buFont typeface="Calibri"/>
                        <a:buNone/>
                      </a:pPr>
                      <a:r>
                        <a:rPr lang="en-GB" sz="1200" b="1">
                          <a:solidFill>
                            <a:srgbClr val="002060"/>
                          </a:solidFill>
                        </a:rPr>
                        <a:t>Breakthrough Year</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2060"/>
                        </a:buClr>
                        <a:buSzPts val="1200"/>
                        <a:buFont typeface="Calibri"/>
                        <a:buNone/>
                      </a:pPr>
                      <a:r>
                        <a:rPr lang="en-GB" sz="1200" b="1">
                          <a:solidFill>
                            <a:srgbClr val="002060"/>
                          </a:solidFill>
                        </a:rPr>
                        <a:t>1867</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25000">
                <a:tc>
                  <a:txBody>
                    <a:bodyPr/>
                    <a:lstStyle/>
                    <a:p>
                      <a:pPr marL="0" marR="0" lvl="0" indent="0" algn="l" rtl="0">
                        <a:lnSpc>
                          <a:spcPct val="100000"/>
                        </a:lnSpc>
                        <a:spcBef>
                          <a:spcPts val="0"/>
                        </a:spcBef>
                        <a:spcAft>
                          <a:spcPts val="0"/>
                        </a:spcAft>
                        <a:buClr>
                          <a:schemeClr val="dk1"/>
                        </a:buClr>
                        <a:buSzPts val="1100"/>
                        <a:buFont typeface="Calibri"/>
                        <a:buNone/>
                      </a:pPr>
                      <a:r>
                        <a:rPr lang="en-GB" sz="1100" b="1"/>
                        <a:t>Occupation</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gridSpan="3">
                  <a:txBody>
                    <a:bodyPr/>
                    <a:lstStyle/>
                    <a:p>
                      <a:pPr marL="0" marR="0" lvl="0" indent="0" algn="l" rtl="0">
                        <a:lnSpc>
                          <a:spcPct val="100000"/>
                        </a:lnSpc>
                        <a:spcBef>
                          <a:spcPts val="0"/>
                        </a:spcBef>
                        <a:spcAft>
                          <a:spcPts val="0"/>
                        </a:spcAft>
                        <a:buClr>
                          <a:schemeClr val="dk1"/>
                        </a:buClr>
                        <a:buSzPts val="1100"/>
                        <a:buFont typeface="Calibri"/>
                        <a:buNone/>
                      </a:pPr>
                      <a:r>
                        <a:rPr lang="en-GB" sz="1100" b="1"/>
                        <a:t>An English surgeon</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25000">
                <a:tc>
                  <a:txBody>
                    <a:bodyPr/>
                    <a:lstStyle/>
                    <a:p>
                      <a:pPr marL="0" marR="0" lvl="0" indent="0" algn="l" rtl="0">
                        <a:spcBef>
                          <a:spcPts val="0"/>
                        </a:spcBef>
                        <a:spcAft>
                          <a:spcPts val="0"/>
                        </a:spcAft>
                        <a:buNone/>
                      </a:pPr>
                      <a:r>
                        <a:rPr lang="en-GB" sz="1100" b="1"/>
                        <a:t>Significance</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gridSpan="3">
                  <a:txBody>
                    <a:bodyPr/>
                    <a:lstStyle/>
                    <a:p>
                      <a:pPr marL="0" marR="0" lvl="0" indent="0" algn="l" rtl="0">
                        <a:lnSpc>
                          <a:spcPct val="100000"/>
                        </a:lnSpc>
                        <a:spcBef>
                          <a:spcPts val="0"/>
                        </a:spcBef>
                        <a:spcAft>
                          <a:spcPts val="0"/>
                        </a:spcAft>
                        <a:buClr>
                          <a:schemeClr val="dk1"/>
                        </a:buClr>
                        <a:buSzPts val="1100"/>
                        <a:buFont typeface="Calibri"/>
                        <a:buNone/>
                      </a:pPr>
                      <a:r>
                        <a:rPr lang="en-GB" sz="1100" b="1"/>
                        <a:t>The first use of an effective antiseptic</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845" name="Google Shape;845;p35"/>
          <p:cNvSpPr txBox="1"/>
          <p:nvPr/>
        </p:nvSpPr>
        <p:spPr>
          <a:xfrm>
            <a:off x="6210295" y="4133968"/>
            <a:ext cx="4428900" cy="2555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Florence Nightingale worked hard to improve conditions in </a:t>
            </a:r>
            <a:r>
              <a:rPr lang="en-GB" sz="1000" b="1">
                <a:solidFill>
                  <a:schemeClr val="dk1"/>
                </a:solidFill>
                <a:latin typeface="Calibri"/>
                <a:ea typeface="Calibri"/>
                <a:cs typeface="Calibri"/>
                <a:sym typeface="Calibri"/>
              </a:rPr>
              <a:t>hospitals</a:t>
            </a:r>
            <a:r>
              <a:rPr lang="en-GB" sz="1000">
                <a:solidFill>
                  <a:schemeClr val="dk1"/>
                </a:solidFill>
                <a:latin typeface="Calibri"/>
                <a:ea typeface="Calibri"/>
                <a:cs typeface="Calibri"/>
                <a:sym typeface="Calibri"/>
              </a:rPr>
              <a:t> and the </a:t>
            </a:r>
            <a:r>
              <a:rPr lang="en-GB" sz="1000" b="1">
                <a:solidFill>
                  <a:schemeClr val="dk1"/>
                </a:solidFill>
                <a:latin typeface="Calibri"/>
                <a:ea typeface="Calibri"/>
                <a:cs typeface="Calibri"/>
                <a:sym typeface="Calibri"/>
              </a:rPr>
              <a:t>training of nurses</a:t>
            </a:r>
            <a:r>
              <a:rPr lang="en-GB" sz="1000">
                <a:solidFill>
                  <a:schemeClr val="dk1"/>
                </a:solidFill>
                <a:latin typeface="Calibri"/>
                <a:ea typeface="Calibri"/>
                <a:cs typeface="Calibri"/>
                <a:sym typeface="Calibri"/>
              </a:rPr>
              <a:t>.  During the </a:t>
            </a:r>
            <a:r>
              <a:rPr lang="en-GB" sz="1000" b="1">
                <a:solidFill>
                  <a:schemeClr val="dk1"/>
                </a:solidFill>
                <a:latin typeface="Calibri"/>
                <a:ea typeface="Calibri"/>
                <a:cs typeface="Calibri"/>
                <a:sym typeface="Calibri"/>
              </a:rPr>
              <a:t>Crimean War</a:t>
            </a:r>
            <a:r>
              <a:rPr lang="en-GB" sz="1000">
                <a:solidFill>
                  <a:schemeClr val="dk1"/>
                </a:solidFill>
                <a:latin typeface="Calibri"/>
                <a:ea typeface="Calibri"/>
                <a:cs typeface="Calibri"/>
                <a:sym typeface="Calibri"/>
              </a:rPr>
              <a:t> she was sent to improve </a:t>
            </a:r>
            <a:r>
              <a:rPr lang="en-GB" sz="1000" b="1">
                <a:solidFill>
                  <a:schemeClr val="dk1"/>
                </a:solidFill>
                <a:latin typeface="Calibri"/>
                <a:ea typeface="Calibri"/>
                <a:cs typeface="Calibri"/>
                <a:sym typeface="Calibri"/>
              </a:rPr>
              <a:t>hygiene</a:t>
            </a:r>
            <a:r>
              <a:rPr lang="en-GB" sz="1000">
                <a:solidFill>
                  <a:schemeClr val="dk1"/>
                </a:solidFill>
                <a:latin typeface="Calibri"/>
                <a:ea typeface="Calibri"/>
                <a:cs typeface="Calibri"/>
                <a:sym typeface="Calibri"/>
              </a:rPr>
              <a:t> for the wounded soldiers brought to her.  She faced </a:t>
            </a:r>
            <a:r>
              <a:rPr lang="en-GB" sz="1000" b="1">
                <a:solidFill>
                  <a:schemeClr val="dk1"/>
                </a:solidFill>
                <a:latin typeface="Calibri"/>
                <a:ea typeface="Calibri"/>
                <a:cs typeface="Calibri"/>
                <a:sym typeface="Calibri"/>
              </a:rPr>
              <a:t>opposition</a:t>
            </a:r>
            <a:r>
              <a:rPr lang="en-GB" sz="1000">
                <a:solidFill>
                  <a:schemeClr val="dk1"/>
                </a:solidFill>
                <a:latin typeface="Calibri"/>
                <a:ea typeface="Calibri"/>
                <a:cs typeface="Calibri"/>
                <a:sym typeface="Calibri"/>
              </a:rPr>
              <a:t> for being female as the military opposed female nurses at the time.  Before she arrived the death rate in the hospital was </a:t>
            </a:r>
            <a:r>
              <a:rPr lang="en-GB" sz="1000" b="1">
                <a:solidFill>
                  <a:schemeClr val="dk1"/>
                </a:solidFill>
                <a:latin typeface="Calibri"/>
                <a:ea typeface="Calibri"/>
                <a:cs typeface="Calibri"/>
                <a:sym typeface="Calibri"/>
              </a:rPr>
              <a:t>42%</a:t>
            </a:r>
            <a:r>
              <a:rPr lang="en-GB" sz="1000">
                <a:solidFill>
                  <a:schemeClr val="dk1"/>
                </a:solidFill>
                <a:latin typeface="Calibri"/>
                <a:ea typeface="Calibri"/>
                <a:cs typeface="Calibri"/>
                <a:sym typeface="Calibri"/>
              </a:rPr>
              <a:t>. Two years later it was just </a:t>
            </a:r>
            <a:r>
              <a:rPr lang="en-GB" sz="1000" b="1">
                <a:solidFill>
                  <a:schemeClr val="dk1"/>
                </a:solidFill>
                <a:latin typeface="Calibri"/>
                <a:ea typeface="Calibri"/>
                <a:cs typeface="Calibri"/>
                <a:sym typeface="Calibri"/>
              </a:rPr>
              <a:t>2%</a:t>
            </a:r>
            <a:r>
              <a:rPr lang="en-GB" sz="1000">
                <a:solidFill>
                  <a:schemeClr val="dk1"/>
                </a:solidFill>
                <a:latin typeface="Calibri"/>
                <a:ea typeface="Calibri"/>
                <a:cs typeface="Calibri"/>
                <a:sym typeface="Calibri"/>
              </a:rPr>
              <a:t>.   After her return from the Crimea, she published a book ‘</a:t>
            </a:r>
            <a:r>
              <a:rPr lang="en-GB" sz="1000" b="1">
                <a:solidFill>
                  <a:schemeClr val="dk1"/>
                </a:solidFill>
                <a:latin typeface="Calibri"/>
                <a:ea typeface="Calibri"/>
                <a:cs typeface="Calibri"/>
                <a:sym typeface="Calibri"/>
              </a:rPr>
              <a:t>Notes on Nursing</a:t>
            </a:r>
            <a:r>
              <a:rPr lang="en-GB" sz="1000">
                <a:solidFill>
                  <a:schemeClr val="dk1"/>
                </a:solidFill>
                <a:latin typeface="Calibri"/>
                <a:ea typeface="Calibri"/>
                <a:cs typeface="Calibri"/>
                <a:sym typeface="Calibri"/>
              </a:rPr>
              <a:t>’ which explained her methods.  It was made into a </a:t>
            </a:r>
            <a:r>
              <a:rPr lang="en-GB" sz="1000" b="1">
                <a:solidFill>
                  <a:schemeClr val="dk1"/>
                </a:solidFill>
                <a:latin typeface="Calibri"/>
                <a:ea typeface="Calibri"/>
                <a:cs typeface="Calibri"/>
                <a:sym typeface="Calibri"/>
              </a:rPr>
              <a:t>compulsory text book for nurses</a:t>
            </a:r>
            <a:r>
              <a:rPr lang="en-GB" sz="1000">
                <a:solidFill>
                  <a:schemeClr val="dk1"/>
                </a:solidFill>
                <a:latin typeface="Calibri"/>
                <a:ea typeface="Calibri"/>
                <a:cs typeface="Calibri"/>
                <a:sym typeface="Calibri"/>
              </a:rPr>
              <a:t>.  She was helped to set up the </a:t>
            </a:r>
            <a:r>
              <a:rPr lang="en-GB" sz="1000" b="1">
                <a:solidFill>
                  <a:schemeClr val="dk1"/>
                </a:solidFill>
                <a:latin typeface="Calibri"/>
                <a:ea typeface="Calibri"/>
                <a:cs typeface="Calibri"/>
                <a:sym typeface="Calibri"/>
              </a:rPr>
              <a:t>Nightingale School of Nursing </a:t>
            </a:r>
            <a:r>
              <a:rPr lang="en-GB" sz="1000">
                <a:solidFill>
                  <a:schemeClr val="dk1"/>
                </a:solidFill>
                <a:latin typeface="Calibri"/>
                <a:ea typeface="Calibri"/>
                <a:cs typeface="Calibri"/>
                <a:sym typeface="Calibri"/>
              </a:rPr>
              <a:t>in London and by 1900 there were </a:t>
            </a:r>
            <a:r>
              <a:rPr lang="en-GB" sz="1000" b="1">
                <a:solidFill>
                  <a:schemeClr val="dk1"/>
                </a:solidFill>
                <a:latin typeface="Calibri"/>
                <a:ea typeface="Calibri"/>
                <a:cs typeface="Calibri"/>
                <a:sym typeface="Calibri"/>
              </a:rPr>
              <a:t>64,000 trained nurses </a:t>
            </a:r>
            <a:r>
              <a:rPr lang="en-GB" sz="1000">
                <a:solidFill>
                  <a:schemeClr val="dk1"/>
                </a:solidFill>
                <a:latin typeface="Calibri"/>
                <a:ea typeface="Calibri"/>
                <a:cs typeface="Calibri"/>
                <a:sym typeface="Calibri"/>
              </a:rPr>
              <a:t>in Britain.   She made the profession of nursing </a:t>
            </a:r>
            <a:r>
              <a:rPr lang="en-GB" sz="1000" b="1">
                <a:solidFill>
                  <a:schemeClr val="dk1"/>
                </a:solidFill>
                <a:latin typeface="Calibri"/>
                <a:ea typeface="Calibri"/>
                <a:cs typeface="Calibri"/>
                <a:sym typeface="Calibri"/>
              </a:rPr>
              <a:t>highly  respected</a:t>
            </a:r>
            <a:r>
              <a:rPr lang="en-GB" sz="1000">
                <a:solidFill>
                  <a:schemeClr val="dk1"/>
                </a:solidFill>
                <a:latin typeface="Calibri"/>
                <a:ea typeface="Calibri"/>
                <a:cs typeface="Calibri"/>
                <a:sym typeface="Calibri"/>
              </a:rPr>
              <a:t>. Her nursing schools trained nurses to keep wards totally clean, provide fresh air and keep patents clean and well fed.  Her work improved hospitals for the general public a great deal. Despite the work of Louis Pasteur, she still believed that ‘</a:t>
            </a:r>
            <a:r>
              <a:rPr lang="en-GB" sz="1000" b="1">
                <a:solidFill>
                  <a:schemeClr val="dk1"/>
                </a:solidFill>
                <a:latin typeface="Calibri"/>
                <a:ea typeface="Calibri"/>
                <a:cs typeface="Calibri"/>
                <a:sym typeface="Calibri"/>
              </a:rPr>
              <a:t>bad air</a:t>
            </a:r>
            <a:r>
              <a:rPr lang="en-GB" sz="1000">
                <a:solidFill>
                  <a:schemeClr val="dk1"/>
                </a:solidFill>
                <a:latin typeface="Calibri"/>
                <a:ea typeface="Calibri"/>
                <a:cs typeface="Calibri"/>
                <a:sym typeface="Calibri"/>
              </a:rPr>
              <a:t>’ caused illness, but nevertheless, her methods still worked.  Her </a:t>
            </a:r>
            <a:r>
              <a:rPr lang="en-GB" sz="1000" b="1">
                <a:solidFill>
                  <a:schemeClr val="dk1"/>
                </a:solidFill>
                <a:latin typeface="Calibri"/>
                <a:ea typeface="Calibri"/>
                <a:cs typeface="Calibri"/>
                <a:sym typeface="Calibri"/>
              </a:rPr>
              <a:t>significance</a:t>
            </a:r>
            <a:r>
              <a:rPr lang="en-GB" sz="1000">
                <a:solidFill>
                  <a:schemeClr val="dk1"/>
                </a:solidFill>
                <a:latin typeface="Calibri"/>
                <a:ea typeface="Calibri"/>
                <a:cs typeface="Calibri"/>
                <a:sym typeface="Calibri"/>
              </a:rPr>
              <a:t> at the time was undermined by the fact she was a woman in a male dominated profession and she had to go against her own family’s advice to train to be a nurse.  She no doubt inspired more women to join the profession.</a:t>
            </a:r>
            <a:endParaRPr/>
          </a:p>
        </p:txBody>
      </p:sp>
      <p:graphicFrame>
        <p:nvGraphicFramePr>
          <p:cNvPr id="846" name="Google Shape;846;p35"/>
          <p:cNvGraphicFramePr/>
          <p:nvPr/>
        </p:nvGraphicFramePr>
        <p:xfrm>
          <a:off x="89645" y="3457374"/>
          <a:ext cx="5930200" cy="700895"/>
        </p:xfrm>
        <a:graphic>
          <a:graphicData uri="http://schemas.openxmlformats.org/drawingml/2006/table">
            <a:tbl>
              <a:tblPr bandRow="1">
                <a:noFill/>
                <a:tableStyleId>{A3CF273C-3F94-454A-B215-D2537759C391}</a:tableStyleId>
              </a:tblPr>
              <a:tblGrid>
                <a:gridCol w="1226575">
                  <a:extLst>
                    <a:ext uri="{9D8B030D-6E8A-4147-A177-3AD203B41FA5}">
                      <a16:colId xmlns:a16="http://schemas.microsoft.com/office/drawing/2014/main" val="20000"/>
                    </a:ext>
                  </a:extLst>
                </a:gridCol>
                <a:gridCol w="1567875">
                  <a:extLst>
                    <a:ext uri="{9D8B030D-6E8A-4147-A177-3AD203B41FA5}">
                      <a16:colId xmlns:a16="http://schemas.microsoft.com/office/drawing/2014/main" val="20001"/>
                    </a:ext>
                  </a:extLst>
                </a:gridCol>
                <a:gridCol w="1567875">
                  <a:extLst>
                    <a:ext uri="{9D8B030D-6E8A-4147-A177-3AD203B41FA5}">
                      <a16:colId xmlns:a16="http://schemas.microsoft.com/office/drawing/2014/main" val="20002"/>
                    </a:ext>
                  </a:extLst>
                </a:gridCol>
                <a:gridCol w="1567875">
                  <a:extLst>
                    <a:ext uri="{9D8B030D-6E8A-4147-A177-3AD203B41FA5}">
                      <a16:colId xmlns:a16="http://schemas.microsoft.com/office/drawing/2014/main" val="20003"/>
                    </a:ext>
                  </a:extLst>
                </a:gridCol>
              </a:tblGrid>
              <a:tr h="225000">
                <a:tc>
                  <a:txBody>
                    <a:bodyPr/>
                    <a:lstStyle/>
                    <a:p>
                      <a:pPr marL="0" marR="0" lvl="0" indent="0" algn="l" rtl="0">
                        <a:spcBef>
                          <a:spcPts val="0"/>
                        </a:spcBef>
                        <a:spcAft>
                          <a:spcPts val="0"/>
                        </a:spcAft>
                        <a:buNone/>
                      </a:pPr>
                      <a:r>
                        <a:rPr lang="en-GB" sz="1100" b="1"/>
                        <a:t>Name</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2060"/>
                        </a:buClr>
                        <a:buSzPts val="1200"/>
                        <a:buFont typeface="Calibri"/>
                        <a:buNone/>
                      </a:pPr>
                      <a:r>
                        <a:rPr lang="en-GB" sz="1200" b="1">
                          <a:solidFill>
                            <a:srgbClr val="002060"/>
                          </a:solidFill>
                        </a:rPr>
                        <a:t>Robert Koch</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2060"/>
                        </a:buClr>
                        <a:buSzPts val="1200"/>
                        <a:buFont typeface="Calibri"/>
                        <a:buNone/>
                      </a:pPr>
                      <a:r>
                        <a:rPr lang="en-GB" sz="1200" b="1">
                          <a:solidFill>
                            <a:srgbClr val="002060"/>
                          </a:solidFill>
                        </a:rPr>
                        <a:t>Breakthrough Year</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GB" sz="1200" b="1">
                          <a:solidFill>
                            <a:schemeClr val="dk1"/>
                          </a:solidFill>
                        </a:rPr>
                        <a:t>1882</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31575">
                <a:tc>
                  <a:txBody>
                    <a:bodyPr/>
                    <a:lstStyle/>
                    <a:p>
                      <a:pPr marL="0" marR="0" lvl="0" indent="0" algn="l" rtl="0">
                        <a:lnSpc>
                          <a:spcPct val="100000"/>
                        </a:lnSpc>
                        <a:spcBef>
                          <a:spcPts val="0"/>
                        </a:spcBef>
                        <a:spcAft>
                          <a:spcPts val="0"/>
                        </a:spcAft>
                        <a:buClr>
                          <a:schemeClr val="dk1"/>
                        </a:buClr>
                        <a:buSzPts val="1100"/>
                        <a:buFont typeface="Calibri"/>
                        <a:buNone/>
                      </a:pPr>
                      <a:r>
                        <a:rPr lang="en-GB" sz="1100" b="1"/>
                        <a:t>Occupation</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gridSpan="3">
                  <a:txBody>
                    <a:bodyPr/>
                    <a:lstStyle/>
                    <a:p>
                      <a:pPr marL="0" marR="0" lvl="0" indent="0" algn="l" rtl="0">
                        <a:lnSpc>
                          <a:spcPct val="100000"/>
                        </a:lnSpc>
                        <a:spcBef>
                          <a:spcPts val="0"/>
                        </a:spcBef>
                        <a:spcAft>
                          <a:spcPts val="0"/>
                        </a:spcAft>
                        <a:buClr>
                          <a:schemeClr val="dk1"/>
                        </a:buClr>
                        <a:buSzPts val="1100"/>
                        <a:buFont typeface="Calibri"/>
                        <a:buNone/>
                      </a:pPr>
                      <a:r>
                        <a:rPr lang="en-GB" sz="1100" b="1"/>
                        <a:t>German doctor and microbiologist</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25000">
                <a:tc>
                  <a:txBody>
                    <a:bodyPr/>
                    <a:lstStyle/>
                    <a:p>
                      <a:pPr marL="0" marR="0" lvl="0" indent="0" algn="l" rtl="0">
                        <a:spcBef>
                          <a:spcPts val="0"/>
                        </a:spcBef>
                        <a:spcAft>
                          <a:spcPts val="0"/>
                        </a:spcAft>
                        <a:buNone/>
                      </a:pPr>
                      <a:r>
                        <a:rPr lang="en-GB" sz="1100" b="1"/>
                        <a:t>Significance</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gridSpan="3">
                  <a:txBody>
                    <a:bodyPr/>
                    <a:lstStyle/>
                    <a:p>
                      <a:pPr marL="0" marR="0" lvl="0" indent="0" algn="l" rtl="0">
                        <a:lnSpc>
                          <a:spcPct val="100000"/>
                        </a:lnSpc>
                        <a:spcBef>
                          <a:spcPts val="0"/>
                        </a:spcBef>
                        <a:spcAft>
                          <a:spcPts val="0"/>
                        </a:spcAft>
                        <a:buClr>
                          <a:schemeClr val="dk1"/>
                        </a:buClr>
                        <a:buSzPts val="1100"/>
                        <a:buFont typeface="Calibri"/>
                        <a:buNone/>
                      </a:pPr>
                      <a:r>
                        <a:rPr lang="en-GB" sz="1100" b="1"/>
                        <a:t>Identified the bacteria that caused specific diseases</a:t>
                      </a:r>
                      <a:endParaRPr sz="1100" b="1"/>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graphicFrame>
        <p:nvGraphicFramePr>
          <p:cNvPr id="847" name="Google Shape;847;p35"/>
          <p:cNvGraphicFramePr/>
          <p:nvPr/>
        </p:nvGraphicFramePr>
        <p:xfrm>
          <a:off x="6210298" y="3459626"/>
          <a:ext cx="5909975" cy="696360"/>
        </p:xfrm>
        <a:graphic>
          <a:graphicData uri="http://schemas.openxmlformats.org/drawingml/2006/table">
            <a:tbl>
              <a:tblPr bandRow="1">
                <a:noFill/>
                <a:tableStyleId>{A3CF273C-3F94-454A-B215-D2537759C391}</a:tableStyleId>
              </a:tblPr>
              <a:tblGrid>
                <a:gridCol w="1222400">
                  <a:extLst>
                    <a:ext uri="{9D8B030D-6E8A-4147-A177-3AD203B41FA5}">
                      <a16:colId xmlns:a16="http://schemas.microsoft.com/office/drawing/2014/main" val="20000"/>
                    </a:ext>
                  </a:extLst>
                </a:gridCol>
                <a:gridCol w="1562525">
                  <a:extLst>
                    <a:ext uri="{9D8B030D-6E8A-4147-A177-3AD203B41FA5}">
                      <a16:colId xmlns:a16="http://schemas.microsoft.com/office/drawing/2014/main" val="20001"/>
                    </a:ext>
                  </a:extLst>
                </a:gridCol>
                <a:gridCol w="1562525">
                  <a:extLst>
                    <a:ext uri="{9D8B030D-6E8A-4147-A177-3AD203B41FA5}">
                      <a16:colId xmlns:a16="http://schemas.microsoft.com/office/drawing/2014/main" val="20002"/>
                    </a:ext>
                  </a:extLst>
                </a:gridCol>
                <a:gridCol w="1562525">
                  <a:extLst>
                    <a:ext uri="{9D8B030D-6E8A-4147-A177-3AD203B41FA5}">
                      <a16:colId xmlns:a16="http://schemas.microsoft.com/office/drawing/2014/main" val="20003"/>
                    </a:ext>
                  </a:extLst>
                </a:gridCol>
              </a:tblGrid>
              <a:tr h="225000">
                <a:tc>
                  <a:txBody>
                    <a:bodyPr/>
                    <a:lstStyle/>
                    <a:p>
                      <a:pPr marL="0" marR="0" lvl="0" indent="0" algn="l" rtl="0">
                        <a:spcBef>
                          <a:spcPts val="0"/>
                        </a:spcBef>
                        <a:spcAft>
                          <a:spcPts val="0"/>
                        </a:spcAft>
                        <a:buNone/>
                      </a:pPr>
                      <a:r>
                        <a:rPr lang="en-GB" sz="1100" b="1"/>
                        <a:t>Name</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2060"/>
                        </a:buClr>
                        <a:buSzPts val="1200"/>
                        <a:buFont typeface="Calibri"/>
                        <a:buNone/>
                      </a:pPr>
                      <a:r>
                        <a:rPr lang="en-GB" sz="1200" b="1">
                          <a:solidFill>
                            <a:srgbClr val="002060"/>
                          </a:solidFill>
                        </a:rPr>
                        <a:t>Florence Nightingale</a:t>
                      </a:r>
                      <a:endParaRPr sz="1200" b="1">
                        <a:solidFill>
                          <a:srgbClr val="002060"/>
                        </a:solidFill>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2060"/>
                        </a:buClr>
                        <a:buSzPts val="1200"/>
                        <a:buFont typeface="Calibri"/>
                        <a:buNone/>
                      </a:pPr>
                      <a:r>
                        <a:rPr lang="en-GB" sz="1200" b="1">
                          <a:solidFill>
                            <a:srgbClr val="002060"/>
                          </a:solidFill>
                        </a:rPr>
                        <a:t>Active Years</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GB" sz="1200" b="1">
                          <a:solidFill>
                            <a:schemeClr val="dk1"/>
                          </a:solidFill>
                        </a:rPr>
                        <a:t>1850s - 1900</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25000">
                <a:tc>
                  <a:txBody>
                    <a:bodyPr/>
                    <a:lstStyle/>
                    <a:p>
                      <a:pPr marL="0" marR="0" lvl="0" indent="0" algn="l" rtl="0">
                        <a:lnSpc>
                          <a:spcPct val="100000"/>
                        </a:lnSpc>
                        <a:spcBef>
                          <a:spcPts val="0"/>
                        </a:spcBef>
                        <a:spcAft>
                          <a:spcPts val="0"/>
                        </a:spcAft>
                        <a:buClr>
                          <a:schemeClr val="dk1"/>
                        </a:buClr>
                        <a:buSzPts val="1100"/>
                        <a:buFont typeface="Calibri"/>
                        <a:buNone/>
                      </a:pPr>
                      <a:r>
                        <a:rPr lang="en-GB" sz="1100" b="1"/>
                        <a:t>Occupation</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gridSpan="3">
                  <a:txBody>
                    <a:bodyPr/>
                    <a:lstStyle/>
                    <a:p>
                      <a:pPr marL="0" marR="0" lvl="0" indent="0" algn="l" rtl="0">
                        <a:lnSpc>
                          <a:spcPct val="100000"/>
                        </a:lnSpc>
                        <a:spcBef>
                          <a:spcPts val="0"/>
                        </a:spcBef>
                        <a:spcAft>
                          <a:spcPts val="0"/>
                        </a:spcAft>
                        <a:buClr>
                          <a:schemeClr val="dk1"/>
                        </a:buClr>
                        <a:buSzPts val="1100"/>
                        <a:buFont typeface="Calibri"/>
                        <a:buNone/>
                      </a:pPr>
                      <a:r>
                        <a:rPr lang="en-GB" sz="1100" b="1"/>
                        <a:t>A female nurse during and after the Crimean War (1854-56)</a:t>
                      </a:r>
                      <a:endParaRPr sz="1100" b="1"/>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25000">
                <a:tc>
                  <a:txBody>
                    <a:bodyPr/>
                    <a:lstStyle/>
                    <a:p>
                      <a:pPr marL="0" marR="0" lvl="0" indent="0" algn="l" rtl="0">
                        <a:spcBef>
                          <a:spcPts val="0"/>
                        </a:spcBef>
                        <a:spcAft>
                          <a:spcPts val="0"/>
                        </a:spcAft>
                        <a:buNone/>
                      </a:pPr>
                      <a:r>
                        <a:rPr lang="en-GB" sz="1100" b="1"/>
                        <a:t>Significance</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gridSpan="3">
                  <a:txBody>
                    <a:bodyPr/>
                    <a:lstStyle/>
                    <a:p>
                      <a:pPr marL="0" marR="0" lvl="0" indent="0" algn="l" rtl="0">
                        <a:lnSpc>
                          <a:spcPct val="100000"/>
                        </a:lnSpc>
                        <a:spcBef>
                          <a:spcPts val="0"/>
                        </a:spcBef>
                        <a:spcAft>
                          <a:spcPts val="0"/>
                        </a:spcAft>
                        <a:buClr>
                          <a:schemeClr val="dk1"/>
                        </a:buClr>
                        <a:buSzPts val="1100"/>
                        <a:buFont typeface="Calibri"/>
                        <a:buNone/>
                      </a:pPr>
                      <a:r>
                        <a:rPr lang="en-GB" sz="1100" b="1"/>
                        <a:t>Improvement in hospital and nursing care</a:t>
                      </a:r>
                      <a:endParaRPr/>
                    </a:p>
                  </a:txBody>
                  <a:tcPr marL="59425" marR="59425" marT="29700" marB="29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848" name="Google Shape;848;p35"/>
          <p:cNvPicPr preferRelativeResize="0"/>
          <p:nvPr/>
        </p:nvPicPr>
        <p:blipFill rotWithShape="1">
          <a:blip r:embed="rId3">
            <a:alphaModFix/>
          </a:blip>
          <a:srcRect l="16833"/>
          <a:stretch/>
        </p:blipFill>
        <p:spPr>
          <a:xfrm>
            <a:off x="4924426" y="1179903"/>
            <a:ext cx="1095372" cy="2210128"/>
          </a:xfrm>
          <a:prstGeom prst="rect">
            <a:avLst/>
          </a:prstGeom>
          <a:noFill/>
          <a:ln>
            <a:noFill/>
          </a:ln>
        </p:spPr>
      </p:pic>
      <p:pic>
        <p:nvPicPr>
          <p:cNvPr id="849" name="Google Shape;849;p35"/>
          <p:cNvPicPr preferRelativeResize="0"/>
          <p:nvPr/>
        </p:nvPicPr>
        <p:blipFill rotWithShape="1">
          <a:blip r:embed="rId4">
            <a:alphaModFix/>
          </a:blip>
          <a:srcRect b="10080"/>
          <a:stretch/>
        </p:blipFill>
        <p:spPr>
          <a:xfrm flipH="1">
            <a:off x="4131656" y="4160338"/>
            <a:ext cx="1888139" cy="2674876"/>
          </a:xfrm>
          <a:prstGeom prst="rect">
            <a:avLst/>
          </a:prstGeom>
          <a:noFill/>
          <a:ln>
            <a:noFill/>
          </a:ln>
        </p:spPr>
      </p:pic>
      <p:pic>
        <p:nvPicPr>
          <p:cNvPr id="850" name="Google Shape;850;p35" descr="Bacteria Microbe Parasite Virus Infection - Bacteria Clipart Black ..."/>
          <p:cNvPicPr preferRelativeResize="0"/>
          <p:nvPr/>
        </p:nvPicPr>
        <p:blipFill rotWithShape="1">
          <a:blip r:embed="rId5">
            <a:alphaModFix/>
          </a:blip>
          <a:srcRect/>
          <a:stretch/>
        </p:blipFill>
        <p:spPr>
          <a:xfrm rot="-8322035">
            <a:off x="4570599" y="3712462"/>
            <a:ext cx="428638" cy="448165"/>
          </a:xfrm>
          <a:prstGeom prst="rect">
            <a:avLst/>
          </a:prstGeom>
          <a:noFill/>
          <a:ln>
            <a:noFill/>
          </a:ln>
        </p:spPr>
      </p:pic>
      <p:pic>
        <p:nvPicPr>
          <p:cNvPr id="851" name="Google Shape;851;p35" descr="Microscope Cartoon clipart - Drawing, Product, Technology ..."/>
          <p:cNvPicPr preferRelativeResize="0"/>
          <p:nvPr/>
        </p:nvPicPr>
        <p:blipFill rotWithShape="1">
          <a:blip r:embed="rId6">
            <a:alphaModFix/>
          </a:blip>
          <a:srcRect/>
          <a:stretch/>
        </p:blipFill>
        <p:spPr>
          <a:xfrm>
            <a:off x="3826905" y="5832173"/>
            <a:ext cx="1028737" cy="945365"/>
          </a:xfrm>
          <a:prstGeom prst="rect">
            <a:avLst/>
          </a:prstGeom>
          <a:noFill/>
          <a:ln>
            <a:noFill/>
          </a:ln>
        </p:spPr>
      </p:pic>
      <p:pic>
        <p:nvPicPr>
          <p:cNvPr id="852" name="Google Shape;852;p35" descr="Bacteria Microbe Parasite Virus Infection - Bacteria Clipart Black ..."/>
          <p:cNvPicPr preferRelativeResize="0"/>
          <p:nvPr/>
        </p:nvPicPr>
        <p:blipFill rotWithShape="1">
          <a:blip r:embed="rId5">
            <a:alphaModFix/>
          </a:blip>
          <a:srcRect/>
          <a:stretch/>
        </p:blipFill>
        <p:spPr>
          <a:xfrm rot="-8322035">
            <a:off x="5170311" y="3475743"/>
            <a:ext cx="428638" cy="448165"/>
          </a:xfrm>
          <a:prstGeom prst="rect">
            <a:avLst/>
          </a:prstGeom>
          <a:noFill/>
          <a:ln>
            <a:noFill/>
          </a:ln>
        </p:spPr>
      </p:pic>
      <p:pic>
        <p:nvPicPr>
          <p:cNvPr id="853" name="Google Shape;853;p35" descr="Bacteria Microbe Parasite Virus Infection - Bacteria Clipart Black ..."/>
          <p:cNvPicPr preferRelativeResize="0"/>
          <p:nvPr/>
        </p:nvPicPr>
        <p:blipFill rotWithShape="1">
          <a:blip r:embed="rId5">
            <a:alphaModFix/>
          </a:blip>
          <a:srcRect/>
          <a:stretch/>
        </p:blipFill>
        <p:spPr>
          <a:xfrm rot="-3130476">
            <a:off x="5506587" y="537626"/>
            <a:ext cx="428638" cy="448165"/>
          </a:xfrm>
          <a:prstGeom prst="rect">
            <a:avLst/>
          </a:prstGeom>
          <a:noFill/>
          <a:ln>
            <a:noFill/>
          </a:ln>
        </p:spPr>
      </p:pic>
      <p:pic>
        <p:nvPicPr>
          <p:cNvPr id="854" name="Google Shape;854;p35"/>
          <p:cNvPicPr preferRelativeResize="0"/>
          <p:nvPr/>
        </p:nvPicPr>
        <p:blipFill rotWithShape="1">
          <a:blip r:embed="rId7">
            <a:alphaModFix/>
          </a:blip>
          <a:srcRect l="11277" t="8989" r="12474" b="9809"/>
          <a:stretch/>
        </p:blipFill>
        <p:spPr>
          <a:xfrm>
            <a:off x="10396902" y="1179903"/>
            <a:ext cx="1705453" cy="2222008"/>
          </a:xfrm>
          <a:prstGeom prst="rect">
            <a:avLst/>
          </a:prstGeom>
          <a:noFill/>
          <a:ln>
            <a:noFill/>
          </a:ln>
        </p:spPr>
      </p:pic>
      <p:pic>
        <p:nvPicPr>
          <p:cNvPr id="855" name="Google Shape;855;p35"/>
          <p:cNvPicPr preferRelativeResize="0"/>
          <p:nvPr/>
        </p:nvPicPr>
        <p:blipFill rotWithShape="1">
          <a:blip r:embed="rId8">
            <a:alphaModFix/>
          </a:blip>
          <a:srcRect l="15729" r="14579"/>
          <a:stretch/>
        </p:blipFill>
        <p:spPr>
          <a:xfrm>
            <a:off x="10663635" y="4145849"/>
            <a:ext cx="1451788" cy="254266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36"/>
          <p:cNvSpPr txBox="1"/>
          <p:nvPr/>
        </p:nvSpPr>
        <p:spPr>
          <a:xfrm>
            <a:off x="89647" y="49103"/>
            <a:ext cx="15810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18</a:t>
            </a:r>
            <a:endParaRPr/>
          </a:p>
        </p:txBody>
      </p:sp>
      <p:pic>
        <p:nvPicPr>
          <p:cNvPr id="862" name="Google Shape;862;p36" descr="Radio Newsman Regular"/>
          <p:cNvPicPr preferRelativeResize="0"/>
          <p:nvPr/>
        </p:nvPicPr>
        <p:blipFill rotWithShape="1">
          <a:blip r:embed="rId3">
            <a:alphaModFix/>
          </a:blip>
          <a:srcRect l="58713" b="-9998"/>
          <a:stretch/>
        </p:blipFill>
        <p:spPr>
          <a:xfrm>
            <a:off x="44823" y="986305"/>
            <a:ext cx="1466400" cy="175712"/>
          </a:xfrm>
          <a:prstGeom prst="rect">
            <a:avLst/>
          </a:prstGeom>
          <a:noFill/>
          <a:ln>
            <a:noFill/>
          </a:ln>
        </p:spPr>
      </p:pic>
      <p:pic>
        <p:nvPicPr>
          <p:cNvPr id="863" name="Google Shape;863;p36" descr="Radio Newsman Regular"/>
          <p:cNvPicPr preferRelativeResize="0"/>
          <p:nvPr/>
        </p:nvPicPr>
        <p:blipFill rotWithShape="1">
          <a:blip r:embed="rId4">
            <a:alphaModFix/>
          </a:blip>
          <a:srcRect l="27432" r="42097" b="-14995"/>
          <a:stretch/>
        </p:blipFill>
        <p:spPr>
          <a:xfrm>
            <a:off x="84865" y="724075"/>
            <a:ext cx="1585665" cy="251049"/>
          </a:xfrm>
          <a:prstGeom prst="rect">
            <a:avLst/>
          </a:prstGeom>
          <a:noFill/>
          <a:ln>
            <a:noFill/>
          </a:ln>
        </p:spPr>
      </p:pic>
      <p:pic>
        <p:nvPicPr>
          <p:cNvPr id="864" name="Google Shape;864;p36" descr="Radio Newsman Regular"/>
          <p:cNvPicPr preferRelativeResize="0"/>
          <p:nvPr/>
        </p:nvPicPr>
        <p:blipFill rotWithShape="1">
          <a:blip r:embed="rId4">
            <a:alphaModFix/>
          </a:blip>
          <a:srcRect r="73478" b="-4997"/>
          <a:stretch/>
        </p:blipFill>
        <p:spPr>
          <a:xfrm>
            <a:off x="89647" y="437649"/>
            <a:ext cx="1580883" cy="286426"/>
          </a:xfrm>
          <a:prstGeom prst="rect">
            <a:avLst/>
          </a:prstGeom>
          <a:noFill/>
          <a:ln>
            <a:noFill/>
          </a:ln>
        </p:spPr>
      </p:pic>
      <p:pic>
        <p:nvPicPr>
          <p:cNvPr id="865" name="Google Shape;865;p36" descr="Image result for heart monitor clipart"/>
          <p:cNvPicPr preferRelativeResize="0"/>
          <p:nvPr/>
        </p:nvPicPr>
        <p:blipFill rotWithShape="1">
          <a:blip r:embed="rId5">
            <a:alphaModFix/>
          </a:blip>
          <a:srcRect t="39191" r="15902" b="38201"/>
          <a:stretch/>
        </p:blipFill>
        <p:spPr>
          <a:xfrm>
            <a:off x="0" y="1145824"/>
            <a:ext cx="1670529" cy="785474"/>
          </a:xfrm>
          <a:prstGeom prst="rect">
            <a:avLst/>
          </a:prstGeom>
          <a:noFill/>
          <a:ln>
            <a:noFill/>
          </a:ln>
        </p:spPr>
      </p:pic>
      <p:sp>
        <p:nvSpPr>
          <p:cNvPr id="866" name="Google Shape;866;p36"/>
          <p:cNvSpPr txBox="1"/>
          <p:nvPr/>
        </p:nvSpPr>
        <p:spPr>
          <a:xfrm>
            <a:off x="1752600" y="49103"/>
            <a:ext cx="103677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3: </a:t>
            </a:r>
            <a:r>
              <a:rPr lang="en-GB" sz="1600">
                <a:solidFill>
                  <a:schemeClr val="lt1"/>
                </a:solidFill>
                <a:latin typeface="Calibri"/>
                <a:ea typeface="Calibri"/>
                <a:cs typeface="Calibri"/>
                <a:sym typeface="Calibri"/>
              </a:rPr>
              <a:t>Medicine – The 18</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&amp; 19</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Century – A New Theory about the Cause of Disease – </a:t>
            </a:r>
            <a:r>
              <a:rPr lang="en-GB" sz="1600" b="1">
                <a:solidFill>
                  <a:schemeClr val="lt1"/>
                </a:solidFill>
                <a:latin typeface="Calibri"/>
                <a:ea typeface="Calibri"/>
                <a:cs typeface="Calibri"/>
                <a:sym typeface="Calibri"/>
              </a:rPr>
              <a:t>Louis Pasteur’s Germ Theory</a:t>
            </a:r>
            <a:endParaRPr/>
          </a:p>
        </p:txBody>
      </p:sp>
      <p:pic>
        <p:nvPicPr>
          <p:cNvPr id="867" name="Google Shape;867;p36" descr="Related image"/>
          <p:cNvPicPr preferRelativeResize="0"/>
          <p:nvPr/>
        </p:nvPicPr>
        <p:blipFill rotWithShape="1">
          <a:blip r:embed="rId6">
            <a:alphaModFix/>
          </a:blip>
          <a:srcRect/>
          <a:stretch/>
        </p:blipFill>
        <p:spPr>
          <a:xfrm>
            <a:off x="532652" y="1177665"/>
            <a:ext cx="732840" cy="664943"/>
          </a:xfrm>
          <a:prstGeom prst="rect">
            <a:avLst/>
          </a:prstGeom>
          <a:noFill/>
          <a:ln>
            <a:noFill/>
          </a:ln>
        </p:spPr>
      </p:pic>
      <p:sp>
        <p:nvSpPr>
          <p:cNvPr id="868" name="Google Shape;868;p36"/>
          <p:cNvSpPr/>
          <p:nvPr/>
        </p:nvSpPr>
        <p:spPr>
          <a:xfrm>
            <a:off x="84866" y="1789050"/>
            <a:ext cx="1585800" cy="50415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9" name="Google Shape;869;p36"/>
          <p:cNvSpPr txBox="1"/>
          <p:nvPr/>
        </p:nvSpPr>
        <p:spPr>
          <a:xfrm>
            <a:off x="125374" y="1823653"/>
            <a:ext cx="15066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KEY TERMS</a:t>
            </a:r>
            <a:endParaRPr sz="1200">
              <a:solidFill>
                <a:schemeClr val="lt1"/>
              </a:solidFill>
              <a:latin typeface="Calibri"/>
              <a:ea typeface="Calibri"/>
              <a:cs typeface="Calibri"/>
              <a:sym typeface="Calibri"/>
            </a:endParaRPr>
          </a:p>
        </p:txBody>
      </p:sp>
      <p:sp>
        <p:nvSpPr>
          <p:cNvPr id="870" name="Google Shape;870;p36"/>
          <p:cNvSpPr txBox="1"/>
          <p:nvPr/>
        </p:nvSpPr>
        <p:spPr>
          <a:xfrm>
            <a:off x="54521" y="2135255"/>
            <a:ext cx="1698000" cy="47100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Anthrax</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Attitudes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Bacteria</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Cholera</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Decay</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Germ Theory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Germs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Henry Bastian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Industrial Revolution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Infection.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John Snow</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Joseph Lister</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Louis Pasteur</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Microbes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Microscopes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Pasteurisation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Photography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Robert Koch</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Sceptical</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Scientific Revolution</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Spontaneous Generation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Sterilised</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The Enlightenment</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Tuberculosis</a:t>
            </a:r>
            <a:endParaRPr/>
          </a:p>
        </p:txBody>
      </p:sp>
      <p:sp>
        <p:nvSpPr>
          <p:cNvPr id="871" name="Google Shape;871;p36"/>
          <p:cNvSpPr txBox="1"/>
          <p:nvPr/>
        </p:nvSpPr>
        <p:spPr>
          <a:xfrm>
            <a:off x="1752600" y="437649"/>
            <a:ext cx="10367700" cy="769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u="sng">
                <a:solidFill>
                  <a:schemeClr val="dk1"/>
                </a:solidFill>
                <a:latin typeface="Calibri"/>
                <a:ea typeface="Calibri"/>
                <a:cs typeface="Calibri"/>
                <a:sym typeface="Calibri"/>
              </a:rPr>
              <a:t>THE HISTORICAL CONTEXT: </a:t>
            </a:r>
            <a:r>
              <a:rPr lang="en-GB" sz="1100">
                <a:solidFill>
                  <a:schemeClr val="dk1"/>
                </a:solidFill>
                <a:latin typeface="Calibri"/>
                <a:ea typeface="Calibri"/>
                <a:cs typeface="Calibri"/>
                <a:sym typeface="Calibri"/>
              </a:rPr>
              <a:t>Few scientists still believed that </a:t>
            </a:r>
            <a:r>
              <a:rPr lang="en-GB" sz="1100" b="1">
                <a:solidFill>
                  <a:schemeClr val="dk1"/>
                </a:solidFill>
                <a:latin typeface="Calibri"/>
                <a:ea typeface="Calibri"/>
                <a:cs typeface="Calibri"/>
                <a:sym typeface="Calibri"/>
              </a:rPr>
              <a:t>God</a:t>
            </a:r>
            <a:r>
              <a:rPr lang="en-GB" sz="1100">
                <a:solidFill>
                  <a:schemeClr val="dk1"/>
                </a:solidFill>
                <a:latin typeface="Calibri"/>
                <a:ea typeface="Calibri"/>
                <a:cs typeface="Calibri"/>
                <a:sym typeface="Calibri"/>
              </a:rPr>
              <a:t> had a role in causing illness and the Theory of the </a:t>
            </a:r>
            <a:r>
              <a:rPr lang="en-GB" sz="1100" b="1">
                <a:solidFill>
                  <a:schemeClr val="dk1"/>
                </a:solidFill>
                <a:latin typeface="Calibri"/>
                <a:ea typeface="Calibri"/>
                <a:cs typeface="Calibri"/>
                <a:sym typeface="Calibri"/>
              </a:rPr>
              <a:t>Four Humours </a:t>
            </a:r>
            <a:r>
              <a:rPr lang="en-GB" sz="1100">
                <a:solidFill>
                  <a:schemeClr val="dk1"/>
                </a:solidFill>
                <a:latin typeface="Calibri"/>
                <a:ea typeface="Calibri"/>
                <a:cs typeface="Calibri"/>
                <a:sym typeface="Calibri"/>
              </a:rPr>
              <a:t>was declining in popularity.  Most ordinary people continued to believe that </a:t>
            </a:r>
            <a:r>
              <a:rPr lang="en-GB" sz="1100" b="1">
                <a:solidFill>
                  <a:schemeClr val="dk1"/>
                </a:solidFill>
                <a:latin typeface="Calibri"/>
                <a:ea typeface="Calibri"/>
                <a:cs typeface="Calibri"/>
                <a:sym typeface="Calibri"/>
              </a:rPr>
              <a:t>‘Miasma’ </a:t>
            </a:r>
            <a:r>
              <a:rPr lang="en-GB" sz="1100">
                <a:solidFill>
                  <a:schemeClr val="dk1"/>
                </a:solidFill>
                <a:latin typeface="Calibri"/>
                <a:ea typeface="Calibri"/>
                <a:cs typeface="Calibri"/>
                <a:sym typeface="Calibri"/>
              </a:rPr>
              <a:t>was the cause of disease as it was something they believed they could see and smell. Some scientists however, sought a </a:t>
            </a:r>
            <a:r>
              <a:rPr lang="en-GB" sz="1100" b="1">
                <a:solidFill>
                  <a:schemeClr val="dk1"/>
                </a:solidFill>
                <a:latin typeface="Calibri"/>
                <a:ea typeface="Calibri"/>
                <a:cs typeface="Calibri"/>
                <a:sym typeface="Calibri"/>
              </a:rPr>
              <a:t>better explanation </a:t>
            </a:r>
            <a:r>
              <a:rPr lang="en-GB" sz="1100">
                <a:solidFill>
                  <a:schemeClr val="dk1"/>
                </a:solidFill>
                <a:latin typeface="Calibri"/>
                <a:ea typeface="Calibri"/>
                <a:cs typeface="Calibri"/>
                <a:sym typeface="Calibri"/>
              </a:rPr>
              <a:t>for the cause of disease. By 1700 scientists could see ‘</a:t>
            </a:r>
            <a:r>
              <a:rPr lang="en-GB" sz="1100" b="1">
                <a:solidFill>
                  <a:schemeClr val="dk1"/>
                </a:solidFill>
                <a:latin typeface="Calibri"/>
                <a:ea typeface="Calibri"/>
                <a:cs typeface="Calibri"/>
                <a:sym typeface="Calibri"/>
              </a:rPr>
              <a:t>microbes</a:t>
            </a:r>
            <a:r>
              <a:rPr lang="en-GB" sz="1100">
                <a:solidFill>
                  <a:schemeClr val="dk1"/>
                </a:solidFill>
                <a:latin typeface="Calibri"/>
                <a:ea typeface="Calibri"/>
                <a:cs typeface="Calibri"/>
                <a:sym typeface="Calibri"/>
              </a:rPr>
              <a:t>’ under their microscopes.  A </a:t>
            </a:r>
            <a:r>
              <a:rPr lang="en-GB" sz="1100" b="1">
                <a:solidFill>
                  <a:schemeClr val="dk1"/>
                </a:solidFill>
                <a:latin typeface="Calibri"/>
                <a:ea typeface="Calibri"/>
                <a:cs typeface="Calibri"/>
                <a:sym typeface="Calibri"/>
              </a:rPr>
              <a:t>microbe</a:t>
            </a:r>
            <a:r>
              <a:rPr lang="en-GB" sz="1100">
                <a:solidFill>
                  <a:schemeClr val="dk1"/>
                </a:solidFill>
                <a:latin typeface="Calibri"/>
                <a:ea typeface="Calibri"/>
                <a:cs typeface="Calibri"/>
                <a:sym typeface="Calibri"/>
              </a:rPr>
              <a:t> is any living organism that is too small to see without a microscope. However, it wasn’t until </a:t>
            </a:r>
            <a:r>
              <a:rPr lang="en-GB" sz="1100" b="1">
                <a:solidFill>
                  <a:schemeClr val="dk1"/>
                </a:solidFill>
                <a:latin typeface="Calibri"/>
                <a:ea typeface="Calibri"/>
                <a:cs typeface="Calibri"/>
                <a:sym typeface="Calibri"/>
              </a:rPr>
              <a:t>1861</a:t>
            </a:r>
            <a:r>
              <a:rPr lang="en-GB" sz="1100">
                <a:solidFill>
                  <a:schemeClr val="dk1"/>
                </a:solidFill>
                <a:latin typeface="Calibri"/>
                <a:ea typeface="Calibri"/>
                <a:cs typeface="Calibri"/>
                <a:sym typeface="Calibri"/>
              </a:rPr>
              <a:t> that French scientist </a:t>
            </a:r>
            <a:r>
              <a:rPr lang="en-GB" sz="1100" b="1">
                <a:solidFill>
                  <a:schemeClr val="dk1"/>
                </a:solidFill>
                <a:latin typeface="Calibri"/>
                <a:ea typeface="Calibri"/>
                <a:cs typeface="Calibri"/>
                <a:sym typeface="Calibri"/>
              </a:rPr>
              <a:t>Louis Pasteur </a:t>
            </a:r>
            <a:r>
              <a:rPr lang="en-GB" sz="1100">
                <a:solidFill>
                  <a:schemeClr val="dk1"/>
                </a:solidFill>
                <a:latin typeface="Calibri"/>
                <a:ea typeface="Calibri"/>
                <a:cs typeface="Calibri"/>
                <a:sym typeface="Calibri"/>
              </a:rPr>
              <a:t>finally proved that some of these microbes were ‘germs’ which that caused disease. </a:t>
            </a:r>
            <a:endParaRPr sz="1050">
              <a:solidFill>
                <a:schemeClr val="dk1"/>
              </a:solidFill>
              <a:latin typeface="Calibri"/>
              <a:ea typeface="Calibri"/>
              <a:cs typeface="Calibri"/>
              <a:sym typeface="Calibri"/>
            </a:endParaRPr>
          </a:p>
        </p:txBody>
      </p:sp>
      <p:sp>
        <p:nvSpPr>
          <p:cNvPr id="872" name="Google Shape;872;p36"/>
          <p:cNvSpPr txBox="1"/>
          <p:nvPr/>
        </p:nvSpPr>
        <p:spPr>
          <a:xfrm>
            <a:off x="1752598" y="4891411"/>
            <a:ext cx="3168900" cy="19395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85725" marR="0" lvl="0" indent="-85725" algn="l" rtl="0">
              <a:spcBef>
                <a:spcPts val="0"/>
              </a:spcBef>
              <a:spcAft>
                <a:spcPts val="0"/>
              </a:spcAft>
              <a:buClr>
                <a:schemeClr val="dk1"/>
              </a:buClr>
              <a:buSzPts val="1000"/>
              <a:buFont typeface="Noto Sans Symbols"/>
              <a:buChar char="▪"/>
            </a:pPr>
            <a:r>
              <a:rPr lang="en-GB" sz="1000">
                <a:solidFill>
                  <a:schemeClr val="dk1"/>
                </a:solidFill>
                <a:latin typeface="Calibri"/>
                <a:ea typeface="Calibri"/>
                <a:cs typeface="Calibri"/>
                <a:sym typeface="Calibri"/>
              </a:rPr>
              <a:t>French chemist, Louis Pasteur was employed in 1857 to find out why sugar soured when it was used to make alcohol.  He carried out similar experiments with vinegar and wine. His answer was ‘</a:t>
            </a:r>
            <a:r>
              <a:rPr lang="en-GB" sz="1000" b="1">
                <a:solidFill>
                  <a:schemeClr val="dk1"/>
                </a:solidFill>
                <a:latin typeface="Calibri"/>
                <a:ea typeface="Calibri"/>
                <a:cs typeface="Calibri"/>
                <a:sym typeface="Calibri"/>
              </a:rPr>
              <a:t>germs</a:t>
            </a:r>
            <a:r>
              <a:rPr lang="en-GB" sz="1000">
                <a:solidFill>
                  <a:schemeClr val="dk1"/>
                </a:solidFill>
                <a:latin typeface="Calibri"/>
                <a:ea typeface="Calibri"/>
                <a:cs typeface="Calibri"/>
                <a:sym typeface="Calibri"/>
              </a:rPr>
              <a:t>’.  </a:t>
            </a:r>
            <a:endParaRPr/>
          </a:p>
          <a:p>
            <a:pPr marL="85725" marR="0" lvl="0" indent="-85725" algn="l" rtl="0">
              <a:spcBef>
                <a:spcPts val="0"/>
              </a:spcBef>
              <a:spcAft>
                <a:spcPts val="0"/>
              </a:spcAft>
              <a:buClr>
                <a:schemeClr val="dk1"/>
              </a:buClr>
              <a:buSzPts val="1000"/>
              <a:buFont typeface="Noto Sans Symbols"/>
              <a:buChar char="▪"/>
            </a:pPr>
            <a:r>
              <a:rPr lang="en-GB" sz="1000">
                <a:solidFill>
                  <a:schemeClr val="dk1"/>
                </a:solidFill>
                <a:latin typeface="Calibri"/>
                <a:ea typeface="Calibri"/>
                <a:cs typeface="Calibri"/>
                <a:sym typeface="Calibri"/>
              </a:rPr>
              <a:t>He called the microbes he saw </a:t>
            </a:r>
            <a:r>
              <a:rPr lang="en-GB" sz="1000" b="1" i="1">
                <a:solidFill>
                  <a:schemeClr val="dk1"/>
                </a:solidFill>
                <a:latin typeface="Calibri"/>
                <a:ea typeface="Calibri"/>
                <a:cs typeface="Calibri"/>
                <a:sym typeface="Calibri"/>
              </a:rPr>
              <a:t>germs</a:t>
            </a:r>
            <a:r>
              <a:rPr lang="en-GB" sz="1000">
                <a:solidFill>
                  <a:schemeClr val="dk1"/>
                </a:solidFill>
                <a:latin typeface="Calibri"/>
                <a:ea typeface="Calibri"/>
                <a:cs typeface="Calibri"/>
                <a:sym typeface="Calibri"/>
              </a:rPr>
              <a:t> as he could observe them growing or ‘</a:t>
            </a:r>
            <a:r>
              <a:rPr lang="en-GB" sz="1000" b="1">
                <a:solidFill>
                  <a:schemeClr val="dk1"/>
                </a:solidFill>
                <a:latin typeface="Calibri"/>
                <a:ea typeface="Calibri"/>
                <a:cs typeface="Calibri"/>
                <a:sym typeface="Calibri"/>
              </a:rPr>
              <a:t>germinating</a:t>
            </a:r>
            <a:r>
              <a:rPr lang="en-GB" sz="1000">
                <a:solidFill>
                  <a:schemeClr val="dk1"/>
                </a:solidFill>
                <a:latin typeface="Calibri"/>
                <a:ea typeface="Calibri"/>
                <a:cs typeface="Calibri"/>
                <a:sym typeface="Calibri"/>
              </a:rPr>
              <a:t>’. He proved that there were germs in the air with a simple experiment.  He placed </a:t>
            </a:r>
            <a:r>
              <a:rPr lang="en-GB" sz="1000" b="1">
                <a:solidFill>
                  <a:schemeClr val="dk1"/>
                </a:solidFill>
                <a:latin typeface="Calibri"/>
                <a:ea typeface="Calibri"/>
                <a:cs typeface="Calibri"/>
                <a:sym typeface="Calibri"/>
              </a:rPr>
              <a:t>sterile water</a:t>
            </a:r>
            <a:r>
              <a:rPr lang="en-GB" sz="1000">
                <a:solidFill>
                  <a:schemeClr val="dk1"/>
                </a:solidFill>
                <a:latin typeface="Calibri"/>
                <a:ea typeface="Calibri"/>
                <a:cs typeface="Calibri"/>
                <a:sym typeface="Calibri"/>
              </a:rPr>
              <a:t> in a </a:t>
            </a:r>
            <a:r>
              <a:rPr lang="en-GB" sz="1000" b="1">
                <a:solidFill>
                  <a:schemeClr val="dk1"/>
                </a:solidFill>
                <a:latin typeface="Calibri"/>
                <a:ea typeface="Calibri"/>
                <a:cs typeface="Calibri"/>
                <a:sym typeface="Calibri"/>
              </a:rPr>
              <a:t>sealed flask</a:t>
            </a:r>
            <a:r>
              <a:rPr lang="en-GB" sz="1000">
                <a:solidFill>
                  <a:schemeClr val="dk1"/>
                </a:solidFill>
                <a:latin typeface="Calibri"/>
                <a:ea typeface="Calibri"/>
                <a:cs typeface="Calibri"/>
                <a:sym typeface="Calibri"/>
              </a:rPr>
              <a:t> and then placed sterile water in  an </a:t>
            </a:r>
            <a:r>
              <a:rPr lang="en-GB" sz="1000" b="1">
                <a:solidFill>
                  <a:schemeClr val="dk1"/>
                </a:solidFill>
                <a:latin typeface="Calibri"/>
                <a:ea typeface="Calibri"/>
                <a:cs typeface="Calibri"/>
                <a:sym typeface="Calibri"/>
              </a:rPr>
              <a:t>open flask</a:t>
            </a:r>
            <a:r>
              <a:rPr lang="en-GB" sz="1000">
                <a:solidFill>
                  <a:schemeClr val="dk1"/>
                </a:solidFill>
                <a:latin typeface="Calibri"/>
                <a:ea typeface="Calibri"/>
                <a:cs typeface="Calibri"/>
                <a:sym typeface="Calibri"/>
              </a:rPr>
              <a:t>.  The closed flask stayed </a:t>
            </a:r>
            <a:r>
              <a:rPr lang="en-GB" sz="1000" b="1">
                <a:solidFill>
                  <a:schemeClr val="dk1"/>
                </a:solidFill>
                <a:latin typeface="Calibri"/>
                <a:ea typeface="Calibri"/>
                <a:cs typeface="Calibri"/>
                <a:sym typeface="Calibri"/>
              </a:rPr>
              <a:t>sterile</a:t>
            </a:r>
            <a:r>
              <a:rPr lang="en-GB" sz="1000">
                <a:solidFill>
                  <a:schemeClr val="dk1"/>
                </a:solidFill>
                <a:latin typeface="Calibri"/>
                <a:ea typeface="Calibri"/>
                <a:cs typeface="Calibri"/>
                <a:sym typeface="Calibri"/>
              </a:rPr>
              <a:t> but the open flask bred germs.  This proved that there were </a:t>
            </a:r>
            <a:r>
              <a:rPr lang="en-GB" sz="1000" b="1">
                <a:solidFill>
                  <a:schemeClr val="dk1"/>
                </a:solidFill>
                <a:latin typeface="Calibri"/>
                <a:ea typeface="Calibri"/>
                <a:cs typeface="Calibri"/>
                <a:sym typeface="Calibri"/>
              </a:rPr>
              <a:t>germs in the air </a:t>
            </a:r>
            <a:r>
              <a:rPr lang="en-GB" sz="1000">
                <a:solidFill>
                  <a:schemeClr val="dk1"/>
                </a:solidFill>
                <a:latin typeface="Calibri"/>
                <a:ea typeface="Calibri"/>
                <a:cs typeface="Calibri"/>
                <a:sym typeface="Calibri"/>
              </a:rPr>
              <a:t>which caused disease.</a:t>
            </a:r>
            <a:endParaRPr/>
          </a:p>
        </p:txBody>
      </p:sp>
      <p:sp>
        <p:nvSpPr>
          <p:cNvPr id="873" name="Google Shape;873;p36"/>
          <p:cNvSpPr txBox="1"/>
          <p:nvPr/>
        </p:nvSpPr>
        <p:spPr>
          <a:xfrm>
            <a:off x="4989569" y="1525363"/>
            <a:ext cx="3259200" cy="24012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85725" marR="0" lvl="0" indent="-85725"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In 1861, he </a:t>
            </a:r>
            <a:r>
              <a:rPr lang="en-GB" sz="1000" b="1">
                <a:solidFill>
                  <a:schemeClr val="dk1"/>
                </a:solidFill>
                <a:latin typeface="Calibri"/>
                <a:ea typeface="Calibri"/>
                <a:cs typeface="Calibri"/>
                <a:sym typeface="Calibri"/>
              </a:rPr>
              <a:t>published his findings </a:t>
            </a:r>
            <a:r>
              <a:rPr lang="en-GB" sz="1000">
                <a:solidFill>
                  <a:schemeClr val="dk1"/>
                </a:solidFill>
                <a:latin typeface="Calibri"/>
                <a:ea typeface="Calibri"/>
                <a:cs typeface="Calibri"/>
                <a:sym typeface="Calibri"/>
              </a:rPr>
              <a:t>and outlined his </a:t>
            </a:r>
            <a:r>
              <a:rPr lang="en-GB" sz="1000" b="1">
                <a:solidFill>
                  <a:schemeClr val="dk1"/>
                </a:solidFill>
                <a:latin typeface="Calibri"/>
                <a:ea typeface="Calibri"/>
                <a:cs typeface="Calibri"/>
                <a:sym typeface="Calibri"/>
              </a:rPr>
              <a:t>four basic principles of the Germ Theory</a:t>
            </a:r>
            <a:r>
              <a:rPr lang="en-GB" sz="1000">
                <a:solidFill>
                  <a:schemeClr val="dk1"/>
                </a:solidFill>
                <a:latin typeface="Calibri"/>
                <a:ea typeface="Calibri"/>
                <a:cs typeface="Calibri"/>
                <a:sym typeface="Calibri"/>
              </a:rPr>
              <a:t>.  Firstly, he argued that germs were in the air.  Secondly, that it was these germs that were the </a:t>
            </a:r>
            <a:r>
              <a:rPr lang="en-GB" sz="1000" b="1">
                <a:solidFill>
                  <a:schemeClr val="dk1"/>
                </a:solidFill>
                <a:latin typeface="Calibri"/>
                <a:ea typeface="Calibri"/>
                <a:cs typeface="Calibri"/>
                <a:sym typeface="Calibri"/>
              </a:rPr>
              <a:t>cause</a:t>
            </a:r>
            <a:r>
              <a:rPr lang="en-GB" sz="1000">
                <a:solidFill>
                  <a:schemeClr val="dk1"/>
                </a:solidFill>
                <a:latin typeface="Calibri"/>
                <a:ea typeface="Calibri"/>
                <a:cs typeface="Calibri"/>
                <a:sym typeface="Calibri"/>
              </a:rPr>
              <a:t> decay and rot, and not the other way around as spontaneous generation suggested.  </a:t>
            </a:r>
            <a:r>
              <a:rPr lang="en-GB" sz="1000" b="1">
                <a:solidFill>
                  <a:schemeClr val="dk1"/>
                </a:solidFill>
                <a:latin typeface="Calibri"/>
                <a:ea typeface="Calibri"/>
                <a:cs typeface="Calibri"/>
                <a:sym typeface="Calibri"/>
              </a:rPr>
              <a:t>He then made the important step to suggest that some germs caused disease</a:t>
            </a:r>
            <a:r>
              <a:rPr lang="en-GB" sz="1000">
                <a:solidFill>
                  <a:schemeClr val="dk1"/>
                </a:solidFill>
                <a:latin typeface="Calibri"/>
                <a:ea typeface="Calibri"/>
                <a:cs typeface="Calibri"/>
                <a:sym typeface="Calibri"/>
              </a:rPr>
              <a:t>. Thirdly, that microbes were not evenly spread out in the air so some environments could have more germs than others. Finally, that germs can be killed with heat.  This was proved when </a:t>
            </a:r>
            <a:r>
              <a:rPr lang="en-GB" sz="1000" b="1">
                <a:solidFill>
                  <a:schemeClr val="dk1"/>
                </a:solidFill>
                <a:latin typeface="Calibri"/>
                <a:ea typeface="Calibri"/>
                <a:cs typeface="Calibri"/>
                <a:sym typeface="Calibri"/>
              </a:rPr>
              <a:t>milk</a:t>
            </a:r>
            <a:r>
              <a:rPr lang="en-GB" sz="1000">
                <a:solidFill>
                  <a:schemeClr val="dk1"/>
                </a:solidFill>
                <a:latin typeface="Calibri"/>
                <a:ea typeface="Calibri"/>
                <a:cs typeface="Calibri"/>
                <a:sym typeface="Calibri"/>
              </a:rPr>
              <a:t> was    heated, it removed any dangerous germs.                            This is the origin of the term ‘</a:t>
            </a:r>
            <a:r>
              <a:rPr lang="en-GB" sz="1000" b="1">
                <a:solidFill>
                  <a:schemeClr val="dk1"/>
                </a:solidFill>
                <a:latin typeface="Calibri"/>
                <a:ea typeface="Calibri"/>
                <a:cs typeface="Calibri"/>
                <a:sym typeface="Calibri"/>
              </a:rPr>
              <a:t>pasteurisation</a:t>
            </a:r>
            <a:r>
              <a:rPr lang="en-GB" sz="1000">
                <a:solidFill>
                  <a:schemeClr val="dk1"/>
                </a:solidFill>
                <a:latin typeface="Calibri"/>
                <a:ea typeface="Calibri"/>
                <a:cs typeface="Calibri"/>
                <a:sym typeface="Calibri"/>
              </a:rPr>
              <a:t>’.</a:t>
            </a:r>
            <a:endParaRPr/>
          </a:p>
          <a:p>
            <a:pPr marL="85725" marR="0" lvl="0" indent="-85725"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However, his theory about ‘germs’ was                            very </a:t>
            </a:r>
            <a:r>
              <a:rPr lang="en-GB" sz="1000" b="1">
                <a:solidFill>
                  <a:schemeClr val="dk1"/>
                </a:solidFill>
                <a:latin typeface="Calibri"/>
                <a:ea typeface="Calibri"/>
                <a:cs typeface="Calibri"/>
                <a:sym typeface="Calibri"/>
              </a:rPr>
              <a:t>vague</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general</a:t>
            </a:r>
            <a:r>
              <a:rPr lang="en-GB" sz="1000">
                <a:solidFill>
                  <a:schemeClr val="dk1"/>
                </a:solidFill>
                <a:latin typeface="Calibri"/>
                <a:ea typeface="Calibri"/>
                <a:cs typeface="Calibri"/>
                <a:sym typeface="Calibri"/>
              </a:rPr>
              <a:t>.  Pasteur could                                       not yet identify which bacteria caused which disease.</a:t>
            </a:r>
            <a:endParaRPr/>
          </a:p>
        </p:txBody>
      </p:sp>
      <p:sp>
        <p:nvSpPr>
          <p:cNvPr id="874" name="Google Shape;874;p36"/>
          <p:cNvSpPr txBox="1"/>
          <p:nvPr/>
        </p:nvSpPr>
        <p:spPr>
          <a:xfrm>
            <a:off x="4987437" y="4275858"/>
            <a:ext cx="3261300" cy="25551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85725" marR="0" lvl="0" indent="-85725"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Unfortunately, the Germ Theory had little impact at first because of a </a:t>
            </a:r>
            <a:r>
              <a:rPr lang="en-GB" sz="1000" b="1">
                <a:solidFill>
                  <a:schemeClr val="dk1"/>
                </a:solidFill>
                <a:latin typeface="Calibri"/>
                <a:ea typeface="Calibri"/>
                <a:cs typeface="Calibri"/>
                <a:sym typeface="Calibri"/>
              </a:rPr>
              <a:t>negative </a:t>
            </a:r>
            <a:r>
              <a:rPr lang="en-GB" sz="1000">
                <a:solidFill>
                  <a:schemeClr val="dk1"/>
                </a:solidFill>
                <a:latin typeface="Calibri"/>
                <a:ea typeface="Calibri"/>
                <a:cs typeface="Calibri"/>
                <a:sym typeface="Calibri"/>
              </a:rPr>
              <a:t>&amp; </a:t>
            </a:r>
            <a:r>
              <a:rPr lang="en-GB" sz="1000" b="1">
                <a:solidFill>
                  <a:schemeClr val="dk1"/>
                </a:solidFill>
                <a:latin typeface="Calibri"/>
                <a:ea typeface="Calibri"/>
                <a:cs typeface="Calibri"/>
                <a:sym typeface="Calibri"/>
              </a:rPr>
              <a:t>sceptical attitude </a:t>
            </a:r>
            <a:r>
              <a:rPr lang="en-GB" sz="1000">
                <a:solidFill>
                  <a:schemeClr val="dk1"/>
                </a:solidFill>
                <a:latin typeface="Calibri"/>
                <a:ea typeface="Calibri"/>
                <a:cs typeface="Calibri"/>
                <a:sym typeface="Calibri"/>
              </a:rPr>
              <a:t>amongst doctors. Ordinary people too, could not believe that tiny microbes that were ‘invisible’ were the cause of disease.  One French </a:t>
            </a:r>
            <a:r>
              <a:rPr lang="en-GB" sz="1000" b="1">
                <a:solidFill>
                  <a:schemeClr val="dk1"/>
                </a:solidFill>
                <a:latin typeface="Calibri"/>
                <a:ea typeface="Calibri"/>
                <a:cs typeface="Calibri"/>
                <a:sym typeface="Calibri"/>
              </a:rPr>
              <a:t>newspaper </a:t>
            </a:r>
            <a:r>
              <a:rPr lang="en-GB" sz="1000">
                <a:solidFill>
                  <a:schemeClr val="dk1"/>
                </a:solidFill>
                <a:latin typeface="Calibri"/>
                <a:ea typeface="Calibri"/>
                <a:cs typeface="Calibri"/>
                <a:sym typeface="Calibri"/>
              </a:rPr>
              <a:t>reported ‘I am afraid that the experiments that you quote Mr Pasteur will turn against you.  The world which you wish to take us is a fantasy’.  </a:t>
            </a:r>
            <a:endParaRPr/>
          </a:p>
          <a:p>
            <a:pPr marL="85725" marR="0" lvl="0" indent="-85725"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As Pasteur was not a doctor and his work focussed on food and decay rather than disease, he </a:t>
            </a:r>
            <a:r>
              <a:rPr lang="en-GB" sz="1000" b="1">
                <a:solidFill>
                  <a:schemeClr val="dk1"/>
                </a:solidFill>
                <a:latin typeface="Calibri"/>
                <a:ea typeface="Calibri"/>
                <a:cs typeface="Calibri"/>
                <a:sym typeface="Calibri"/>
              </a:rPr>
              <a:t>gained little respect</a:t>
            </a:r>
            <a:r>
              <a:rPr lang="en-GB" sz="1000">
                <a:solidFill>
                  <a:schemeClr val="dk1"/>
                </a:solidFill>
                <a:latin typeface="Calibri"/>
                <a:ea typeface="Calibri"/>
                <a:cs typeface="Calibri"/>
                <a:sym typeface="Calibri"/>
              </a:rPr>
              <a:t>. In </a:t>
            </a:r>
            <a:r>
              <a:rPr lang="en-GB" sz="1000" b="1">
                <a:solidFill>
                  <a:schemeClr val="dk1"/>
                </a:solidFill>
                <a:latin typeface="Calibri"/>
                <a:ea typeface="Calibri"/>
                <a:cs typeface="Calibri"/>
                <a:sym typeface="Calibri"/>
              </a:rPr>
              <a:t>1865</a:t>
            </a:r>
            <a:r>
              <a:rPr lang="en-GB" sz="1000">
                <a:solidFill>
                  <a:schemeClr val="dk1"/>
                </a:solidFill>
                <a:latin typeface="Calibri"/>
                <a:ea typeface="Calibri"/>
                <a:cs typeface="Calibri"/>
                <a:sym typeface="Calibri"/>
              </a:rPr>
              <a:t>, there was a </a:t>
            </a:r>
            <a:r>
              <a:rPr lang="en-GB" sz="1000" b="1">
                <a:solidFill>
                  <a:schemeClr val="dk1"/>
                </a:solidFill>
                <a:latin typeface="Calibri"/>
                <a:ea typeface="Calibri"/>
                <a:cs typeface="Calibri"/>
                <a:sym typeface="Calibri"/>
              </a:rPr>
              <a:t>cholera epidemic</a:t>
            </a:r>
            <a:r>
              <a:rPr lang="en-GB" sz="1000">
                <a:solidFill>
                  <a:schemeClr val="dk1"/>
                </a:solidFill>
                <a:latin typeface="Calibri"/>
                <a:ea typeface="Calibri"/>
                <a:cs typeface="Calibri"/>
                <a:sym typeface="Calibri"/>
              </a:rPr>
              <a:t> in France and Pasteur attempted to find the bacteria responsible for it.  However, under his microscope he could not identify the specific cholera bacteria.  </a:t>
            </a:r>
            <a:endParaRPr/>
          </a:p>
          <a:p>
            <a:pPr marL="85725" marR="0" lvl="0" indent="-85725"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This perhaps proved that the even if correct, the Germ Theory was not yet of </a:t>
            </a:r>
            <a:r>
              <a:rPr lang="en-GB" sz="1000" b="1">
                <a:solidFill>
                  <a:schemeClr val="dk1"/>
                </a:solidFill>
                <a:latin typeface="Calibri"/>
                <a:ea typeface="Calibri"/>
                <a:cs typeface="Calibri"/>
                <a:sym typeface="Calibri"/>
              </a:rPr>
              <a:t>practical use </a:t>
            </a:r>
            <a:r>
              <a:rPr lang="en-GB" sz="1000">
                <a:solidFill>
                  <a:schemeClr val="dk1"/>
                </a:solidFill>
                <a:latin typeface="Calibri"/>
                <a:ea typeface="Calibri"/>
                <a:cs typeface="Calibri"/>
                <a:sym typeface="Calibri"/>
              </a:rPr>
              <a:t>for medicine unless it could help treat and prevent disease. </a:t>
            </a:r>
            <a:endParaRPr sz="1050">
              <a:solidFill>
                <a:schemeClr val="dk1"/>
              </a:solidFill>
              <a:latin typeface="Calibri"/>
              <a:ea typeface="Calibri"/>
              <a:cs typeface="Calibri"/>
              <a:sym typeface="Calibri"/>
            </a:endParaRPr>
          </a:p>
        </p:txBody>
      </p:sp>
      <p:sp>
        <p:nvSpPr>
          <p:cNvPr id="875" name="Google Shape;875;p36"/>
          <p:cNvSpPr txBox="1"/>
          <p:nvPr/>
        </p:nvSpPr>
        <p:spPr>
          <a:xfrm>
            <a:off x="8314716" y="4808669"/>
            <a:ext cx="3805500" cy="19395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85725" marR="0" lvl="0" indent="-85725" algn="l" rtl="0">
              <a:spcBef>
                <a:spcPts val="0"/>
              </a:spcBef>
              <a:spcAft>
                <a:spcPts val="0"/>
              </a:spcAft>
              <a:buClr>
                <a:schemeClr val="dk1"/>
              </a:buClr>
              <a:buSzPts val="1000"/>
              <a:buFont typeface="Arial"/>
              <a:buChar char="•"/>
            </a:pPr>
            <a:r>
              <a:rPr lang="en-GB" sz="1000" b="1">
                <a:solidFill>
                  <a:schemeClr val="dk1"/>
                </a:solidFill>
                <a:latin typeface="Calibri"/>
                <a:ea typeface="Calibri"/>
                <a:cs typeface="Calibri"/>
                <a:sym typeface="Calibri"/>
              </a:rPr>
              <a:t>Robert Koch </a:t>
            </a:r>
            <a:r>
              <a:rPr lang="en-GB" sz="1000">
                <a:solidFill>
                  <a:schemeClr val="dk1"/>
                </a:solidFill>
                <a:latin typeface="Calibri"/>
                <a:ea typeface="Calibri"/>
                <a:cs typeface="Calibri"/>
                <a:sym typeface="Calibri"/>
              </a:rPr>
              <a:t>was a </a:t>
            </a:r>
            <a:r>
              <a:rPr lang="en-GB" sz="1000" b="1">
                <a:solidFill>
                  <a:schemeClr val="dk1"/>
                </a:solidFill>
                <a:latin typeface="Calibri"/>
                <a:ea typeface="Calibri"/>
                <a:cs typeface="Calibri"/>
                <a:sym typeface="Calibri"/>
              </a:rPr>
              <a:t>German scientist </a:t>
            </a:r>
            <a:r>
              <a:rPr lang="en-GB" sz="1000">
                <a:solidFill>
                  <a:schemeClr val="dk1"/>
                </a:solidFill>
                <a:latin typeface="Calibri"/>
                <a:ea typeface="Calibri"/>
                <a:cs typeface="Calibri"/>
                <a:sym typeface="Calibri"/>
              </a:rPr>
              <a:t>and he developed Pasteur’s work further.  Knowing that some germs caused disease. He set out to identify the </a:t>
            </a:r>
            <a:r>
              <a:rPr lang="en-GB" sz="1000" b="1">
                <a:solidFill>
                  <a:schemeClr val="dk1"/>
                </a:solidFill>
                <a:latin typeface="Calibri"/>
                <a:ea typeface="Calibri"/>
                <a:cs typeface="Calibri"/>
                <a:sym typeface="Calibri"/>
              </a:rPr>
              <a:t>specific germs </a:t>
            </a:r>
            <a:r>
              <a:rPr lang="en-GB" sz="1000">
                <a:solidFill>
                  <a:schemeClr val="dk1"/>
                </a:solidFill>
                <a:latin typeface="Calibri"/>
                <a:ea typeface="Calibri"/>
                <a:cs typeface="Calibri"/>
                <a:sym typeface="Calibri"/>
              </a:rPr>
              <a:t>that caused </a:t>
            </a:r>
            <a:r>
              <a:rPr lang="en-GB" sz="1000" b="1">
                <a:solidFill>
                  <a:schemeClr val="dk1"/>
                </a:solidFill>
                <a:latin typeface="Calibri"/>
                <a:ea typeface="Calibri"/>
                <a:cs typeface="Calibri"/>
                <a:sym typeface="Calibri"/>
              </a:rPr>
              <a:t>specific diseases</a:t>
            </a:r>
            <a:r>
              <a:rPr lang="en-GB" sz="1000">
                <a:solidFill>
                  <a:schemeClr val="dk1"/>
                </a:solidFill>
                <a:latin typeface="Calibri"/>
                <a:ea typeface="Calibri"/>
                <a:cs typeface="Calibri"/>
                <a:sym typeface="Calibri"/>
              </a:rPr>
              <a:t>.  </a:t>
            </a:r>
            <a:endParaRPr/>
          </a:p>
          <a:p>
            <a:pPr marL="85725" marR="0" lvl="0" indent="-85725"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Using the latest </a:t>
            </a:r>
            <a:r>
              <a:rPr lang="en-GB" sz="1000" b="1">
                <a:solidFill>
                  <a:schemeClr val="dk1"/>
                </a:solidFill>
                <a:latin typeface="Calibri"/>
                <a:ea typeface="Calibri"/>
                <a:cs typeface="Calibri"/>
                <a:sym typeface="Calibri"/>
              </a:rPr>
              <a:t>microscope technology </a:t>
            </a:r>
            <a:r>
              <a:rPr lang="en-GB" sz="1000">
                <a:solidFill>
                  <a:schemeClr val="dk1"/>
                </a:solidFill>
                <a:latin typeface="Calibri"/>
                <a:ea typeface="Calibri"/>
                <a:cs typeface="Calibri"/>
                <a:sym typeface="Calibri"/>
              </a:rPr>
              <a:t>and his own </a:t>
            </a:r>
            <a:r>
              <a:rPr lang="en-GB" sz="1000" b="1">
                <a:solidFill>
                  <a:schemeClr val="dk1"/>
                </a:solidFill>
                <a:latin typeface="Calibri"/>
                <a:ea typeface="Calibri"/>
                <a:cs typeface="Calibri"/>
                <a:sym typeface="Calibri"/>
              </a:rPr>
              <a:t>revolutionary scientific methods</a:t>
            </a:r>
            <a:r>
              <a:rPr lang="en-GB" sz="1000">
                <a:solidFill>
                  <a:schemeClr val="dk1"/>
                </a:solidFill>
                <a:latin typeface="Calibri"/>
                <a:ea typeface="Calibri"/>
                <a:cs typeface="Calibri"/>
                <a:sym typeface="Calibri"/>
              </a:rPr>
              <a:t>, he isolated the bacteria for  </a:t>
            </a:r>
            <a:r>
              <a:rPr lang="en-GB" sz="1000" b="1">
                <a:solidFill>
                  <a:schemeClr val="dk1"/>
                </a:solidFill>
                <a:latin typeface="Calibri"/>
                <a:ea typeface="Calibri"/>
                <a:cs typeface="Calibri"/>
                <a:sym typeface="Calibri"/>
              </a:rPr>
              <a:t>anthrax</a:t>
            </a:r>
            <a:r>
              <a:rPr lang="en-GB" sz="1000">
                <a:solidFill>
                  <a:schemeClr val="dk1"/>
                </a:solidFill>
                <a:latin typeface="Calibri"/>
                <a:ea typeface="Calibri"/>
                <a:cs typeface="Calibri"/>
                <a:sym typeface="Calibri"/>
              </a:rPr>
              <a:t> (1876), </a:t>
            </a:r>
            <a:r>
              <a:rPr lang="en-GB" sz="1000" b="1">
                <a:solidFill>
                  <a:schemeClr val="dk1"/>
                </a:solidFill>
                <a:latin typeface="Calibri"/>
                <a:ea typeface="Calibri"/>
                <a:cs typeface="Calibri"/>
                <a:sym typeface="Calibri"/>
              </a:rPr>
              <a:t>tuberculosis</a:t>
            </a:r>
            <a:r>
              <a:rPr lang="en-GB" sz="1000">
                <a:solidFill>
                  <a:schemeClr val="dk1"/>
                </a:solidFill>
                <a:latin typeface="Calibri"/>
                <a:ea typeface="Calibri"/>
                <a:cs typeface="Calibri"/>
                <a:sym typeface="Calibri"/>
              </a:rPr>
              <a:t> (1882) and </a:t>
            </a:r>
            <a:r>
              <a:rPr lang="en-GB" sz="1000" b="1">
                <a:solidFill>
                  <a:schemeClr val="dk1"/>
                </a:solidFill>
                <a:latin typeface="Calibri"/>
                <a:ea typeface="Calibri"/>
                <a:cs typeface="Calibri"/>
                <a:sym typeface="Calibri"/>
              </a:rPr>
              <a:t>cholera</a:t>
            </a:r>
            <a:r>
              <a:rPr lang="en-GB" sz="1000">
                <a:solidFill>
                  <a:schemeClr val="dk1"/>
                </a:solidFill>
                <a:latin typeface="Calibri"/>
                <a:ea typeface="Calibri"/>
                <a:cs typeface="Calibri"/>
                <a:sym typeface="Calibri"/>
              </a:rPr>
              <a:t> (1883). </a:t>
            </a:r>
            <a:endParaRPr/>
          </a:p>
          <a:p>
            <a:pPr marL="85725" marR="0" lvl="0" indent="-85725"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He used </a:t>
            </a:r>
            <a:r>
              <a:rPr lang="en-GB" sz="1000" b="1">
                <a:solidFill>
                  <a:schemeClr val="dk1"/>
                </a:solidFill>
                <a:latin typeface="Calibri"/>
                <a:ea typeface="Calibri"/>
                <a:cs typeface="Calibri"/>
                <a:sym typeface="Calibri"/>
              </a:rPr>
              <a:t>dyes</a:t>
            </a:r>
            <a:r>
              <a:rPr lang="en-GB" sz="1000">
                <a:solidFill>
                  <a:schemeClr val="dk1"/>
                </a:solidFill>
                <a:latin typeface="Calibri"/>
                <a:ea typeface="Calibri"/>
                <a:cs typeface="Calibri"/>
                <a:sym typeface="Calibri"/>
              </a:rPr>
              <a:t> to stain the bacteria in a petri dish so they                         could be seen under the microscope.  </a:t>
            </a:r>
            <a:endParaRPr/>
          </a:p>
          <a:p>
            <a:pPr marL="85725" marR="0" lvl="0" indent="-85725"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He also made use of another new invention of                                    the time, </a:t>
            </a:r>
            <a:r>
              <a:rPr lang="en-GB" sz="1000" b="1">
                <a:solidFill>
                  <a:schemeClr val="dk1"/>
                </a:solidFill>
                <a:latin typeface="Calibri"/>
                <a:ea typeface="Calibri"/>
                <a:cs typeface="Calibri"/>
                <a:sym typeface="Calibri"/>
              </a:rPr>
              <a:t>photography</a:t>
            </a:r>
            <a:r>
              <a:rPr lang="en-GB" sz="1000">
                <a:solidFill>
                  <a:schemeClr val="dk1"/>
                </a:solidFill>
                <a:latin typeface="Calibri"/>
                <a:ea typeface="Calibri"/>
                <a:cs typeface="Calibri"/>
                <a:sym typeface="Calibri"/>
              </a:rPr>
              <a:t>, to record his findings and                               </a:t>
            </a:r>
            <a:r>
              <a:rPr lang="en-GB" sz="1000" b="1">
                <a:solidFill>
                  <a:schemeClr val="dk1"/>
                </a:solidFill>
                <a:latin typeface="Calibri"/>
                <a:ea typeface="Calibri"/>
                <a:cs typeface="Calibri"/>
                <a:sym typeface="Calibri"/>
              </a:rPr>
              <a:t>provide evidence </a:t>
            </a:r>
            <a:r>
              <a:rPr lang="en-GB" sz="1000">
                <a:solidFill>
                  <a:schemeClr val="dk1"/>
                </a:solidFill>
                <a:latin typeface="Calibri"/>
                <a:ea typeface="Calibri"/>
                <a:cs typeface="Calibri"/>
                <a:sym typeface="Calibri"/>
              </a:rPr>
              <a:t>of his work.  It was now, that vaccines                       against specific diseases could be developed.</a:t>
            </a:r>
            <a:endParaRPr/>
          </a:p>
        </p:txBody>
      </p:sp>
      <p:sp>
        <p:nvSpPr>
          <p:cNvPr id="876" name="Google Shape;876;p36"/>
          <p:cNvSpPr txBox="1"/>
          <p:nvPr/>
        </p:nvSpPr>
        <p:spPr>
          <a:xfrm>
            <a:off x="1753998" y="3519473"/>
            <a:ext cx="3165900" cy="10620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85725" marR="0" lvl="0" indent="-85725" algn="l" rtl="0">
              <a:spcBef>
                <a:spcPts val="0"/>
              </a:spcBef>
              <a:spcAft>
                <a:spcPts val="0"/>
              </a:spcAft>
              <a:buClr>
                <a:schemeClr val="dk1"/>
              </a:buClr>
              <a:buSzPts val="1050"/>
              <a:buFont typeface="Arial"/>
              <a:buChar char="•"/>
            </a:pPr>
            <a:r>
              <a:rPr lang="en-GB" sz="1050" b="1">
                <a:solidFill>
                  <a:schemeClr val="dk1"/>
                </a:solidFill>
                <a:latin typeface="Calibri"/>
                <a:ea typeface="Calibri"/>
                <a:cs typeface="Calibri"/>
                <a:sym typeface="Calibri"/>
              </a:rPr>
              <a:t>Microbes</a:t>
            </a:r>
            <a:r>
              <a:rPr lang="en-GB" sz="1050">
                <a:solidFill>
                  <a:schemeClr val="dk1"/>
                </a:solidFill>
                <a:latin typeface="Calibri"/>
                <a:ea typeface="Calibri"/>
                <a:cs typeface="Calibri"/>
                <a:sym typeface="Calibri"/>
              </a:rPr>
              <a:t> had been discovered by 1700.  But scientists </a:t>
            </a:r>
            <a:r>
              <a:rPr lang="en-GB" sz="1050" b="1">
                <a:solidFill>
                  <a:schemeClr val="dk1"/>
                </a:solidFill>
                <a:latin typeface="Calibri"/>
                <a:ea typeface="Calibri"/>
                <a:cs typeface="Calibri"/>
                <a:sym typeface="Calibri"/>
              </a:rPr>
              <a:t>mistakenly believed </a:t>
            </a:r>
            <a:r>
              <a:rPr lang="en-GB" sz="1050">
                <a:solidFill>
                  <a:schemeClr val="dk1"/>
                </a:solidFill>
                <a:latin typeface="Calibri"/>
                <a:ea typeface="Calibri"/>
                <a:cs typeface="Calibri"/>
                <a:sym typeface="Calibri"/>
              </a:rPr>
              <a:t>that these                       microbes were just </a:t>
            </a:r>
            <a:r>
              <a:rPr lang="en-GB" sz="1050" b="1" i="1">
                <a:solidFill>
                  <a:schemeClr val="dk1"/>
                </a:solidFill>
                <a:latin typeface="Calibri"/>
                <a:ea typeface="Calibri"/>
                <a:cs typeface="Calibri"/>
                <a:sym typeface="Calibri"/>
              </a:rPr>
              <a:t>created by and were                              a result of </a:t>
            </a:r>
            <a:r>
              <a:rPr lang="en-GB" sz="1050">
                <a:solidFill>
                  <a:schemeClr val="dk1"/>
                </a:solidFill>
                <a:latin typeface="Calibri"/>
                <a:ea typeface="Calibri"/>
                <a:cs typeface="Calibri"/>
                <a:sym typeface="Calibri"/>
              </a:rPr>
              <a:t>decaying matter such as </a:t>
            </a:r>
            <a:r>
              <a:rPr lang="en-GB" sz="1050" b="1">
                <a:solidFill>
                  <a:schemeClr val="dk1"/>
                </a:solidFill>
                <a:latin typeface="Calibri"/>
                <a:ea typeface="Calibri"/>
                <a:cs typeface="Calibri"/>
                <a:sym typeface="Calibri"/>
              </a:rPr>
              <a:t>rotting                         food </a:t>
            </a:r>
            <a:r>
              <a:rPr lang="en-GB" sz="1050">
                <a:solidFill>
                  <a:schemeClr val="dk1"/>
                </a:solidFill>
                <a:latin typeface="Calibri"/>
                <a:ea typeface="Calibri"/>
                <a:cs typeface="Calibri"/>
                <a:sym typeface="Calibri"/>
              </a:rPr>
              <a:t>and </a:t>
            </a:r>
            <a:r>
              <a:rPr lang="en-GB" sz="1050" b="1">
                <a:solidFill>
                  <a:schemeClr val="dk1"/>
                </a:solidFill>
                <a:latin typeface="Calibri"/>
                <a:ea typeface="Calibri"/>
                <a:cs typeface="Calibri"/>
                <a:sym typeface="Calibri"/>
              </a:rPr>
              <a:t>human waste</a:t>
            </a:r>
            <a:r>
              <a:rPr lang="en-GB" sz="1050">
                <a:solidFill>
                  <a:schemeClr val="dk1"/>
                </a:solidFill>
                <a:latin typeface="Calibri"/>
                <a:ea typeface="Calibri"/>
                <a:cs typeface="Calibri"/>
                <a:sym typeface="Calibri"/>
              </a:rPr>
              <a:t>.  This theory                                    was  called ‘</a:t>
            </a:r>
            <a:r>
              <a:rPr lang="en-GB" sz="1050" b="1">
                <a:solidFill>
                  <a:schemeClr val="dk1"/>
                </a:solidFill>
                <a:latin typeface="Calibri"/>
                <a:ea typeface="Calibri"/>
                <a:cs typeface="Calibri"/>
                <a:sym typeface="Calibri"/>
              </a:rPr>
              <a:t>spontaneous generation</a:t>
            </a:r>
            <a:r>
              <a:rPr lang="en-GB" sz="1050">
                <a:solidFill>
                  <a:schemeClr val="dk1"/>
                </a:solidFill>
                <a:latin typeface="Calibri"/>
                <a:ea typeface="Calibri"/>
                <a:cs typeface="Calibri"/>
                <a:sym typeface="Calibri"/>
              </a:rPr>
              <a:t>’.</a:t>
            </a:r>
            <a:endParaRPr/>
          </a:p>
        </p:txBody>
      </p:sp>
      <p:sp>
        <p:nvSpPr>
          <p:cNvPr id="877" name="Google Shape;877;p36"/>
          <p:cNvSpPr txBox="1"/>
          <p:nvPr/>
        </p:nvSpPr>
        <p:spPr>
          <a:xfrm>
            <a:off x="1752598" y="4614412"/>
            <a:ext cx="3168900" cy="307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3. Pasteur’s Work</a:t>
            </a:r>
            <a:endParaRPr/>
          </a:p>
        </p:txBody>
      </p:sp>
      <p:sp>
        <p:nvSpPr>
          <p:cNvPr id="878" name="Google Shape;878;p36"/>
          <p:cNvSpPr txBox="1"/>
          <p:nvPr/>
        </p:nvSpPr>
        <p:spPr>
          <a:xfrm>
            <a:off x="1752598" y="3203232"/>
            <a:ext cx="3168900" cy="307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2. ‘Spontaneous Generation’</a:t>
            </a:r>
            <a:endParaRPr/>
          </a:p>
        </p:txBody>
      </p:sp>
      <p:sp>
        <p:nvSpPr>
          <p:cNvPr id="879" name="Google Shape;879;p36"/>
          <p:cNvSpPr txBox="1"/>
          <p:nvPr/>
        </p:nvSpPr>
        <p:spPr>
          <a:xfrm>
            <a:off x="4989569" y="1250415"/>
            <a:ext cx="3259200" cy="307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4. Pasteur’s Germ Theory 1861</a:t>
            </a:r>
            <a:endParaRPr/>
          </a:p>
        </p:txBody>
      </p:sp>
      <p:sp>
        <p:nvSpPr>
          <p:cNvPr id="880" name="Google Shape;880;p36"/>
          <p:cNvSpPr txBox="1"/>
          <p:nvPr/>
        </p:nvSpPr>
        <p:spPr>
          <a:xfrm>
            <a:off x="4987437" y="3998859"/>
            <a:ext cx="3261300" cy="307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5. Immediate Impact of the Germ Theory</a:t>
            </a:r>
            <a:endParaRPr/>
          </a:p>
        </p:txBody>
      </p:sp>
      <p:sp>
        <p:nvSpPr>
          <p:cNvPr id="881" name="Google Shape;881;p36"/>
          <p:cNvSpPr txBox="1"/>
          <p:nvPr/>
        </p:nvSpPr>
        <p:spPr>
          <a:xfrm>
            <a:off x="8316846" y="1248316"/>
            <a:ext cx="3803400" cy="307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6. The Impact of the Germ Theory in Britain</a:t>
            </a:r>
            <a:endParaRPr/>
          </a:p>
        </p:txBody>
      </p:sp>
      <p:sp>
        <p:nvSpPr>
          <p:cNvPr id="882" name="Google Shape;882;p36"/>
          <p:cNvSpPr txBox="1"/>
          <p:nvPr/>
        </p:nvSpPr>
        <p:spPr>
          <a:xfrm>
            <a:off x="8316846" y="1523942"/>
            <a:ext cx="3803400" cy="11697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85725" marR="0" lvl="0" indent="-85725"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British doctors were also sceptical. </a:t>
            </a:r>
            <a:r>
              <a:rPr lang="en-GB" sz="1000" b="1">
                <a:solidFill>
                  <a:schemeClr val="dk1"/>
                </a:solidFill>
                <a:latin typeface="Calibri"/>
                <a:ea typeface="Calibri"/>
                <a:cs typeface="Calibri"/>
                <a:sym typeface="Calibri"/>
              </a:rPr>
              <a:t>Dr</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Henry Bastian was famous and well respected </a:t>
            </a:r>
            <a:r>
              <a:rPr lang="en-GB" sz="1000">
                <a:solidFill>
                  <a:schemeClr val="dk1"/>
                </a:solidFill>
                <a:latin typeface="Calibri"/>
                <a:ea typeface="Calibri"/>
                <a:cs typeface="Calibri"/>
                <a:sym typeface="Calibri"/>
              </a:rPr>
              <a:t>but he still believed in spontaneous generation.  Due to his </a:t>
            </a:r>
            <a:r>
              <a:rPr lang="en-GB" sz="1000" b="1">
                <a:solidFill>
                  <a:schemeClr val="dk1"/>
                </a:solidFill>
                <a:latin typeface="Calibri"/>
                <a:ea typeface="Calibri"/>
                <a:cs typeface="Calibri"/>
                <a:sym typeface="Calibri"/>
              </a:rPr>
              <a:t>high status</a:t>
            </a:r>
            <a:r>
              <a:rPr lang="en-GB" sz="1000">
                <a:solidFill>
                  <a:schemeClr val="dk1"/>
                </a:solidFill>
                <a:latin typeface="Calibri"/>
                <a:ea typeface="Calibri"/>
                <a:cs typeface="Calibri"/>
                <a:sym typeface="Calibri"/>
              </a:rPr>
              <a:t>, few doctors disagreed with him and so they did not accept Pasteur’s Germ Theory.  </a:t>
            </a:r>
            <a:endParaRPr/>
          </a:p>
          <a:p>
            <a:pPr marL="85725" marR="0" lvl="0" indent="-85725"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Even the </a:t>
            </a:r>
            <a:r>
              <a:rPr lang="en-GB" sz="1000" b="1">
                <a:solidFill>
                  <a:schemeClr val="dk1"/>
                </a:solidFill>
                <a:latin typeface="Calibri"/>
                <a:ea typeface="Calibri"/>
                <a:cs typeface="Calibri"/>
                <a:sym typeface="Calibri"/>
              </a:rPr>
              <a:t>British government </a:t>
            </a:r>
            <a:r>
              <a:rPr lang="en-GB" sz="1000">
                <a:solidFill>
                  <a:schemeClr val="dk1"/>
                </a:solidFill>
                <a:latin typeface="Calibri"/>
                <a:ea typeface="Calibri"/>
                <a:cs typeface="Calibri"/>
                <a:sym typeface="Calibri"/>
              </a:rPr>
              <a:t>rejected the Germ Theory at first. Even other well educated people such as </a:t>
            </a:r>
            <a:r>
              <a:rPr lang="en-GB" sz="1000" b="1">
                <a:solidFill>
                  <a:schemeClr val="dk1"/>
                </a:solidFill>
                <a:latin typeface="Calibri"/>
                <a:ea typeface="Calibri"/>
                <a:cs typeface="Calibri"/>
                <a:sym typeface="Calibri"/>
              </a:rPr>
              <a:t>Florence Nightingale </a:t>
            </a:r>
            <a:r>
              <a:rPr lang="en-GB" sz="1000">
                <a:solidFill>
                  <a:schemeClr val="dk1"/>
                </a:solidFill>
                <a:latin typeface="Calibri"/>
                <a:ea typeface="Calibri"/>
                <a:cs typeface="Calibri"/>
                <a:sym typeface="Calibri"/>
              </a:rPr>
              <a:t>and </a:t>
            </a:r>
            <a:r>
              <a:rPr lang="en-GB" sz="1000" b="1">
                <a:solidFill>
                  <a:schemeClr val="dk1"/>
                </a:solidFill>
                <a:latin typeface="Calibri"/>
                <a:ea typeface="Calibri"/>
                <a:cs typeface="Calibri"/>
                <a:sym typeface="Calibri"/>
              </a:rPr>
              <a:t>Edwin Chadwick </a:t>
            </a:r>
            <a:r>
              <a:rPr lang="en-GB" sz="1000">
                <a:solidFill>
                  <a:schemeClr val="dk1"/>
                </a:solidFill>
                <a:latin typeface="Calibri"/>
                <a:ea typeface="Calibri"/>
                <a:cs typeface="Calibri"/>
                <a:sym typeface="Calibri"/>
              </a:rPr>
              <a:t>still believed that miasma was the cause of illness.</a:t>
            </a:r>
            <a:endParaRPr/>
          </a:p>
        </p:txBody>
      </p:sp>
      <p:sp>
        <p:nvSpPr>
          <p:cNvPr id="883" name="Google Shape;883;p36"/>
          <p:cNvSpPr txBox="1"/>
          <p:nvPr/>
        </p:nvSpPr>
        <p:spPr>
          <a:xfrm>
            <a:off x="8314716" y="4540071"/>
            <a:ext cx="3805500" cy="307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8. Robert Koch’s Contribution</a:t>
            </a:r>
            <a:endParaRPr/>
          </a:p>
        </p:txBody>
      </p:sp>
      <p:sp>
        <p:nvSpPr>
          <p:cNvPr id="884" name="Google Shape;884;p36"/>
          <p:cNvSpPr txBox="1"/>
          <p:nvPr/>
        </p:nvSpPr>
        <p:spPr>
          <a:xfrm>
            <a:off x="1752599" y="1250416"/>
            <a:ext cx="31689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1. The Changing Attitudes of the time</a:t>
            </a:r>
            <a:endParaRPr/>
          </a:p>
        </p:txBody>
      </p:sp>
      <p:sp>
        <p:nvSpPr>
          <p:cNvPr id="885" name="Google Shape;885;p36"/>
          <p:cNvSpPr txBox="1"/>
          <p:nvPr/>
        </p:nvSpPr>
        <p:spPr>
          <a:xfrm>
            <a:off x="1753631" y="1525363"/>
            <a:ext cx="3167700" cy="16317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85725" marR="0" lvl="0" indent="-85725"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Historians know this time in Europe as </a:t>
            </a:r>
            <a:r>
              <a:rPr lang="en-GB" sz="1000" b="1">
                <a:solidFill>
                  <a:schemeClr val="dk1"/>
                </a:solidFill>
                <a:latin typeface="Calibri"/>
                <a:ea typeface="Calibri"/>
                <a:cs typeface="Calibri"/>
                <a:sym typeface="Calibri"/>
              </a:rPr>
              <a:t>The Age of Enlightenment </a:t>
            </a:r>
            <a:r>
              <a:rPr lang="en-GB" sz="1000">
                <a:solidFill>
                  <a:schemeClr val="dk1"/>
                </a:solidFill>
                <a:latin typeface="Calibri"/>
                <a:ea typeface="Calibri"/>
                <a:cs typeface="Calibri"/>
                <a:sym typeface="Calibri"/>
              </a:rPr>
              <a:t>as well as the </a:t>
            </a:r>
            <a:r>
              <a:rPr lang="en-GB" sz="1000" b="1">
                <a:solidFill>
                  <a:schemeClr val="dk1"/>
                </a:solidFill>
                <a:latin typeface="Calibri"/>
                <a:ea typeface="Calibri"/>
                <a:cs typeface="Calibri"/>
                <a:sym typeface="Calibri"/>
              </a:rPr>
              <a:t>Scientific Revolution. </a:t>
            </a:r>
            <a:r>
              <a:rPr lang="en-GB" sz="1000">
                <a:solidFill>
                  <a:schemeClr val="dk1"/>
                </a:solidFill>
                <a:latin typeface="Calibri"/>
                <a:ea typeface="Calibri"/>
                <a:cs typeface="Calibri"/>
                <a:sym typeface="Calibri"/>
              </a:rPr>
              <a:t>It was fashionable to find better explanations of how the world worked using new &amp; exciting scientific methods.  </a:t>
            </a:r>
            <a:endParaRPr/>
          </a:p>
          <a:p>
            <a:pPr marL="85725" marR="0" lvl="0" indent="-85725"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This </a:t>
            </a:r>
            <a:r>
              <a:rPr lang="en-GB" sz="1000" b="1">
                <a:solidFill>
                  <a:schemeClr val="dk1"/>
                </a:solidFill>
                <a:latin typeface="Calibri"/>
                <a:ea typeface="Calibri"/>
                <a:cs typeface="Calibri"/>
                <a:sym typeface="Calibri"/>
              </a:rPr>
              <a:t>new attitude </a:t>
            </a:r>
            <a:r>
              <a:rPr lang="en-GB" sz="1000">
                <a:solidFill>
                  <a:schemeClr val="dk1"/>
                </a:solidFill>
                <a:latin typeface="Calibri"/>
                <a:ea typeface="Calibri"/>
                <a:cs typeface="Calibri"/>
                <a:sym typeface="Calibri"/>
              </a:rPr>
              <a:t>was further aided by the                     </a:t>
            </a:r>
            <a:r>
              <a:rPr lang="en-GB" sz="1000" b="1">
                <a:solidFill>
                  <a:schemeClr val="dk1"/>
                </a:solidFill>
                <a:latin typeface="Calibri"/>
                <a:ea typeface="Calibri"/>
                <a:cs typeface="Calibri"/>
                <a:sym typeface="Calibri"/>
              </a:rPr>
              <a:t>Industrial Revolution </a:t>
            </a:r>
            <a:r>
              <a:rPr lang="en-GB" sz="1000">
                <a:solidFill>
                  <a:schemeClr val="dk1"/>
                </a:solidFill>
                <a:latin typeface="Calibri"/>
                <a:ea typeface="Calibri"/>
                <a:cs typeface="Calibri"/>
                <a:sym typeface="Calibri"/>
              </a:rPr>
              <a:t>which</a:t>
            </a:r>
            <a:r>
              <a:rPr lang="en-GB" sz="1000" b="1">
                <a:solidFill>
                  <a:schemeClr val="dk1"/>
                </a:solidFill>
                <a:latin typeface="Calibri"/>
                <a:ea typeface="Calibri"/>
                <a:cs typeface="Calibri"/>
                <a:sym typeface="Calibri"/>
              </a:rPr>
              <a:t> </a:t>
            </a:r>
            <a:r>
              <a:rPr lang="en-GB" sz="1000">
                <a:solidFill>
                  <a:schemeClr val="dk1"/>
                </a:solidFill>
                <a:latin typeface="Calibri"/>
                <a:ea typeface="Calibri"/>
                <a:cs typeface="Calibri"/>
                <a:sym typeface="Calibri"/>
              </a:rPr>
              <a:t>developed and                 produced better </a:t>
            </a:r>
            <a:r>
              <a:rPr lang="en-GB" sz="1000" b="1">
                <a:solidFill>
                  <a:schemeClr val="dk1"/>
                </a:solidFill>
                <a:latin typeface="Calibri"/>
                <a:ea typeface="Calibri"/>
                <a:cs typeface="Calibri"/>
                <a:sym typeface="Calibri"/>
              </a:rPr>
              <a:t>equipment</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technology.                   </a:t>
            </a:r>
            <a:r>
              <a:rPr lang="en-GB" sz="1000">
                <a:solidFill>
                  <a:schemeClr val="dk1"/>
                </a:solidFill>
                <a:latin typeface="Calibri"/>
                <a:ea typeface="Calibri"/>
                <a:cs typeface="Calibri"/>
                <a:sym typeface="Calibri"/>
              </a:rPr>
              <a:t> E.g., the </a:t>
            </a:r>
            <a:r>
              <a:rPr lang="en-GB" sz="1000" b="1">
                <a:solidFill>
                  <a:schemeClr val="dk1"/>
                </a:solidFill>
                <a:latin typeface="Calibri"/>
                <a:ea typeface="Calibri"/>
                <a:cs typeface="Calibri"/>
                <a:sym typeface="Calibri"/>
              </a:rPr>
              <a:t>glass</a:t>
            </a:r>
            <a:r>
              <a:rPr lang="en-GB" sz="1000">
                <a:solidFill>
                  <a:schemeClr val="dk1"/>
                </a:solidFill>
                <a:latin typeface="Calibri"/>
                <a:ea typeface="Calibri"/>
                <a:cs typeface="Calibri"/>
                <a:sym typeface="Calibri"/>
              </a:rPr>
              <a:t> used in </a:t>
            </a:r>
            <a:r>
              <a:rPr lang="en-GB" sz="1000" b="1">
                <a:solidFill>
                  <a:schemeClr val="dk1"/>
                </a:solidFill>
                <a:latin typeface="Calibri"/>
                <a:ea typeface="Calibri"/>
                <a:cs typeface="Calibri"/>
                <a:sym typeface="Calibri"/>
              </a:rPr>
              <a:t>microscope lenses </a:t>
            </a:r>
            <a:r>
              <a:rPr lang="en-GB" sz="1000">
                <a:solidFill>
                  <a:schemeClr val="dk1"/>
                </a:solidFill>
                <a:latin typeface="Calibri"/>
                <a:ea typeface="Calibri"/>
                <a:cs typeface="Calibri"/>
                <a:sym typeface="Calibri"/>
              </a:rPr>
              <a:t>was                    much improved which made progress in                        examining microbes more effective. </a:t>
            </a:r>
            <a:endParaRPr/>
          </a:p>
        </p:txBody>
      </p:sp>
      <p:sp>
        <p:nvSpPr>
          <p:cNvPr id="886" name="Google Shape;886;p36"/>
          <p:cNvSpPr txBox="1"/>
          <p:nvPr/>
        </p:nvSpPr>
        <p:spPr>
          <a:xfrm>
            <a:off x="8316846" y="2734744"/>
            <a:ext cx="3803400" cy="307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7. The Influence of the Germ Theory                                </a:t>
            </a:r>
            <a:endParaRPr/>
          </a:p>
        </p:txBody>
      </p:sp>
      <p:sp>
        <p:nvSpPr>
          <p:cNvPr id="887" name="Google Shape;887;p36"/>
          <p:cNvSpPr txBox="1"/>
          <p:nvPr/>
        </p:nvSpPr>
        <p:spPr>
          <a:xfrm>
            <a:off x="8314716" y="3012417"/>
            <a:ext cx="3805500" cy="14775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85725" marR="0" lvl="0" indent="-85725"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However, the reaction of some was more positive. </a:t>
            </a:r>
            <a:r>
              <a:rPr lang="en-GB" sz="1000" b="1">
                <a:solidFill>
                  <a:schemeClr val="dk1"/>
                </a:solidFill>
                <a:latin typeface="Calibri"/>
                <a:ea typeface="Calibri"/>
                <a:cs typeface="Calibri"/>
                <a:sym typeface="Calibri"/>
              </a:rPr>
              <a:t>Joseph Lister </a:t>
            </a:r>
            <a:r>
              <a:rPr lang="en-GB" sz="1000">
                <a:solidFill>
                  <a:schemeClr val="dk1"/>
                </a:solidFill>
                <a:latin typeface="Calibri"/>
                <a:ea typeface="Calibri"/>
                <a:cs typeface="Calibri"/>
                <a:sym typeface="Calibri"/>
              </a:rPr>
              <a:t>had read Pasteur’s Germ Theory and was </a:t>
            </a:r>
            <a:r>
              <a:rPr lang="en-GB" sz="1000" b="1">
                <a:solidFill>
                  <a:schemeClr val="dk1"/>
                </a:solidFill>
                <a:latin typeface="Calibri"/>
                <a:ea typeface="Calibri"/>
                <a:cs typeface="Calibri"/>
                <a:sym typeface="Calibri"/>
              </a:rPr>
              <a:t>inspired </a:t>
            </a:r>
            <a:r>
              <a:rPr lang="en-GB" sz="1000">
                <a:solidFill>
                  <a:schemeClr val="dk1"/>
                </a:solidFill>
                <a:latin typeface="Calibri"/>
                <a:ea typeface="Calibri"/>
                <a:cs typeface="Calibri"/>
                <a:sym typeface="Calibri"/>
              </a:rPr>
              <a:t>to develop </a:t>
            </a:r>
            <a:r>
              <a:rPr lang="en-GB" sz="1000" b="1">
                <a:solidFill>
                  <a:schemeClr val="dk1"/>
                </a:solidFill>
                <a:latin typeface="Calibri"/>
                <a:ea typeface="Calibri"/>
                <a:cs typeface="Calibri"/>
                <a:sym typeface="Calibri"/>
              </a:rPr>
              <a:t>antiseptics</a:t>
            </a:r>
            <a:r>
              <a:rPr lang="en-GB" sz="1000">
                <a:solidFill>
                  <a:schemeClr val="dk1"/>
                </a:solidFill>
                <a:latin typeface="Calibri"/>
                <a:ea typeface="Calibri"/>
                <a:cs typeface="Calibri"/>
                <a:sym typeface="Calibri"/>
              </a:rPr>
              <a:t> to prevent these germs. As a </a:t>
            </a:r>
            <a:r>
              <a:rPr lang="en-GB" sz="1000" b="1">
                <a:solidFill>
                  <a:schemeClr val="dk1"/>
                </a:solidFill>
                <a:latin typeface="Calibri"/>
                <a:ea typeface="Calibri"/>
                <a:cs typeface="Calibri"/>
                <a:sym typeface="Calibri"/>
              </a:rPr>
              <a:t>surgeon</a:t>
            </a:r>
            <a:r>
              <a:rPr lang="en-GB" sz="1000">
                <a:solidFill>
                  <a:schemeClr val="dk1"/>
                </a:solidFill>
                <a:latin typeface="Calibri"/>
                <a:ea typeface="Calibri"/>
                <a:cs typeface="Calibri"/>
                <a:sym typeface="Calibri"/>
              </a:rPr>
              <a:t>, he was looking for ways to prevent so many patients from infection during surgery. It was then accepted that </a:t>
            </a:r>
            <a:r>
              <a:rPr lang="en-GB" sz="1000" b="1">
                <a:solidFill>
                  <a:schemeClr val="dk1"/>
                </a:solidFill>
                <a:latin typeface="Calibri"/>
                <a:ea typeface="Calibri"/>
                <a:cs typeface="Calibri"/>
                <a:sym typeface="Calibri"/>
              </a:rPr>
              <a:t>John Snow’s</a:t>
            </a:r>
            <a:r>
              <a:rPr lang="en-GB" sz="1000">
                <a:solidFill>
                  <a:schemeClr val="dk1"/>
                </a:solidFill>
                <a:latin typeface="Calibri"/>
                <a:ea typeface="Calibri"/>
                <a:cs typeface="Calibri"/>
                <a:sym typeface="Calibri"/>
              </a:rPr>
              <a:t> theory about </a:t>
            </a:r>
            <a:r>
              <a:rPr lang="en-GB" sz="1000" b="1">
                <a:solidFill>
                  <a:schemeClr val="dk1"/>
                </a:solidFill>
                <a:latin typeface="Calibri"/>
                <a:ea typeface="Calibri"/>
                <a:cs typeface="Calibri"/>
                <a:sym typeface="Calibri"/>
              </a:rPr>
              <a:t>cholera</a:t>
            </a:r>
            <a:r>
              <a:rPr lang="en-GB" sz="1000">
                <a:solidFill>
                  <a:schemeClr val="dk1"/>
                </a:solidFill>
                <a:latin typeface="Calibri"/>
                <a:ea typeface="Calibri"/>
                <a:cs typeface="Calibri"/>
                <a:sym typeface="Calibri"/>
              </a:rPr>
              <a:t> being caused by dirty water was correct.  </a:t>
            </a:r>
            <a:endParaRPr/>
          </a:p>
          <a:p>
            <a:pPr marL="85725" marR="0" lvl="0" indent="-85725"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Even the </a:t>
            </a:r>
            <a:r>
              <a:rPr lang="en-GB" sz="1000" b="1">
                <a:solidFill>
                  <a:schemeClr val="dk1"/>
                </a:solidFill>
                <a:latin typeface="Calibri"/>
                <a:ea typeface="Calibri"/>
                <a:cs typeface="Calibri"/>
                <a:sym typeface="Calibri"/>
              </a:rPr>
              <a:t>British government </a:t>
            </a:r>
            <a:r>
              <a:rPr lang="en-GB" sz="1000">
                <a:solidFill>
                  <a:schemeClr val="dk1"/>
                </a:solidFill>
                <a:latin typeface="Calibri"/>
                <a:ea typeface="Calibri"/>
                <a:cs typeface="Calibri"/>
                <a:sym typeface="Calibri"/>
              </a:rPr>
              <a:t>began to link disease to </a:t>
            </a:r>
            <a:r>
              <a:rPr lang="en-GB" sz="1000" b="1">
                <a:solidFill>
                  <a:schemeClr val="dk1"/>
                </a:solidFill>
                <a:latin typeface="Calibri"/>
                <a:ea typeface="Calibri"/>
                <a:cs typeface="Calibri"/>
                <a:sym typeface="Calibri"/>
              </a:rPr>
              <a:t>poor living conditions </a:t>
            </a:r>
            <a:r>
              <a:rPr lang="en-GB" sz="1000">
                <a:solidFill>
                  <a:schemeClr val="dk1"/>
                </a:solidFill>
                <a:latin typeface="Calibri"/>
                <a:ea typeface="Calibri"/>
                <a:cs typeface="Calibri"/>
                <a:sym typeface="Calibri"/>
              </a:rPr>
              <a:t>in urban areas. This led to the significant </a:t>
            </a:r>
            <a:r>
              <a:rPr lang="en-GB" sz="1000" b="1">
                <a:solidFill>
                  <a:schemeClr val="dk1"/>
                </a:solidFill>
                <a:latin typeface="Calibri"/>
                <a:ea typeface="Calibri"/>
                <a:cs typeface="Calibri"/>
                <a:sym typeface="Calibri"/>
              </a:rPr>
              <a:t>1875 Public Health Act</a:t>
            </a:r>
            <a:r>
              <a:rPr lang="en-GB" sz="1000">
                <a:solidFill>
                  <a:schemeClr val="dk1"/>
                </a:solidFill>
                <a:latin typeface="Calibri"/>
                <a:ea typeface="Calibri"/>
                <a:cs typeface="Calibri"/>
                <a:sym typeface="Calibri"/>
              </a:rPr>
              <a:t>. The Germ Theory was beginning to gain respect.</a:t>
            </a:r>
            <a:endParaRPr sz="1000">
              <a:solidFill>
                <a:schemeClr val="dk1"/>
              </a:solidFill>
              <a:latin typeface="Calibri"/>
              <a:ea typeface="Calibri"/>
              <a:cs typeface="Calibri"/>
              <a:sym typeface="Calibri"/>
            </a:endParaRPr>
          </a:p>
        </p:txBody>
      </p:sp>
      <p:pic>
        <p:nvPicPr>
          <p:cNvPr id="888" name="Google Shape;888;p36"/>
          <p:cNvPicPr preferRelativeResize="0"/>
          <p:nvPr/>
        </p:nvPicPr>
        <p:blipFill rotWithShape="1">
          <a:blip r:embed="rId7">
            <a:alphaModFix/>
          </a:blip>
          <a:srcRect/>
          <a:stretch/>
        </p:blipFill>
        <p:spPr>
          <a:xfrm>
            <a:off x="4176917" y="4071529"/>
            <a:ext cx="841982" cy="531671"/>
          </a:xfrm>
          <a:prstGeom prst="rect">
            <a:avLst/>
          </a:prstGeom>
          <a:noFill/>
          <a:ln>
            <a:noFill/>
          </a:ln>
        </p:spPr>
      </p:pic>
      <p:pic>
        <p:nvPicPr>
          <p:cNvPr id="889" name="Google Shape;889;p36" descr="Funny bacteria"/>
          <p:cNvPicPr preferRelativeResize="0"/>
          <p:nvPr/>
        </p:nvPicPr>
        <p:blipFill rotWithShape="1">
          <a:blip r:embed="rId8">
            <a:alphaModFix/>
          </a:blip>
          <a:srcRect/>
          <a:stretch/>
        </p:blipFill>
        <p:spPr>
          <a:xfrm flipH="1">
            <a:off x="7971809" y="3003435"/>
            <a:ext cx="252596" cy="252596"/>
          </a:xfrm>
          <a:prstGeom prst="rect">
            <a:avLst/>
          </a:prstGeom>
          <a:noFill/>
          <a:ln>
            <a:noFill/>
          </a:ln>
        </p:spPr>
      </p:pic>
      <p:pic>
        <p:nvPicPr>
          <p:cNvPr id="890" name="Google Shape;890;p36" descr="Funny bacteria"/>
          <p:cNvPicPr preferRelativeResize="0"/>
          <p:nvPr/>
        </p:nvPicPr>
        <p:blipFill rotWithShape="1">
          <a:blip r:embed="rId9">
            <a:alphaModFix/>
          </a:blip>
          <a:srcRect/>
          <a:stretch/>
        </p:blipFill>
        <p:spPr>
          <a:xfrm rot="-1943383" flipH="1">
            <a:off x="7583410" y="3149296"/>
            <a:ext cx="432500" cy="432500"/>
          </a:xfrm>
          <a:prstGeom prst="rect">
            <a:avLst/>
          </a:prstGeom>
          <a:noFill/>
          <a:ln>
            <a:noFill/>
          </a:ln>
        </p:spPr>
      </p:pic>
      <p:pic>
        <p:nvPicPr>
          <p:cNvPr id="891" name="Google Shape;891;p36" descr="Funny bacteria"/>
          <p:cNvPicPr preferRelativeResize="0"/>
          <p:nvPr/>
        </p:nvPicPr>
        <p:blipFill rotWithShape="1">
          <a:blip r:embed="rId10">
            <a:alphaModFix/>
          </a:blip>
          <a:srcRect/>
          <a:stretch/>
        </p:blipFill>
        <p:spPr>
          <a:xfrm rot="1409432" flipH="1">
            <a:off x="7948305" y="3470816"/>
            <a:ext cx="336142" cy="336142"/>
          </a:xfrm>
          <a:prstGeom prst="rect">
            <a:avLst/>
          </a:prstGeom>
          <a:noFill/>
          <a:ln>
            <a:noFill/>
          </a:ln>
        </p:spPr>
      </p:pic>
      <p:pic>
        <p:nvPicPr>
          <p:cNvPr id="892" name="Google Shape;892;p36"/>
          <p:cNvPicPr preferRelativeResize="0"/>
          <p:nvPr/>
        </p:nvPicPr>
        <p:blipFill rotWithShape="1">
          <a:blip r:embed="rId11">
            <a:alphaModFix/>
          </a:blip>
          <a:srcRect l="18706" t="3518" r="18455" b="5323"/>
          <a:stretch/>
        </p:blipFill>
        <p:spPr>
          <a:xfrm>
            <a:off x="4229100" y="2192985"/>
            <a:ext cx="781049" cy="1006015"/>
          </a:xfrm>
          <a:prstGeom prst="rect">
            <a:avLst/>
          </a:prstGeom>
          <a:noFill/>
          <a:ln>
            <a:noFill/>
          </a:ln>
        </p:spPr>
      </p:pic>
      <p:pic>
        <p:nvPicPr>
          <p:cNvPr id="893" name="Google Shape;893;p36"/>
          <p:cNvPicPr preferRelativeResize="0"/>
          <p:nvPr/>
        </p:nvPicPr>
        <p:blipFill rotWithShape="1">
          <a:blip r:embed="rId12">
            <a:alphaModFix/>
          </a:blip>
          <a:srcRect l="18706" t="3518" r="18455" b="5323"/>
          <a:stretch/>
        </p:blipFill>
        <p:spPr>
          <a:xfrm>
            <a:off x="11405296" y="5609685"/>
            <a:ext cx="781049" cy="117449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37"/>
          <p:cNvSpPr txBox="1"/>
          <p:nvPr/>
        </p:nvSpPr>
        <p:spPr>
          <a:xfrm>
            <a:off x="4443220" y="6122517"/>
            <a:ext cx="1258800" cy="708000"/>
          </a:xfrm>
          <a:prstGeom prst="rect">
            <a:avLst/>
          </a:prstGeom>
          <a:solidFill>
            <a:schemeClr val="lt1"/>
          </a:solidFill>
          <a:ln>
            <a:noFill/>
          </a:ln>
        </p:spPr>
        <p:txBody>
          <a:bodyPr spcFirstLastPara="1" wrap="square" lIns="91425" tIns="45700" rIns="91425" bIns="45700" anchor="t" anchorCtr="0">
            <a:spAutoFit/>
          </a:bodyPr>
          <a:lstStyle/>
          <a:p>
            <a:pPr marL="0" marR="0" lvl="0" indent="-63500" algn="l" rtl="0">
              <a:spcBef>
                <a:spcPts val="0"/>
              </a:spcBef>
              <a:spcAft>
                <a:spcPts val="0"/>
              </a:spcAft>
              <a:buClr>
                <a:schemeClr val="dk1"/>
              </a:buClr>
              <a:buSzPts val="1000"/>
              <a:buFont typeface="Arial"/>
              <a:buChar char="•"/>
            </a:pPr>
            <a:r>
              <a:rPr lang="en-GB" sz="1000" b="1">
                <a:solidFill>
                  <a:schemeClr val="dk1"/>
                </a:solidFill>
                <a:latin typeface="Calibri"/>
                <a:ea typeface="Calibri"/>
                <a:cs typeface="Calibri"/>
                <a:sym typeface="Calibri"/>
              </a:rPr>
              <a:t>Typhoid</a:t>
            </a:r>
            <a:r>
              <a:rPr lang="en-GB" sz="1000">
                <a:solidFill>
                  <a:schemeClr val="dk1"/>
                </a:solidFill>
                <a:latin typeface="Calibri"/>
                <a:ea typeface="Calibri"/>
                <a:cs typeface="Calibri"/>
                <a:sym typeface="Calibri"/>
              </a:rPr>
              <a:t> (1882)</a:t>
            </a:r>
            <a:endParaRPr/>
          </a:p>
          <a:p>
            <a:pPr marL="0" marR="0" lvl="0" indent="-63500" algn="l" rtl="0">
              <a:spcBef>
                <a:spcPts val="0"/>
              </a:spcBef>
              <a:spcAft>
                <a:spcPts val="0"/>
              </a:spcAft>
              <a:buClr>
                <a:schemeClr val="dk1"/>
              </a:buClr>
              <a:buSzPts val="1000"/>
              <a:buFont typeface="Arial"/>
              <a:buChar char="•"/>
            </a:pPr>
            <a:r>
              <a:rPr lang="en-GB" sz="1000" b="1">
                <a:solidFill>
                  <a:schemeClr val="dk1"/>
                </a:solidFill>
                <a:latin typeface="Calibri"/>
                <a:ea typeface="Calibri"/>
                <a:cs typeface="Calibri"/>
                <a:sym typeface="Calibri"/>
              </a:rPr>
              <a:t>Pneumonia</a:t>
            </a:r>
            <a:r>
              <a:rPr lang="en-GB" sz="1000">
                <a:solidFill>
                  <a:schemeClr val="dk1"/>
                </a:solidFill>
                <a:latin typeface="Calibri"/>
                <a:ea typeface="Calibri"/>
                <a:cs typeface="Calibri"/>
                <a:sym typeface="Calibri"/>
              </a:rPr>
              <a:t> (1886)</a:t>
            </a:r>
            <a:endParaRPr/>
          </a:p>
          <a:p>
            <a:pPr marL="0" marR="0" lvl="0" indent="-63500" algn="l" rtl="0">
              <a:spcBef>
                <a:spcPts val="0"/>
              </a:spcBef>
              <a:spcAft>
                <a:spcPts val="0"/>
              </a:spcAft>
              <a:buClr>
                <a:schemeClr val="dk1"/>
              </a:buClr>
              <a:buSzPts val="1000"/>
              <a:buFont typeface="Arial"/>
              <a:buChar char="•"/>
            </a:pPr>
            <a:r>
              <a:rPr lang="en-GB" sz="1000" b="1">
                <a:solidFill>
                  <a:schemeClr val="dk1"/>
                </a:solidFill>
                <a:latin typeface="Calibri"/>
                <a:ea typeface="Calibri"/>
                <a:cs typeface="Calibri"/>
                <a:sym typeface="Calibri"/>
              </a:rPr>
              <a:t>Plague </a:t>
            </a:r>
            <a:r>
              <a:rPr lang="en-GB" sz="1000">
                <a:solidFill>
                  <a:schemeClr val="dk1"/>
                </a:solidFill>
                <a:latin typeface="Calibri"/>
                <a:ea typeface="Calibri"/>
                <a:cs typeface="Calibri"/>
                <a:sym typeface="Calibri"/>
              </a:rPr>
              <a:t>(1894)</a:t>
            </a:r>
            <a:endParaRPr/>
          </a:p>
          <a:p>
            <a:pPr marL="0" marR="0" lvl="0" indent="-63500" algn="l" rtl="0">
              <a:spcBef>
                <a:spcPts val="0"/>
              </a:spcBef>
              <a:spcAft>
                <a:spcPts val="0"/>
              </a:spcAft>
              <a:buClr>
                <a:schemeClr val="dk1"/>
              </a:buClr>
              <a:buSzPts val="1000"/>
              <a:buFont typeface="Arial"/>
              <a:buChar char="•"/>
            </a:pPr>
            <a:r>
              <a:rPr lang="en-GB" sz="1000" b="1">
                <a:solidFill>
                  <a:schemeClr val="dk1"/>
                </a:solidFill>
                <a:latin typeface="Calibri"/>
                <a:ea typeface="Calibri"/>
                <a:cs typeface="Calibri"/>
                <a:sym typeface="Calibri"/>
              </a:rPr>
              <a:t>Meningitis</a:t>
            </a:r>
            <a:r>
              <a:rPr lang="en-GB" sz="1000">
                <a:solidFill>
                  <a:schemeClr val="dk1"/>
                </a:solidFill>
                <a:latin typeface="Calibri"/>
                <a:ea typeface="Calibri"/>
                <a:cs typeface="Calibri"/>
                <a:sym typeface="Calibri"/>
              </a:rPr>
              <a:t> (1887)</a:t>
            </a:r>
            <a:endParaRPr/>
          </a:p>
        </p:txBody>
      </p:sp>
      <p:sp>
        <p:nvSpPr>
          <p:cNvPr id="900" name="Google Shape;900;p37"/>
          <p:cNvSpPr/>
          <p:nvPr/>
        </p:nvSpPr>
        <p:spPr>
          <a:xfrm>
            <a:off x="1751212" y="6217365"/>
            <a:ext cx="2742600" cy="465300"/>
          </a:xfrm>
          <a:prstGeom prst="homePlate">
            <a:avLst>
              <a:gd name="adj"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1" name="Google Shape;901;p37"/>
          <p:cNvSpPr txBox="1"/>
          <p:nvPr/>
        </p:nvSpPr>
        <p:spPr>
          <a:xfrm>
            <a:off x="89647" y="49103"/>
            <a:ext cx="15810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19</a:t>
            </a:r>
            <a:endParaRPr/>
          </a:p>
        </p:txBody>
      </p:sp>
      <p:pic>
        <p:nvPicPr>
          <p:cNvPr id="902" name="Google Shape;902;p37" descr="Radio Newsman Regular"/>
          <p:cNvPicPr preferRelativeResize="0"/>
          <p:nvPr/>
        </p:nvPicPr>
        <p:blipFill rotWithShape="1">
          <a:blip r:embed="rId3">
            <a:alphaModFix/>
          </a:blip>
          <a:srcRect l="58713" b="-9998"/>
          <a:stretch/>
        </p:blipFill>
        <p:spPr>
          <a:xfrm>
            <a:off x="44823" y="986305"/>
            <a:ext cx="1466400" cy="175712"/>
          </a:xfrm>
          <a:prstGeom prst="rect">
            <a:avLst/>
          </a:prstGeom>
          <a:noFill/>
          <a:ln>
            <a:noFill/>
          </a:ln>
        </p:spPr>
      </p:pic>
      <p:pic>
        <p:nvPicPr>
          <p:cNvPr id="903" name="Google Shape;903;p37" descr="Radio Newsman Regular"/>
          <p:cNvPicPr preferRelativeResize="0"/>
          <p:nvPr/>
        </p:nvPicPr>
        <p:blipFill rotWithShape="1">
          <a:blip r:embed="rId4">
            <a:alphaModFix/>
          </a:blip>
          <a:srcRect l="27432" r="42097" b="-14995"/>
          <a:stretch/>
        </p:blipFill>
        <p:spPr>
          <a:xfrm>
            <a:off x="84865" y="724075"/>
            <a:ext cx="1585665" cy="251049"/>
          </a:xfrm>
          <a:prstGeom prst="rect">
            <a:avLst/>
          </a:prstGeom>
          <a:noFill/>
          <a:ln>
            <a:noFill/>
          </a:ln>
        </p:spPr>
      </p:pic>
      <p:pic>
        <p:nvPicPr>
          <p:cNvPr id="904" name="Google Shape;904;p37" descr="Radio Newsman Regular"/>
          <p:cNvPicPr preferRelativeResize="0"/>
          <p:nvPr/>
        </p:nvPicPr>
        <p:blipFill rotWithShape="1">
          <a:blip r:embed="rId4">
            <a:alphaModFix/>
          </a:blip>
          <a:srcRect r="73478" b="-4997"/>
          <a:stretch/>
        </p:blipFill>
        <p:spPr>
          <a:xfrm>
            <a:off x="89647" y="437649"/>
            <a:ext cx="1580883" cy="286426"/>
          </a:xfrm>
          <a:prstGeom prst="rect">
            <a:avLst/>
          </a:prstGeom>
          <a:noFill/>
          <a:ln>
            <a:noFill/>
          </a:ln>
        </p:spPr>
      </p:pic>
      <p:pic>
        <p:nvPicPr>
          <p:cNvPr id="905" name="Google Shape;905;p37" descr="Image result for heart monitor clipart"/>
          <p:cNvPicPr preferRelativeResize="0"/>
          <p:nvPr/>
        </p:nvPicPr>
        <p:blipFill rotWithShape="1">
          <a:blip r:embed="rId5">
            <a:alphaModFix/>
          </a:blip>
          <a:srcRect t="39191" r="15902" b="38201"/>
          <a:stretch/>
        </p:blipFill>
        <p:spPr>
          <a:xfrm>
            <a:off x="0" y="1145824"/>
            <a:ext cx="1670529" cy="785474"/>
          </a:xfrm>
          <a:prstGeom prst="rect">
            <a:avLst/>
          </a:prstGeom>
          <a:noFill/>
          <a:ln>
            <a:noFill/>
          </a:ln>
        </p:spPr>
      </p:pic>
      <p:sp>
        <p:nvSpPr>
          <p:cNvPr id="906" name="Google Shape;906;p37"/>
          <p:cNvSpPr txBox="1"/>
          <p:nvPr/>
        </p:nvSpPr>
        <p:spPr>
          <a:xfrm>
            <a:off x="1752600" y="49103"/>
            <a:ext cx="103677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2: </a:t>
            </a:r>
            <a:r>
              <a:rPr lang="en-GB" sz="1600">
                <a:solidFill>
                  <a:schemeClr val="lt1"/>
                </a:solidFill>
                <a:latin typeface="Calibri"/>
                <a:ea typeface="Calibri"/>
                <a:cs typeface="Calibri"/>
                <a:sym typeface="Calibri"/>
              </a:rPr>
              <a:t>Medicine – The 18</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&amp; 19</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Century – The Cause of Disease – </a:t>
            </a:r>
            <a:r>
              <a:rPr lang="en-GB" sz="1600" b="1">
                <a:solidFill>
                  <a:schemeClr val="lt1"/>
                </a:solidFill>
                <a:latin typeface="Calibri"/>
                <a:ea typeface="Calibri"/>
                <a:cs typeface="Calibri"/>
                <a:sym typeface="Calibri"/>
              </a:rPr>
              <a:t>Robert Koch’s Work on Identifying Specific Germs</a:t>
            </a:r>
            <a:endParaRPr/>
          </a:p>
        </p:txBody>
      </p:sp>
      <p:pic>
        <p:nvPicPr>
          <p:cNvPr id="907" name="Google Shape;907;p37" descr="Related image"/>
          <p:cNvPicPr preferRelativeResize="0"/>
          <p:nvPr/>
        </p:nvPicPr>
        <p:blipFill rotWithShape="1">
          <a:blip r:embed="rId6">
            <a:alphaModFix/>
          </a:blip>
          <a:srcRect/>
          <a:stretch/>
        </p:blipFill>
        <p:spPr>
          <a:xfrm>
            <a:off x="532652" y="1177665"/>
            <a:ext cx="732840" cy="664943"/>
          </a:xfrm>
          <a:prstGeom prst="rect">
            <a:avLst/>
          </a:prstGeom>
          <a:noFill/>
          <a:ln>
            <a:noFill/>
          </a:ln>
        </p:spPr>
      </p:pic>
      <p:sp>
        <p:nvSpPr>
          <p:cNvPr id="908" name="Google Shape;908;p37"/>
          <p:cNvSpPr/>
          <p:nvPr/>
        </p:nvSpPr>
        <p:spPr>
          <a:xfrm>
            <a:off x="84866" y="1789050"/>
            <a:ext cx="1585800" cy="50415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9" name="Google Shape;909;p37"/>
          <p:cNvSpPr txBox="1"/>
          <p:nvPr/>
        </p:nvSpPr>
        <p:spPr>
          <a:xfrm>
            <a:off x="125374" y="1823653"/>
            <a:ext cx="15066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KEY TERMS</a:t>
            </a:r>
            <a:endParaRPr sz="1200">
              <a:solidFill>
                <a:schemeClr val="lt1"/>
              </a:solidFill>
              <a:latin typeface="Calibri"/>
              <a:ea typeface="Calibri"/>
              <a:cs typeface="Calibri"/>
              <a:sym typeface="Calibri"/>
            </a:endParaRPr>
          </a:p>
        </p:txBody>
      </p:sp>
      <p:sp>
        <p:nvSpPr>
          <p:cNvPr id="910" name="Google Shape;910;p37"/>
          <p:cNvSpPr txBox="1"/>
          <p:nvPr/>
        </p:nvSpPr>
        <p:spPr>
          <a:xfrm>
            <a:off x="45989" y="2066605"/>
            <a:ext cx="1698000" cy="4833300"/>
          </a:xfrm>
          <a:prstGeom prst="rect">
            <a:avLst/>
          </a:prstGeom>
          <a:noFill/>
          <a:ln>
            <a:noFill/>
          </a:ln>
        </p:spPr>
        <p:txBody>
          <a:bodyPr spcFirstLastPara="1" wrap="square" lIns="91425" tIns="45700" rIns="91425" bIns="45700" anchor="t" anchorCtr="0">
            <a:spAutoFit/>
          </a:bodyPr>
          <a:lstStyle/>
          <a:p>
            <a:pPr marL="180975" marR="0" lvl="0" indent="-180975" algn="l" rtl="0">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Agar Jelly</a:t>
            </a:r>
            <a:endParaRPr/>
          </a:p>
          <a:p>
            <a:pPr marL="180975" marR="0" lvl="0" indent="-180975" algn="l" rtl="0">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Animal Testing</a:t>
            </a:r>
            <a:endParaRPr/>
          </a:p>
          <a:p>
            <a:pPr marL="180975" marR="0" lvl="0" indent="-180975" algn="l" rtl="0">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Anthrax</a:t>
            </a:r>
            <a:endParaRPr/>
          </a:p>
          <a:p>
            <a:pPr marL="180975" marR="0" lvl="0" indent="-180975" algn="l" rtl="0">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Bacteria</a:t>
            </a:r>
            <a:endParaRPr/>
          </a:p>
          <a:p>
            <a:pPr marL="180975" marR="0" lvl="0" indent="-180975" algn="l" rtl="0">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Bacteriology</a:t>
            </a:r>
            <a:endParaRPr/>
          </a:p>
          <a:p>
            <a:pPr marL="180975" marR="0" lvl="0" indent="-180975" algn="l" rtl="0">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Cholera</a:t>
            </a:r>
            <a:endParaRPr/>
          </a:p>
          <a:p>
            <a:pPr marL="180975" marR="0" lvl="0" indent="-180975" algn="l" rtl="0">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Cultures</a:t>
            </a:r>
            <a:endParaRPr/>
          </a:p>
          <a:p>
            <a:pPr marL="180975" marR="0" lvl="0" indent="-180975" algn="l" rtl="0">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Disease</a:t>
            </a:r>
            <a:endParaRPr/>
          </a:p>
          <a:p>
            <a:pPr marL="180975" marR="0" lvl="0" indent="-180975" algn="l" rtl="0">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Edward Jenner</a:t>
            </a:r>
            <a:endParaRPr/>
          </a:p>
          <a:p>
            <a:pPr marL="180975" marR="0" lvl="0" indent="-180975" algn="l" rtl="0">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India</a:t>
            </a:r>
            <a:endParaRPr/>
          </a:p>
          <a:p>
            <a:pPr marL="180975" marR="0" lvl="0" indent="-180975" algn="l" rtl="0">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Louis Pasteur</a:t>
            </a:r>
            <a:endParaRPr/>
          </a:p>
          <a:p>
            <a:pPr marL="180975" marR="0" lvl="0" indent="-180975" algn="l" rtl="0">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Microbes</a:t>
            </a:r>
            <a:endParaRPr/>
          </a:p>
          <a:p>
            <a:pPr marL="180975" marR="0" lvl="0" indent="-180975" algn="l" rtl="0">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Microscope</a:t>
            </a:r>
            <a:endParaRPr/>
          </a:p>
          <a:p>
            <a:pPr marL="180975" marR="0" lvl="0" indent="-180975" algn="l" rtl="0">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Petri Dish</a:t>
            </a:r>
            <a:endParaRPr/>
          </a:p>
          <a:p>
            <a:pPr marL="180975" marR="0" lvl="0" indent="-180975" algn="l" rtl="0">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Photography</a:t>
            </a:r>
            <a:endParaRPr/>
          </a:p>
          <a:p>
            <a:pPr marL="180975" marR="0" lvl="0" indent="-180975" algn="l" rtl="0">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Pneumonia</a:t>
            </a:r>
            <a:endParaRPr/>
          </a:p>
          <a:p>
            <a:pPr marL="180975" marR="0" lvl="0" indent="-180975" algn="l" rtl="0">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Rabies</a:t>
            </a:r>
            <a:endParaRPr/>
          </a:p>
          <a:p>
            <a:pPr marL="180975" marR="0" lvl="0" indent="-180975" algn="l" rtl="0">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Stains</a:t>
            </a:r>
            <a:endParaRPr/>
          </a:p>
          <a:p>
            <a:pPr marL="180975" marR="0" lvl="0" indent="-180975" algn="l" rtl="0">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The Germ Theory</a:t>
            </a:r>
            <a:endParaRPr/>
          </a:p>
          <a:p>
            <a:pPr marL="180975" marR="0" lvl="0" indent="-180975" algn="l" rtl="0">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Tuberculosis</a:t>
            </a:r>
            <a:endParaRPr/>
          </a:p>
          <a:p>
            <a:pPr marL="180975" marR="0" lvl="0" indent="-180975" algn="l" rtl="0">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Typhoid</a:t>
            </a:r>
            <a:endParaRPr/>
          </a:p>
          <a:p>
            <a:pPr marL="180975" marR="0" lvl="0" indent="-180975" algn="l" rtl="0">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Vaccine</a:t>
            </a:r>
            <a:endParaRPr/>
          </a:p>
        </p:txBody>
      </p:sp>
      <p:sp>
        <p:nvSpPr>
          <p:cNvPr id="911" name="Google Shape;911;p37"/>
          <p:cNvSpPr txBox="1"/>
          <p:nvPr/>
        </p:nvSpPr>
        <p:spPr>
          <a:xfrm>
            <a:off x="1752600" y="437649"/>
            <a:ext cx="10367700" cy="9081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u="sng">
                <a:solidFill>
                  <a:schemeClr val="dk1"/>
                </a:solidFill>
                <a:latin typeface="Calibri"/>
                <a:ea typeface="Calibri"/>
                <a:cs typeface="Calibri"/>
                <a:sym typeface="Calibri"/>
              </a:rPr>
              <a:t>THE HISTORICAL CONTEXT: </a:t>
            </a:r>
            <a:r>
              <a:rPr lang="en-GB" sz="1050">
                <a:solidFill>
                  <a:schemeClr val="dk1"/>
                </a:solidFill>
                <a:latin typeface="Calibri"/>
                <a:ea typeface="Calibri"/>
                <a:cs typeface="Calibri"/>
                <a:sym typeface="Calibri"/>
              </a:rPr>
              <a:t>In 1861, Louis Pasteur published his </a:t>
            </a:r>
            <a:r>
              <a:rPr lang="en-GB" sz="1050" b="1">
                <a:solidFill>
                  <a:schemeClr val="dk1"/>
                </a:solidFill>
                <a:latin typeface="Calibri"/>
                <a:ea typeface="Calibri"/>
                <a:cs typeface="Calibri"/>
                <a:sym typeface="Calibri"/>
              </a:rPr>
              <a:t>Germ Theory</a:t>
            </a:r>
            <a:r>
              <a:rPr lang="en-GB" sz="1050">
                <a:solidFill>
                  <a:schemeClr val="dk1"/>
                </a:solidFill>
                <a:latin typeface="Calibri"/>
                <a:ea typeface="Calibri"/>
                <a:cs typeface="Calibri"/>
                <a:sym typeface="Calibri"/>
              </a:rPr>
              <a:t>.  Despite a significant amount of </a:t>
            </a:r>
            <a:r>
              <a:rPr lang="en-GB" sz="1050" b="1">
                <a:solidFill>
                  <a:schemeClr val="dk1"/>
                </a:solidFill>
                <a:latin typeface="Calibri"/>
                <a:ea typeface="Calibri"/>
                <a:cs typeface="Calibri"/>
                <a:sym typeface="Calibri"/>
              </a:rPr>
              <a:t>scepticism</a:t>
            </a:r>
            <a:r>
              <a:rPr lang="en-GB" sz="1050">
                <a:solidFill>
                  <a:schemeClr val="dk1"/>
                </a:solidFill>
                <a:latin typeface="Calibri"/>
                <a:ea typeface="Calibri"/>
                <a:cs typeface="Calibri"/>
                <a:sym typeface="Calibri"/>
              </a:rPr>
              <a:t> about the existence of germs in their air, his ideas had been finally accepted by the late 1800s.  He was </a:t>
            </a:r>
            <a:r>
              <a:rPr lang="en-GB" sz="1050" b="1">
                <a:solidFill>
                  <a:schemeClr val="dk1"/>
                </a:solidFill>
                <a:latin typeface="Calibri"/>
                <a:ea typeface="Calibri"/>
                <a:cs typeface="Calibri"/>
                <a:sym typeface="Calibri"/>
              </a:rPr>
              <a:t>criticised</a:t>
            </a:r>
            <a:r>
              <a:rPr lang="en-GB" sz="1050">
                <a:solidFill>
                  <a:schemeClr val="dk1"/>
                </a:solidFill>
                <a:latin typeface="Calibri"/>
                <a:ea typeface="Calibri"/>
                <a:cs typeface="Calibri"/>
                <a:sym typeface="Calibri"/>
              </a:rPr>
              <a:t> at the time for his theory being </a:t>
            </a:r>
            <a:r>
              <a:rPr lang="en-GB" sz="1050" b="1">
                <a:solidFill>
                  <a:schemeClr val="dk1"/>
                </a:solidFill>
                <a:latin typeface="Calibri"/>
                <a:ea typeface="Calibri"/>
                <a:cs typeface="Calibri"/>
                <a:sym typeface="Calibri"/>
              </a:rPr>
              <a:t>too vague</a:t>
            </a:r>
            <a:r>
              <a:rPr lang="en-GB" sz="1050">
                <a:solidFill>
                  <a:schemeClr val="dk1"/>
                </a:solidFill>
                <a:latin typeface="Calibri"/>
                <a:ea typeface="Calibri"/>
                <a:cs typeface="Calibri"/>
                <a:sym typeface="Calibri"/>
              </a:rPr>
              <a:t>.  Many thought that his theory had </a:t>
            </a:r>
            <a:r>
              <a:rPr lang="en-GB" sz="1050" b="1">
                <a:solidFill>
                  <a:schemeClr val="dk1"/>
                </a:solidFill>
                <a:latin typeface="Calibri"/>
                <a:ea typeface="Calibri"/>
                <a:cs typeface="Calibri"/>
                <a:sym typeface="Calibri"/>
              </a:rPr>
              <a:t>little practical use </a:t>
            </a:r>
            <a:r>
              <a:rPr lang="en-GB" sz="1050">
                <a:solidFill>
                  <a:schemeClr val="dk1"/>
                </a:solidFill>
                <a:latin typeface="Calibri"/>
                <a:ea typeface="Calibri"/>
                <a:cs typeface="Calibri"/>
                <a:sym typeface="Calibri"/>
              </a:rPr>
              <a:t>in medicine as his work focussed on food and decay rather than disease. He was not a </a:t>
            </a:r>
            <a:r>
              <a:rPr lang="en-GB" sz="1050" b="1">
                <a:solidFill>
                  <a:schemeClr val="dk1"/>
                </a:solidFill>
                <a:latin typeface="Calibri"/>
                <a:ea typeface="Calibri"/>
                <a:cs typeface="Calibri"/>
                <a:sym typeface="Calibri"/>
              </a:rPr>
              <a:t>respected doctor </a:t>
            </a:r>
            <a:r>
              <a:rPr lang="en-GB" sz="1050">
                <a:solidFill>
                  <a:schemeClr val="dk1"/>
                </a:solidFill>
                <a:latin typeface="Calibri"/>
                <a:ea typeface="Calibri"/>
                <a:cs typeface="Calibri"/>
                <a:sym typeface="Calibri"/>
              </a:rPr>
              <a:t>of the time and it took a long time for his ideas to be accepted.  </a:t>
            </a:r>
            <a:r>
              <a:rPr lang="en-GB" sz="1050" b="1">
                <a:solidFill>
                  <a:schemeClr val="dk1"/>
                </a:solidFill>
                <a:latin typeface="Calibri"/>
                <a:ea typeface="Calibri"/>
                <a:cs typeface="Calibri"/>
                <a:sym typeface="Calibri"/>
              </a:rPr>
              <a:t>Robert Koch</a:t>
            </a:r>
            <a:r>
              <a:rPr lang="en-GB" sz="1050">
                <a:solidFill>
                  <a:schemeClr val="dk1"/>
                </a:solidFill>
                <a:latin typeface="Calibri"/>
                <a:ea typeface="Calibri"/>
                <a:cs typeface="Calibri"/>
                <a:sym typeface="Calibri"/>
              </a:rPr>
              <a:t>, a German scientist had read and was influenced by Pasteur’s work</a:t>
            </a:r>
            <a:r>
              <a:rPr lang="en-GB" sz="1050" b="1">
                <a:solidFill>
                  <a:schemeClr val="dk1"/>
                </a:solidFill>
                <a:latin typeface="Calibri"/>
                <a:ea typeface="Calibri"/>
                <a:cs typeface="Calibri"/>
                <a:sym typeface="Calibri"/>
              </a:rPr>
              <a:t>.  </a:t>
            </a:r>
            <a:r>
              <a:rPr lang="en-GB" sz="1050">
                <a:solidFill>
                  <a:schemeClr val="dk1"/>
                </a:solidFill>
                <a:latin typeface="Calibri"/>
                <a:ea typeface="Calibri"/>
                <a:cs typeface="Calibri"/>
                <a:sym typeface="Calibri"/>
              </a:rPr>
              <a:t>He began to study microbes (germs) himself and develop a more </a:t>
            </a:r>
            <a:r>
              <a:rPr lang="en-GB" sz="1050" b="1">
                <a:solidFill>
                  <a:schemeClr val="dk1"/>
                </a:solidFill>
                <a:latin typeface="Calibri"/>
                <a:ea typeface="Calibri"/>
                <a:cs typeface="Calibri"/>
                <a:sym typeface="Calibri"/>
              </a:rPr>
              <a:t>practical</a:t>
            </a:r>
            <a:r>
              <a:rPr lang="en-GB" sz="1050">
                <a:solidFill>
                  <a:schemeClr val="dk1"/>
                </a:solidFill>
                <a:latin typeface="Calibri"/>
                <a:ea typeface="Calibri"/>
                <a:cs typeface="Calibri"/>
                <a:sym typeface="Calibri"/>
              </a:rPr>
              <a:t> use for the Germ Theory.  Through the use of ‘</a:t>
            </a:r>
            <a:r>
              <a:rPr lang="en-GB" sz="1050" b="1">
                <a:solidFill>
                  <a:schemeClr val="dk1"/>
                </a:solidFill>
                <a:latin typeface="Calibri"/>
                <a:ea typeface="Calibri"/>
                <a:cs typeface="Calibri"/>
                <a:sym typeface="Calibri"/>
              </a:rPr>
              <a:t>modern’ scientific methods</a:t>
            </a:r>
            <a:r>
              <a:rPr lang="en-GB" sz="1050">
                <a:solidFill>
                  <a:schemeClr val="dk1"/>
                </a:solidFill>
                <a:latin typeface="Calibri"/>
                <a:ea typeface="Calibri"/>
                <a:cs typeface="Calibri"/>
                <a:sym typeface="Calibri"/>
              </a:rPr>
              <a:t>, Koch was able to identify the </a:t>
            </a:r>
            <a:r>
              <a:rPr lang="en-GB" sz="1050" b="1">
                <a:solidFill>
                  <a:schemeClr val="dk1"/>
                </a:solidFill>
                <a:latin typeface="Calibri"/>
                <a:ea typeface="Calibri"/>
                <a:cs typeface="Calibri"/>
                <a:sym typeface="Calibri"/>
              </a:rPr>
              <a:t>specific microbes</a:t>
            </a:r>
            <a:r>
              <a:rPr lang="en-GB" sz="1050">
                <a:solidFill>
                  <a:schemeClr val="dk1"/>
                </a:solidFill>
                <a:latin typeface="Calibri"/>
                <a:ea typeface="Calibri"/>
                <a:cs typeface="Calibri"/>
                <a:sym typeface="Calibri"/>
              </a:rPr>
              <a:t> or ‘germs’ in the air which caused a </a:t>
            </a:r>
            <a:r>
              <a:rPr lang="en-GB" sz="1050" b="1">
                <a:solidFill>
                  <a:schemeClr val="dk1"/>
                </a:solidFill>
                <a:latin typeface="Calibri"/>
                <a:ea typeface="Calibri"/>
                <a:cs typeface="Calibri"/>
                <a:sym typeface="Calibri"/>
              </a:rPr>
              <a:t>specific disease</a:t>
            </a:r>
            <a:r>
              <a:rPr lang="en-GB" sz="1050">
                <a:solidFill>
                  <a:schemeClr val="dk1"/>
                </a:solidFill>
                <a:latin typeface="Calibri"/>
                <a:ea typeface="Calibri"/>
                <a:cs typeface="Calibri"/>
                <a:sym typeface="Calibri"/>
              </a:rPr>
              <a:t>.  This led the way for the first </a:t>
            </a:r>
            <a:r>
              <a:rPr lang="en-GB" sz="1050" b="1">
                <a:solidFill>
                  <a:schemeClr val="dk1"/>
                </a:solidFill>
                <a:latin typeface="Calibri"/>
                <a:ea typeface="Calibri"/>
                <a:cs typeface="Calibri"/>
                <a:sym typeface="Calibri"/>
              </a:rPr>
              <a:t>vaccines</a:t>
            </a:r>
            <a:r>
              <a:rPr lang="en-GB" sz="1050">
                <a:solidFill>
                  <a:schemeClr val="dk1"/>
                </a:solidFill>
                <a:latin typeface="Calibri"/>
                <a:ea typeface="Calibri"/>
                <a:cs typeface="Calibri"/>
                <a:sym typeface="Calibri"/>
              </a:rPr>
              <a:t> against specific diseases being developed.</a:t>
            </a:r>
            <a:endParaRPr sz="1000">
              <a:solidFill>
                <a:schemeClr val="dk1"/>
              </a:solidFill>
              <a:latin typeface="Calibri"/>
              <a:ea typeface="Calibri"/>
              <a:cs typeface="Calibri"/>
              <a:sym typeface="Calibri"/>
            </a:endParaRPr>
          </a:p>
        </p:txBody>
      </p:sp>
      <p:sp>
        <p:nvSpPr>
          <p:cNvPr id="912" name="Google Shape;912;p37"/>
          <p:cNvSpPr txBox="1"/>
          <p:nvPr/>
        </p:nvSpPr>
        <p:spPr>
          <a:xfrm>
            <a:off x="1751212" y="1360842"/>
            <a:ext cx="4248000" cy="307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 </a:t>
            </a:r>
            <a:r>
              <a:rPr lang="en-GB" sz="1400" b="1">
                <a:solidFill>
                  <a:schemeClr val="lt1"/>
                </a:solidFill>
                <a:latin typeface="Calibri"/>
                <a:ea typeface="Calibri"/>
                <a:cs typeface="Calibri"/>
                <a:sym typeface="Calibri"/>
              </a:rPr>
              <a:t>Two Basic Points about Robert Koch’s Work</a:t>
            </a:r>
            <a:endParaRPr sz="1200" b="1">
              <a:solidFill>
                <a:schemeClr val="lt1"/>
              </a:solidFill>
              <a:latin typeface="Calibri"/>
              <a:ea typeface="Calibri"/>
              <a:cs typeface="Calibri"/>
              <a:sym typeface="Calibri"/>
            </a:endParaRPr>
          </a:p>
        </p:txBody>
      </p:sp>
      <p:sp>
        <p:nvSpPr>
          <p:cNvPr id="913" name="Google Shape;913;p37"/>
          <p:cNvSpPr txBox="1"/>
          <p:nvPr/>
        </p:nvSpPr>
        <p:spPr>
          <a:xfrm>
            <a:off x="1715563" y="2212579"/>
            <a:ext cx="2014800" cy="415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a:solidFill>
                  <a:schemeClr val="dk1"/>
                </a:solidFill>
                <a:latin typeface="Calibri"/>
                <a:ea typeface="Calibri"/>
                <a:cs typeface="Calibri"/>
                <a:sym typeface="Calibri"/>
              </a:rPr>
              <a:t>He could now identify specific bacteria causing a disease</a:t>
            </a:r>
            <a:r>
              <a:rPr lang="en-GB" sz="1050">
                <a:solidFill>
                  <a:schemeClr val="dk1"/>
                </a:solidFill>
                <a:latin typeface="Calibri"/>
                <a:ea typeface="Calibri"/>
                <a:cs typeface="Calibri"/>
                <a:sym typeface="Calibri"/>
              </a:rPr>
              <a:t>. </a:t>
            </a:r>
            <a:endParaRPr/>
          </a:p>
        </p:txBody>
      </p:sp>
      <p:sp>
        <p:nvSpPr>
          <p:cNvPr id="914" name="Google Shape;914;p37"/>
          <p:cNvSpPr txBox="1"/>
          <p:nvPr/>
        </p:nvSpPr>
        <p:spPr>
          <a:xfrm>
            <a:off x="6145688" y="4307106"/>
            <a:ext cx="20661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 The Influence of Robert Koch</a:t>
            </a:r>
            <a:endParaRPr/>
          </a:p>
        </p:txBody>
      </p:sp>
      <p:sp>
        <p:nvSpPr>
          <p:cNvPr id="915" name="Google Shape;915;p37"/>
          <p:cNvSpPr txBox="1"/>
          <p:nvPr/>
        </p:nvSpPr>
        <p:spPr>
          <a:xfrm>
            <a:off x="6145688" y="4591254"/>
            <a:ext cx="2066100" cy="2247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85725" marR="0" lvl="0" indent="-85725"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Koch had a </a:t>
            </a:r>
            <a:r>
              <a:rPr lang="en-GB" sz="1000" b="1">
                <a:solidFill>
                  <a:schemeClr val="dk1"/>
                </a:solidFill>
                <a:latin typeface="Calibri"/>
                <a:ea typeface="Calibri"/>
                <a:cs typeface="Calibri"/>
                <a:sym typeface="Calibri"/>
              </a:rPr>
              <a:t>bigger influence </a:t>
            </a:r>
            <a:r>
              <a:rPr lang="en-GB" sz="1000">
                <a:solidFill>
                  <a:schemeClr val="dk1"/>
                </a:solidFill>
                <a:latin typeface="Calibri"/>
                <a:ea typeface="Calibri"/>
                <a:cs typeface="Calibri"/>
                <a:sym typeface="Calibri"/>
              </a:rPr>
              <a:t>on science than Pasteur. Scientists were able to </a:t>
            </a:r>
            <a:r>
              <a:rPr lang="en-GB" sz="1000" b="1">
                <a:solidFill>
                  <a:schemeClr val="dk1"/>
                </a:solidFill>
                <a:latin typeface="Calibri"/>
                <a:ea typeface="Calibri"/>
                <a:cs typeface="Calibri"/>
                <a:sym typeface="Calibri"/>
              </a:rPr>
              <a:t>copy </a:t>
            </a:r>
            <a:r>
              <a:rPr lang="en-GB" sz="1000">
                <a:solidFill>
                  <a:schemeClr val="dk1"/>
                </a:solidFill>
                <a:latin typeface="Calibri"/>
                <a:ea typeface="Calibri"/>
                <a:cs typeface="Calibri"/>
                <a:sym typeface="Calibri"/>
              </a:rPr>
              <a:t>his methods and identify even more bacteria for individual diseases.</a:t>
            </a:r>
            <a:endParaRPr/>
          </a:p>
          <a:p>
            <a:pPr marL="85725" marR="0" lvl="0" indent="-85725"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Before Koch’s discoveries, symptoms of a disease were studied.  After, the bacteria from the disease itself could be studied.</a:t>
            </a:r>
            <a:endParaRPr/>
          </a:p>
          <a:p>
            <a:pPr marL="85725" marR="0" lvl="0" indent="-85725"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Koch received the </a:t>
            </a:r>
            <a:r>
              <a:rPr lang="en-GB" sz="1000" b="1">
                <a:solidFill>
                  <a:schemeClr val="dk1"/>
                </a:solidFill>
                <a:latin typeface="Calibri"/>
                <a:ea typeface="Calibri"/>
                <a:cs typeface="Calibri"/>
                <a:sym typeface="Calibri"/>
              </a:rPr>
              <a:t>Nobel Prize for Medicine in 1905 </a:t>
            </a:r>
            <a:r>
              <a:rPr lang="en-GB" sz="1000">
                <a:solidFill>
                  <a:schemeClr val="dk1"/>
                </a:solidFill>
                <a:latin typeface="Calibri"/>
                <a:ea typeface="Calibri"/>
                <a:cs typeface="Calibri"/>
                <a:sym typeface="Calibri"/>
              </a:rPr>
              <a:t>and he is considered to be the ‘</a:t>
            </a:r>
            <a:r>
              <a:rPr lang="en-GB" sz="1000" b="1">
                <a:solidFill>
                  <a:schemeClr val="dk1"/>
                </a:solidFill>
                <a:latin typeface="Calibri"/>
                <a:ea typeface="Calibri"/>
                <a:cs typeface="Calibri"/>
                <a:sym typeface="Calibri"/>
              </a:rPr>
              <a:t>father of bacteriology</a:t>
            </a:r>
            <a:r>
              <a:rPr lang="en-GB" sz="1000">
                <a:solidFill>
                  <a:schemeClr val="dk1"/>
                </a:solidFill>
                <a:latin typeface="Calibri"/>
                <a:ea typeface="Calibri"/>
                <a:cs typeface="Calibri"/>
                <a:sym typeface="Calibri"/>
              </a:rPr>
              <a:t>.  His methods are still in use today.</a:t>
            </a:r>
            <a:endParaRPr/>
          </a:p>
        </p:txBody>
      </p:sp>
      <p:sp>
        <p:nvSpPr>
          <p:cNvPr id="916" name="Google Shape;916;p37"/>
          <p:cNvSpPr txBox="1"/>
          <p:nvPr/>
        </p:nvSpPr>
        <p:spPr>
          <a:xfrm>
            <a:off x="4443220" y="5539013"/>
            <a:ext cx="1265700" cy="554100"/>
          </a:xfrm>
          <a:prstGeom prst="rect">
            <a:avLst/>
          </a:prstGeom>
          <a:solidFill>
            <a:schemeClr val="lt1"/>
          </a:solidFill>
          <a:ln>
            <a:noFill/>
          </a:ln>
        </p:spPr>
        <p:txBody>
          <a:bodyPr spcFirstLastPara="1" wrap="square" lIns="91425" tIns="45700" rIns="91425" bIns="45700" anchor="t" anchorCtr="0">
            <a:spAutoFit/>
          </a:bodyPr>
          <a:lstStyle/>
          <a:p>
            <a:pPr marL="0" marR="0" lvl="0" indent="-63500" algn="l" rtl="0">
              <a:spcBef>
                <a:spcPts val="0"/>
              </a:spcBef>
              <a:spcAft>
                <a:spcPts val="0"/>
              </a:spcAft>
              <a:buClr>
                <a:schemeClr val="dk1"/>
              </a:buClr>
              <a:buSzPts val="1000"/>
              <a:buFont typeface="Arial"/>
              <a:buChar char="•"/>
            </a:pPr>
            <a:r>
              <a:rPr lang="en-GB" sz="1000" b="1">
                <a:solidFill>
                  <a:schemeClr val="dk1"/>
                </a:solidFill>
                <a:latin typeface="Calibri"/>
                <a:ea typeface="Calibri"/>
                <a:cs typeface="Calibri"/>
                <a:sym typeface="Calibri"/>
              </a:rPr>
              <a:t>Septicaemia</a:t>
            </a:r>
            <a:r>
              <a:rPr lang="en-GB" sz="1000">
                <a:solidFill>
                  <a:schemeClr val="dk1"/>
                </a:solidFill>
                <a:latin typeface="Calibri"/>
                <a:ea typeface="Calibri"/>
                <a:cs typeface="Calibri"/>
                <a:sym typeface="Calibri"/>
              </a:rPr>
              <a:t> (1878)</a:t>
            </a:r>
            <a:endParaRPr/>
          </a:p>
          <a:p>
            <a:pPr marL="0" marR="0" lvl="0" indent="-63500" algn="l" rtl="0">
              <a:spcBef>
                <a:spcPts val="0"/>
              </a:spcBef>
              <a:spcAft>
                <a:spcPts val="0"/>
              </a:spcAft>
              <a:buClr>
                <a:schemeClr val="dk1"/>
              </a:buClr>
              <a:buSzPts val="1000"/>
              <a:buFont typeface="Arial"/>
              <a:buChar char="•"/>
            </a:pPr>
            <a:r>
              <a:rPr lang="en-GB" sz="1000" b="1">
                <a:solidFill>
                  <a:schemeClr val="dk1"/>
                </a:solidFill>
                <a:latin typeface="Calibri"/>
                <a:ea typeface="Calibri"/>
                <a:cs typeface="Calibri"/>
                <a:sym typeface="Calibri"/>
              </a:rPr>
              <a:t>Tuberculosis</a:t>
            </a:r>
            <a:r>
              <a:rPr lang="en-GB" sz="1000">
                <a:solidFill>
                  <a:schemeClr val="dk1"/>
                </a:solidFill>
                <a:latin typeface="Calibri"/>
                <a:ea typeface="Calibri"/>
                <a:cs typeface="Calibri"/>
                <a:sym typeface="Calibri"/>
              </a:rPr>
              <a:t> (1882)</a:t>
            </a:r>
            <a:endParaRPr/>
          </a:p>
          <a:p>
            <a:pPr marL="0" marR="0" lvl="0" indent="-63500" algn="l" rtl="0">
              <a:spcBef>
                <a:spcPts val="0"/>
              </a:spcBef>
              <a:spcAft>
                <a:spcPts val="0"/>
              </a:spcAft>
              <a:buClr>
                <a:schemeClr val="dk1"/>
              </a:buClr>
              <a:buSzPts val="1000"/>
              <a:buFont typeface="Arial"/>
              <a:buChar char="•"/>
            </a:pPr>
            <a:r>
              <a:rPr lang="en-GB" sz="1000" b="1">
                <a:solidFill>
                  <a:schemeClr val="dk1"/>
                </a:solidFill>
                <a:latin typeface="Calibri"/>
                <a:ea typeface="Calibri"/>
                <a:cs typeface="Calibri"/>
                <a:sym typeface="Calibri"/>
              </a:rPr>
              <a:t>Cholera</a:t>
            </a:r>
            <a:r>
              <a:rPr lang="en-GB" sz="1000">
                <a:solidFill>
                  <a:schemeClr val="dk1"/>
                </a:solidFill>
                <a:latin typeface="Calibri"/>
                <a:ea typeface="Calibri"/>
                <a:cs typeface="Calibri"/>
                <a:sym typeface="Calibri"/>
              </a:rPr>
              <a:t> (1883)</a:t>
            </a:r>
            <a:endParaRPr/>
          </a:p>
        </p:txBody>
      </p:sp>
      <p:sp>
        <p:nvSpPr>
          <p:cNvPr id="917" name="Google Shape;917;p37"/>
          <p:cNvSpPr txBox="1"/>
          <p:nvPr/>
        </p:nvSpPr>
        <p:spPr>
          <a:xfrm>
            <a:off x="6145689" y="1360842"/>
            <a:ext cx="5974500" cy="307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 </a:t>
            </a:r>
            <a:r>
              <a:rPr lang="en-GB" sz="1400" b="1">
                <a:solidFill>
                  <a:schemeClr val="lt1"/>
                </a:solidFill>
                <a:latin typeface="Calibri"/>
                <a:ea typeface="Calibri"/>
                <a:cs typeface="Calibri"/>
                <a:sym typeface="Calibri"/>
              </a:rPr>
              <a:t>Koch’s Revolutionary Scientific Methods</a:t>
            </a:r>
            <a:endParaRPr/>
          </a:p>
        </p:txBody>
      </p:sp>
      <p:sp>
        <p:nvSpPr>
          <p:cNvPr id="918" name="Google Shape;918;p37"/>
          <p:cNvSpPr txBox="1"/>
          <p:nvPr/>
        </p:nvSpPr>
        <p:spPr>
          <a:xfrm>
            <a:off x="1732419" y="4297060"/>
            <a:ext cx="42669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 Robert Koch’s Major Breakthrough in 1876</a:t>
            </a:r>
            <a:endParaRPr/>
          </a:p>
        </p:txBody>
      </p:sp>
      <p:sp>
        <p:nvSpPr>
          <p:cNvPr id="919" name="Google Shape;919;p37"/>
          <p:cNvSpPr txBox="1"/>
          <p:nvPr/>
        </p:nvSpPr>
        <p:spPr>
          <a:xfrm>
            <a:off x="1732420" y="4584636"/>
            <a:ext cx="4266900" cy="939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a:solidFill>
                  <a:schemeClr val="dk1"/>
                </a:solidFill>
                <a:latin typeface="Calibri"/>
                <a:ea typeface="Calibri"/>
                <a:cs typeface="Calibri"/>
                <a:sym typeface="Calibri"/>
              </a:rPr>
              <a:t>Koch and his team made a </a:t>
            </a:r>
            <a:r>
              <a:rPr lang="en-GB" sz="1100" b="1">
                <a:solidFill>
                  <a:schemeClr val="dk1"/>
                </a:solidFill>
                <a:latin typeface="Calibri"/>
                <a:ea typeface="Calibri"/>
                <a:cs typeface="Calibri"/>
                <a:sym typeface="Calibri"/>
              </a:rPr>
              <a:t>practical breakthrough in 1876</a:t>
            </a:r>
            <a:r>
              <a:rPr lang="en-GB" sz="1100">
                <a:solidFill>
                  <a:schemeClr val="dk1"/>
                </a:solidFill>
                <a:latin typeface="Calibri"/>
                <a:ea typeface="Calibri"/>
                <a:cs typeface="Calibri"/>
                <a:sym typeface="Calibri"/>
              </a:rPr>
              <a:t>.  They found the bacteria that was causing the deadly </a:t>
            </a:r>
            <a:r>
              <a:rPr lang="en-GB" sz="1100" b="1">
                <a:solidFill>
                  <a:schemeClr val="dk1"/>
                </a:solidFill>
                <a:latin typeface="Calibri"/>
                <a:ea typeface="Calibri"/>
                <a:cs typeface="Calibri"/>
                <a:sym typeface="Calibri"/>
              </a:rPr>
              <a:t>anthrax</a:t>
            </a:r>
            <a:r>
              <a:rPr lang="en-GB" sz="1100">
                <a:solidFill>
                  <a:schemeClr val="dk1"/>
                </a:solidFill>
                <a:latin typeface="Calibri"/>
                <a:ea typeface="Calibri"/>
                <a:cs typeface="Calibri"/>
                <a:sym typeface="Calibri"/>
              </a:rPr>
              <a:t>.  Anthrax was a serious infection that a variety of other severe symptoms.  This was </a:t>
            </a:r>
            <a:r>
              <a:rPr lang="en-GB" sz="1100" b="1">
                <a:solidFill>
                  <a:schemeClr val="dk1"/>
                </a:solidFill>
                <a:latin typeface="Calibri"/>
                <a:ea typeface="Calibri"/>
                <a:cs typeface="Calibri"/>
                <a:sym typeface="Calibri"/>
              </a:rPr>
              <a:t>the first time </a:t>
            </a:r>
            <a:r>
              <a:rPr lang="en-GB" sz="1100">
                <a:solidFill>
                  <a:schemeClr val="dk1"/>
                </a:solidFill>
                <a:latin typeface="Calibri"/>
                <a:ea typeface="Calibri"/>
                <a:cs typeface="Calibri"/>
                <a:sym typeface="Calibri"/>
              </a:rPr>
              <a:t>that anyone had identified a specific germ that caused a specific disease.</a:t>
            </a:r>
            <a:endParaRPr/>
          </a:p>
        </p:txBody>
      </p:sp>
      <p:sp>
        <p:nvSpPr>
          <p:cNvPr id="920" name="Google Shape;920;p37"/>
          <p:cNvSpPr txBox="1"/>
          <p:nvPr/>
        </p:nvSpPr>
        <p:spPr>
          <a:xfrm>
            <a:off x="8264545" y="4307106"/>
            <a:ext cx="38556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 The development of Vaccines</a:t>
            </a:r>
            <a:endParaRPr/>
          </a:p>
        </p:txBody>
      </p:sp>
      <p:sp>
        <p:nvSpPr>
          <p:cNvPr id="921" name="Google Shape;921;p37"/>
          <p:cNvSpPr txBox="1"/>
          <p:nvPr/>
        </p:nvSpPr>
        <p:spPr>
          <a:xfrm>
            <a:off x="8276781" y="4591254"/>
            <a:ext cx="3843600" cy="2247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Being able to identify a specific bacteria was impressive but it still didn’t save lives.  For that to happen, </a:t>
            </a:r>
            <a:r>
              <a:rPr lang="en-GB" sz="1000" b="1">
                <a:solidFill>
                  <a:schemeClr val="dk1"/>
                </a:solidFill>
                <a:latin typeface="Calibri"/>
                <a:ea typeface="Calibri"/>
                <a:cs typeface="Calibri"/>
                <a:sym typeface="Calibri"/>
              </a:rPr>
              <a:t>vaccines</a:t>
            </a:r>
            <a:r>
              <a:rPr lang="en-GB" sz="1000">
                <a:solidFill>
                  <a:schemeClr val="dk1"/>
                </a:solidFill>
                <a:latin typeface="Calibri"/>
                <a:ea typeface="Calibri"/>
                <a:cs typeface="Calibri"/>
                <a:sym typeface="Calibri"/>
              </a:rPr>
              <a:t> were needed. Jenner had already successfully used the smallpox vaccine.  With the ability to identify individual bacteria for each disease and then experiment with them, Koch led the way for the first vaccines. Seeing how a vaccine prevented disease finally persuaded people that germs existed in the air and were the cause of disease.   </a:t>
            </a:r>
            <a:r>
              <a:rPr lang="en-GB" sz="1000" b="1">
                <a:solidFill>
                  <a:schemeClr val="dk1"/>
                </a:solidFill>
                <a:latin typeface="Calibri"/>
                <a:ea typeface="Calibri"/>
                <a:cs typeface="Calibri"/>
                <a:sym typeface="Calibri"/>
              </a:rPr>
              <a:t>Pasteur</a:t>
            </a:r>
            <a:r>
              <a:rPr lang="en-GB" sz="1000">
                <a:solidFill>
                  <a:schemeClr val="dk1"/>
                </a:solidFill>
                <a:latin typeface="Calibri"/>
                <a:ea typeface="Calibri"/>
                <a:cs typeface="Calibri"/>
                <a:sym typeface="Calibri"/>
              </a:rPr>
              <a:t> also worked hard to develop vaccines.  For example, in 1885 he tested a vaccine for </a:t>
            </a:r>
            <a:r>
              <a:rPr lang="en-GB" sz="1000" b="1">
                <a:solidFill>
                  <a:schemeClr val="dk1"/>
                </a:solidFill>
                <a:latin typeface="Calibri"/>
                <a:ea typeface="Calibri"/>
                <a:cs typeface="Calibri"/>
                <a:sym typeface="Calibri"/>
              </a:rPr>
              <a:t>rabies</a:t>
            </a:r>
            <a:r>
              <a:rPr lang="en-GB" sz="1000">
                <a:solidFill>
                  <a:schemeClr val="dk1"/>
                </a:solidFill>
                <a:latin typeface="Calibri"/>
                <a:ea typeface="Calibri"/>
                <a:cs typeface="Calibri"/>
                <a:sym typeface="Calibri"/>
              </a:rPr>
              <a:t> on a boy who had been bitten by a rabid dog.  The vaccine saved the boy’s life.</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These </a:t>
            </a:r>
            <a:r>
              <a:rPr lang="en-GB" sz="1000" b="1">
                <a:solidFill>
                  <a:schemeClr val="dk1"/>
                </a:solidFill>
                <a:latin typeface="Calibri"/>
                <a:ea typeface="Calibri"/>
                <a:cs typeface="Calibri"/>
                <a:sym typeface="Calibri"/>
              </a:rPr>
              <a:t>vaccines </a:t>
            </a:r>
            <a:r>
              <a:rPr lang="en-GB" sz="1000">
                <a:solidFill>
                  <a:schemeClr val="dk1"/>
                </a:solidFill>
                <a:latin typeface="Calibri"/>
                <a:ea typeface="Calibri"/>
                <a:cs typeface="Calibri"/>
                <a:sym typeface="Calibri"/>
              </a:rPr>
              <a:t>developed after 1885:</a:t>
            </a:r>
            <a:endParaRPr/>
          </a:p>
          <a:p>
            <a:pPr marL="85725" marR="0" lvl="0" indent="-85725" algn="l" rtl="0">
              <a:spcBef>
                <a:spcPts val="0"/>
              </a:spcBef>
              <a:spcAft>
                <a:spcPts val="0"/>
              </a:spcAft>
              <a:buClr>
                <a:schemeClr val="dk1"/>
              </a:buClr>
              <a:buSzPts val="1000"/>
              <a:buFont typeface="Arial"/>
              <a:buChar char="•"/>
            </a:pPr>
            <a:r>
              <a:rPr lang="en-GB" sz="1000" b="1">
                <a:solidFill>
                  <a:schemeClr val="dk1"/>
                </a:solidFill>
                <a:latin typeface="Calibri"/>
                <a:ea typeface="Calibri"/>
                <a:cs typeface="Calibri"/>
                <a:sym typeface="Calibri"/>
              </a:rPr>
              <a:t>Typhoid</a:t>
            </a:r>
            <a:r>
              <a:rPr lang="en-GB" sz="1000">
                <a:solidFill>
                  <a:schemeClr val="dk1"/>
                </a:solidFill>
                <a:latin typeface="Calibri"/>
                <a:ea typeface="Calibri"/>
                <a:cs typeface="Calibri"/>
                <a:sym typeface="Calibri"/>
              </a:rPr>
              <a:t> (1896)</a:t>
            </a:r>
            <a:endParaRPr/>
          </a:p>
          <a:p>
            <a:pPr marL="85725" marR="0" lvl="0" indent="-85725" algn="l" rtl="0">
              <a:spcBef>
                <a:spcPts val="0"/>
              </a:spcBef>
              <a:spcAft>
                <a:spcPts val="0"/>
              </a:spcAft>
              <a:buClr>
                <a:schemeClr val="dk1"/>
              </a:buClr>
              <a:buSzPts val="1000"/>
              <a:buFont typeface="Arial"/>
              <a:buChar char="•"/>
            </a:pPr>
            <a:r>
              <a:rPr lang="en-GB" sz="1000" b="1">
                <a:solidFill>
                  <a:schemeClr val="dk1"/>
                </a:solidFill>
                <a:latin typeface="Calibri"/>
                <a:ea typeface="Calibri"/>
                <a:cs typeface="Calibri"/>
                <a:sym typeface="Calibri"/>
              </a:rPr>
              <a:t>Tuberculosis</a:t>
            </a:r>
            <a:r>
              <a:rPr lang="en-GB" sz="1000">
                <a:solidFill>
                  <a:schemeClr val="dk1"/>
                </a:solidFill>
                <a:latin typeface="Calibri"/>
                <a:ea typeface="Calibri"/>
                <a:cs typeface="Calibri"/>
                <a:sym typeface="Calibri"/>
              </a:rPr>
              <a:t> (1906)</a:t>
            </a:r>
            <a:endParaRPr/>
          </a:p>
          <a:p>
            <a:pPr marL="85725" marR="0" lvl="0" indent="-85725" algn="l" rtl="0">
              <a:spcBef>
                <a:spcPts val="0"/>
              </a:spcBef>
              <a:spcAft>
                <a:spcPts val="0"/>
              </a:spcAft>
              <a:buClr>
                <a:schemeClr val="dk1"/>
              </a:buClr>
              <a:buSzPts val="1000"/>
              <a:buFont typeface="Arial"/>
              <a:buChar char="•"/>
            </a:pPr>
            <a:r>
              <a:rPr lang="en-GB" sz="1000" b="1">
                <a:solidFill>
                  <a:schemeClr val="dk1"/>
                </a:solidFill>
                <a:latin typeface="Calibri"/>
                <a:ea typeface="Calibri"/>
                <a:cs typeface="Calibri"/>
                <a:sym typeface="Calibri"/>
              </a:rPr>
              <a:t>Tetanus</a:t>
            </a:r>
            <a:r>
              <a:rPr lang="en-GB" sz="1000">
                <a:solidFill>
                  <a:schemeClr val="dk1"/>
                </a:solidFill>
                <a:latin typeface="Calibri"/>
                <a:ea typeface="Calibri"/>
                <a:cs typeface="Calibri"/>
                <a:sym typeface="Calibri"/>
              </a:rPr>
              <a:t> (1927)</a:t>
            </a:r>
            <a:endParaRPr/>
          </a:p>
        </p:txBody>
      </p:sp>
      <p:sp>
        <p:nvSpPr>
          <p:cNvPr id="922" name="Google Shape;922;p37"/>
          <p:cNvSpPr txBox="1"/>
          <p:nvPr/>
        </p:nvSpPr>
        <p:spPr>
          <a:xfrm>
            <a:off x="1744069" y="6149318"/>
            <a:ext cx="2623800" cy="477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lt1"/>
                </a:solidFill>
                <a:latin typeface="Calibri"/>
                <a:ea typeface="Calibri"/>
                <a:cs typeface="Calibri"/>
                <a:sym typeface="Calibri"/>
              </a:rPr>
              <a:t> </a:t>
            </a:r>
            <a:r>
              <a:rPr lang="en-GB" sz="1100" b="1">
                <a:solidFill>
                  <a:schemeClr val="lt1"/>
                </a:solidFill>
                <a:latin typeface="Calibri"/>
                <a:ea typeface="Calibri"/>
                <a:cs typeface="Calibri"/>
                <a:sym typeface="Calibri"/>
              </a:rPr>
              <a:t>The Bacteria Discovered by Scientists </a:t>
            </a:r>
            <a:r>
              <a:rPr lang="en-GB" sz="1100" b="1" u="sng">
                <a:solidFill>
                  <a:schemeClr val="lt1"/>
                </a:solidFill>
                <a:latin typeface="Calibri"/>
                <a:ea typeface="Calibri"/>
                <a:cs typeface="Calibri"/>
                <a:sym typeface="Calibri"/>
              </a:rPr>
              <a:t>influenced</a:t>
            </a:r>
            <a:r>
              <a:rPr lang="en-GB" sz="1100" b="1">
                <a:solidFill>
                  <a:schemeClr val="lt1"/>
                </a:solidFill>
                <a:latin typeface="Calibri"/>
                <a:ea typeface="Calibri"/>
                <a:cs typeface="Calibri"/>
                <a:sym typeface="Calibri"/>
              </a:rPr>
              <a:t> by Koch</a:t>
            </a:r>
            <a:endParaRPr sz="1200" b="1">
              <a:solidFill>
                <a:schemeClr val="lt1"/>
              </a:solidFill>
              <a:latin typeface="Calibri"/>
              <a:ea typeface="Calibri"/>
              <a:cs typeface="Calibri"/>
              <a:sym typeface="Calibri"/>
            </a:endParaRPr>
          </a:p>
        </p:txBody>
      </p:sp>
      <p:sp>
        <p:nvSpPr>
          <p:cNvPr id="923" name="Google Shape;923;p37"/>
          <p:cNvSpPr txBox="1"/>
          <p:nvPr/>
        </p:nvSpPr>
        <p:spPr>
          <a:xfrm>
            <a:off x="6145689" y="3118319"/>
            <a:ext cx="59745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 Sceptics of Koch’s Work</a:t>
            </a:r>
            <a:endParaRPr/>
          </a:p>
        </p:txBody>
      </p:sp>
      <p:sp>
        <p:nvSpPr>
          <p:cNvPr id="924" name="Google Shape;924;p37"/>
          <p:cNvSpPr txBox="1"/>
          <p:nvPr/>
        </p:nvSpPr>
        <p:spPr>
          <a:xfrm>
            <a:off x="6145688" y="3395318"/>
            <a:ext cx="5974500" cy="861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Many doctors still </a:t>
            </a:r>
            <a:r>
              <a:rPr lang="en-GB" sz="1000" b="1">
                <a:solidFill>
                  <a:schemeClr val="dk1"/>
                </a:solidFill>
                <a:latin typeface="Calibri"/>
                <a:ea typeface="Calibri"/>
                <a:cs typeface="Calibri"/>
                <a:sym typeface="Calibri"/>
              </a:rPr>
              <a:t>questioned</a:t>
            </a:r>
            <a:r>
              <a:rPr lang="en-GB" sz="1000">
                <a:solidFill>
                  <a:schemeClr val="dk1"/>
                </a:solidFill>
                <a:latin typeface="Calibri"/>
                <a:ea typeface="Calibri"/>
                <a:cs typeface="Calibri"/>
                <a:sym typeface="Calibri"/>
              </a:rPr>
              <a:t> the link between germs &amp; disease.  A German chemist asked Koch for a sample of </a:t>
            </a:r>
            <a:r>
              <a:rPr lang="en-GB" sz="1000" b="1">
                <a:solidFill>
                  <a:schemeClr val="dk1"/>
                </a:solidFill>
                <a:latin typeface="Calibri"/>
                <a:ea typeface="Calibri"/>
                <a:cs typeface="Calibri"/>
                <a:sym typeface="Calibri"/>
              </a:rPr>
              <a:t>cholera -</a:t>
            </a:r>
            <a:r>
              <a:rPr lang="en-GB" sz="1000">
                <a:solidFill>
                  <a:schemeClr val="dk1"/>
                </a:solidFill>
                <a:latin typeface="Calibri"/>
                <a:ea typeface="Calibri"/>
                <a:cs typeface="Calibri"/>
                <a:sym typeface="Calibri"/>
              </a:rPr>
              <a:t> which he then </a:t>
            </a:r>
            <a:r>
              <a:rPr lang="en-GB" sz="1000" b="1">
                <a:solidFill>
                  <a:schemeClr val="dk1"/>
                </a:solidFill>
                <a:latin typeface="Calibri"/>
                <a:ea typeface="Calibri"/>
                <a:cs typeface="Calibri"/>
                <a:sym typeface="Calibri"/>
              </a:rPr>
              <a:t>drank</a:t>
            </a:r>
            <a:r>
              <a:rPr lang="en-GB" sz="1000">
                <a:solidFill>
                  <a:schemeClr val="dk1"/>
                </a:solidFill>
                <a:latin typeface="Calibri"/>
                <a:ea typeface="Calibri"/>
                <a:cs typeface="Calibri"/>
                <a:sym typeface="Calibri"/>
              </a:rPr>
              <a:t>!  Amazingly, he survived but used this as a reason to ignore Koch’s work.  It is likely something happened to it in transport to Germany.  However, </a:t>
            </a:r>
            <a:r>
              <a:rPr lang="en-GB" sz="1000" b="1">
                <a:solidFill>
                  <a:schemeClr val="dk1"/>
                </a:solidFill>
                <a:latin typeface="Calibri"/>
                <a:ea typeface="Calibri"/>
                <a:cs typeface="Calibri"/>
                <a:sym typeface="Calibri"/>
              </a:rPr>
              <a:t>public stunts </a:t>
            </a:r>
            <a:r>
              <a:rPr lang="en-GB" sz="1000">
                <a:solidFill>
                  <a:schemeClr val="dk1"/>
                </a:solidFill>
                <a:latin typeface="Calibri"/>
                <a:ea typeface="Calibri"/>
                <a:cs typeface="Calibri"/>
                <a:sym typeface="Calibri"/>
              </a:rPr>
              <a:t>like this were widely reported by the </a:t>
            </a:r>
            <a:r>
              <a:rPr lang="en-GB" sz="1000" b="1">
                <a:solidFill>
                  <a:schemeClr val="dk1"/>
                </a:solidFill>
                <a:latin typeface="Calibri"/>
                <a:ea typeface="Calibri"/>
                <a:cs typeface="Calibri"/>
                <a:sym typeface="Calibri"/>
              </a:rPr>
              <a:t>press </a:t>
            </a:r>
            <a:r>
              <a:rPr lang="en-GB" sz="1000">
                <a:solidFill>
                  <a:schemeClr val="dk1"/>
                </a:solidFill>
                <a:latin typeface="Calibri"/>
                <a:ea typeface="Calibri"/>
                <a:cs typeface="Calibri"/>
                <a:sym typeface="Calibri"/>
              </a:rPr>
              <a:t>and did not help. Koch travelled to </a:t>
            </a:r>
            <a:r>
              <a:rPr lang="en-GB" sz="1000" b="1">
                <a:solidFill>
                  <a:schemeClr val="dk1"/>
                </a:solidFill>
                <a:latin typeface="Calibri"/>
                <a:ea typeface="Calibri"/>
                <a:cs typeface="Calibri"/>
                <a:sym typeface="Calibri"/>
              </a:rPr>
              <a:t>India </a:t>
            </a:r>
            <a:r>
              <a:rPr lang="en-GB" sz="1000">
                <a:solidFill>
                  <a:schemeClr val="dk1"/>
                </a:solidFill>
                <a:latin typeface="Calibri"/>
                <a:ea typeface="Calibri"/>
                <a:cs typeface="Calibri"/>
                <a:sym typeface="Calibri"/>
              </a:rPr>
              <a:t>in </a:t>
            </a:r>
            <a:r>
              <a:rPr lang="en-GB" sz="1000" b="1">
                <a:solidFill>
                  <a:schemeClr val="dk1"/>
                </a:solidFill>
                <a:latin typeface="Calibri"/>
                <a:ea typeface="Calibri"/>
                <a:cs typeface="Calibri"/>
                <a:sym typeface="Calibri"/>
              </a:rPr>
              <a:t>1884</a:t>
            </a:r>
            <a:r>
              <a:rPr lang="en-GB" sz="1000">
                <a:solidFill>
                  <a:schemeClr val="dk1"/>
                </a:solidFill>
                <a:latin typeface="Calibri"/>
                <a:ea typeface="Calibri"/>
                <a:cs typeface="Calibri"/>
                <a:sym typeface="Calibri"/>
              </a:rPr>
              <a:t> to study an outbreak of cholera.  He proved that it was caused by bacteria in infected drinking water.  But his proof was still ignored by the </a:t>
            </a:r>
            <a:r>
              <a:rPr lang="en-GB" sz="1000" b="1">
                <a:solidFill>
                  <a:schemeClr val="dk1"/>
                </a:solidFill>
                <a:latin typeface="Calibri"/>
                <a:ea typeface="Calibri"/>
                <a:cs typeface="Calibri"/>
                <a:sym typeface="Calibri"/>
              </a:rPr>
              <a:t>British government</a:t>
            </a:r>
            <a:r>
              <a:rPr lang="en-GB" sz="1000">
                <a:solidFill>
                  <a:schemeClr val="dk1"/>
                </a:solidFill>
                <a:latin typeface="Calibri"/>
                <a:ea typeface="Calibri"/>
                <a:cs typeface="Calibri"/>
                <a:sym typeface="Calibri"/>
              </a:rPr>
              <a:t>.</a:t>
            </a:r>
            <a:endParaRPr/>
          </a:p>
        </p:txBody>
      </p:sp>
      <p:sp>
        <p:nvSpPr>
          <p:cNvPr id="925" name="Google Shape;925;p37"/>
          <p:cNvSpPr txBox="1"/>
          <p:nvPr/>
        </p:nvSpPr>
        <p:spPr>
          <a:xfrm>
            <a:off x="3805063" y="2768112"/>
            <a:ext cx="2194200" cy="1477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Koch is also known for the </a:t>
            </a:r>
            <a:r>
              <a:rPr lang="en-GB" sz="1000" b="1">
                <a:solidFill>
                  <a:schemeClr val="dk1"/>
                </a:solidFill>
                <a:latin typeface="Calibri"/>
                <a:ea typeface="Calibri"/>
                <a:cs typeface="Calibri"/>
                <a:sym typeface="Calibri"/>
              </a:rPr>
              <a:t>methods</a:t>
            </a:r>
            <a:r>
              <a:rPr lang="en-GB" sz="1000">
                <a:solidFill>
                  <a:schemeClr val="dk1"/>
                </a:solidFill>
                <a:latin typeface="Calibri"/>
                <a:ea typeface="Calibri"/>
                <a:cs typeface="Calibri"/>
                <a:sym typeface="Calibri"/>
              </a:rPr>
              <a:t> he developed.  He found a way to grow bacteria in a </a:t>
            </a:r>
            <a:r>
              <a:rPr lang="en-GB" sz="1000" b="1">
                <a:solidFill>
                  <a:schemeClr val="dk1"/>
                </a:solidFill>
                <a:latin typeface="Calibri"/>
                <a:ea typeface="Calibri"/>
                <a:cs typeface="Calibri"/>
                <a:sym typeface="Calibri"/>
              </a:rPr>
              <a:t>petri dish </a:t>
            </a:r>
            <a:r>
              <a:rPr lang="en-GB" sz="1000">
                <a:solidFill>
                  <a:schemeClr val="dk1"/>
                </a:solidFill>
                <a:latin typeface="Calibri"/>
                <a:ea typeface="Calibri"/>
                <a:cs typeface="Calibri"/>
                <a:sym typeface="Calibri"/>
              </a:rPr>
              <a:t>using </a:t>
            </a:r>
            <a:r>
              <a:rPr lang="en-GB" sz="1000" b="1">
                <a:solidFill>
                  <a:schemeClr val="dk1"/>
                </a:solidFill>
                <a:latin typeface="Calibri"/>
                <a:ea typeface="Calibri"/>
                <a:cs typeface="Calibri"/>
                <a:sym typeface="Calibri"/>
              </a:rPr>
              <a:t>agar jelly</a:t>
            </a:r>
            <a:r>
              <a:rPr lang="en-GB" sz="1000">
                <a:solidFill>
                  <a:schemeClr val="dk1"/>
                </a:solidFill>
                <a:latin typeface="Calibri"/>
                <a:ea typeface="Calibri"/>
                <a:cs typeface="Calibri"/>
                <a:sym typeface="Calibri"/>
              </a:rPr>
              <a:t>.  He was also able to see individual bacteria under a microscope more easily by using a special </a:t>
            </a:r>
            <a:r>
              <a:rPr lang="en-GB" sz="1000" b="1">
                <a:solidFill>
                  <a:schemeClr val="dk1"/>
                </a:solidFill>
                <a:latin typeface="Calibri"/>
                <a:ea typeface="Calibri"/>
                <a:cs typeface="Calibri"/>
                <a:sym typeface="Calibri"/>
              </a:rPr>
              <a:t>dye</a:t>
            </a:r>
            <a:r>
              <a:rPr lang="en-GB" sz="1000">
                <a:solidFill>
                  <a:schemeClr val="dk1"/>
                </a:solidFill>
                <a:latin typeface="Calibri"/>
                <a:ea typeface="Calibri"/>
                <a:cs typeface="Calibri"/>
                <a:sym typeface="Calibri"/>
              </a:rPr>
              <a:t> to </a:t>
            </a:r>
            <a:r>
              <a:rPr lang="en-GB" sz="1000" b="1">
                <a:solidFill>
                  <a:schemeClr val="dk1"/>
                </a:solidFill>
                <a:latin typeface="Calibri"/>
                <a:ea typeface="Calibri"/>
                <a:cs typeface="Calibri"/>
                <a:sym typeface="Calibri"/>
              </a:rPr>
              <a:t>stain</a:t>
            </a:r>
            <a:r>
              <a:rPr lang="en-GB" sz="1000">
                <a:solidFill>
                  <a:schemeClr val="dk1"/>
                </a:solidFill>
                <a:latin typeface="Calibri"/>
                <a:ea typeface="Calibri"/>
                <a:cs typeface="Calibri"/>
                <a:sym typeface="Calibri"/>
              </a:rPr>
              <a:t> the bacteria.  His methods were easy for other scientists to </a:t>
            </a:r>
            <a:r>
              <a:rPr lang="en-GB" sz="1000" b="1">
                <a:solidFill>
                  <a:schemeClr val="dk1"/>
                </a:solidFill>
                <a:latin typeface="Calibri"/>
                <a:ea typeface="Calibri"/>
                <a:cs typeface="Calibri"/>
                <a:sym typeface="Calibri"/>
              </a:rPr>
              <a:t>copy and      carry out their own research</a:t>
            </a:r>
            <a:r>
              <a:rPr lang="en-GB" sz="1000">
                <a:solidFill>
                  <a:schemeClr val="dk1"/>
                </a:solidFill>
                <a:latin typeface="Calibri"/>
                <a:ea typeface="Calibri"/>
                <a:cs typeface="Calibri"/>
                <a:sym typeface="Calibri"/>
              </a:rPr>
              <a:t>.</a:t>
            </a:r>
            <a:endParaRPr/>
          </a:p>
        </p:txBody>
      </p:sp>
      <p:sp>
        <p:nvSpPr>
          <p:cNvPr id="926" name="Google Shape;926;p37"/>
          <p:cNvSpPr txBox="1"/>
          <p:nvPr/>
        </p:nvSpPr>
        <p:spPr>
          <a:xfrm>
            <a:off x="1711774" y="2768112"/>
            <a:ext cx="2022300" cy="1477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Koch proved that germs were the </a:t>
            </a:r>
            <a:r>
              <a:rPr lang="en-GB" sz="1000" b="1">
                <a:solidFill>
                  <a:schemeClr val="dk1"/>
                </a:solidFill>
                <a:latin typeface="Calibri"/>
                <a:ea typeface="Calibri"/>
                <a:cs typeface="Calibri"/>
                <a:sym typeface="Calibri"/>
              </a:rPr>
              <a:t>cause</a:t>
            </a:r>
            <a:r>
              <a:rPr lang="en-GB" sz="1000">
                <a:solidFill>
                  <a:schemeClr val="dk1"/>
                </a:solidFill>
                <a:latin typeface="Calibri"/>
                <a:ea typeface="Calibri"/>
                <a:cs typeface="Calibri"/>
                <a:sym typeface="Calibri"/>
              </a:rPr>
              <a:t> of disease and decay.  His </a:t>
            </a:r>
            <a:r>
              <a:rPr lang="en-GB" sz="1000" b="1">
                <a:solidFill>
                  <a:schemeClr val="dk1"/>
                </a:solidFill>
                <a:latin typeface="Calibri"/>
                <a:ea typeface="Calibri"/>
                <a:cs typeface="Calibri"/>
                <a:sym typeface="Calibri"/>
              </a:rPr>
              <a:t>main achievement </a:t>
            </a:r>
            <a:r>
              <a:rPr lang="en-GB" sz="1000">
                <a:solidFill>
                  <a:schemeClr val="dk1"/>
                </a:solidFill>
                <a:latin typeface="Calibri"/>
                <a:ea typeface="Calibri"/>
                <a:cs typeface="Calibri"/>
                <a:sym typeface="Calibri"/>
              </a:rPr>
              <a:t>was to be able to look at a collection of microbes through a </a:t>
            </a:r>
            <a:r>
              <a:rPr lang="en-GB" sz="1000" b="1">
                <a:solidFill>
                  <a:schemeClr val="dk1"/>
                </a:solidFill>
                <a:latin typeface="Calibri"/>
                <a:ea typeface="Calibri"/>
                <a:cs typeface="Calibri"/>
                <a:sym typeface="Calibri"/>
              </a:rPr>
              <a:t>microscope</a:t>
            </a:r>
            <a:r>
              <a:rPr lang="en-GB" sz="1000">
                <a:solidFill>
                  <a:schemeClr val="dk1"/>
                </a:solidFill>
                <a:latin typeface="Calibri"/>
                <a:ea typeface="Calibri"/>
                <a:cs typeface="Calibri"/>
                <a:sym typeface="Calibri"/>
              </a:rPr>
              <a:t> and identify the </a:t>
            </a:r>
            <a:r>
              <a:rPr lang="en-GB" sz="1000" b="1">
                <a:solidFill>
                  <a:schemeClr val="dk1"/>
                </a:solidFill>
                <a:latin typeface="Calibri"/>
                <a:ea typeface="Calibri"/>
                <a:cs typeface="Calibri"/>
                <a:sym typeface="Calibri"/>
              </a:rPr>
              <a:t>specific bacteria </a:t>
            </a:r>
            <a:r>
              <a:rPr lang="en-GB" sz="1000">
                <a:solidFill>
                  <a:schemeClr val="dk1"/>
                </a:solidFill>
                <a:latin typeface="Calibri"/>
                <a:ea typeface="Calibri"/>
                <a:cs typeface="Calibri"/>
                <a:sym typeface="Calibri"/>
              </a:rPr>
              <a:t>which caused a specific disease.  The individual bacteria could then be used to develop a vaccine.</a:t>
            </a:r>
            <a:endParaRPr/>
          </a:p>
        </p:txBody>
      </p:sp>
      <p:sp>
        <p:nvSpPr>
          <p:cNvPr id="927" name="Google Shape;927;p37"/>
          <p:cNvSpPr txBox="1"/>
          <p:nvPr/>
        </p:nvSpPr>
        <p:spPr>
          <a:xfrm>
            <a:off x="2062092" y="1720783"/>
            <a:ext cx="1332300" cy="276900"/>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POINT ONE</a:t>
            </a:r>
            <a:endParaRPr sz="1200">
              <a:solidFill>
                <a:schemeClr val="dk1"/>
              </a:solidFill>
              <a:latin typeface="Calibri"/>
              <a:ea typeface="Calibri"/>
              <a:cs typeface="Calibri"/>
              <a:sym typeface="Calibri"/>
            </a:endParaRPr>
          </a:p>
        </p:txBody>
      </p:sp>
      <p:sp>
        <p:nvSpPr>
          <p:cNvPr id="928" name="Google Shape;928;p37"/>
          <p:cNvSpPr txBox="1"/>
          <p:nvPr/>
        </p:nvSpPr>
        <p:spPr>
          <a:xfrm>
            <a:off x="4241911" y="1710990"/>
            <a:ext cx="1332300" cy="276900"/>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POINT TWO</a:t>
            </a:r>
            <a:endParaRPr sz="1200">
              <a:solidFill>
                <a:schemeClr val="dk1"/>
              </a:solidFill>
              <a:latin typeface="Calibri"/>
              <a:ea typeface="Calibri"/>
              <a:cs typeface="Calibri"/>
              <a:sym typeface="Calibri"/>
            </a:endParaRPr>
          </a:p>
        </p:txBody>
      </p:sp>
      <p:sp>
        <p:nvSpPr>
          <p:cNvPr id="929" name="Google Shape;929;p37"/>
          <p:cNvSpPr txBox="1"/>
          <p:nvPr/>
        </p:nvSpPr>
        <p:spPr>
          <a:xfrm>
            <a:off x="3805063" y="2211608"/>
            <a:ext cx="2194200" cy="415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a:solidFill>
                  <a:schemeClr val="dk1"/>
                </a:solidFill>
                <a:latin typeface="Calibri"/>
                <a:ea typeface="Calibri"/>
                <a:cs typeface="Calibri"/>
                <a:sym typeface="Calibri"/>
              </a:rPr>
              <a:t>He developed revolutionary scientific methods.</a:t>
            </a:r>
            <a:endParaRPr/>
          </a:p>
        </p:txBody>
      </p:sp>
      <p:sp>
        <p:nvSpPr>
          <p:cNvPr id="930" name="Google Shape;930;p37"/>
          <p:cNvSpPr txBox="1"/>
          <p:nvPr/>
        </p:nvSpPr>
        <p:spPr>
          <a:xfrm>
            <a:off x="6145689" y="1690548"/>
            <a:ext cx="5974500" cy="400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a:solidFill>
                  <a:schemeClr val="dk1"/>
                </a:solidFill>
                <a:latin typeface="Calibri"/>
                <a:ea typeface="Calibri"/>
                <a:cs typeface="Calibri"/>
                <a:sym typeface="Calibri"/>
              </a:rPr>
              <a:t>The key to Koch’s methods was that everything he did could be easily copied by other scientists.  This made the search for other bacteria easier for others to carry out.</a:t>
            </a:r>
            <a:endParaRPr/>
          </a:p>
        </p:txBody>
      </p:sp>
      <p:sp>
        <p:nvSpPr>
          <p:cNvPr id="931" name="Google Shape;931;p37"/>
          <p:cNvSpPr txBox="1"/>
          <p:nvPr/>
        </p:nvSpPr>
        <p:spPr>
          <a:xfrm>
            <a:off x="6145690" y="2086389"/>
            <a:ext cx="2684400" cy="10158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u="sng">
                <a:solidFill>
                  <a:schemeClr val="dk1"/>
                </a:solidFill>
                <a:latin typeface="Calibri"/>
                <a:ea typeface="Calibri"/>
                <a:cs typeface="Calibri"/>
                <a:sym typeface="Calibri"/>
              </a:rPr>
              <a:t>Growing ‘Cultures’ in a Petri Dish</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The growing of a bacteria in a lab is called a culture.  He bred the cultures using a substance called </a:t>
            </a:r>
            <a:r>
              <a:rPr lang="en-GB" sz="1000" b="1">
                <a:solidFill>
                  <a:schemeClr val="dk1"/>
                </a:solidFill>
                <a:latin typeface="Calibri"/>
                <a:ea typeface="Calibri"/>
                <a:cs typeface="Calibri"/>
                <a:sym typeface="Calibri"/>
              </a:rPr>
              <a:t>agar jelly </a:t>
            </a:r>
            <a:r>
              <a:rPr lang="en-GB" sz="1000">
                <a:solidFill>
                  <a:schemeClr val="dk1"/>
                </a:solidFill>
                <a:latin typeface="Calibri"/>
                <a:ea typeface="Calibri"/>
                <a:cs typeface="Calibri"/>
                <a:sym typeface="Calibri"/>
              </a:rPr>
              <a:t>in a </a:t>
            </a:r>
            <a:r>
              <a:rPr lang="en-GB" sz="1000" b="1">
                <a:solidFill>
                  <a:schemeClr val="dk1"/>
                </a:solidFill>
                <a:latin typeface="Calibri"/>
                <a:ea typeface="Calibri"/>
                <a:cs typeface="Calibri"/>
                <a:sym typeface="Calibri"/>
              </a:rPr>
              <a:t>petri dish</a:t>
            </a:r>
            <a:r>
              <a:rPr lang="en-GB" sz="1000">
                <a:solidFill>
                  <a:schemeClr val="dk1"/>
                </a:solidFill>
                <a:latin typeface="Calibri"/>
                <a:ea typeface="Calibri"/>
                <a:cs typeface="Calibri"/>
                <a:sym typeface="Calibri"/>
              </a:rPr>
              <a:t>.  The petri dish could easily be placed under </a:t>
            </a:r>
            <a:r>
              <a:rPr lang="en-GB" sz="1000" b="1">
                <a:solidFill>
                  <a:schemeClr val="dk1"/>
                </a:solidFill>
                <a:latin typeface="Calibri"/>
                <a:ea typeface="Calibri"/>
                <a:cs typeface="Calibri"/>
                <a:sym typeface="Calibri"/>
              </a:rPr>
              <a:t>a microscope</a:t>
            </a:r>
            <a:r>
              <a:rPr lang="en-GB" sz="1000">
                <a:solidFill>
                  <a:schemeClr val="dk1"/>
                </a:solidFill>
                <a:latin typeface="Calibri"/>
                <a:ea typeface="Calibri"/>
                <a:cs typeface="Calibri"/>
                <a:sym typeface="Calibri"/>
              </a:rPr>
              <a:t>. He made it </a:t>
            </a:r>
            <a:r>
              <a:rPr lang="en-GB" sz="1000" b="1">
                <a:solidFill>
                  <a:schemeClr val="dk1"/>
                </a:solidFill>
                <a:latin typeface="Calibri"/>
                <a:ea typeface="Calibri"/>
                <a:cs typeface="Calibri"/>
                <a:sym typeface="Calibri"/>
              </a:rPr>
              <a:t>easy</a:t>
            </a:r>
            <a:r>
              <a:rPr lang="en-GB" sz="1000">
                <a:solidFill>
                  <a:schemeClr val="dk1"/>
                </a:solidFill>
                <a:latin typeface="Calibri"/>
                <a:ea typeface="Calibri"/>
                <a:cs typeface="Calibri"/>
                <a:sym typeface="Calibri"/>
              </a:rPr>
              <a:t> for other scientists to study germs.</a:t>
            </a:r>
            <a:endParaRPr/>
          </a:p>
        </p:txBody>
      </p:sp>
      <p:cxnSp>
        <p:nvCxnSpPr>
          <p:cNvPr id="932" name="Google Shape;932;p37"/>
          <p:cNvCxnSpPr>
            <a:stCxn id="927" idx="2"/>
            <a:endCxn id="913" idx="0"/>
          </p:cNvCxnSpPr>
          <p:nvPr/>
        </p:nvCxnSpPr>
        <p:spPr>
          <a:xfrm flipH="1">
            <a:off x="2722842" y="1997683"/>
            <a:ext cx="5400" cy="214800"/>
          </a:xfrm>
          <a:prstGeom prst="straightConnector1">
            <a:avLst/>
          </a:prstGeom>
          <a:noFill/>
          <a:ln w="28575" cap="flat" cmpd="sng">
            <a:solidFill>
              <a:schemeClr val="dk1"/>
            </a:solidFill>
            <a:prstDash val="solid"/>
            <a:miter lim="800000"/>
            <a:headEnd type="none" w="sm" len="sm"/>
            <a:tailEnd type="triangle" w="med" len="med"/>
          </a:ln>
        </p:spPr>
      </p:cxnSp>
      <p:cxnSp>
        <p:nvCxnSpPr>
          <p:cNvPr id="933" name="Google Shape;933;p37"/>
          <p:cNvCxnSpPr>
            <a:stCxn id="928" idx="2"/>
            <a:endCxn id="929" idx="0"/>
          </p:cNvCxnSpPr>
          <p:nvPr/>
        </p:nvCxnSpPr>
        <p:spPr>
          <a:xfrm flipH="1">
            <a:off x="4902061" y="1987890"/>
            <a:ext cx="6000" cy="223800"/>
          </a:xfrm>
          <a:prstGeom prst="straightConnector1">
            <a:avLst/>
          </a:prstGeom>
          <a:noFill/>
          <a:ln w="28575" cap="flat" cmpd="sng">
            <a:solidFill>
              <a:schemeClr val="dk1"/>
            </a:solidFill>
            <a:prstDash val="solid"/>
            <a:miter lim="800000"/>
            <a:headEnd type="none" w="sm" len="sm"/>
            <a:tailEnd type="triangle" w="med" len="med"/>
          </a:ln>
        </p:spPr>
      </p:cxnSp>
      <p:cxnSp>
        <p:nvCxnSpPr>
          <p:cNvPr id="934" name="Google Shape;934;p37"/>
          <p:cNvCxnSpPr>
            <a:stCxn id="913" idx="2"/>
            <a:endCxn id="926" idx="0"/>
          </p:cNvCxnSpPr>
          <p:nvPr/>
        </p:nvCxnSpPr>
        <p:spPr>
          <a:xfrm>
            <a:off x="2722963" y="2628079"/>
            <a:ext cx="0" cy="140100"/>
          </a:xfrm>
          <a:prstGeom prst="straightConnector1">
            <a:avLst/>
          </a:prstGeom>
          <a:noFill/>
          <a:ln w="28575" cap="flat" cmpd="sng">
            <a:solidFill>
              <a:schemeClr val="dk1"/>
            </a:solidFill>
            <a:prstDash val="solid"/>
            <a:miter lim="800000"/>
            <a:headEnd type="none" w="sm" len="sm"/>
            <a:tailEnd type="triangle" w="med" len="med"/>
          </a:ln>
        </p:spPr>
      </p:cxnSp>
      <p:cxnSp>
        <p:nvCxnSpPr>
          <p:cNvPr id="935" name="Google Shape;935;p37"/>
          <p:cNvCxnSpPr>
            <a:stCxn id="929" idx="2"/>
            <a:endCxn id="925" idx="0"/>
          </p:cNvCxnSpPr>
          <p:nvPr/>
        </p:nvCxnSpPr>
        <p:spPr>
          <a:xfrm>
            <a:off x="4902163" y="2627108"/>
            <a:ext cx="0" cy="141000"/>
          </a:xfrm>
          <a:prstGeom prst="straightConnector1">
            <a:avLst/>
          </a:prstGeom>
          <a:noFill/>
          <a:ln w="28575" cap="flat" cmpd="sng">
            <a:solidFill>
              <a:schemeClr val="dk1"/>
            </a:solidFill>
            <a:prstDash val="solid"/>
            <a:miter lim="800000"/>
            <a:headEnd type="none" w="sm" len="sm"/>
            <a:tailEnd type="triangle" w="med" len="med"/>
          </a:ln>
        </p:spPr>
      </p:cxnSp>
      <p:sp>
        <p:nvSpPr>
          <p:cNvPr id="936" name="Google Shape;936;p37"/>
          <p:cNvSpPr/>
          <p:nvPr/>
        </p:nvSpPr>
        <p:spPr>
          <a:xfrm>
            <a:off x="1741563" y="5590633"/>
            <a:ext cx="2754300" cy="465300"/>
          </a:xfrm>
          <a:prstGeom prst="homePlate">
            <a:avLst>
              <a:gd name="adj"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7" name="Google Shape;937;p37"/>
          <p:cNvSpPr txBox="1"/>
          <p:nvPr/>
        </p:nvSpPr>
        <p:spPr>
          <a:xfrm>
            <a:off x="1628574" y="5705126"/>
            <a:ext cx="2854800" cy="27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 </a:t>
            </a:r>
            <a:r>
              <a:rPr lang="en-GB" sz="1100" b="1">
                <a:solidFill>
                  <a:schemeClr val="lt1"/>
                </a:solidFill>
                <a:latin typeface="Calibri"/>
                <a:ea typeface="Calibri"/>
                <a:cs typeface="Calibri"/>
                <a:sym typeface="Calibri"/>
              </a:rPr>
              <a:t>The Bacteria Discovered by Koch after 1876</a:t>
            </a:r>
            <a:endParaRPr/>
          </a:p>
        </p:txBody>
      </p:sp>
      <p:sp>
        <p:nvSpPr>
          <p:cNvPr id="938" name="Google Shape;938;p37"/>
          <p:cNvSpPr txBox="1"/>
          <p:nvPr/>
        </p:nvSpPr>
        <p:spPr>
          <a:xfrm>
            <a:off x="8740588" y="2086389"/>
            <a:ext cx="1631700" cy="1015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u="sng">
                <a:solidFill>
                  <a:schemeClr val="dk1"/>
                </a:solidFill>
                <a:latin typeface="Calibri"/>
                <a:ea typeface="Calibri"/>
                <a:cs typeface="Calibri"/>
                <a:sym typeface="Calibri"/>
              </a:rPr>
              <a:t>Staining Bacteria  </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Koch developed a way to </a:t>
            </a:r>
            <a:r>
              <a:rPr lang="en-GB" sz="1000" b="1">
                <a:solidFill>
                  <a:schemeClr val="dk1"/>
                </a:solidFill>
                <a:latin typeface="Calibri"/>
                <a:ea typeface="Calibri"/>
                <a:cs typeface="Calibri"/>
                <a:sym typeface="Calibri"/>
              </a:rPr>
              <a:t>stain</a:t>
            </a:r>
            <a:r>
              <a:rPr lang="en-GB" sz="1000">
                <a:solidFill>
                  <a:schemeClr val="dk1"/>
                </a:solidFill>
                <a:latin typeface="Calibri"/>
                <a:ea typeface="Calibri"/>
                <a:cs typeface="Calibri"/>
                <a:sym typeface="Calibri"/>
              </a:rPr>
              <a:t> the microbes in the Petri dish with special dyes so he could see them more clearly under a microscope.</a:t>
            </a:r>
            <a:endParaRPr/>
          </a:p>
        </p:txBody>
      </p:sp>
      <p:sp>
        <p:nvSpPr>
          <p:cNvPr id="939" name="Google Shape;939;p37"/>
          <p:cNvSpPr txBox="1"/>
          <p:nvPr/>
        </p:nvSpPr>
        <p:spPr>
          <a:xfrm>
            <a:off x="10293280" y="2086389"/>
            <a:ext cx="1468500" cy="1015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u="sng">
                <a:solidFill>
                  <a:schemeClr val="dk1"/>
                </a:solidFill>
                <a:latin typeface="Calibri"/>
                <a:ea typeface="Calibri"/>
                <a:cs typeface="Calibri"/>
                <a:sym typeface="Calibri"/>
              </a:rPr>
              <a:t>Photography</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Photography was just </a:t>
            </a:r>
            <a:r>
              <a:rPr lang="en-GB" sz="1000" b="1">
                <a:solidFill>
                  <a:schemeClr val="dk1"/>
                </a:solidFill>
                <a:latin typeface="Calibri"/>
                <a:ea typeface="Calibri"/>
                <a:cs typeface="Calibri"/>
                <a:sym typeface="Calibri"/>
              </a:rPr>
              <a:t>invented</a:t>
            </a:r>
            <a:r>
              <a:rPr lang="en-GB" sz="1000">
                <a:solidFill>
                  <a:schemeClr val="dk1"/>
                </a:solidFill>
                <a:latin typeface="Calibri"/>
                <a:ea typeface="Calibri"/>
                <a:cs typeface="Calibri"/>
                <a:sym typeface="Calibri"/>
              </a:rPr>
              <a:t>.  He used it     to </a:t>
            </a:r>
            <a:r>
              <a:rPr lang="en-GB" sz="1000" b="1">
                <a:solidFill>
                  <a:schemeClr val="dk1"/>
                </a:solidFill>
                <a:latin typeface="Calibri"/>
                <a:ea typeface="Calibri"/>
                <a:cs typeface="Calibri"/>
                <a:sym typeface="Calibri"/>
              </a:rPr>
              <a:t>prove</a:t>
            </a:r>
            <a:r>
              <a:rPr lang="en-GB" sz="1000">
                <a:solidFill>
                  <a:schemeClr val="dk1"/>
                </a:solidFill>
                <a:latin typeface="Calibri"/>
                <a:ea typeface="Calibri"/>
                <a:cs typeface="Calibri"/>
                <a:sym typeface="Calibri"/>
              </a:rPr>
              <a:t> his findings  and </a:t>
            </a:r>
            <a:r>
              <a:rPr lang="en-GB" sz="1000" b="1">
                <a:solidFill>
                  <a:schemeClr val="dk1"/>
                </a:solidFill>
                <a:latin typeface="Calibri"/>
                <a:ea typeface="Calibri"/>
                <a:cs typeface="Calibri"/>
                <a:sym typeface="Calibri"/>
              </a:rPr>
              <a:t>his images            inspired others.</a:t>
            </a:r>
            <a:endParaRPr sz="1000">
              <a:solidFill>
                <a:schemeClr val="dk1"/>
              </a:solidFill>
              <a:latin typeface="Calibri"/>
              <a:ea typeface="Calibri"/>
              <a:cs typeface="Calibri"/>
              <a:sym typeface="Calibri"/>
            </a:endParaRPr>
          </a:p>
        </p:txBody>
      </p:sp>
      <p:pic>
        <p:nvPicPr>
          <p:cNvPr id="940" name="Google Shape;940;p37"/>
          <p:cNvPicPr preferRelativeResize="0"/>
          <p:nvPr/>
        </p:nvPicPr>
        <p:blipFill rotWithShape="1">
          <a:blip r:embed="rId7">
            <a:alphaModFix/>
          </a:blip>
          <a:srcRect l="18706" t="3518" r="18455" b="5323"/>
          <a:stretch/>
        </p:blipFill>
        <p:spPr>
          <a:xfrm>
            <a:off x="11339229" y="2066606"/>
            <a:ext cx="781049" cy="1202528"/>
          </a:xfrm>
          <a:prstGeom prst="rect">
            <a:avLst/>
          </a:prstGeom>
          <a:noFill/>
          <a:ln>
            <a:noFill/>
          </a:ln>
        </p:spPr>
      </p:pic>
      <p:pic>
        <p:nvPicPr>
          <p:cNvPr id="941" name="Google Shape;941;p37" descr="Image of cell culture dish"/>
          <p:cNvPicPr preferRelativeResize="0"/>
          <p:nvPr/>
        </p:nvPicPr>
        <p:blipFill rotWithShape="1">
          <a:blip r:embed="rId8">
            <a:alphaModFix/>
          </a:blip>
          <a:srcRect/>
          <a:stretch/>
        </p:blipFill>
        <p:spPr>
          <a:xfrm>
            <a:off x="3192534" y="1735897"/>
            <a:ext cx="1175240" cy="523077"/>
          </a:xfrm>
          <a:prstGeom prst="rect">
            <a:avLst/>
          </a:prstGeom>
          <a:noFill/>
          <a:ln>
            <a:noFill/>
          </a:ln>
        </p:spPr>
      </p:pic>
      <p:pic>
        <p:nvPicPr>
          <p:cNvPr id="942" name="Google Shape;942;p37"/>
          <p:cNvPicPr preferRelativeResize="0"/>
          <p:nvPr/>
        </p:nvPicPr>
        <p:blipFill rotWithShape="1">
          <a:blip r:embed="rId9">
            <a:alphaModFix/>
          </a:blip>
          <a:srcRect/>
          <a:stretch/>
        </p:blipFill>
        <p:spPr>
          <a:xfrm>
            <a:off x="10548163" y="6055790"/>
            <a:ext cx="1122727" cy="711794"/>
          </a:xfrm>
          <a:prstGeom prst="rect">
            <a:avLst/>
          </a:prstGeom>
          <a:noFill/>
          <a:ln>
            <a:noFill/>
          </a:ln>
        </p:spPr>
      </p:pic>
      <p:pic>
        <p:nvPicPr>
          <p:cNvPr id="943" name="Google Shape;943;p37" descr="Bacterium"/>
          <p:cNvPicPr preferRelativeResize="0"/>
          <p:nvPr/>
        </p:nvPicPr>
        <p:blipFill rotWithShape="1">
          <a:blip r:embed="rId10">
            <a:alphaModFix/>
          </a:blip>
          <a:srcRect l="15422" r="17404"/>
          <a:stretch/>
        </p:blipFill>
        <p:spPr>
          <a:xfrm rot="1167898">
            <a:off x="5690226" y="5565415"/>
            <a:ext cx="375398" cy="558860"/>
          </a:xfrm>
          <a:prstGeom prst="rect">
            <a:avLst/>
          </a:prstGeom>
          <a:noFill/>
          <a:ln>
            <a:noFill/>
          </a:ln>
        </p:spPr>
      </p:pic>
      <p:pic>
        <p:nvPicPr>
          <p:cNvPr id="944" name="Google Shape;944;p37" descr="Bacterium"/>
          <p:cNvPicPr preferRelativeResize="0"/>
          <p:nvPr/>
        </p:nvPicPr>
        <p:blipFill rotWithShape="1">
          <a:blip r:embed="rId10">
            <a:alphaModFix/>
          </a:blip>
          <a:srcRect l="15422" r="17404"/>
          <a:stretch/>
        </p:blipFill>
        <p:spPr>
          <a:xfrm rot="-2054739">
            <a:off x="5572047" y="6066480"/>
            <a:ext cx="375398" cy="55886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38"/>
          <p:cNvSpPr txBox="1"/>
          <p:nvPr/>
        </p:nvSpPr>
        <p:spPr>
          <a:xfrm>
            <a:off x="89647" y="49103"/>
            <a:ext cx="15810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20</a:t>
            </a:r>
            <a:endParaRPr/>
          </a:p>
        </p:txBody>
      </p:sp>
      <p:pic>
        <p:nvPicPr>
          <p:cNvPr id="951" name="Google Shape;951;p38" descr="Radio Newsman Regular"/>
          <p:cNvPicPr preferRelativeResize="0"/>
          <p:nvPr/>
        </p:nvPicPr>
        <p:blipFill rotWithShape="1">
          <a:blip r:embed="rId3">
            <a:alphaModFix/>
          </a:blip>
          <a:srcRect l="58713" b="-9998"/>
          <a:stretch/>
        </p:blipFill>
        <p:spPr>
          <a:xfrm>
            <a:off x="44823" y="986305"/>
            <a:ext cx="1466400" cy="175712"/>
          </a:xfrm>
          <a:prstGeom prst="rect">
            <a:avLst/>
          </a:prstGeom>
          <a:noFill/>
          <a:ln>
            <a:noFill/>
          </a:ln>
        </p:spPr>
      </p:pic>
      <p:pic>
        <p:nvPicPr>
          <p:cNvPr id="952" name="Google Shape;952;p38" descr="Radio Newsman Regular"/>
          <p:cNvPicPr preferRelativeResize="0"/>
          <p:nvPr/>
        </p:nvPicPr>
        <p:blipFill rotWithShape="1">
          <a:blip r:embed="rId4">
            <a:alphaModFix/>
          </a:blip>
          <a:srcRect l="27432" r="42097" b="-14995"/>
          <a:stretch/>
        </p:blipFill>
        <p:spPr>
          <a:xfrm>
            <a:off x="84865" y="724075"/>
            <a:ext cx="1585665" cy="251049"/>
          </a:xfrm>
          <a:prstGeom prst="rect">
            <a:avLst/>
          </a:prstGeom>
          <a:noFill/>
          <a:ln>
            <a:noFill/>
          </a:ln>
        </p:spPr>
      </p:pic>
      <p:pic>
        <p:nvPicPr>
          <p:cNvPr id="953" name="Google Shape;953;p38" descr="Radio Newsman Regular"/>
          <p:cNvPicPr preferRelativeResize="0"/>
          <p:nvPr/>
        </p:nvPicPr>
        <p:blipFill rotWithShape="1">
          <a:blip r:embed="rId4">
            <a:alphaModFix/>
          </a:blip>
          <a:srcRect r="73478" b="-4997"/>
          <a:stretch/>
        </p:blipFill>
        <p:spPr>
          <a:xfrm>
            <a:off x="89647" y="437649"/>
            <a:ext cx="1580883" cy="286426"/>
          </a:xfrm>
          <a:prstGeom prst="rect">
            <a:avLst/>
          </a:prstGeom>
          <a:noFill/>
          <a:ln>
            <a:noFill/>
          </a:ln>
        </p:spPr>
      </p:pic>
      <p:pic>
        <p:nvPicPr>
          <p:cNvPr id="954" name="Google Shape;954;p38" descr="Image result for heart monitor clipart"/>
          <p:cNvPicPr preferRelativeResize="0"/>
          <p:nvPr/>
        </p:nvPicPr>
        <p:blipFill rotWithShape="1">
          <a:blip r:embed="rId5">
            <a:alphaModFix/>
          </a:blip>
          <a:srcRect t="39191" r="15902" b="38201"/>
          <a:stretch/>
        </p:blipFill>
        <p:spPr>
          <a:xfrm>
            <a:off x="0" y="1145824"/>
            <a:ext cx="1670529" cy="785474"/>
          </a:xfrm>
          <a:prstGeom prst="rect">
            <a:avLst/>
          </a:prstGeom>
          <a:noFill/>
          <a:ln>
            <a:noFill/>
          </a:ln>
        </p:spPr>
      </p:pic>
      <p:sp>
        <p:nvSpPr>
          <p:cNvPr id="955" name="Google Shape;955;p38"/>
          <p:cNvSpPr txBox="1"/>
          <p:nvPr/>
        </p:nvSpPr>
        <p:spPr>
          <a:xfrm>
            <a:off x="1752600" y="49103"/>
            <a:ext cx="103677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2: </a:t>
            </a:r>
            <a:r>
              <a:rPr lang="en-GB" sz="1600">
                <a:solidFill>
                  <a:schemeClr val="lt1"/>
                </a:solidFill>
                <a:latin typeface="Calibri"/>
                <a:ea typeface="Calibri"/>
                <a:cs typeface="Calibri"/>
                <a:sym typeface="Calibri"/>
              </a:rPr>
              <a:t>Medicine – The 18</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&amp; 19</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Century – Hospital Care – </a:t>
            </a:r>
            <a:r>
              <a:rPr lang="en-GB" sz="1600" b="1">
                <a:solidFill>
                  <a:schemeClr val="lt1"/>
                </a:solidFill>
                <a:latin typeface="Calibri"/>
                <a:ea typeface="Calibri"/>
                <a:cs typeface="Calibri"/>
                <a:sym typeface="Calibri"/>
              </a:rPr>
              <a:t>The Influence of Florence Nightingale </a:t>
            </a:r>
            <a:endParaRPr/>
          </a:p>
        </p:txBody>
      </p:sp>
      <p:pic>
        <p:nvPicPr>
          <p:cNvPr id="956" name="Google Shape;956;p38" descr="Related image"/>
          <p:cNvPicPr preferRelativeResize="0"/>
          <p:nvPr/>
        </p:nvPicPr>
        <p:blipFill rotWithShape="1">
          <a:blip r:embed="rId6">
            <a:alphaModFix/>
          </a:blip>
          <a:srcRect/>
          <a:stretch/>
        </p:blipFill>
        <p:spPr>
          <a:xfrm>
            <a:off x="532652" y="1177665"/>
            <a:ext cx="732840" cy="664943"/>
          </a:xfrm>
          <a:prstGeom prst="rect">
            <a:avLst/>
          </a:prstGeom>
          <a:noFill/>
          <a:ln>
            <a:noFill/>
          </a:ln>
        </p:spPr>
      </p:pic>
      <p:sp>
        <p:nvSpPr>
          <p:cNvPr id="957" name="Google Shape;957;p38"/>
          <p:cNvSpPr/>
          <p:nvPr/>
        </p:nvSpPr>
        <p:spPr>
          <a:xfrm>
            <a:off x="84866" y="1789050"/>
            <a:ext cx="1585800" cy="50415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8" name="Google Shape;958;p38"/>
          <p:cNvSpPr txBox="1"/>
          <p:nvPr/>
        </p:nvSpPr>
        <p:spPr>
          <a:xfrm>
            <a:off x="124375" y="1792798"/>
            <a:ext cx="15066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KEY TERMS</a:t>
            </a:r>
            <a:endParaRPr sz="1200">
              <a:solidFill>
                <a:schemeClr val="lt1"/>
              </a:solidFill>
              <a:latin typeface="Calibri"/>
              <a:ea typeface="Calibri"/>
              <a:cs typeface="Calibri"/>
              <a:sym typeface="Calibri"/>
            </a:endParaRPr>
          </a:p>
        </p:txBody>
      </p:sp>
      <p:sp>
        <p:nvSpPr>
          <p:cNvPr id="959" name="Google Shape;959;p38"/>
          <p:cNvSpPr txBox="1"/>
          <p:nvPr/>
        </p:nvSpPr>
        <p:spPr>
          <a:xfrm>
            <a:off x="44823" y="2040569"/>
            <a:ext cx="1698000" cy="48948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Credibility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Crimean War</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Heroine</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Hygiene</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Influence</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Isolation wards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Miasma</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Mortality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Nightingale Nurses</a:t>
            </a:r>
            <a:endParaRPr/>
          </a:p>
          <a:p>
            <a:pPr marL="171450" marR="0" lvl="0" indent="-171450" algn="l" rtl="0">
              <a:spcBef>
                <a:spcPts val="0"/>
              </a:spcBef>
              <a:spcAft>
                <a:spcPts val="0"/>
              </a:spcAft>
              <a:buClr>
                <a:schemeClr val="dk1"/>
              </a:buClr>
              <a:buSzPts val="1200"/>
              <a:buFont typeface="Noto Sans Symbols"/>
              <a:buChar char="❑"/>
            </a:pPr>
            <a:r>
              <a:rPr lang="en-GB" sz="1200" i="1">
                <a:solidFill>
                  <a:schemeClr val="dk1"/>
                </a:solidFill>
                <a:latin typeface="Calibri"/>
                <a:ea typeface="Calibri"/>
                <a:cs typeface="Calibri"/>
                <a:sym typeface="Calibri"/>
              </a:rPr>
              <a:t>Notes on Hospitals</a:t>
            </a:r>
            <a:endParaRPr/>
          </a:p>
          <a:p>
            <a:pPr marL="171450" marR="0" lvl="0" indent="-171450" algn="l" rtl="0">
              <a:spcBef>
                <a:spcPts val="0"/>
              </a:spcBef>
              <a:spcAft>
                <a:spcPts val="0"/>
              </a:spcAft>
              <a:buClr>
                <a:schemeClr val="dk1"/>
              </a:buClr>
              <a:buSzPts val="1200"/>
              <a:buFont typeface="Noto Sans Symbols"/>
              <a:buChar char="❑"/>
            </a:pPr>
            <a:r>
              <a:rPr lang="en-GB" sz="1200" i="1">
                <a:solidFill>
                  <a:schemeClr val="dk1"/>
                </a:solidFill>
                <a:latin typeface="Calibri"/>
                <a:ea typeface="Calibri"/>
                <a:cs typeface="Calibri"/>
                <a:sym typeface="Calibri"/>
              </a:rPr>
              <a:t>Notes on Nursing</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Nursing school</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Organisation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Outcry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Pavilion Style</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Practical skills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Reform</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Religious vision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Respectability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Russia</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Sanitation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Scutari Hospital</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St. Thomas’s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Statistics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Training</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Ventilation</a:t>
            </a:r>
            <a:endParaRPr/>
          </a:p>
        </p:txBody>
      </p:sp>
      <p:sp>
        <p:nvSpPr>
          <p:cNvPr id="960" name="Google Shape;960;p38"/>
          <p:cNvSpPr txBox="1"/>
          <p:nvPr/>
        </p:nvSpPr>
        <p:spPr>
          <a:xfrm>
            <a:off x="1752601" y="437649"/>
            <a:ext cx="9601200" cy="7464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u="sng">
                <a:solidFill>
                  <a:schemeClr val="dk1"/>
                </a:solidFill>
                <a:latin typeface="Calibri"/>
                <a:ea typeface="Calibri"/>
                <a:cs typeface="Calibri"/>
                <a:sym typeface="Calibri"/>
              </a:rPr>
              <a:t>THE HISTORICAL CONTEXT: </a:t>
            </a:r>
            <a:r>
              <a:rPr lang="en-GB" sz="1050">
                <a:solidFill>
                  <a:schemeClr val="dk1"/>
                </a:solidFill>
                <a:latin typeface="Calibri"/>
                <a:ea typeface="Calibri"/>
                <a:cs typeface="Calibri"/>
                <a:sym typeface="Calibri"/>
              </a:rPr>
              <a:t>When we talk about hospitals, a more modern image comes to mind of clean spaces, wards of patients divided into different specialist departments and a variety of specialist staff such as doctors, consultants and nurses.  At the start of the 1700s, a hospital would have looked very different.  It was no surprise therefore that when a young nurse, named Florence Nightingale travelled to help soldiers fighting against the Russians in the Crimean War, the conditions were far from perfect.  However, her organisation, practical skills and determination led directly to a number of key improvements in hospital care and the nursing profession in Britain.</a:t>
            </a:r>
            <a:endParaRPr sz="1000">
              <a:solidFill>
                <a:schemeClr val="dk1"/>
              </a:solidFill>
              <a:latin typeface="Calibri"/>
              <a:ea typeface="Calibri"/>
              <a:cs typeface="Calibri"/>
              <a:sym typeface="Calibri"/>
            </a:endParaRPr>
          </a:p>
        </p:txBody>
      </p:sp>
      <p:sp>
        <p:nvSpPr>
          <p:cNvPr id="961" name="Google Shape;961;p38"/>
          <p:cNvSpPr txBox="1"/>
          <p:nvPr/>
        </p:nvSpPr>
        <p:spPr>
          <a:xfrm>
            <a:off x="1741563" y="1229510"/>
            <a:ext cx="2106600" cy="2586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Nightingale’s Background</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Florence Nightingale was born to a </a:t>
            </a:r>
            <a:r>
              <a:rPr lang="en-GB" sz="1000" b="1">
                <a:solidFill>
                  <a:schemeClr val="dk1"/>
                </a:solidFill>
                <a:latin typeface="Calibri"/>
                <a:ea typeface="Calibri"/>
                <a:cs typeface="Calibri"/>
                <a:sym typeface="Calibri"/>
              </a:rPr>
              <a:t>wealthy </a:t>
            </a:r>
            <a:r>
              <a:rPr lang="en-GB" sz="1000">
                <a:solidFill>
                  <a:schemeClr val="dk1"/>
                </a:solidFill>
                <a:latin typeface="Calibri"/>
                <a:ea typeface="Calibri"/>
                <a:cs typeface="Calibri"/>
                <a:sym typeface="Calibri"/>
              </a:rPr>
              <a:t>family.  She </a:t>
            </a:r>
            <a:r>
              <a:rPr lang="en-GB" sz="1000" b="1">
                <a:solidFill>
                  <a:schemeClr val="dk1"/>
                </a:solidFill>
                <a:latin typeface="Calibri"/>
                <a:ea typeface="Calibri"/>
                <a:cs typeface="Calibri"/>
                <a:sym typeface="Calibri"/>
              </a:rPr>
              <a:t>horrified</a:t>
            </a:r>
            <a:r>
              <a:rPr lang="en-GB" sz="1000">
                <a:solidFill>
                  <a:schemeClr val="dk1"/>
                </a:solidFill>
                <a:latin typeface="Calibri"/>
                <a:ea typeface="Calibri"/>
                <a:cs typeface="Calibri"/>
                <a:sym typeface="Calibri"/>
              </a:rPr>
              <a:t> them when she announced her intention to train as a </a:t>
            </a:r>
            <a:r>
              <a:rPr lang="en-GB" sz="1000" b="1">
                <a:solidFill>
                  <a:schemeClr val="dk1"/>
                </a:solidFill>
                <a:latin typeface="Calibri"/>
                <a:ea typeface="Calibri"/>
                <a:cs typeface="Calibri"/>
                <a:sym typeface="Calibri"/>
              </a:rPr>
              <a:t>nurse</a:t>
            </a:r>
            <a:r>
              <a:rPr lang="en-GB" sz="1000">
                <a:solidFill>
                  <a:schemeClr val="dk1"/>
                </a:solidFill>
                <a:latin typeface="Calibri"/>
                <a:ea typeface="Calibri"/>
                <a:cs typeface="Calibri"/>
                <a:sym typeface="Calibri"/>
              </a:rPr>
              <a:t> as the job was not </a:t>
            </a:r>
            <a:r>
              <a:rPr lang="en-GB" sz="1000" b="1">
                <a:solidFill>
                  <a:schemeClr val="dk1"/>
                </a:solidFill>
                <a:latin typeface="Calibri"/>
                <a:ea typeface="Calibri"/>
                <a:cs typeface="Calibri"/>
                <a:sym typeface="Calibri"/>
              </a:rPr>
              <a:t>respected. </a:t>
            </a:r>
            <a:r>
              <a:rPr lang="en-GB" sz="1000">
                <a:solidFill>
                  <a:schemeClr val="dk1"/>
                </a:solidFill>
                <a:latin typeface="Calibri"/>
                <a:ea typeface="Calibri"/>
                <a:cs typeface="Calibri"/>
                <a:sym typeface="Calibri"/>
              </a:rPr>
              <a:t>Most nurses were from poorer backgrounds with a reputation for being </a:t>
            </a:r>
            <a:r>
              <a:rPr lang="en-GB" sz="1000" b="1">
                <a:solidFill>
                  <a:schemeClr val="dk1"/>
                </a:solidFill>
                <a:latin typeface="Calibri"/>
                <a:ea typeface="Calibri"/>
                <a:cs typeface="Calibri"/>
                <a:sym typeface="Calibri"/>
              </a:rPr>
              <a:t>drunk</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uncaring</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flirting</a:t>
            </a:r>
            <a:r>
              <a:rPr lang="en-GB" sz="1000">
                <a:solidFill>
                  <a:schemeClr val="dk1"/>
                </a:solidFill>
                <a:latin typeface="Calibri"/>
                <a:ea typeface="Calibri"/>
                <a:cs typeface="Calibri"/>
                <a:sym typeface="Calibri"/>
              </a:rPr>
              <a:t> with patients. However, she apparently had a </a:t>
            </a:r>
            <a:r>
              <a:rPr lang="en-GB" sz="1000" b="1">
                <a:solidFill>
                  <a:schemeClr val="dk1"/>
                </a:solidFill>
                <a:latin typeface="Calibri"/>
                <a:ea typeface="Calibri"/>
                <a:cs typeface="Calibri"/>
                <a:sym typeface="Calibri"/>
              </a:rPr>
              <a:t>religious vision </a:t>
            </a:r>
            <a:r>
              <a:rPr lang="en-GB" sz="1000">
                <a:solidFill>
                  <a:schemeClr val="dk1"/>
                </a:solidFill>
                <a:latin typeface="Calibri"/>
                <a:ea typeface="Calibri"/>
                <a:cs typeface="Calibri"/>
                <a:sym typeface="Calibri"/>
              </a:rPr>
              <a:t>at the age of 17 which told her she had to help mankind in some way. Her family agreed and she trained in </a:t>
            </a:r>
            <a:r>
              <a:rPr lang="en-GB" sz="1000" b="1">
                <a:solidFill>
                  <a:schemeClr val="dk1"/>
                </a:solidFill>
                <a:latin typeface="Calibri"/>
                <a:ea typeface="Calibri"/>
                <a:cs typeface="Calibri"/>
                <a:sym typeface="Calibri"/>
              </a:rPr>
              <a:t>Germany</a:t>
            </a:r>
            <a:r>
              <a:rPr lang="en-GB" sz="1000">
                <a:solidFill>
                  <a:schemeClr val="dk1"/>
                </a:solidFill>
                <a:latin typeface="Calibri"/>
                <a:ea typeface="Calibri"/>
                <a:cs typeface="Calibri"/>
                <a:sym typeface="Calibri"/>
              </a:rPr>
              <a:t> at the first nursing school in Europe. She returned to London to began her career.</a:t>
            </a:r>
            <a:endParaRPr/>
          </a:p>
        </p:txBody>
      </p:sp>
      <p:sp>
        <p:nvSpPr>
          <p:cNvPr id="962" name="Google Shape;962;p38"/>
          <p:cNvSpPr txBox="1"/>
          <p:nvPr/>
        </p:nvSpPr>
        <p:spPr>
          <a:xfrm>
            <a:off x="3919132" y="1229510"/>
            <a:ext cx="2014800" cy="2586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The Crimean War (1854-56)</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The Crimean War broke out in </a:t>
            </a:r>
            <a:r>
              <a:rPr lang="en-GB" sz="1000" b="1">
                <a:solidFill>
                  <a:schemeClr val="dk1"/>
                </a:solidFill>
                <a:latin typeface="Calibri"/>
                <a:ea typeface="Calibri"/>
                <a:cs typeface="Calibri"/>
                <a:sym typeface="Calibri"/>
              </a:rPr>
              <a:t>1854</a:t>
            </a:r>
            <a:r>
              <a:rPr lang="en-GB" sz="1000">
                <a:solidFill>
                  <a:schemeClr val="dk1"/>
                </a:solidFill>
                <a:latin typeface="Calibri"/>
                <a:ea typeface="Calibri"/>
                <a:cs typeface="Calibri"/>
                <a:sym typeface="Calibri"/>
              </a:rPr>
              <a:t>.  Soldiers fought in the Crimea, land which between Russia and Turkey. </a:t>
            </a:r>
            <a:r>
              <a:rPr lang="en-GB" sz="1000" b="1">
                <a:solidFill>
                  <a:schemeClr val="dk1"/>
                </a:solidFill>
                <a:latin typeface="Calibri"/>
                <a:ea typeface="Calibri"/>
                <a:cs typeface="Calibri"/>
                <a:sym typeface="Calibri"/>
              </a:rPr>
              <a:t>Turkey</a:t>
            </a:r>
            <a:r>
              <a:rPr lang="en-GB" sz="1000">
                <a:solidFill>
                  <a:schemeClr val="dk1"/>
                </a:solidFill>
                <a:latin typeface="Calibri"/>
                <a:ea typeface="Calibri"/>
                <a:cs typeface="Calibri"/>
                <a:sym typeface="Calibri"/>
              </a:rPr>
              <a:t> was important for trade and Britain &amp; France wanted to protect it from Russia. Shockingly, over </a:t>
            </a:r>
            <a:r>
              <a:rPr lang="en-GB" sz="1000" b="1">
                <a:solidFill>
                  <a:schemeClr val="dk1"/>
                </a:solidFill>
                <a:latin typeface="Calibri"/>
                <a:ea typeface="Calibri"/>
                <a:cs typeface="Calibri"/>
                <a:sym typeface="Calibri"/>
              </a:rPr>
              <a:t>16,000 wounded soldiers</a:t>
            </a:r>
            <a:r>
              <a:rPr lang="en-GB" sz="1000">
                <a:solidFill>
                  <a:schemeClr val="dk1"/>
                </a:solidFill>
                <a:latin typeface="Calibri"/>
                <a:ea typeface="Calibri"/>
                <a:cs typeface="Calibri"/>
                <a:sym typeface="Calibri"/>
              </a:rPr>
              <a:t> died through </a:t>
            </a:r>
            <a:r>
              <a:rPr lang="en-GB" sz="1000" b="1">
                <a:solidFill>
                  <a:schemeClr val="dk1"/>
                </a:solidFill>
                <a:latin typeface="Calibri"/>
                <a:ea typeface="Calibri"/>
                <a:cs typeface="Calibri"/>
                <a:sym typeface="Calibri"/>
              </a:rPr>
              <a:t>disease</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infection</a:t>
            </a:r>
            <a:r>
              <a:rPr lang="en-GB" sz="1000">
                <a:solidFill>
                  <a:schemeClr val="dk1"/>
                </a:solidFill>
                <a:latin typeface="Calibri"/>
                <a:ea typeface="Calibri"/>
                <a:cs typeface="Calibri"/>
                <a:sym typeface="Calibri"/>
              </a:rPr>
              <a:t> compared with </a:t>
            </a:r>
            <a:r>
              <a:rPr lang="en-GB" sz="1000" b="1">
                <a:solidFill>
                  <a:schemeClr val="dk1"/>
                </a:solidFill>
                <a:latin typeface="Calibri"/>
                <a:ea typeface="Calibri"/>
                <a:cs typeface="Calibri"/>
                <a:sym typeface="Calibri"/>
              </a:rPr>
              <a:t>3,000</a:t>
            </a:r>
            <a:r>
              <a:rPr lang="en-GB" sz="1000">
                <a:solidFill>
                  <a:schemeClr val="dk1"/>
                </a:solidFill>
                <a:latin typeface="Calibri"/>
                <a:ea typeface="Calibri"/>
                <a:cs typeface="Calibri"/>
                <a:sym typeface="Calibri"/>
              </a:rPr>
              <a:t> deaths in battle.  </a:t>
            </a:r>
            <a:r>
              <a:rPr lang="en-GB" sz="1000" b="1">
                <a:solidFill>
                  <a:schemeClr val="dk1"/>
                </a:solidFill>
                <a:latin typeface="Calibri"/>
                <a:ea typeface="Calibri"/>
                <a:cs typeface="Calibri"/>
                <a:sym typeface="Calibri"/>
              </a:rPr>
              <a:t>British newspapers </a:t>
            </a:r>
            <a:r>
              <a:rPr lang="en-GB" sz="1000">
                <a:solidFill>
                  <a:schemeClr val="dk1"/>
                </a:solidFill>
                <a:latin typeface="Calibri"/>
                <a:ea typeface="Calibri"/>
                <a:cs typeface="Calibri"/>
                <a:sym typeface="Calibri"/>
              </a:rPr>
              <a:t>reported how poor the conditions were in the hospitals and this led to </a:t>
            </a:r>
            <a:r>
              <a:rPr lang="en-GB" sz="1000" b="1">
                <a:solidFill>
                  <a:schemeClr val="dk1"/>
                </a:solidFill>
                <a:latin typeface="Calibri"/>
                <a:ea typeface="Calibri"/>
                <a:cs typeface="Calibri"/>
                <a:sym typeface="Calibri"/>
              </a:rPr>
              <a:t>public outcry</a:t>
            </a:r>
            <a:r>
              <a:rPr lang="en-GB" sz="1000">
                <a:solidFill>
                  <a:schemeClr val="dk1"/>
                </a:solidFill>
                <a:latin typeface="Calibri"/>
                <a:ea typeface="Calibri"/>
                <a:cs typeface="Calibri"/>
                <a:sym typeface="Calibri"/>
              </a:rPr>
              <a:t>.  This </a:t>
            </a:r>
            <a:r>
              <a:rPr lang="en-GB" sz="1000" b="1">
                <a:solidFill>
                  <a:schemeClr val="dk1"/>
                </a:solidFill>
                <a:latin typeface="Calibri"/>
                <a:ea typeface="Calibri"/>
                <a:cs typeface="Calibri"/>
                <a:sym typeface="Calibri"/>
              </a:rPr>
              <a:t>pressured</a:t>
            </a:r>
            <a:r>
              <a:rPr lang="en-GB" sz="1000">
                <a:solidFill>
                  <a:schemeClr val="dk1"/>
                </a:solidFill>
                <a:latin typeface="Calibri"/>
                <a:ea typeface="Calibri"/>
                <a:cs typeface="Calibri"/>
                <a:sym typeface="Calibri"/>
              </a:rPr>
              <a:t> the government to improve conditions. </a:t>
            </a:r>
            <a:endParaRPr/>
          </a:p>
        </p:txBody>
      </p:sp>
      <p:sp>
        <p:nvSpPr>
          <p:cNvPr id="963" name="Google Shape;963;p38"/>
          <p:cNvSpPr txBox="1"/>
          <p:nvPr/>
        </p:nvSpPr>
        <p:spPr>
          <a:xfrm>
            <a:off x="5934075" y="4552761"/>
            <a:ext cx="2776500" cy="2277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chemeClr val="dk1"/>
                </a:solidFill>
                <a:latin typeface="Calibri"/>
                <a:ea typeface="Calibri"/>
                <a:cs typeface="Calibri"/>
                <a:sym typeface="Calibri"/>
              </a:rPr>
              <a:t>How Nightingale Helped Nursing</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Nightingale believed in </a:t>
            </a:r>
            <a:r>
              <a:rPr lang="en-GB" sz="1000" b="1">
                <a:solidFill>
                  <a:schemeClr val="dk1"/>
                </a:solidFill>
                <a:latin typeface="Calibri"/>
                <a:ea typeface="Calibri"/>
                <a:cs typeface="Calibri"/>
                <a:sym typeface="Calibri"/>
              </a:rPr>
              <a:t>practical nursing skills </a:t>
            </a:r>
            <a:r>
              <a:rPr lang="en-GB" sz="1000">
                <a:solidFill>
                  <a:schemeClr val="dk1"/>
                </a:solidFill>
                <a:latin typeface="Calibri"/>
                <a:ea typeface="Calibri"/>
                <a:cs typeface="Calibri"/>
                <a:sym typeface="Calibri"/>
              </a:rPr>
              <a:t>such as keeping patients </a:t>
            </a:r>
            <a:r>
              <a:rPr lang="en-GB" sz="1000" b="1">
                <a:solidFill>
                  <a:schemeClr val="dk1"/>
                </a:solidFill>
                <a:latin typeface="Calibri"/>
                <a:ea typeface="Calibri"/>
                <a:cs typeface="Calibri"/>
                <a:sym typeface="Calibri"/>
              </a:rPr>
              <a:t>cared for </a:t>
            </a:r>
            <a:r>
              <a:rPr lang="en-GB" sz="1000">
                <a:solidFill>
                  <a:schemeClr val="dk1"/>
                </a:solidFill>
                <a:latin typeface="Calibri"/>
                <a:ea typeface="Calibri"/>
                <a:cs typeface="Calibri"/>
                <a:sym typeface="Calibri"/>
              </a:rPr>
              <a:t>and hospitals </a:t>
            </a:r>
            <a:r>
              <a:rPr lang="en-GB" sz="1000" b="1">
                <a:solidFill>
                  <a:schemeClr val="dk1"/>
                </a:solidFill>
                <a:latin typeface="Calibri"/>
                <a:ea typeface="Calibri"/>
                <a:cs typeface="Calibri"/>
                <a:sym typeface="Calibri"/>
              </a:rPr>
              <a:t>clean</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St. Thomas’ Hospital </a:t>
            </a:r>
            <a:r>
              <a:rPr lang="en-GB" sz="1000">
                <a:solidFill>
                  <a:schemeClr val="dk1"/>
                </a:solidFill>
                <a:latin typeface="Calibri"/>
                <a:ea typeface="Calibri"/>
                <a:cs typeface="Calibri"/>
                <a:sym typeface="Calibri"/>
              </a:rPr>
              <a:t>in London, still has wards named after Nightingale today and in 2020, her name was used for the emergency hospitals set up to treat </a:t>
            </a:r>
            <a:r>
              <a:rPr lang="en-GB" sz="1000" b="1">
                <a:solidFill>
                  <a:schemeClr val="dk1"/>
                </a:solidFill>
                <a:latin typeface="Calibri"/>
                <a:ea typeface="Calibri"/>
                <a:cs typeface="Calibri"/>
                <a:sym typeface="Calibri"/>
              </a:rPr>
              <a:t>Covid-19</a:t>
            </a:r>
            <a:r>
              <a:rPr lang="en-GB" sz="1000">
                <a:solidFill>
                  <a:schemeClr val="dk1"/>
                </a:solidFill>
                <a:latin typeface="Calibri"/>
                <a:ea typeface="Calibri"/>
                <a:cs typeface="Calibri"/>
                <a:sym typeface="Calibri"/>
              </a:rPr>
              <a:t> patients around the country. </a:t>
            </a:r>
            <a:r>
              <a:rPr lang="en-GB" sz="1000" b="1" i="1">
                <a:solidFill>
                  <a:schemeClr val="dk1"/>
                </a:solidFill>
                <a:latin typeface="Calibri"/>
                <a:ea typeface="Calibri"/>
                <a:cs typeface="Calibri"/>
                <a:sym typeface="Calibri"/>
              </a:rPr>
              <a:t>Notes on Nursing </a:t>
            </a:r>
            <a:r>
              <a:rPr lang="en-GB" sz="1000">
                <a:solidFill>
                  <a:schemeClr val="dk1"/>
                </a:solidFill>
                <a:latin typeface="Calibri"/>
                <a:ea typeface="Calibri"/>
                <a:cs typeface="Calibri"/>
                <a:sym typeface="Calibri"/>
              </a:rPr>
              <a:t>clearly explained the importance of </a:t>
            </a:r>
            <a:r>
              <a:rPr lang="en-GB" sz="1000" b="1">
                <a:solidFill>
                  <a:schemeClr val="dk1"/>
                </a:solidFill>
                <a:latin typeface="Calibri"/>
                <a:ea typeface="Calibri"/>
                <a:cs typeface="Calibri"/>
                <a:sym typeface="Calibri"/>
              </a:rPr>
              <a:t>professional training and discipline </a:t>
            </a:r>
            <a:r>
              <a:rPr lang="en-GB" sz="1000">
                <a:solidFill>
                  <a:schemeClr val="dk1"/>
                </a:solidFill>
                <a:latin typeface="Calibri"/>
                <a:ea typeface="Calibri"/>
                <a:cs typeface="Calibri"/>
                <a:sym typeface="Calibri"/>
              </a:rPr>
              <a:t>and helped make nursing into a </a:t>
            </a:r>
            <a:r>
              <a:rPr lang="en-GB" sz="1000" b="1">
                <a:solidFill>
                  <a:schemeClr val="dk1"/>
                </a:solidFill>
                <a:latin typeface="Calibri"/>
                <a:ea typeface="Calibri"/>
                <a:cs typeface="Calibri"/>
                <a:sym typeface="Calibri"/>
              </a:rPr>
              <a:t>highly respected profession </a:t>
            </a:r>
            <a:r>
              <a:rPr lang="en-GB" sz="1000">
                <a:solidFill>
                  <a:schemeClr val="dk1"/>
                </a:solidFill>
                <a:latin typeface="Calibri"/>
                <a:ea typeface="Calibri"/>
                <a:cs typeface="Calibri"/>
                <a:sym typeface="Calibri"/>
              </a:rPr>
              <a:t>of middle class women. The number of nurses grew rapidly and by 1900 there were </a:t>
            </a:r>
            <a:r>
              <a:rPr lang="en-GB" sz="1000" b="1">
                <a:solidFill>
                  <a:schemeClr val="dk1"/>
                </a:solidFill>
                <a:latin typeface="Calibri"/>
                <a:ea typeface="Calibri"/>
                <a:cs typeface="Calibri"/>
                <a:sym typeface="Calibri"/>
              </a:rPr>
              <a:t>64,000</a:t>
            </a:r>
            <a:r>
              <a:rPr lang="en-GB" sz="1000">
                <a:solidFill>
                  <a:schemeClr val="dk1"/>
                </a:solidFill>
                <a:latin typeface="Calibri"/>
                <a:ea typeface="Calibri"/>
                <a:cs typeface="Calibri"/>
                <a:sym typeface="Calibri"/>
              </a:rPr>
              <a:t> trained nurses in Britain from across the country.</a:t>
            </a:r>
            <a:endParaRPr/>
          </a:p>
        </p:txBody>
      </p:sp>
      <p:sp>
        <p:nvSpPr>
          <p:cNvPr id="964" name="Google Shape;964;p38"/>
          <p:cNvSpPr txBox="1"/>
          <p:nvPr/>
        </p:nvSpPr>
        <p:spPr>
          <a:xfrm>
            <a:off x="6005106" y="1229510"/>
            <a:ext cx="2262600" cy="2586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Nightingale in the Crimea</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Being from a </a:t>
            </a:r>
            <a:r>
              <a:rPr lang="en-GB" sz="1000" b="1">
                <a:solidFill>
                  <a:schemeClr val="dk1"/>
                </a:solidFill>
                <a:latin typeface="Calibri"/>
                <a:ea typeface="Calibri"/>
                <a:cs typeface="Calibri"/>
                <a:sym typeface="Calibri"/>
              </a:rPr>
              <a:t>wealthy family </a:t>
            </a:r>
            <a:r>
              <a:rPr lang="en-GB" sz="1000">
                <a:solidFill>
                  <a:schemeClr val="dk1"/>
                </a:solidFill>
                <a:latin typeface="Calibri"/>
                <a:ea typeface="Calibri"/>
                <a:cs typeface="Calibri"/>
                <a:sym typeface="Calibri"/>
              </a:rPr>
              <a:t>(as well as being friends with the government minister in charge of war), Nightingale convinced the government to send her to the Crimea to improve hospitals, despite the </a:t>
            </a:r>
            <a:r>
              <a:rPr lang="en-GB" sz="1000" b="1">
                <a:solidFill>
                  <a:schemeClr val="dk1"/>
                </a:solidFill>
                <a:latin typeface="Calibri"/>
                <a:ea typeface="Calibri"/>
                <a:cs typeface="Calibri"/>
                <a:sym typeface="Calibri"/>
              </a:rPr>
              <a:t>army opposing </a:t>
            </a:r>
            <a:r>
              <a:rPr lang="en-GB" sz="1000">
                <a:solidFill>
                  <a:schemeClr val="dk1"/>
                </a:solidFill>
                <a:latin typeface="Calibri"/>
                <a:ea typeface="Calibri"/>
                <a:cs typeface="Calibri"/>
                <a:sym typeface="Calibri"/>
              </a:rPr>
              <a:t>women nurses at the time as just a ‘distraction’ to the male soldiers.  She was able to take </a:t>
            </a:r>
            <a:r>
              <a:rPr lang="en-GB" sz="1000" b="1">
                <a:solidFill>
                  <a:schemeClr val="dk1"/>
                </a:solidFill>
                <a:latin typeface="Calibri"/>
                <a:ea typeface="Calibri"/>
                <a:cs typeface="Calibri"/>
                <a:sym typeface="Calibri"/>
              </a:rPr>
              <a:t>38</a:t>
            </a:r>
            <a:r>
              <a:rPr lang="en-GB" sz="1000">
                <a:solidFill>
                  <a:schemeClr val="dk1"/>
                </a:solidFill>
                <a:latin typeface="Calibri"/>
                <a:ea typeface="Calibri"/>
                <a:cs typeface="Calibri"/>
                <a:sym typeface="Calibri"/>
              </a:rPr>
              <a:t> nurses with her. When she arrived at the army hospital at S</a:t>
            </a:r>
            <a:r>
              <a:rPr lang="en-GB" sz="1000" b="1">
                <a:solidFill>
                  <a:schemeClr val="dk1"/>
                </a:solidFill>
                <a:latin typeface="Calibri"/>
                <a:ea typeface="Calibri"/>
                <a:cs typeface="Calibri"/>
                <a:sym typeface="Calibri"/>
              </a:rPr>
              <a:t>culari</a:t>
            </a:r>
            <a:r>
              <a:rPr lang="en-GB" sz="1000">
                <a:solidFill>
                  <a:schemeClr val="dk1"/>
                </a:solidFill>
                <a:latin typeface="Calibri"/>
                <a:ea typeface="Calibri"/>
                <a:cs typeface="Calibri"/>
                <a:sym typeface="Calibri"/>
              </a:rPr>
              <a:t>, she was shocked by the dirty conditions. Clothing and bedding were not washed.  There were </a:t>
            </a:r>
            <a:r>
              <a:rPr lang="en-GB" sz="1000" b="1">
                <a:solidFill>
                  <a:schemeClr val="dk1"/>
                </a:solidFill>
                <a:latin typeface="Calibri"/>
                <a:ea typeface="Calibri"/>
                <a:cs typeface="Calibri"/>
                <a:sym typeface="Calibri"/>
              </a:rPr>
              <a:t>no water basins</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soap</a:t>
            </a:r>
            <a:r>
              <a:rPr lang="en-GB" sz="1000">
                <a:solidFill>
                  <a:schemeClr val="dk1"/>
                </a:solidFill>
                <a:latin typeface="Calibri"/>
                <a:ea typeface="Calibri"/>
                <a:cs typeface="Calibri"/>
                <a:sym typeface="Calibri"/>
              </a:rPr>
              <a:t> or </a:t>
            </a:r>
            <a:r>
              <a:rPr lang="en-GB" sz="1000" b="1">
                <a:solidFill>
                  <a:schemeClr val="dk1"/>
                </a:solidFill>
                <a:latin typeface="Calibri"/>
                <a:ea typeface="Calibri"/>
                <a:cs typeface="Calibri"/>
                <a:sym typeface="Calibri"/>
              </a:rPr>
              <a:t>towels</a:t>
            </a:r>
            <a:r>
              <a:rPr lang="en-GB" sz="1000">
                <a:solidFill>
                  <a:schemeClr val="dk1"/>
                </a:solidFill>
                <a:latin typeface="Calibri"/>
                <a:ea typeface="Calibri"/>
                <a:cs typeface="Calibri"/>
                <a:sym typeface="Calibri"/>
              </a:rPr>
              <a:t>.  There were reports of fever, cholera, gangrene and lice.</a:t>
            </a:r>
            <a:endParaRPr/>
          </a:p>
        </p:txBody>
      </p:sp>
      <p:sp>
        <p:nvSpPr>
          <p:cNvPr id="965" name="Google Shape;965;p38"/>
          <p:cNvSpPr txBox="1"/>
          <p:nvPr/>
        </p:nvSpPr>
        <p:spPr>
          <a:xfrm>
            <a:off x="8337900" y="1229509"/>
            <a:ext cx="3782400" cy="1662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Nightingale in Sculari Hospital</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Nightingale focussed on </a:t>
            </a:r>
            <a:r>
              <a:rPr lang="en-GB" sz="1000" b="1">
                <a:solidFill>
                  <a:schemeClr val="dk1"/>
                </a:solidFill>
                <a:latin typeface="Calibri"/>
                <a:ea typeface="Calibri"/>
                <a:cs typeface="Calibri"/>
                <a:sym typeface="Calibri"/>
              </a:rPr>
              <a:t>cleaning</a:t>
            </a:r>
            <a:r>
              <a:rPr lang="en-GB" sz="1000">
                <a:solidFill>
                  <a:schemeClr val="dk1"/>
                </a:solidFill>
                <a:latin typeface="Calibri"/>
                <a:ea typeface="Calibri"/>
                <a:cs typeface="Calibri"/>
                <a:sym typeface="Calibri"/>
              </a:rPr>
              <a:t> &amp; </a:t>
            </a:r>
            <a:r>
              <a:rPr lang="en-GB" sz="1000" b="1">
                <a:solidFill>
                  <a:schemeClr val="dk1"/>
                </a:solidFill>
                <a:latin typeface="Calibri"/>
                <a:ea typeface="Calibri"/>
                <a:cs typeface="Calibri"/>
                <a:sym typeface="Calibri"/>
              </a:rPr>
              <a:t>hygiene</a:t>
            </a:r>
            <a:r>
              <a:rPr lang="en-GB" sz="1000">
                <a:solidFill>
                  <a:schemeClr val="dk1"/>
                </a:solidFill>
                <a:latin typeface="Calibri"/>
                <a:ea typeface="Calibri"/>
                <a:cs typeface="Calibri"/>
                <a:sym typeface="Calibri"/>
              </a:rPr>
              <a:t>.  Items such as </a:t>
            </a:r>
            <a:r>
              <a:rPr lang="en-GB" sz="1000" b="1">
                <a:solidFill>
                  <a:schemeClr val="dk1"/>
                </a:solidFill>
                <a:latin typeface="Calibri"/>
                <a:ea typeface="Calibri"/>
                <a:cs typeface="Calibri"/>
                <a:sym typeface="Calibri"/>
              </a:rPr>
              <a:t>mops</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buckets</a:t>
            </a:r>
            <a:r>
              <a:rPr lang="en-GB" sz="1000">
                <a:solidFill>
                  <a:schemeClr val="dk1"/>
                </a:solidFill>
                <a:latin typeface="Calibri"/>
                <a:ea typeface="Calibri"/>
                <a:cs typeface="Calibri"/>
                <a:sym typeface="Calibri"/>
              </a:rPr>
              <a:t> were given out and the hospital was </a:t>
            </a:r>
            <a:r>
              <a:rPr lang="en-GB" sz="1000" b="1">
                <a:solidFill>
                  <a:schemeClr val="dk1"/>
                </a:solidFill>
                <a:latin typeface="Calibri"/>
                <a:ea typeface="Calibri"/>
                <a:cs typeface="Calibri"/>
                <a:sym typeface="Calibri"/>
              </a:rPr>
              <a:t>organised</a:t>
            </a:r>
            <a:r>
              <a:rPr lang="en-GB" sz="1000">
                <a:solidFill>
                  <a:schemeClr val="dk1"/>
                </a:solidFill>
                <a:latin typeface="Calibri"/>
                <a:ea typeface="Calibri"/>
                <a:cs typeface="Calibri"/>
                <a:sym typeface="Calibri"/>
              </a:rPr>
              <a:t> by Nightingale to make sure hygiene became a priority. She demanded </a:t>
            </a:r>
            <a:r>
              <a:rPr lang="en-GB" sz="1000" b="1">
                <a:solidFill>
                  <a:schemeClr val="dk1"/>
                </a:solidFill>
                <a:latin typeface="Calibri"/>
                <a:ea typeface="Calibri"/>
                <a:cs typeface="Calibri"/>
                <a:sym typeface="Calibri"/>
              </a:rPr>
              <a:t>300 scrubbing brushes </a:t>
            </a:r>
            <a:r>
              <a:rPr lang="en-GB" sz="1000">
                <a:solidFill>
                  <a:schemeClr val="dk1"/>
                </a:solidFill>
                <a:latin typeface="Calibri"/>
                <a:ea typeface="Calibri"/>
                <a:cs typeface="Calibri"/>
                <a:sym typeface="Calibri"/>
              </a:rPr>
              <a:t>to remove dirty near patients.  She then organised </a:t>
            </a:r>
            <a:r>
              <a:rPr lang="en-GB" sz="1000" b="1">
                <a:solidFill>
                  <a:schemeClr val="dk1"/>
                </a:solidFill>
                <a:latin typeface="Calibri"/>
                <a:ea typeface="Calibri"/>
                <a:cs typeface="Calibri"/>
                <a:sym typeface="Calibri"/>
              </a:rPr>
              <a:t>good meals </a:t>
            </a:r>
            <a:r>
              <a:rPr lang="en-GB" sz="1000">
                <a:solidFill>
                  <a:schemeClr val="dk1"/>
                </a:solidFill>
                <a:latin typeface="Calibri"/>
                <a:ea typeface="Calibri"/>
                <a:cs typeface="Calibri"/>
                <a:sym typeface="Calibri"/>
              </a:rPr>
              <a:t>and </a:t>
            </a:r>
            <a:r>
              <a:rPr lang="en-GB" sz="1000" b="1">
                <a:solidFill>
                  <a:schemeClr val="dk1"/>
                </a:solidFill>
                <a:latin typeface="Calibri"/>
                <a:ea typeface="Calibri"/>
                <a:cs typeface="Calibri"/>
                <a:sym typeface="Calibri"/>
              </a:rPr>
              <a:t>clean bedding </a:t>
            </a:r>
            <a:r>
              <a:rPr lang="en-GB" sz="1000">
                <a:solidFill>
                  <a:schemeClr val="dk1"/>
                </a:solidFill>
                <a:latin typeface="Calibri"/>
                <a:ea typeface="Calibri"/>
                <a:cs typeface="Calibri"/>
                <a:sym typeface="Calibri"/>
              </a:rPr>
              <a:t>for the soldiers. Remember, It is no surprise that Nightingale did not follow the Germ Theory as Pasteur did not publish his theory until 1861.  She continued to believe that </a:t>
            </a:r>
            <a:r>
              <a:rPr lang="en-GB" sz="1000" b="1">
                <a:solidFill>
                  <a:schemeClr val="dk1"/>
                </a:solidFill>
                <a:latin typeface="Calibri"/>
                <a:ea typeface="Calibri"/>
                <a:cs typeface="Calibri"/>
                <a:sym typeface="Calibri"/>
              </a:rPr>
              <a:t>Miasma</a:t>
            </a:r>
            <a:r>
              <a:rPr lang="en-GB" sz="1000">
                <a:solidFill>
                  <a:schemeClr val="dk1"/>
                </a:solidFill>
                <a:latin typeface="Calibri"/>
                <a:ea typeface="Calibri"/>
                <a:cs typeface="Calibri"/>
                <a:sym typeface="Calibri"/>
              </a:rPr>
              <a:t> caused illness.  However, her methods of hygiene were just as effective as a way to remove germs.</a:t>
            </a:r>
            <a:endParaRPr/>
          </a:p>
        </p:txBody>
      </p:sp>
      <p:sp>
        <p:nvSpPr>
          <p:cNvPr id="966" name="Google Shape;966;p38"/>
          <p:cNvSpPr txBox="1"/>
          <p:nvPr/>
        </p:nvSpPr>
        <p:spPr>
          <a:xfrm>
            <a:off x="1741562" y="3887228"/>
            <a:ext cx="10378800" cy="60030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The impact of Nightingale’s Work in the Crimea</a:t>
            </a:r>
            <a:endParaRPr/>
          </a:p>
          <a:p>
            <a:pPr marL="0" marR="0" lvl="0" indent="0" algn="ctr" rtl="0">
              <a:spcBef>
                <a:spcPts val="0"/>
              </a:spcBef>
              <a:spcAft>
                <a:spcPts val="0"/>
              </a:spcAft>
              <a:buNone/>
            </a:pPr>
            <a:r>
              <a:rPr lang="en-GB" sz="1050">
                <a:solidFill>
                  <a:schemeClr val="dk1"/>
                </a:solidFill>
                <a:latin typeface="Calibri"/>
                <a:ea typeface="Calibri"/>
                <a:cs typeface="Calibri"/>
                <a:sym typeface="Calibri"/>
              </a:rPr>
              <a:t>The </a:t>
            </a:r>
            <a:r>
              <a:rPr lang="en-GB" sz="1050" b="1">
                <a:solidFill>
                  <a:schemeClr val="dk1"/>
                </a:solidFill>
                <a:latin typeface="Calibri"/>
                <a:ea typeface="Calibri"/>
                <a:cs typeface="Calibri"/>
                <a:sym typeface="Calibri"/>
              </a:rPr>
              <a:t>mortality (death) rate </a:t>
            </a:r>
            <a:r>
              <a:rPr lang="en-GB" sz="1050">
                <a:solidFill>
                  <a:schemeClr val="dk1"/>
                </a:solidFill>
                <a:latin typeface="Calibri"/>
                <a:ea typeface="Calibri"/>
                <a:cs typeface="Calibri"/>
                <a:sym typeface="Calibri"/>
              </a:rPr>
              <a:t>in the hospital fell from </a:t>
            </a:r>
            <a:r>
              <a:rPr lang="en-GB" sz="1050" b="1">
                <a:solidFill>
                  <a:schemeClr val="dk1"/>
                </a:solidFill>
                <a:latin typeface="Calibri"/>
                <a:ea typeface="Calibri"/>
                <a:cs typeface="Calibri"/>
                <a:sym typeface="Calibri"/>
              </a:rPr>
              <a:t>40%</a:t>
            </a:r>
            <a:r>
              <a:rPr lang="en-GB" sz="1050">
                <a:solidFill>
                  <a:schemeClr val="dk1"/>
                </a:solidFill>
                <a:latin typeface="Calibri"/>
                <a:ea typeface="Calibri"/>
                <a:cs typeface="Calibri"/>
                <a:sym typeface="Calibri"/>
              </a:rPr>
              <a:t> to only </a:t>
            </a:r>
            <a:r>
              <a:rPr lang="en-GB" sz="1050" b="1">
                <a:solidFill>
                  <a:schemeClr val="dk1"/>
                </a:solidFill>
                <a:latin typeface="Calibri"/>
                <a:ea typeface="Calibri"/>
                <a:cs typeface="Calibri"/>
                <a:sym typeface="Calibri"/>
              </a:rPr>
              <a:t>2% </a:t>
            </a:r>
            <a:r>
              <a:rPr lang="en-GB" sz="1050">
                <a:solidFill>
                  <a:schemeClr val="dk1"/>
                </a:solidFill>
                <a:latin typeface="Calibri"/>
                <a:ea typeface="Calibri"/>
                <a:cs typeface="Calibri"/>
                <a:sym typeface="Calibri"/>
              </a:rPr>
              <a:t>in just </a:t>
            </a:r>
            <a:r>
              <a:rPr lang="en-GB" sz="1050" b="1">
                <a:solidFill>
                  <a:schemeClr val="dk1"/>
                </a:solidFill>
                <a:latin typeface="Calibri"/>
                <a:ea typeface="Calibri"/>
                <a:cs typeface="Calibri"/>
                <a:sym typeface="Calibri"/>
              </a:rPr>
              <a:t>six months</a:t>
            </a:r>
            <a:r>
              <a:rPr lang="en-GB" sz="1050">
                <a:solidFill>
                  <a:schemeClr val="dk1"/>
                </a:solidFill>
                <a:latin typeface="Calibri"/>
                <a:ea typeface="Calibri"/>
                <a:cs typeface="Calibri"/>
                <a:sym typeface="Calibri"/>
              </a:rPr>
              <a:t>.  In fact, Nightingale was one of the first people to use </a:t>
            </a:r>
            <a:r>
              <a:rPr lang="en-GB" sz="1050" b="1">
                <a:solidFill>
                  <a:schemeClr val="dk1"/>
                </a:solidFill>
                <a:latin typeface="Calibri"/>
                <a:ea typeface="Calibri"/>
                <a:cs typeface="Calibri"/>
                <a:sym typeface="Calibri"/>
              </a:rPr>
              <a:t>statistical diagrams </a:t>
            </a:r>
            <a:r>
              <a:rPr lang="en-GB" sz="1050">
                <a:solidFill>
                  <a:schemeClr val="dk1"/>
                </a:solidFill>
                <a:latin typeface="Calibri"/>
                <a:ea typeface="Calibri"/>
                <a:cs typeface="Calibri"/>
                <a:sym typeface="Calibri"/>
              </a:rPr>
              <a:t>to persuade people that there was a need for change as her efforts had made such a huge difference in the Crimea.</a:t>
            </a:r>
            <a:endParaRPr/>
          </a:p>
        </p:txBody>
      </p:sp>
      <p:sp>
        <p:nvSpPr>
          <p:cNvPr id="967" name="Google Shape;967;p38"/>
          <p:cNvSpPr txBox="1"/>
          <p:nvPr/>
        </p:nvSpPr>
        <p:spPr>
          <a:xfrm>
            <a:off x="3174141" y="4552761"/>
            <a:ext cx="2687700" cy="2277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Nightingale’s Returns to Britain</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With the widespread printing of </a:t>
            </a:r>
            <a:r>
              <a:rPr lang="en-GB" sz="1000" b="1">
                <a:solidFill>
                  <a:schemeClr val="dk1"/>
                </a:solidFill>
                <a:latin typeface="Calibri"/>
                <a:ea typeface="Calibri"/>
                <a:cs typeface="Calibri"/>
                <a:sym typeface="Calibri"/>
              </a:rPr>
              <a:t>newspapers</a:t>
            </a:r>
            <a:r>
              <a:rPr lang="en-GB" sz="1000">
                <a:solidFill>
                  <a:schemeClr val="dk1"/>
                </a:solidFill>
                <a:latin typeface="Calibri"/>
                <a:ea typeface="Calibri"/>
                <a:cs typeface="Calibri"/>
                <a:sym typeface="Calibri"/>
              </a:rPr>
              <a:t>, reports made Nightingale into a </a:t>
            </a:r>
            <a:r>
              <a:rPr lang="en-GB" sz="1000" b="1">
                <a:solidFill>
                  <a:schemeClr val="dk1"/>
                </a:solidFill>
                <a:latin typeface="Calibri"/>
                <a:ea typeface="Calibri"/>
                <a:cs typeface="Calibri"/>
                <a:sym typeface="Calibri"/>
              </a:rPr>
              <a:t>national heroine</a:t>
            </a:r>
            <a:r>
              <a:rPr lang="en-GB" sz="1000">
                <a:solidFill>
                  <a:schemeClr val="dk1"/>
                </a:solidFill>
                <a:latin typeface="Calibri"/>
                <a:ea typeface="Calibri"/>
                <a:cs typeface="Calibri"/>
                <a:sym typeface="Calibri"/>
              </a:rPr>
              <a:t>.  This helped her </a:t>
            </a:r>
            <a:r>
              <a:rPr lang="en-GB" sz="1000" b="1">
                <a:solidFill>
                  <a:schemeClr val="dk1"/>
                </a:solidFill>
                <a:latin typeface="Calibri"/>
                <a:ea typeface="Calibri"/>
                <a:cs typeface="Calibri"/>
                <a:sym typeface="Calibri"/>
              </a:rPr>
              <a:t>gain respect </a:t>
            </a:r>
            <a:r>
              <a:rPr lang="en-GB" sz="1000">
                <a:solidFill>
                  <a:schemeClr val="dk1"/>
                </a:solidFill>
                <a:latin typeface="Calibri"/>
                <a:ea typeface="Calibri"/>
                <a:cs typeface="Calibri"/>
                <a:sym typeface="Calibri"/>
              </a:rPr>
              <a:t>and</a:t>
            </a:r>
            <a:r>
              <a:rPr lang="en-GB" sz="1000" b="1">
                <a:solidFill>
                  <a:schemeClr val="dk1"/>
                </a:solidFill>
                <a:latin typeface="Calibri"/>
                <a:ea typeface="Calibri"/>
                <a:cs typeface="Calibri"/>
                <a:sym typeface="Calibri"/>
              </a:rPr>
              <a:t> fame  </a:t>
            </a:r>
            <a:r>
              <a:rPr lang="en-GB" sz="1000">
                <a:solidFill>
                  <a:schemeClr val="dk1"/>
                </a:solidFill>
                <a:latin typeface="Calibri"/>
                <a:ea typeface="Calibri"/>
                <a:cs typeface="Calibri"/>
                <a:sym typeface="Calibri"/>
              </a:rPr>
              <a:t>with the </a:t>
            </a:r>
            <a:r>
              <a:rPr lang="en-GB" sz="1000" b="1">
                <a:solidFill>
                  <a:schemeClr val="dk1"/>
                </a:solidFill>
                <a:latin typeface="Calibri"/>
                <a:ea typeface="Calibri"/>
                <a:cs typeface="Calibri"/>
                <a:sym typeface="Calibri"/>
              </a:rPr>
              <a:t>public </a:t>
            </a:r>
            <a:r>
              <a:rPr lang="en-GB" sz="1000">
                <a:solidFill>
                  <a:schemeClr val="dk1"/>
                </a:solidFill>
                <a:latin typeface="Calibri"/>
                <a:ea typeface="Calibri"/>
                <a:cs typeface="Calibri"/>
                <a:sym typeface="Calibri"/>
              </a:rPr>
              <a:t>and helped her raise </a:t>
            </a:r>
            <a:r>
              <a:rPr lang="en-GB" sz="1000" b="1">
                <a:solidFill>
                  <a:schemeClr val="dk1"/>
                </a:solidFill>
                <a:latin typeface="Calibri"/>
                <a:ea typeface="Calibri"/>
                <a:cs typeface="Calibri"/>
                <a:sym typeface="Calibri"/>
              </a:rPr>
              <a:t>£44,000 </a:t>
            </a:r>
            <a:r>
              <a:rPr lang="en-GB" sz="1000">
                <a:solidFill>
                  <a:schemeClr val="dk1"/>
                </a:solidFill>
                <a:latin typeface="Calibri"/>
                <a:ea typeface="Calibri"/>
                <a:cs typeface="Calibri"/>
                <a:sym typeface="Calibri"/>
              </a:rPr>
              <a:t>to help train nurses at the first ‘</a:t>
            </a:r>
            <a:r>
              <a:rPr lang="en-GB" sz="1000" b="1">
                <a:solidFill>
                  <a:schemeClr val="dk1"/>
                </a:solidFill>
                <a:latin typeface="Calibri"/>
                <a:ea typeface="Calibri"/>
                <a:cs typeface="Calibri"/>
                <a:sym typeface="Calibri"/>
              </a:rPr>
              <a:t>Nightingale School for Nurses</a:t>
            </a:r>
            <a:r>
              <a:rPr lang="en-GB" sz="1000">
                <a:solidFill>
                  <a:schemeClr val="dk1"/>
                </a:solidFill>
                <a:latin typeface="Calibri"/>
                <a:ea typeface="Calibri"/>
                <a:cs typeface="Calibri"/>
                <a:sym typeface="Calibri"/>
              </a:rPr>
              <a:t>’ in </a:t>
            </a:r>
            <a:r>
              <a:rPr lang="en-GB" sz="1000" b="1">
                <a:solidFill>
                  <a:schemeClr val="dk1"/>
                </a:solidFill>
                <a:latin typeface="Calibri"/>
                <a:ea typeface="Calibri"/>
                <a:cs typeface="Calibri"/>
                <a:sym typeface="Calibri"/>
              </a:rPr>
              <a:t>1860. </a:t>
            </a:r>
            <a:r>
              <a:rPr lang="en-GB" sz="1000">
                <a:solidFill>
                  <a:schemeClr val="dk1"/>
                </a:solidFill>
                <a:latin typeface="Calibri"/>
                <a:ea typeface="Calibri"/>
                <a:cs typeface="Calibri"/>
                <a:sym typeface="Calibri"/>
              </a:rPr>
              <a:t>Nurses had </a:t>
            </a:r>
            <a:r>
              <a:rPr lang="en-GB" sz="1000" b="1">
                <a:solidFill>
                  <a:schemeClr val="dk1"/>
                </a:solidFill>
                <a:latin typeface="Calibri"/>
                <a:ea typeface="Calibri"/>
                <a:cs typeface="Calibri"/>
                <a:sym typeface="Calibri"/>
              </a:rPr>
              <a:t>three years</a:t>
            </a:r>
            <a:r>
              <a:rPr lang="en-GB" sz="1000">
                <a:solidFill>
                  <a:schemeClr val="dk1"/>
                </a:solidFill>
                <a:latin typeface="Calibri"/>
                <a:ea typeface="Calibri"/>
                <a:cs typeface="Calibri"/>
                <a:sym typeface="Calibri"/>
              </a:rPr>
              <a:t> of training before qualifying  </a:t>
            </a:r>
            <a:r>
              <a:rPr lang="en-GB" sz="1000" b="1">
                <a:solidFill>
                  <a:schemeClr val="dk1"/>
                </a:solidFill>
                <a:latin typeface="Calibri"/>
                <a:ea typeface="Calibri"/>
                <a:cs typeface="Calibri"/>
                <a:sym typeface="Calibri"/>
              </a:rPr>
              <a:t>Discipline</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attention to detail </a:t>
            </a:r>
            <a:r>
              <a:rPr lang="en-GB" sz="1000">
                <a:solidFill>
                  <a:schemeClr val="dk1"/>
                </a:solidFill>
                <a:latin typeface="Calibri"/>
                <a:ea typeface="Calibri"/>
                <a:cs typeface="Calibri"/>
                <a:sym typeface="Calibri"/>
              </a:rPr>
              <a:t>were important.  She also used her fame to write and publish two books.  </a:t>
            </a:r>
            <a:r>
              <a:rPr lang="en-GB" sz="1000" b="1" i="1">
                <a:solidFill>
                  <a:schemeClr val="dk1"/>
                </a:solidFill>
                <a:latin typeface="Calibri"/>
                <a:ea typeface="Calibri"/>
                <a:cs typeface="Calibri"/>
                <a:sym typeface="Calibri"/>
              </a:rPr>
              <a:t>Notes on Nursing </a:t>
            </a:r>
            <a:r>
              <a:rPr lang="en-GB" sz="1000" b="1">
                <a:solidFill>
                  <a:schemeClr val="dk1"/>
                </a:solidFill>
                <a:latin typeface="Calibri"/>
                <a:ea typeface="Calibri"/>
                <a:cs typeface="Calibri"/>
                <a:sym typeface="Calibri"/>
              </a:rPr>
              <a:t>(1859) </a:t>
            </a:r>
            <a:r>
              <a:rPr lang="en-GB" sz="1000">
                <a:solidFill>
                  <a:schemeClr val="dk1"/>
                </a:solidFill>
                <a:latin typeface="Calibri"/>
                <a:ea typeface="Calibri"/>
                <a:cs typeface="Calibri"/>
                <a:sym typeface="Calibri"/>
              </a:rPr>
              <a:t>and </a:t>
            </a:r>
            <a:r>
              <a:rPr lang="en-GB" sz="1000" b="1" i="1">
                <a:solidFill>
                  <a:schemeClr val="dk1"/>
                </a:solidFill>
                <a:latin typeface="Calibri"/>
                <a:ea typeface="Calibri"/>
                <a:cs typeface="Calibri"/>
                <a:sym typeface="Calibri"/>
              </a:rPr>
              <a:t>Notes on Hospitals </a:t>
            </a:r>
            <a:r>
              <a:rPr lang="en-GB" sz="1000" b="1">
                <a:solidFill>
                  <a:schemeClr val="dk1"/>
                </a:solidFill>
                <a:latin typeface="Calibri"/>
                <a:ea typeface="Calibri"/>
                <a:cs typeface="Calibri"/>
                <a:sym typeface="Calibri"/>
              </a:rPr>
              <a:t>(1863) </a:t>
            </a:r>
            <a:r>
              <a:rPr lang="en-GB" sz="1000">
                <a:solidFill>
                  <a:schemeClr val="dk1"/>
                </a:solidFill>
                <a:latin typeface="Calibri"/>
                <a:ea typeface="Calibri"/>
                <a:cs typeface="Calibri"/>
                <a:sym typeface="Calibri"/>
              </a:rPr>
              <a:t>were widely influential across the world and were used to train nurses and help design hospitals for many years after.</a:t>
            </a:r>
            <a:endParaRPr/>
          </a:p>
        </p:txBody>
      </p:sp>
      <p:sp>
        <p:nvSpPr>
          <p:cNvPr id="968" name="Google Shape;968;p38"/>
          <p:cNvSpPr txBox="1"/>
          <p:nvPr/>
        </p:nvSpPr>
        <p:spPr>
          <a:xfrm>
            <a:off x="8791575" y="4552855"/>
            <a:ext cx="3328800" cy="2277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How Nightingale Improved Hospitals</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Nightingale’s priority was caring for patients while in hospital.  This was a turning point compared with how hospitals were previously seen as places where people went to die.  She promoted </a:t>
            </a:r>
            <a:r>
              <a:rPr lang="en-GB" sz="1000" b="1">
                <a:solidFill>
                  <a:schemeClr val="dk1"/>
                </a:solidFill>
                <a:latin typeface="Calibri"/>
                <a:ea typeface="Calibri"/>
                <a:cs typeface="Calibri"/>
                <a:sym typeface="Calibri"/>
              </a:rPr>
              <a:t>good sanitation </a:t>
            </a:r>
            <a:r>
              <a:rPr lang="en-GB" sz="1000">
                <a:solidFill>
                  <a:schemeClr val="dk1"/>
                </a:solidFill>
                <a:latin typeface="Calibri"/>
                <a:ea typeface="Calibri"/>
                <a:cs typeface="Calibri"/>
                <a:sym typeface="Calibri"/>
              </a:rPr>
              <a:t>such as </a:t>
            </a:r>
            <a:r>
              <a:rPr lang="en-GB" sz="1000" b="1">
                <a:solidFill>
                  <a:schemeClr val="dk1"/>
                </a:solidFill>
                <a:latin typeface="Calibri"/>
                <a:ea typeface="Calibri"/>
                <a:cs typeface="Calibri"/>
                <a:sym typeface="Calibri"/>
              </a:rPr>
              <a:t>clean water</a:t>
            </a:r>
            <a:r>
              <a:rPr lang="en-GB" sz="1000">
                <a:solidFill>
                  <a:schemeClr val="dk1"/>
                </a:solidFill>
                <a:latin typeface="Calibri"/>
                <a:ea typeface="Calibri"/>
                <a:cs typeface="Calibri"/>
                <a:sym typeface="Calibri"/>
              </a:rPr>
              <a:t>, good </a:t>
            </a:r>
            <a:r>
              <a:rPr lang="en-GB" sz="1000" b="1">
                <a:solidFill>
                  <a:schemeClr val="dk1"/>
                </a:solidFill>
                <a:latin typeface="Calibri"/>
                <a:ea typeface="Calibri"/>
                <a:cs typeface="Calibri"/>
                <a:sym typeface="Calibri"/>
              </a:rPr>
              <a:t>drainage</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toilets </a:t>
            </a:r>
            <a:r>
              <a:rPr lang="en-GB" sz="1000">
                <a:solidFill>
                  <a:schemeClr val="dk1"/>
                </a:solidFill>
                <a:latin typeface="Calibri"/>
                <a:ea typeface="Calibri"/>
                <a:cs typeface="Calibri"/>
                <a:sym typeface="Calibri"/>
              </a:rPr>
              <a:t>as well as </a:t>
            </a:r>
            <a:r>
              <a:rPr lang="en-GB" sz="1000" b="1">
                <a:solidFill>
                  <a:schemeClr val="dk1"/>
                </a:solidFill>
                <a:latin typeface="Calibri"/>
                <a:ea typeface="Calibri"/>
                <a:cs typeface="Calibri"/>
                <a:sym typeface="Calibri"/>
              </a:rPr>
              <a:t>ventilation</a:t>
            </a:r>
            <a:r>
              <a:rPr lang="en-GB" sz="1000">
                <a:solidFill>
                  <a:schemeClr val="dk1"/>
                </a:solidFill>
                <a:latin typeface="Calibri"/>
                <a:ea typeface="Calibri"/>
                <a:cs typeface="Calibri"/>
                <a:sym typeface="Calibri"/>
              </a:rPr>
              <a:t> to make sure patients got fresh, clean air.  She highlighted the need for good </a:t>
            </a:r>
            <a:r>
              <a:rPr lang="en-GB" sz="1000" b="1">
                <a:solidFill>
                  <a:schemeClr val="dk1"/>
                </a:solidFill>
                <a:latin typeface="Calibri"/>
                <a:ea typeface="Calibri"/>
                <a:cs typeface="Calibri"/>
                <a:sym typeface="Calibri"/>
              </a:rPr>
              <a:t>food</a:t>
            </a:r>
            <a:r>
              <a:rPr lang="en-GB" sz="1000">
                <a:solidFill>
                  <a:schemeClr val="dk1"/>
                </a:solidFill>
                <a:latin typeface="Calibri"/>
                <a:ea typeface="Calibri"/>
                <a:cs typeface="Calibri"/>
                <a:sym typeface="Calibri"/>
              </a:rPr>
              <a:t>, clean </a:t>
            </a:r>
            <a:r>
              <a:rPr lang="en-GB" sz="1000" b="1">
                <a:solidFill>
                  <a:schemeClr val="dk1"/>
                </a:solidFill>
                <a:latin typeface="Calibri"/>
                <a:ea typeface="Calibri"/>
                <a:cs typeface="Calibri"/>
                <a:sym typeface="Calibri"/>
              </a:rPr>
              <a:t>clothing</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washing</a:t>
            </a:r>
            <a:r>
              <a:rPr lang="en-GB" sz="1000">
                <a:solidFill>
                  <a:schemeClr val="dk1"/>
                </a:solidFill>
                <a:latin typeface="Calibri"/>
                <a:ea typeface="Calibri"/>
                <a:cs typeface="Calibri"/>
                <a:sym typeface="Calibri"/>
              </a:rPr>
              <a:t> facilities.   She wanted hospitals to be built following the ‘</a:t>
            </a:r>
            <a:r>
              <a:rPr lang="en-GB" sz="1000" b="1">
                <a:solidFill>
                  <a:schemeClr val="dk1"/>
                </a:solidFill>
                <a:latin typeface="Calibri"/>
                <a:ea typeface="Calibri"/>
                <a:cs typeface="Calibri"/>
                <a:sym typeface="Calibri"/>
              </a:rPr>
              <a:t>Pavilion Plan</a:t>
            </a:r>
            <a:r>
              <a:rPr lang="en-GB" sz="1000">
                <a:solidFill>
                  <a:schemeClr val="dk1"/>
                </a:solidFill>
                <a:latin typeface="Calibri"/>
                <a:ea typeface="Calibri"/>
                <a:cs typeface="Calibri"/>
                <a:sym typeface="Calibri"/>
              </a:rPr>
              <a:t>’.  This meant that hospital buildings would have more and bigger </a:t>
            </a:r>
            <a:r>
              <a:rPr lang="en-GB" sz="1000" b="1">
                <a:solidFill>
                  <a:schemeClr val="dk1"/>
                </a:solidFill>
                <a:latin typeface="Calibri"/>
                <a:ea typeface="Calibri"/>
                <a:cs typeface="Calibri"/>
                <a:sym typeface="Calibri"/>
              </a:rPr>
              <a:t>windows</a:t>
            </a:r>
            <a:r>
              <a:rPr lang="en-GB" sz="1000">
                <a:solidFill>
                  <a:schemeClr val="dk1"/>
                </a:solidFill>
                <a:latin typeface="Calibri"/>
                <a:ea typeface="Calibri"/>
                <a:cs typeface="Calibri"/>
                <a:sym typeface="Calibri"/>
              </a:rPr>
              <a:t>, larger rooms and separate </a:t>
            </a:r>
            <a:r>
              <a:rPr lang="en-GB" sz="1000" b="1">
                <a:solidFill>
                  <a:schemeClr val="dk1"/>
                </a:solidFill>
                <a:latin typeface="Calibri"/>
                <a:ea typeface="Calibri"/>
                <a:cs typeface="Calibri"/>
                <a:sym typeface="Calibri"/>
              </a:rPr>
              <a:t>isolation wards </a:t>
            </a:r>
            <a:r>
              <a:rPr lang="en-GB" sz="1000">
                <a:solidFill>
                  <a:schemeClr val="dk1"/>
                </a:solidFill>
                <a:latin typeface="Calibri"/>
                <a:ea typeface="Calibri"/>
                <a:cs typeface="Calibri"/>
                <a:sym typeface="Calibri"/>
              </a:rPr>
              <a:t>to stop the worst diseases spreading.  Nightingale pushed for hospitals to be built from materials which were easy to cleaned, such as having </a:t>
            </a:r>
            <a:r>
              <a:rPr lang="en-GB" sz="1000" b="1">
                <a:solidFill>
                  <a:schemeClr val="dk1"/>
                </a:solidFill>
                <a:latin typeface="Calibri"/>
                <a:ea typeface="Calibri"/>
                <a:cs typeface="Calibri"/>
                <a:sym typeface="Calibri"/>
              </a:rPr>
              <a:t>tiles</a:t>
            </a:r>
            <a:r>
              <a:rPr lang="en-GB" sz="1000">
                <a:solidFill>
                  <a:schemeClr val="dk1"/>
                </a:solidFill>
                <a:latin typeface="Calibri"/>
                <a:ea typeface="Calibri"/>
                <a:cs typeface="Calibri"/>
                <a:sym typeface="Calibri"/>
              </a:rPr>
              <a:t> on the floors and walls.</a:t>
            </a:r>
            <a:endParaRPr/>
          </a:p>
        </p:txBody>
      </p:sp>
      <p:pic>
        <p:nvPicPr>
          <p:cNvPr id="969" name="Google Shape;969;p38"/>
          <p:cNvPicPr preferRelativeResize="0"/>
          <p:nvPr/>
        </p:nvPicPr>
        <p:blipFill rotWithShape="1">
          <a:blip r:embed="rId7">
            <a:alphaModFix/>
          </a:blip>
          <a:srcRect b="27730"/>
          <a:stretch/>
        </p:blipFill>
        <p:spPr>
          <a:xfrm>
            <a:off x="1751388" y="4559786"/>
            <a:ext cx="1382325" cy="2249110"/>
          </a:xfrm>
          <a:prstGeom prst="rect">
            <a:avLst/>
          </a:prstGeom>
          <a:noFill/>
          <a:ln w="12700" cap="flat" cmpd="sng">
            <a:solidFill>
              <a:schemeClr val="dk1"/>
            </a:solidFill>
            <a:prstDash val="solid"/>
            <a:round/>
            <a:headEnd type="none" w="sm" len="sm"/>
            <a:tailEnd type="none" w="sm" len="sm"/>
          </a:ln>
        </p:spPr>
      </p:pic>
      <p:pic>
        <p:nvPicPr>
          <p:cNvPr id="970" name="Google Shape;970;p38"/>
          <p:cNvPicPr preferRelativeResize="0"/>
          <p:nvPr/>
        </p:nvPicPr>
        <p:blipFill rotWithShape="1">
          <a:blip r:embed="rId8">
            <a:alphaModFix/>
          </a:blip>
          <a:srcRect t="26315" b="36374"/>
          <a:stretch/>
        </p:blipFill>
        <p:spPr>
          <a:xfrm>
            <a:off x="8337900" y="2956871"/>
            <a:ext cx="3769234" cy="847291"/>
          </a:xfrm>
          <a:prstGeom prst="rect">
            <a:avLst/>
          </a:prstGeom>
          <a:noFill/>
          <a:ln w="12700" cap="flat" cmpd="sng">
            <a:solidFill>
              <a:schemeClr val="dk1"/>
            </a:solidFill>
            <a:prstDash val="solid"/>
            <a:round/>
            <a:headEnd type="none" w="sm" len="sm"/>
            <a:tailEnd type="none" w="sm" len="sm"/>
          </a:ln>
        </p:spPr>
      </p:pic>
      <p:pic>
        <p:nvPicPr>
          <p:cNvPr id="971" name="Google Shape;971;p38" descr="Florence Nightingale in silhouette free public domain image | Look and Learn"/>
          <p:cNvPicPr preferRelativeResize="0"/>
          <p:nvPr/>
        </p:nvPicPr>
        <p:blipFill rotWithShape="1">
          <a:blip r:embed="rId9">
            <a:alphaModFix/>
          </a:blip>
          <a:srcRect l="16190" t="8482" r="11240" b="14895"/>
          <a:stretch/>
        </p:blipFill>
        <p:spPr>
          <a:xfrm>
            <a:off x="11423662" y="444910"/>
            <a:ext cx="643879" cy="746357"/>
          </a:xfrm>
          <a:custGeom>
            <a:avLst/>
            <a:gdLst/>
            <a:ahLst/>
            <a:cxnLst/>
            <a:rect l="l" t="t" r="r" b="b"/>
            <a:pathLst>
              <a:path w="643879" h="746357" extrusionOk="0">
                <a:moveTo>
                  <a:pt x="0" y="0"/>
                </a:moveTo>
                <a:cubicBezTo>
                  <a:pt x="151654" y="-5077"/>
                  <a:pt x="261955" y="6785"/>
                  <a:pt x="328378" y="0"/>
                </a:cubicBezTo>
                <a:cubicBezTo>
                  <a:pt x="394801" y="-6785"/>
                  <a:pt x="563450" y="29599"/>
                  <a:pt x="643879" y="0"/>
                </a:cubicBezTo>
                <a:cubicBezTo>
                  <a:pt x="660063" y="120284"/>
                  <a:pt x="606169" y="233165"/>
                  <a:pt x="643879" y="365715"/>
                </a:cubicBezTo>
                <a:cubicBezTo>
                  <a:pt x="681589" y="498266"/>
                  <a:pt x="630416" y="667113"/>
                  <a:pt x="643879" y="746357"/>
                </a:cubicBezTo>
                <a:cubicBezTo>
                  <a:pt x="505381" y="758769"/>
                  <a:pt x="412207" y="720871"/>
                  <a:pt x="321940" y="746357"/>
                </a:cubicBezTo>
                <a:cubicBezTo>
                  <a:pt x="231673" y="771843"/>
                  <a:pt x="134229" y="729194"/>
                  <a:pt x="0" y="746357"/>
                </a:cubicBezTo>
                <a:cubicBezTo>
                  <a:pt x="-34985" y="576126"/>
                  <a:pt x="4333" y="539124"/>
                  <a:pt x="0" y="380642"/>
                </a:cubicBezTo>
                <a:cubicBezTo>
                  <a:pt x="-4333" y="222160"/>
                  <a:pt x="30692" y="181987"/>
                  <a:pt x="0" y="0"/>
                </a:cubicBezTo>
                <a:close/>
              </a:path>
            </a:pathLst>
          </a:custGeom>
          <a:noFill/>
          <a:ln w="9525" cap="flat" cmpd="sng">
            <a:solidFill>
              <a:schemeClr val="dk1"/>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39"/>
          <p:cNvSpPr txBox="1"/>
          <p:nvPr/>
        </p:nvSpPr>
        <p:spPr>
          <a:xfrm>
            <a:off x="89647" y="49103"/>
            <a:ext cx="15324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21</a:t>
            </a:r>
            <a:endParaRPr/>
          </a:p>
        </p:txBody>
      </p:sp>
      <p:pic>
        <p:nvPicPr>
          <p:cNvPr id="978" name="Google Shape;978;p39" descr="Radio Newsman Regular"/>
          <p:cNvPicPr preferRelativeResize="0"/>
          <p:nvPr/>
        </p:nvPicPr>
        <p:blipFill rotWithShape="1">
          <a:blip r:embed="rId3">
            <a:alphaModFix/>
          </a:blip>
          <a:srcRect l="58713" b="-9998"/>
          <a:stretch/>
        </p:blipFill>
        <p:spPr>
          <a:xfrm>
            <a:off x="44823" y="986305"/>
            <a:ext cx="1466400" cy="175712"/>
          </a:xfrm>
          <a:prstGeom prst="rect">
            <a:avLst/>
          </a:prstGeom>
          <a:noFill/>
          <a:ln>
            <a:noFill/>
          </a:ln>
        </p:spPr>
      </p:pic>
      <p:pic>
        <p:nvPicPr>
          <p:cNvPr id="979" name="Google Shape;979;p39" descr="Radio Newsman Regular"/>
          <p:cNvPicPr preferRelativeResize="0"/>
          <p:nvPr/>
        </p:nvPicPr>
        <p:blipFill rotWithShape="1">
          <a:blip r:embed="rId4">
            <a:alphaModFix/>
          </a:blip>
          <a:srcRect l="27432" r="42097" b="-14995"/>
          <a:stretch/>
        </p:blipFill>
        <p:spPr>
          <a:xfrm>
            <a:off x="84865" y="724075"/>
            <a:ext cx="1585665" cy="251049"/>
          </a:xfrm>
          <a:prstGeom prst="rect">
            <a:avLst/>
          </a:prstGeom>
          <a:noFill/>
          <a:ln>
            <a:noFill/>
          </a:ln>
        </p:spPr>
      </p:pic>
      <p:pic>
        <p:nvPicPr>
          <p:cNvPr id="980" name="Google Shape;980;p39" descr="Radio Newsman Regular"/>
          <p:cNvPicPr preferRelativeResize="0"/>
          <p:nvPr/>
        </p:nvPicPr>
        <p:blipFill rotWithShape="1">
          <a:blip r:embed="rId4">
            <a:alphaModFix/>
          </a:blip>
          <a:srcRect r="73478" b="-4997"/>
          <a:stretch/>
        </p:blipFill>
        <p:spPr>
          <a:xfrm>
            <a:off x="89647" y="437649"/>
            <a:ext cx="1580883" cy="286426"/>
          </a:xfrm>
          <a:prstGeom prst="rect">
            <a:avLst/>
          </a:prstGeom>
          <a:noFill/>
          <a:ln>
            <a:noFill/>
          </a:ln>
        </p:spPr>
      </p:pic>
      <p:pic>
        <p:nvPicPr>
          <p:cNvPr id="981" name="Google Shape;981;p39" descr="Image result for heart monitor clipart"/>
          <p:cNvPicPr preferRelativeResize="0"/>
          <p:nvPr/>
        </p:nvPicPr>
        <p:blipFill rotWithShape="1">
          <a:blip r:embed="rId5">
            <a:alphaModFix/>
          </a:blip>
          <a:srcRect t="39191" r="15902" b="38201"/>
          <a:stretch/>
        </p:blipFill>
        <p:spPr>
          <a:xfrm>
            <a:off x="0" y="1145824"/>
            <a:ext cx="1631665" cy="785474"/>
          </a:xfrm>
          <a:prstGeom prst="rect">
            <a:avLst/>
          </a:prstGeom>
          <a:noFill/>
          <a:ln>
            <a:noFill/>
          </a:ln>
        </p:spPr>
      </p:pic>
      <p:sp>
        <p:nvSpPr>
          <p:cNvPr id="982" name="Google Shape;982;p39"/>
          <p:cNvSpPr txBox="1"/>
          <p:nvPr/>
        </p:nvSpPr>
        <p:spPr>
          <a:xfrm>
            <a:off x="1670530" y="49103"/>
            <a:ext cx="104499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2: </a:t>
            </a:r>
            <a:r>
              <a:rPr lang="en-GB" sz="1600">
                <a:solidFill>
                  <a:schemeClr val="lt1"/>
                </a:solidFill>
                <a:latin typeface="Calibri"/>
                <a:ea typeface="Calibri"/>
                <a:cs typeface="Calibri"/>
                <a:sym typeface="Calibri"/>
              </a:rPr>
              <a:t>Medicine – The 18</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&amp; 19</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Century – The extent of Improvements in Hospital Care</a:t>
            </a:r>
            <a:endParaRPr sz="1600" b="1">
              <a:solidFill>
                <a:schemeClr val="lt1"/>
              </a:solidFill>
              <a:latin typeface="Calibri"/>
              <a:ea typeface="Calibri"/>
              <a:cs typeface="Calibri"/>
              <a:sym typeface="Calibri"/>
            </a:endParaRPr>
          </a:p>
        </p:txBody>
      </p:sp>
      <p:pic>
        <p:nvPicPr>
          <p:cNvPr id="983" name="Google Shape;983;p39" descr="Related image"/>
          <p:cNvPicPr preferRelativeResize="0"/>
          <p:nvPr/>
        </p:nvPicPr>
        <p:blipFill rotWithShape="1">
          <a:blip r:embed="rId6">
            <a:alphaModFix/>
          </a:blip>
          <a:srcRect/>
          <a:stretch/>
        </p:blipFill>
        <p:spPr>
          <a:xfrm>
            <a:off x="532652" y="1177665"/>
            <a:ext cx="732840" cy="664943"/>
          </a:xfrm>
          <a:prstGeom prst="rect">
            <a:avLst/>
          </a:prstGeom>
          <a:noFill/>
          <a:ln>
            <a:noFill/>
          </a:ln>
        </p:spPr>
      </p:pic>
      <p:sp>
        <p:nvSpPr>
          <p:cNvPr id="984" name="Google Shape;984;p39"/>
          <p:cNvSpPr/>
          <p:nvPr/>
        </p:nvSpPr>
        <p:spPr>
          <a:xfrm>
            <a:off x="79829" y="1931298"/>
            <a:ext cx="1537200" cy="48846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5" name="Google Shape;985;p39"/>
          <p:cNvSpPr txBox="1"/>
          <p:nvPr/>
        </p:nvSpPr>
        <p:spPr>
          <a:xfrm>
            <a:off x="115324" y="1978188"/>
            <a:ext cx="14664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KEY TERMS</a:t>
            </a:r>
            <a:endParaRPr sz="1200">
              <a:solidFill>
                <a:schemeClr val="lt1"/>
              </a:solidFill>
              <a:latin typeface="Calibri"/>
              <a:ea typeface="Calibri"/>
              <a:cs typeface="Calibri"/>
              <a:sym typeface="Calibri"/>
            </a:endParaRPr>
          </a:p>
        </p:txBody>
      </p:sp>
      <p:sp>
        <p:nvSpPr>
          <p:cNvPr id="986" name="Google Shape;986;p39"/>
          <p:cNvSpPr txBox="1"/>
          <p:nvPr/>
        </p:nvSpPr>
        <p:spPr>
          <a:xfrm>
            <a:off x="82930" y="2302077"/>
            <a:ext cx="1462800" cy="43407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Cottage Hospitals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Voluntary Hospitals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Sick Club</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Donations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Deserving Poor</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Undeserving Poor</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Workhouse</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Infirmary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Fever Hospitals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Asylums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Great Ormond Street</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Pharmacy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Boots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Wards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Antiseptics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Funding</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Specialist</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Taxes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Mental Ilness</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Inmates</a:t>
            </a:r>
            <a:endParaRPr/>
          </a:p>
          <a:p>
            <a:pPr marL="171450" marR="0" lvl="0" indent="-95250" algn="l" rtl="0">
              <a:spcBef>
                <a:spcPts val="0"/>
              </a:spcBef>
              <a:spcAft>
                <a:spcPts val="0"/>
              </a:spcAft>
              <a:buClr>
                <a:schemeClr val="dk1"/>
              </a:buClr>
              <a:buSzPts val="1200"/>
              <a:buFont typeface="Noto Sans Symbols"/>
              <a:buNone/>
            </a:pPr>
            <a:endParaRPr sz="1200">
              <a:solidFill>
                <a:schemeClr val="dk1"/>
              </a:solidFill>
              <a:latin typeface="Calibri"/>
              <a:ea typeface="Calibri"/>
              <a:cs typeface="Calibri"/>
              <a:sym typeface="Calibri"/>
            </a:endParaRPr>
          </a:p>
        </p:txBody>
      </p:sp>
      <p:sp>
        <p:nvSpPr>
          <p:cNvPr id="987" name="Google Shape;987;p39"/>
          <p:cNvSpPr txBox="1"/>
          <p:nvPr/>
        </p:nvSpPr>
        <p:spPr>
          <a:xfrm>
            <a:off x="1670530" y="411020"/>
            <a:ext cx="10449900" cy="7464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u="sng">
                <a:solidFill>
                  <a:schemeClr val="dk1"/>
                </a:solidFill>
                <a:latin typeface="Calibri"/>
                <a:ea typeface="Calibri"/>
                <a:cs typeface="Calibri"/>
                <a:sym typeface="Calibri"/>
              </a:rPr>
              <a:t>THE HISTORICAL CONTEXT: </a:t>
            </a:r>
            <a:r>
              <a:rPr lang="en-GB" sz="1050">
                <a:solidFill>
                  <a:schemeClr val="dk1"/>
                </a:solidFill>
                <a:latin typeface="Calibri"/>
                <a:ea typeface="Calibri"/>
                <a:cs typeface="Calibri"/>
                <a:sym typeface="Calibri"/>
              </a:rPr>
              <a:t>Many changes to hospital care did not come until the end of the </a:t>
            </a:r>
            <a:r>
              <a:rPr lang="en-GB" sz="1050" b="1">
                <a:solidFill>
                  <a:schemeClr val="dk1"/>
                </a:solidFill>
                <a:latin typeface="Calibri"/>
                <a:ea typeface="Calibri"/>
                <a:cs typeface="Calibri"/>
                <a:sym typeface="Calibri"/>
              </a:rPr>
              <a:t>19</a:t>
            </a:r>
            <a:r>
              <a:rPr lang="en-GB" sz="1050" b="1" baseline="30000">
                <a:solidFill>
                  <a:schemeClr val="dk1"/>
                </a:solidFill>
                <a:latin typeface="Calibri"/>
                <a:ea typeface="Calibri"/>
                <a:cs typeface="Calibri"/>
                <a:sym typeface="Calibri"/>
              </a:rPr>
              <a:t>th</a:t>
            </a:r>
            <a:r>
              <a:rPr lang="en-GB" sz="1050" b="1">
                <a:solidFill>
                  <a:schemeClr val="dk1"/>
                </a:solidFill>
                <a:latin typeface="Calibri"/>
                <a:ea typeface="Calibri"/>
                <a:cs typeface="Calibri"/>
                <a:sym typeface="Calibri"/>
              </a:rPr>
              <a:t> century </a:t>
            </a:r>
            <a:r>
              <a:rPr lang="en-GB" sz="1050">
                <a:solidFill>
                  <a:schemeClr val="dk1"/>
                </a:solidFill>
                <a:latin typeface="Calibri"/>
                <a:ea typeface="Calibri"/>
                <a:cs typeface="Calibri"/>
                <a:sym typeface="Calibri"/>
              </a:rPr>
              <a:t>and took time to develop across the whole country. However, by 1900, many hospitals were unrecognisable from those in 1700. Before the 1850s, hospital care was still limited and relied mainly on donations from the rich. Home care still continued for both rich and poor as well as those seeking advice from unqualified ‘quack’ doctors. More had been done to improve the cleanliness of hospitals, and some specialist hospitals had been created to deal with specific diseases. But, it was not until the </a:t>
            </a:r>
            <a:r>
              <a:rPr lang="en-GB" sz="1050" b="1">
                <a:solidFill>
                  <a:schemeClr val="dk1"/>
                </a:solidFill>
                <a:latin typeface="Calibri"/>
                <a:ea typeface="Calibri"/>
                <a:cs typeface="Calibri"/>
                <a:sym typeface="Calibri"/>
              </a:rPr>
              <a:t>1850s</a:t>
            </a:r>
            <a:r>
              <a:rPr lang="en-GB" sz="1050">
                <a:solidFill>
                  <a:schemeClr val="dk1"/>
                </a:solidFill>
                <a:latin typeface="Calibri"/>
                <a:ea typeface="Calibri"/>
                <a:cs typeface="Calibri"/>
                <a:sym typeface="Calibri"/>
              </a:rPr>
              <a:t> when the improvements we will study this lesson came about and more ‘modern’ hospitals started to appear around the country. </a:t>
            </a:r>
            <a:endParaRPr sz="1000">
              <a:solidFill>
                <a:schemeClr val="dk1"/>
              </a:solidFill>
              <a:latin typeface="Calibri"/>
              <a:ea typeface="Calibri"/>
              <a:cs typeface="Calibri"/>
              <a:sym typeface="Calibri"/>
            </a:endParaRPr>
          </a:p>
        </p:txBody>
      </p:sp>
      <p:sp>
        <p:nvSpPr>
          <p:cNvPr id="988" name="Google Shape;988;p39"/>
          <p:cNvSpPr txBox="1"/>
          <p:nvPr/>
        </p:nvSpPr>
        <p:spPr>
          <a:xfrm>
            <a:off x="1664717" y="5465973"/>
            <a:ext cx="2771100" cy="1339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dk1"/>
                </a:solidFill>
                <a:latin typeface="Calibri"/>
                <a:ea typeface="Calibri"/>
                <a:cs typeface="Calibri"/>
                <a:sym typeface="Calibri"/>
              </a:rPr>
              <a:t>Care for the Rich</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The rich rarely went to hospital but paid for their own </a:t>
            </a:r>
            <a:r>
              <a:rPr lang="en-GB" sz="1000" b="1">
                <a:solidFill>
                  <a:schemeClr val="dk1"/>
                </a:solidFill>
                <a:latin typeface="Calibri"/>
                <a:ea typeface="Calibri"/>
                <a:cs typeface="Calibri"/>
                <a:sym typeface="Calibri"/>
              </a:rPr>
              <a:t>private doctor </a:t>
            </a:r>
            <a:r>
              <a:rPr lang="en-GB" sz="1000">
                <a:solidFill>
                  <a:schemeClr val="dk1"/>
                </a:solidFill>
                <a:latin typeface="Calibri"/>
                <a:ea typeface="Calibri"/>
                <a:cs typeface="Calibri"/>
                <a:sym typeface="Calibri"/>
              </a:rPr>
              <a:t>to treated them at home.  Wealthy homes were still seen as being cleaner than hospital wards and away from the working class.  However, as the 19</a:t>
            </a:r>
            <a:r>
              <a:rPr lang="en-GB" sz="1000" baseline="30000">
                <a:solidFill>
                  <a:schemeClr val="dk1"/>
                </a:solidFill>
                <a:latin typeface="Calibri"/>
                <a:ea typeface="Calibri"/>
                <a:cs typeface="Calibri"/>
                <a:sym typeface="Calibri"/>
              </a:rPr>
              <a:t>th</a:t>
            </a:r>
            <a:r>
              <a:rPr lang="en-GB" sz="1000">
                <a:solidFill>
                  <a:schemeClr val="dk1"/>
                </a:solidFill>
                <a:latin typeface="Calibri"/>
                <a:ea typeface="Calibri"/>
                <a:cs typeface="Calibri"/>
                <a:sym typeface="Calibri"/>
              </a:rPr>
              <a:t> century progressed, the rich started to view hospitals more favourably as they gained new funding and equipment.</a:t>
            </a:r>
            <a:endParaRPr/>
          </a:p>
        </p:txBody>
      </p:sp>
      <p:sp>
        <p:nvSpPr>
          <p:cNvPr id="989" name="Google Shape;989;p39"/>
          <p:cNvSpPr txBox="1"/>
          <p:nvPr/>
        </p:nvSpPr>
        <p:spPr>
          <a:xfrm>
            <a:off x="4477225" y="1559457"/>
            <a:ext cx="2600100" cy="2724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dk1"/>
                </a:solidFill>
                <a:latin typeface="Calibri"/>
                <a:ea typeface="Calibri"/>
                <a:cs typeface="Calibri"/>
                <a:sym typeface="Calibri"/>
              </a:rPr>
              <a:t>The 1830s – The Workhouse</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Cottage and Voluntary Hospitals required some form of </a:t>
            </a:r>
            <a:r>
              <a:rPr lang="en-GB" sz="1000" b="1">
                <a:solidFill>
                  <a:schemeClr val="dk1"/>
                </a:solidFill>
                <a:latin typeface="Calibri"/>
                <a:ea typeface="Calibri"/>
                <a:cs typeface="Calibri"/>
                <a:sym typeface="Calibri"/>
              </a:rPr>
              <a:t>payment</a:t>
            </a:r>
            <a:r>
              <a:rPr lang="en-GB" sz="1000">
                <a:solidFill>
                  <a:schemeClr val="dk1"/>
                </a:solidFill>
                <a:latin typeface="Calibri"/>
                <a:ea typeface="Calibri"/>
                <a:cs typeface="Calibri"/>
                <a:sym typeface="Calibri"/>
              </a:rPr>
              <a:t> which meant there was nothing for the </a:t>
            </a:r>
            <a:r>
              <a:rPr lang="en-GB" sz="1000" b="1">
                <a:solidFill>
                  <a:schemeClr val="dk1"/>
                </a:solidFill>
                <a:latin typeface="Calibri"/>
                <a:ea typeface="Calibri"/>
                <a:cs typeface="Calibri"/>
                <a:sym typeface="Calibri"/>
              </a:rPr>
              <a:t>unemployed, homeless or poor</a:t>
            </a:r>
            <a:r>
              <a:rPr lang="en-GB" sz="1000">
                <a:solidFill>
                  <a:schemeClr val="dk1"/>
                </a:solidFill>
                <a:latin typeface="Calibri"/>
                <a:ea typeface="Calibri"/>
                <a:cs typeface="Calibri"/>
                <a:sym typeface="Calibri"/>
              </a:rPr>
              <a:t> - many of whom lived in growing industrial towns. This included the </a:t>
            </a:r>
            <a:r>
              <a:rPr lang="en-GB" sz="1000" b="1">
                <a:solidFill>
                  <a:schemeClr val="dk1"/>
                </a:solidFill>
                <a:latin typeface="Calibri"/>
                <a:ea typeface="Calibri"/>
                <a:cs typeface="Calibri"/>
                <a:sym typeface="Calibri"/>
              </a:rPr>
              <a:t>elderly poor </a:t>
            </a:r>
            <a:r>
              <a:rPr lang="en-GB" sz="1000">
                <a:solidFill>
                  <a:schemeClr val="dk1"/>
                </a:solidFill>
                <a:latin typeface="Calibri"/>
                <a:ea typeface="Calibri"/>
                <a:cs typeface="Calibri"/>
                <a:sym typeface="Calibri"/>
              </a:rPr>
              <a:t>who couldn’t work because of their age, being deaf, blind or disabled. Despite being seen with sympathy as ‘</a:t>
            </a:r>
            <a:r>
              <a:rPr lang="en-GB" sz="1000" b="1">
                <a:solidFill>
                  <a:schemeClr val="dk1"/>
                </a:solidFill>
                <a:latin typeface="Calibri"/>
                <a:ea typeface="Calibri"/>
                <a:cs typeface="Calibri"/>
                <a:sym typeface="Calibri"/>
              </a:rPr>
              <a:t>deserving poor’ </a:t>
            </a:r>
            <a:r>
              <a:rPr lang="en-GB" sz="1000">
                <a:solidFill>
                  <a:schemeClr val="dk1"/>
                </a:solidFill>
                <a:latin typeface="Calibri"/>
                <a:ea typeface="Calibri"/>
                <a:cs typeface="Calibri"/>
                <a:sym typeface="Calibri"/>
              </a:rPr>
              <a:t>they were often sent to the </a:t>
            </a:r>
            <a:r>
              <a:rPr lang="en-GB" sz="1000" b="1">
                <a:solidFill>
                  <a:schemeClr val="dk1"/>
                </a:solidFill>
                <a:latin typeface="Calibri"/>
                <a:ea typeface="Calibri"/>
                <a:cs typeface="Calibri"/>
                <a:sym typeface="Calibri"/>
              </a:rPr>
              <a:t>workhouse</a:t>
            </a:r>
            <a:r>
              <a:rPr lang="en-GB" sz="1000">
                <a:solidFill>
                  <a:schemeClr val="dk1"/>
                </a:solidFill>
                <a:latin typeface="Calibri"/>
                <a:ea typeface="Calibri"/>
                <a:cs typeface="Calibri"/>
                <a:sym typeface="Calibri"/>
              </a:rPr>
              <a:t> with the </a:t>
            </a:r>
            <a:r>
              <a:rPr lang="en-GB" sz="1000" b="1">
                <a:solidFill>
                  <a:schemeClr val="dk1"/>
                </a:solidFill>
                <a:latin typeface="Calibri"/>
                <a:ea typeface="Calibri"/>
                <a:cs typeface="Calibri"/>
                <a:sym typeface="Calibri"/>
              </a:rPr>
              <a:t>undeserving poor</a:t>
            </a:r>
            <a:r>
              <a:rPr lang="en-GB" sz="1000">
                <a:solidFill>
                  <a:schemeClr val="dk1"/>
                </a:solidFill>
                <a:latin typeface="Calibri"/>
                <a:ea typeface="Calibri"/>
                <a:cs typeface="Calibri"/>
                <a:sym typeface="Calibri"/>
              </a:rPr>
              <a:t> who at the time were seen as just ‘lazy’. Workhouses had been built from the 1830s with conditions and the treatment of the ‘</a:t>
            </a:r>
            <a:r>
              <a:rPr lang="en-GB" sz="1000" b="1">
                <a:solidFill>
                  <a:schemeClr val="dk1"/>
                </a:solidFill>
                <a:latin typeface="Calibri"/>
                <a:ea typeface="Calibri"/>
                <a:cs typeface="Calibri"/>
                <a:sym typeface="Calibri"/>
              </a:rPr>
              <a:t>inmates</a:t>
            </a:r>
            <a:r>
              <a:rPr lang="en-GB" sz="1000">
                <a:solidFill>
                  <a:schemeClr val="dk1"/>
                </a:solidFill>
                <a:latin typeface="Calibri"/>
                <a:ea typeface="Calibri"/>
                <a:cs typeface="Calibri"/>
                <a:sym typeface="Calibri"/>
              </a:rPr>
              <a:t>’ was often </a:t>
            </a:r>
            <a:r>
              <a:rPr lang="en-GB" sz="1000" b="1">
                <a:solidFill>
                  <a:schemeClr val="dk1"/>
                </a:solidFill>
                <a:latin typeface="Calibri"/>
                <a:ea typeface="Calibri"/>
                <a:cs typeface="Calibri"/>
                <a:sym typeface="Calibri"/>
              </a:rPr>
              <a:t>very poor</a:t>
            </a:r>
            <a:r>
              <a:rPr lang="en-GB" sz="1000">
                <a:solidFill>
                  <a:schemeClr val="dk1"/>
                </a:solidFill>
                <a:latin typeface="Calibri"/>
                <a:ea typeface="Calibri"/>
                <a:cs typeface="Calibri"/>
                <a:sym typeface="Calibri"/>
              </a:rPr>
              <a:t>.  Often, the deserving poor (elderly, sick and disabled) were kept in the same part of the workhouse as other ‘</a:t>
            </a:r>
            <a:r>
              <a:rPr lang="en-GB" sz="1000" b="1">
                <a:solidFill>
                  <a:schemeClr val="dk1"/>
                </a:solidFill>
                <a:latin typeface="Calibri"/>
                <a:ea typeface="Calibri"/>
                <a:cs typeface="Calibri"/>
                <a:sym typeface="Calibri"/>
              </a:rPr>
              <a:t>inmates</a:t>
            </a:r>
            <a:r>
              <a:rPr lang="en-GB" sz="1000">
                <a:solidFill>
                  <a:schemeClr val="dk1"/>
                </a:solidFill>
                <a:latin typeface="Calibri"/>
                <a:ea typeface="Calibri"/>
                <a:cs typeface="Calibri"/>
                <a:sym typeface="Calibri"/>
              </a:rPr>
              <a:t>’.</a:t>
            </a:r>
            <a:endParaRPr/>
          </a:p>
        </p:txBody>
      </p:sp>
      <p:sp>
        <p:nvSpPr>
          <p:cNvPr id="990" name="Google Shape;990;p39"/>
          <p:cNvSpPr txBox="1"/>
          <p:nvPr/>
        </p:nvSpPr>
        <p:spPr>
          <a:xfrm>
            <a:off x="1675947" y="1219071"/>
            <a:ext cx="27600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Types of Hospital after 1850</a:t>
            </a:r>
            <a:endParaRPr/>
          </a:p>
        </p:txBody>
      </p:sp>
      <p:sp>
        <p:nvSpPr>
          <p:cNvPr id="991" name="Google Shape;991;p39"/>
          <p:cNvSpPr txBox="1"/>
          <p:nvPr/>
        </p:nvSpPr>
        <p:spPr>
          <a:xfrm>
            <a:off x="10232474" y="2638072"/>
            <a:ext cx="1813800" cy="1485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a:solidFill>
                  <a:schemeClr val="dk1"/>
                </a:solidFill>
                <a:latin typeface="Calibri"/>
                <a:ea typeface="Calibri"/>
                <a:cs typeface="Calibri"/>
                <a:sym typeface="Calibri"/>
              </a:rPr>
              <a:t>Wards</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Hospitals were divided into separate ‘</a:t>
            </a:r>
            <a:r>
              <a:rPr lang="en-GB" sz="1000" b="1">
                <a:solidFill>
                  <a:schemeClr val="dk1"/>
                </a:solidFill>
                <a:latin typeface="Calibri"/>
                <a:ea typeface="Calibri"/>
                <a:cs typeface="Calibri"/>
                <a:sym typeface="Calibri"/>
              </a:rPr>
              <a:t>wards</a:t>
            </a:r>
            <a:r>
              <a:rPr lang="en-GB" sz="1000">
                <a:solidFill>
                  <a:schemeClr val="dk1"/>
                </a:solidFill>
                <a:latin typeface="Calibri"/>
                <a:ea typeface="Calibri"/>
                <a:cs typeface="Calibri"/>
                <a:sym typeface="Calibri"/>
              </a:rPr>
              <a:t>’ to treat a particular type of disease or patient using Nightingales Pavilion Style.  Separate wards also meant that patients with infectious diseases were kept apart.  </a:t>
            </a:r>
            <a:endParaRPr/>
          </a:p>
        </p:txBody>
      </p:sp>
      <p:sp>
        <p:nvSpPr>
          <p:cNvPr id="992" name="Google Shape;992;p39"/>
          <p:cNvSpPr txBox="1"/>
          <p:nvPr/>
        </p:nvSpPr>
        <p:spPr>
          <a:xfrm>
            <a:off x="7196378" y="5627556"/>
            <a:ext cx="1825200" cy="11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a:solidFill>
                  <a:schemeClr val="dk1"/>
                </a:solidFill>
                <a:latin typeface="Calibri"/>
                <a:ea typeface="Calibri"/>
                <a:cs typeface="Calibri"/>
                <a:sym typeface="Calibri"/>
              </a:rPr>
              <a:t>Hygiene</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Hygiene was a top priority with a focus on preventing the spread of germs using </a:t>
            </a:r>
            <a:r>
              <a:rPr lang="en-GB" sz="1000" b="1">
                <a:solidFill>
                  <a:schemeClr val="dk1"/>
                </a:solidFill>
                <a:latin typeface="Calibri"/>
                <a:ea typeface="Calibri"/>
                <a:cs typeface="Calibri"/>
                <a:sym typeface="Calibri"/>
              </a:rPr>
              <a:t>antiseptics</a:t>
            </a:r>
            <a:r>
              <a:rPr lang="en-GB" sz="1000">
                <a:solidFill>
                  <a:schemeClr val="dk1"/>
                </a:solidFill>
                <a:latin typeface="Calibri"/>
                <a:ea typeface="Calibri"/>
                <a:cs typeface="Calibri"/>
                <a:sym typeface="Calibri"/>
              </a:rPr>
              <a:t>.  This proved that the Germ Theory had been accepted by this time. </a:t>
            </a:r>
            <a:endParaRPr/>
          </a:p>
        </p:txBody>
      </p:sp>
      <p:sp>
        <p:nvSpPr>
          <p:cNvPr id="993" name="Google Shape;993;p39"/>
          <p:cNvSpPr txBox="1"/>
          <p:nvPr/>
        </p:nvSpPr>
        <p:spPr>
          <a:xfrm>
            <a:off x="9627986" y="1482663"/>
            <a:ext cx="2437200" cy="11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a:solidFill>
                  <a:schemeClr val="dk1"/>
                </a:solidFill>
                <a:latin typeface="Calibri"/>
                <a:ea typeface="Calibri"/>
                <a:cs typeface="Calibri"/>
                <a:sym typeface="Calibri"/>
              </a:rPr>
              <a:t>Staffing - Doctors </a:t>
            </a:r>
            <a:endParaRPr/>
          </a:p>
          <a:p>
            <a:pPr marL="0" marR="0" lvl="0" indent="0" algn="just" rtl="0">
              <a:spcBef>
                <a:spcPts val="0"/>
              </a:spcBef>
              <a:spcAft>
                <a:spcPts val="0"/>
              </a:spcAft>
              <a:buNone/>
            </a:pPr>
            <a:r>
              <a:rPr lang="en-GB" sz="1000">
                <a:solidFill>
                  <a:schemeClr val="dk1"/>
                </a:solidFill>
                <a:latin typeface="Calibri"/>
                <a:ea typeface="Calibri"/>
                <a:cs typeface="Calibri"/>
                <a:sym typeface="Calibri"/>
              </a:rPr>
              <a:t>Doctors were a common sight, particularly </a:t>
            </a:r>
            <a:r>
              <a:rPr lang="en-GB" sz="1000" b="1">
                <a:solidFill>
                  <a:schemeClr val="dk1"/>
                </a:solidFill>
                <a:latin typeface="Calibri"/>
                <a:ea typeface="Calibri"/>
                <a:cs typeface="Calibri"/>
                <a:sym typeface="Calibri"/>
              </a:rPr>
              <a:t>junior doctors </a:t>
            </a:r>
            <a:r>
              <a:rPr lang="en-GB" sz="1000">
                <a:solidFill>
                  <a:schemeClr val="dk1"/>
                </a:solidFill>
                <a:latin typeface="Calibri"/>
                <a:ea typeface="Calibri"/>
                <a:cs typeface="Calibri"/>
                <a:sym typeface="Calibri"/>
              </a:rPr>
              <a:t>who were getting far more </a:t>
            </a:r>
            <a:r>
              <a:rPr lang="en-GB" sz="1000" b="1">
                <a:solidFill>
                  <a:schemeClr val="dk1"/>
                </a:solidFill>
                <a:latin typeface="Calibri"/>
                <a:ea typeface="Calibri"/>
                <a:cs typeface="Calibri"/>
                <a:sym typeface="Calibri"/>
              </a:rPr>
              <a:t>hands on experience</a:t>
            </a:r>
            <a:r>
              <a:rPr lang="en-GB" sz="1000">
                <a:solidFill>
                  <a:schemeClr val="dk1"/>
                </a:solidFill>
                <a:latin typeface="Calibri"/>
                <a:ea typeface="Calibri"/>
                <a:cs typeface="Calibri"/>
                <a:sym typeface="Calibri"/>
              </a:rPr>
              <a:t>. Surgeons and doctors began to wear specialist </a:t>
            </a:r>
            <a:r>
              <a:rPr lang="en-GB" sz="1000" b="1">
                <a:solidFill>
                  <a:schemeClr val="dk1"/>
                </a:solidFill>
                <a:latin typeface="Calibri"/>
                <a:ea typeface="Calibri"/>
                <a:cs typeface="Calibri"/>
                <a:sym typeface="Calibri"/>
              </a:rPr>
              <a:t>gowns</a:t>
            </a:r>
            <a:r>
              <a:rPr lang="en-GB" sz="1000">
                <a:solidFill>
                  <a:schemeClr val="dk1"/>
                </a:solidFill>
                <a:latin typeface="Calibri"/>
                <a:ea typeface="Calibri"/>
                <a:cs typeface="Calibri"/>
                <a:sym typeface="Calibri"/>
              </a:rPr>
              <a:t> rather than their normal clothing which reduced the spread of germs.</a:t>
            </a:r>
            <a:endParaRPr/>
          </a:p>
        </p:txBody>
      </p:sp>
      <p:sp>
        <p:nvSpPr>
          <p:cNvPr id="994" name="Google Shape;994;p39"/>
          <p:cNvSpPr txBox="1"/>
          <p:nvPr/>
        </p:nvSpPr>
        <p:spPr>
          <a:xfrm>
            <a:off x="7183906" y="1482663"/>
            <a:ext cx="2444100" cy="1947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a:solidFill>
                  <a:schemeClr val="dk1"/>
                </a:solidFill>
                <a:latin typeface="Calibri"/>
                <a:ea typeface="Calibri"/>
                <a:cs typeface="Calibri"/>
                <a:sym typeface="Calibri"/>
              </a:rPr>
              <a:t>Staffing - Nurses</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Trained nurses lived near hospitals with homes provided for them.  This meant hospitals were better organised and far cleaner than before. The building and equipment would be kept clean and the patients were washed and given clean bedding and clothing during their stay. Patients could have around the clock                care and observation. Nurses were                  given a far more professional role                         to work alongside qualified doctors.  </a:t>
            </a:r>
            <a:endParaRPr/>
          </a:p>
        </p:txBody>
      </p:sp>
      <p:sp>
        <p:nvSpPr>
          <p:cNvPr id="995" name="Google Shape;995;p39"/>
          <p:cNvSpPr txBox="1"/>
          <p:nvPr/>
        </p:nvSpPr>
        <p:spPr>
          <a:xfrm>
            <a:off x="7196378" y="3404998"/>
            <a:ext cx="1825200" cy="11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a:solidFill>
                  <a:schemeClr val="dk1"/>
                </a:solidFill>
                <a:latin typeface="Calibri"/>
                <a:ea typeface="Calibri"/>
                <a:cs typeface="Calibri"/>
                <a:sym typeface="Calibri"/>
              </a:rPr>
              <a:t>Government Funding </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The government became more involved in building hospitals due to the pressure put on them from the working class public - more of whom could now vote! </a:t>
            </a:r>
            <a:endParaRPr/>
          </a:p>
        </p:txBody>
      </p:sp>
      <p:sp>
        <p:nvSpPr>
          <p:cNvPr id="996" name="Google Shape;996;p39"/>
          <p:cNvSpPr txBox="1"/>
          <p:nvPr/>
        </p:nvSpPr>
        <p:spPr>
          <a:xfrm>
            <a:off x="10217380" y="3990258"/>
            <a:ext cx="1847700" cy="11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a:solidFill>
                  <a:schemeClr val="dk1"/>
                </a:solidFill>
                <a:latin typeface="Calibri"/>
                <a:ea typeface="Calibri"/>
                <a:cs typeface="Calibri"/>
                <a:sym typeface="Calibri"/>
              </a:rPr>
              <a:t>Public Donations</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Local governments wanted the most ‘</a:t>
            </a:r>
            <a:r>
              <a:rPr lang="en-GB" sz="1000" b="1">
                <a:solidFill>
                  <a:schemeClr val="dk1"/>
                </a:solidFill>
                <a:latin typeface="Calibri"/>
                <a:ea typeface="Calibri"/>
                <a:cs typeface="Calibri"/>
                <a:sym typeface="Calibri"/>
              </a:rPr>
              <a:t>modern</a:t>
            </a:r>
            <a:r>
              <a:rPr lang="en-GB" sz="1000">
                <a:solidFill>
                  <a:schemeClr val="dk1"/>
                </a:solidFill>
                <a:latin typeface="Calibri"/>
                <a:ea typeface="Calibri"/>
                <a:cs typeface="Calibri"/>
                <a:sym typeface="Calibri"/>
              </a:rPr>
              <a:t>’ hospitals. This competition encouraged more donations from the wealthy who would have wards named after them as a result.</a:t>
            </a:r>
            <a:endParaRPr/>
          </a:p>
        </p:txBody>
      </p:sp>
      <p:sp>
        <p:nvSpPr>
          <p:cNvPr id="997" name="Google Shape;997;p39"/>
          <p:cNvSpPr txBox="1"/>
          <p:nvPr/>
        </p:nvSpPr>
        <p:spPr>
          <a:xfrm>
            <a:off x="7196378" y="4570835"/>
            <a:ext cx="1825200" cy="11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a:solidFill>
                  <a:schemeClr val="dk1"/>
                </a:solidFill>
                <a:latin typeface="Calibri"/>
                <a:ea typeface="Calibri"/>
                <a:cs typeface="Calibri"/>
                <a:sym typeface="Calibri"/>
              </a:rPr>
              <a:t>A Hospital’s Purpose</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The purpose of hospitals changed from simply being places for the sick to rest, to places which provided specialist treatment and diagnosis.</a:t>
            </a:r>
            <a:endParaRPr/>
          </a:p>
        </p:txBody>
      </p:sp>
      <p:sp>
        <p:nvSpPr>
          <p:cNvPr id="998" name="Google Shape;998;p39"/>
          <p:cNvSpPr txBox="1"/>
          <p:nvPr/>
        </p:nvSpPr>
        <p:spPr>
          <a:xfrm>
            <a:off x="1674996" y="1557763"/>
            <a:ext cx="2760900" cy="1954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dk1"/>
                </a:solidFill>
                <a:latin typeface="Calibri"/>
                <a:ea typeface="Calibri"/>
                <a:cs typeface="Calibri"/>
                <a:sym typeface="Calibri"/>
              </a:rPr>
              <a:t>Voluntary Hospitals</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Voluntary hospitals was run by </a:t>
            </a:r>
            <a:r>
              <a:rPr lang="en-GB" sz="1000" b="1">
                <a:solidFill>
                  <a:schemeClr val="dk1"/>
                </a:solidFill>
                <a:latin typeface="Calibri"/>
                <a:ea typeface="Calibri"/>
                <a:cs typeface="Calibri"/>
                <a:sym typeface="Calibri"/>
              </a:rPr>
              <a:t>local doctors who </a:t>
            </a:r>
            <a:r>
              <a:rPr lang="en-GB" sz="1000">
                <a:solidFill>
                  <a:schemeClr val="dk1"/>
                </a:solidFill>
                <a:latin typeface="Calibri"/>
                <a:ea typeface="Calibri"/>
                <a:cs typeface="Calibri"/>
                <a:sym typeface="Calibri"/>
              </a:rPr>
              <a:t>gave their time for free. They were funded by the rich who gave </a:t>
            </a:r>
            <a:r>
              <a:rPr lang="en-GB" sz="1000" b="1">
                <a:solidFill>
                  <a:schemeClr val="dk1"/>
                </a:solidFill>
                <a:latin typeface="Calibri"/>
                <a:ea typeface="Calibri"/>
                <a:cs typeface="Calibri"/>
                <a:sym typeface="Calibri"/>
              </a:rPr>
              <a:t>donations</a:t>
            </a:r>
            <a:r>
              <a:rPr lang="en-GB" sz="1000">
                <a:solidFill>
                  <a:schemeClr val="dk1"/>
                </a:solidFill>
                <a:latin typeface="Calibri"/>
                <a:ea typeface="Calibri"/>
                <a:cs typeface="Calibri"/>
                <a:sym typeface="Calibri"/>
              </a:rPr>
              <a:t> to support the hospitals even if they did not use them themselves and were based in larger towns and cities. Charity remained important at a time before the government started funding hospitals.   Workers used the hospitals if they </a:t>
            </a:r>
            <a:r>
              <a:rPr lang="en-GB" sz="1000" b="1">
                <a:solidFill>
                  <a:schemeClr val="dk1"/>
                </a:solidFill>
                <a:latin typeface="Calibri"/>
                <a:ea typeface="Calibri"/>
                <a:cs typeface="Calibri"/>
                <a:sym typeface="Calibri"/>
              </a:rPr>
              <a:t>subscribed</a:t>
            </a:r>
            <a:r>
              <a:rPr lang="en-GB" sz="1000">
                <a:solidFill>
                  <a:schemeClr val="dk1"/>
                </a:solidFill>
                <a:latin typeface="Calibri"/>
                <a:ea typeface="Calibri"/>
                <a:cs typeface="Calibri"/>
                <a:sym typeface="Calibri"/>
              </a:rPr>
              <a:t> to a  ‘</a:t>
            </a:r>
            <a:r>
              <a:rPr lang="en-GB" sz="1000" b="1">
                <a:solidFill>
                  <a:schemeClr val="dk1"/>
                </a:solidFill>
                <a:latin typeface="Calibri"/>
                <a:ea typeface="Calibri"/>
                <a:cs typeface="Calibri"/>
                <a:sym typeface="Calibri"/>
              </a:rPr>
              <a:t>sick club</a:t>
            </a:r>
            <a:r>
              <a:rPr lang="en-GB" sz="1000">
                <a:solidFill>
                  <a:schemeClr val="dk1"/>
                </a:solidFill>
                <a:latin typeface="Calibri"/>
                <a:ea typeface="Calibri"/>
                <a:cs typeface="Calibri"/>
                <a:sym typeface="Calibri"/>
              </a:rPr>
              <a:t>’ by paying a </a:t>
            </a:r>
            <a:r>
              <a:rPr lang="en-GB" sz="1000" b="1">
                <a:solidFill>
                  <a:schemeClr val="dk1"/>
                </a:solidFill>
                <a:latin typeface="Calibri"/>
                <a:ea typeface="Calibri"/>
                <a:cs typeface="Calibri"/>
                <a:sym typeface="Calibri"/>
              </a:rPr>
              <a:t>small fee </a:t>
            </a:r>
            <a:r>
              <a:rPr lang="en-GB" sz="1000">
                <a:solidFill>
                  <a:schemeClr val="dk1"/>
                </a:solidFill>
                <a:latin typeface="Calibri"/>
                <a:ea typeface="Calibri"/>
                <a:cs typeface="Calibri"/>
                <a:sym typeface="Calibri"/>
              </a:rPr>
              <a:t>every week into a fund to cover the costs of the hospital. There were </a:t>
            </a:r>
            <a:r>
              <a:rPr lang="en-GB" sz="1000" b="1">
                <a:solidFill>
                  <a:schemeClr val="dk1"/>
                </a:solidFill>
                <a:latin typeface="Calibri"/>
                <a:ea typeface="Calibri"/>
                <a:cs typeface="Calibri"/>
                <a:sym typeface="Calibri"/>
              </a:rPr>
              <a:t>18</a:t>
            </a:r>
            <a:r>
              <a:rPr lang="en-GB" sz="1000">
                <a:solidFill>
                  <a:schemeClr val="dk1"/>
                </a:solidFill>
                <a:latin typeface="Calibri"/>
                <a:ea typeface="Calibri"/>
                <a:cs typeface="Calibri"/>
                <a:sym typeface="Calibri"/>
              </a:rPr>
              <a:t> voluntary hospitals in </a:t>
            </a:r>
            <a:r>
              <a:rPr lang="en-GB" sz="1000" b="1">
                <a:solidFill>
                  <a:schemeClr val="dk1"/>
                </a:solidFill>
                <a:latin typeface="Calibri"/>
                <a:ea typeface="Calibri"/>
                <a:cs typeface="Calibri"/>
                <a:sym typeface="Calibri"/>
              </a:rPr>
              <a:t>London</a:t>
            </a:r>
            <a:r>
              <a:rPr lang="en-GB" sz="1000">
                <a:solidFill>
                  <a:schemeClr val="dk1"/>
                </a:solidFill>
                <a:latin typeface="Calibri"/>
                <a:ea typeface="Calibri"/>
                <a:cs typeface="Calibri"/>
                <a:sym typeface="Calibri"/>
              </a:rPr>
              <a:t>. </a:t>
            </a:r>
            <a:endParaRPr/>
          </a:p>
        </p:txBody>
      </p:sp>
      <p:sp>
        <p:nvSpPr>
          <p:cNvPr id="999" name="Google Shape;999;p39"/>
          <p:cNvSpPr txBox="1"/>
          <p:nvPr/>
        </p:nvSpPr>
        <p:spPr>
          <a:xfrm>
            <a:off x="1665724" y="3588812"/>
            <a:ext cx="2769300" cy="1800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dk1"/>
                </a:solidFill>
                <a:latin typeface="Calibri"/>
                <a:ea typeface="Calibri"/>
                <a:cs typeface="Calibri"/>
                <a:sym typeface="Calibri"/>
              </a:rPr>
              <a:t>Cottage Hospitals</a:t>
            </a:r>
            <a:endParaRPr/>
          </a:p>
          <a:p>
            <a:pPr marL="0" marR="0" lvl="0" indent="0" algn="l" rtl="0">
              <a:spcBef>
                <a:spcPts val="0"/>
              </a:spcBef>
              <a:spcAft>
                <a:spcPts val="0"/>
              </a:spcAft>
              <a:buNone/>
            </a:pPr>
            <a:r>
              <a:rPr lang="en-GB" sz="1000" b="1">
                <a:solidFill>
                  <a:schemeClr val="dk1"/>
                </a:solidFill>
                <a:latin typeface="Calibri"/>
                <a:ea typeface="Calibri"/>
                <a:cs typeface="Calibri"/>
                <a:sym typeface="Calibri"/>
              </a:rPr>
              <a:t>Cottage hospitals </a:t>
            </a:r>
            <a:r>
              <a:rPr lang="en-GB" sz="1000">
                <a:solidFill>
                  <a:schemeClr val="dk1"/>
                </a:solidFill>
                <a:latin typeface="Calibri"/>
                <a:ea typeface="Calibri"/>
                <a:cs typeface="Calibri"/>
                <a:sym typeface="Calibri"/>
              </a:rPr>
              <a:t>were simply </a:t>
            </a:r>
            <a:r>
              <a:rPr lang="en-GB" sz="1000" b="1">
                <a:solidFill>
                  <a:schemeClr val="dk1"/>
                </a:solidFill>
                <a:latin typeface="Calibri"/>
                <a:ea typeface="Calibri"/>
                <a:cs typeface="Calibri"/>
                <a:sym typeface="Calibri"/>
              </a:rPr>
              <a:t>small</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converted</a:t>
            </a:r>
            <a:r>
              <a:rPr lang="en-GB" sz="1000">
                <a:solidFill>
                  <a:schemeClr val="dk1"/>
                </a:solidFill>
                <a:latin typeface="Calibri"/>
                <a:ea typeface="Calibri"/>
                <a:cs typeface="Calibri"/>
                <a:sym typeface="Calibri"/>
              </a:rPr>
              <a:t> cottages in more rural areas.  The first cottage hospital opened in Surrey in </a:t>
            </a:r>
            <a:r>
              <a:rPr lang="en-GB" sz="1000" b="1">
                <a:solidFill>
                  <a:schemeClr val="dk1"/>
                </a:solidFill>
                <a:latin typeface="Calibri"/>
                <a:ea typeface="Calibri"/>
                <a:cs typeface="Calibri"/>
                <a:sym typeface="Calibri"/>
              </a:rPr>
              <a:t>1859 </a:t>
            </a:r>
            <a:r>
              <a:rPr lang="en-GB" sz="1000">
                <a:solidFill>
                  <a:schemeClr val="dk1"/>
                </a:solidFill>
                <a:latin typeface="Calibri"/>
                <a:ea typeface="Calibri"/>
                <a:cs typeface="Calibri"/>
                <a:sym typeface="Calibri"/>
              </a:rPr>
              <a:t>for those who could not travel to </a:t>
            </a:r>
            <a:r>
              <a:rPr lang="en-GB" sz="1000" b="1">
                <a:solidFill>
                  <a:schemeClr val="dk1"/>
                </a:solidFill>
                <a:latin typeface="Calibri"/>
                <a:ea typeface="Calibri"/>
                <a:cs typeface="Calibri"/>
                <a:sym typeface="Calibri"/>
              </a:rPr>
              <a:t>London </a:t>
            </a:r>
            <a:r>
              <a:rPr lang="en-GB" sz="1000">
                <a:solidFill>
                  <a:schemeClr val="dk1"/>
                </a:solidFill>
                <a:latin typeface="Calibri"/>
                <a:ea typeface="Calibri"/>
                <a:cs typeface="Calibri"/>
                <a:sym typeface="Calibri"/>
              </a:rPr>
              <a:t>. They provided more </a:t>
            </a:r>
            <a:r>
              <a:rPr lang="en-GB" sz="1000" b="1">
                <a:solidFill>
                  <a:schemeClr val="dk1"/>
                </a:solidFill>
                <a:latin typeface="Calibri"/>
                <a:ea typeface="Calibri"/>
                <a:cs typeface="Calibri"/>
                <a:sym typeface="Calibri"/>
              </a:rPr>
              <a:t>immediate care</a:t>
            </a:r>
            <a:r>
              <a:rPr lang="en-GB" sz="1000">
                <a:solidFill>
                  <a:schemeClr val="dk1"/>
                </a:solidFill>
                <a:latin typeface="Calibri"/>
                <a:ea typeface="Calibri"/>
                <a:cs typeface="Calibri"/>
                <a:sym typeface="Calibri"/>
              </a:rPr>
              <a:t> for </a:t>
            </a:r>
            <a:r>
              <a:rPr lang="en-GB" sz="1000" b="1">
                <a:solidFill>
                  <a:schemeClr val="dk1"/>
                </a:solidFill>
                <a:latin typeface="Calibri"/>
                <a:ea typeface="Calibri"/>
                <a:cs typeface="Calibri"/>
                <a:sym typeface="Calibri"/>
              </a:rPr>
              <a:t>workers</a:t>
            </a:r>
            <a:r>
              <a:rPr lang="en-GB" sz="1000">
                <a:solidFill>
                  <a:schemeClr val="dk1"/>
                </a:solidFill>
                <a:latin typeface="Calibri"/>
                <a:ea typeface="Calibri"/>
                <a:cs typeface="Calibri"/>
                <a:sym typeface="Calibri"/>
              </a:rPr>
              <a:t> in villages or smaller towns and aimed to create a home atmosphere. Visitors and parents were encouraged to </a:t>
            </a:r>
            <a:r>
              <a:rPr lang="en-GB" sz="1000" b="1">
                <a:solidFill>
                  <a:schemeClr val="dk1"/>
                </a:solidFill>
                <a:latin typeface="Calibri"/>
                <a:ea typeface="Calibri"/>
                <a:cs typeface="Calibri"/>
                <a:sym typeface="Calibri"/>
              </a:rPr>
              <a:t>help</a:t>
            </a:r>
            <a:r>
              <a:rPr lang="en-GB" sz="1000">
                <a:solidFill>
                  <a:schemeClr val="dk1"/>
                </a:solidFill>
                <a:latin typeface="Calibri"/>
                <a:ea typeface="Calibri"/>
                <a:cs typeface="Calibri"/>
                <a:sym typeface="Calibri"/>
              </a:rPr>
              <a:t> nurses look after patients and learn how to continue the care at home. By 1900 there were </a:t>
            </a:r>
            <a:r>
              <a:rPr lang="en-GB" sz="1000" b="1">
                <a:solidFill>
                  <a:schemeClr val="dk1"/>
                </a:solidFill>
                <a:latin typeface="Calibri"/>
                <a:ea typeface="Calibri"/>
                <a:cs typeface="Calibri"/>
                <a:sym typeface="Calibri"/>
              </a:rPr>
              <a:t>300</a:t>
            </a:r>
            <a:r>
              <a:rPr lang="en-GB" sz="1000">
                <a:solidFill>
                  <a:schemeClr val="dk1"/>
                </a:solidFill>
                <a:latin typeface="Calibri"/>
                <a:ea typeface="Calibri"/>
                <a:cs typeface="Calibri"/>
                <a:sym typeface="Calibri"/>
              </a:rPr>
              <a:t> around the country.</a:t>
            </a:r>
            <a:endParaRPr/>
          </a:p>
        </p:txBody>
      </p:sp>
      <p:sp>
        <p:nvSpPr>
          <p:cNvPr id="1000" name="Google Shape;1000;p39"/>
          <p:cNvSpPr txBox="1"/>
          <p:nvPr/>
        </p:nvSpPr>
        <p:spPr>
          <a:xfrm>
            <a:off x="4477225" y="4366932"/>
            <a:ext cx="2600100" cy="2416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dk1"/>
                </a:solidFill>
                <a:latin typeface="Calibri"/>
                <a:ea typeface="Calibri"/>
                <a:cs typeface="Calibri"/>
                <a:sym typeface="Calibri"/>
              </a:rPr>
              <a:t>New ‘Infirmaries’ from 1867</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By </a:t>
            </a:r>
            <a:r>
              <a:rPr lang="en-GB" sz="1000" b="1">
                <a:solidFill>
                  <a:schemeClr val="dk1"/>
                </a:solidFill>
                <a:latin typeface="Calibri"/>
                <a:ea typeface="Calibri"/>
                <a:cs typeface="Calibri"/>
                <a:sym typeface="Calibri"/>
              </a:rPr>
              <a:t>1867</a:t>
            </a:r>
            <a:r>
              <a:rPr lang="en-GB" sz="1000">
                <a:solidFill>
                  <a:schemeClr val="dk1"/>
                </a:solidFill>
                <a:latin typeface="Calibri"/>
                <a:ea typeface="Calibri"/>
                <a:cs typeface="Calibri"/>
                <a:sym typeface="Calibri"/>
              </a:rPr>
              <a:t>, the government gave in to public pressure against the workhouses and ordered new ‘</a:t>
            </a:r>
            <a:r>
              <a:rPr lang="en-GB" sz="1000" b="1">
                <a:solidFill>
                  <a:schemeClr val="dk1"/>
                </a:solidFill>
                <a:latin typeface="Calibri"/>
                <a:ea typeface="Calibri"/>
                <a:cs typeface="Calibri"/>
                <a:sym typeface="Calibri"/>
              </a:rPr>
              <a:t>infirmaries</a:t>
            </a:r>
            <a:r>
              <a:rPr lang="en-GB" sz="1000">
                <a:solidFill>
                  <a:schemeClr val="dk1"/>
                </a:solidFill>
                <a:latin typeface="Calibri"/>
                <a:ea typeface="Calibri"/>
                <a:cs typeface="Calibri"/>
                <a:sym typeface="Calibri"/>
              </a:rPr>
              <a:t>’ to be built using </a:t>
            </a:r>
            <a:r>
              <a:rPr lang="en-GB" sz="1000" b="1">
                <a:solidFill>
                  <a:schemeClr val="dk1"/>
                </a:solidFill>
                <a:latin typeface="Calibri"/>
                <a:ea typeface="Calibri"/>
                <a:cs typeface="Calibri"/>
                <a:sym typeface="Calibri"/>
              </a:rPr>
              <a:t>taxes </a:t>
            </a:r>
            <a:r>
              <a:rPr lang="en-GB" sz="1000">
                <a:solidFill>
                  <a:schemeClr val="dk1"/>
                </a:solidFill>
                <a:latin typeface="Calibri"/>
                <a:ea typeface="Calibri"/>
                <a:cs typeface="Calibri"/>
                <a:sym typeface="Calibri"/>
              </a:rPr>
              <a:t>to care for the </a:t>
            </a:r>
            <a:r>
              <a:rPr lang="en-GB" sz="1000" b="1">
                <a:solidFill>
                  <a:schemeClr val="dk1"/>
                </a:solidFill>
                <a:latin typeface="Calibri"/>
                <a:ea typeface="Calibri"/>
                <a:cs typeface="Calibri"/>
                <a:sym typeface="Calibri"/>
              </a:rPr>
              <a:t>deserving poor</a:t>
            </a:r>
            <a:r>
              <a:rPr lang="en-GB" sz="1000">
                <a:solidFill>
                  <a:schemeClr val="dk1"/>
                </a:solidFill>
                <a:latin typeface="Calibri"/>
                <a:ea typeface="Calibri"/>
                <a:cs typeface="Calibri"/>
                <a:sym typeface="Calibri"/>
              </a:rPr>
              <a:t>.  They were </a:t>
            </a:r>
            <a:r>
              <a:rPr lang="en-GB" sz="1000" b="1">
                <a:solidFill>
                  <a:schemeClr val="dk1"/>
                </a:solidFill>
                <a:latin typeface="Calibri"/>
                <a:ea typeface="Calibri"/>
                <a:cs typeface="Calibri"/>
                <a:sym typeface="Calibri"/>
              </a:rPr>
              <a:t>separate </a:t>
            </a:r>
            <a:r>
              <a:rPr lang="en-GB" sz="1000">
                <a:solidFill>
                  <a:schemeClr val="dk1"/>
                </a:solidFill>
                <a:latin typeface="Calibri"/>
                <a:ea typeface="Calibri"/>
                <a:cs typeface="Calibri"/>
                <a:sym typeface="Calibri"/>
              </a:rPr>
              <a:t>from the workhouse and given a </a:t>
            </a:r>
            <a:r>
              <a:rPr lang="en-GB" sz="1000" b="1">
                <a:solidFill>
                  <a:schemeClr val="dk1"/>
                </a:solidFill>
                <a:latin typeface="Calibri"/>
                <a:ea typeface="Calibri"/>
                <a:cs typeface="Calibri"/>
                <a:sym typeface="Calibri"/>
              </a:rPr>
              <a:t>paid doctor </a:t>
            </a:r>
            <a:r>
              <a:rPr lang="en-GB" sz="1000">
                <a:solidFill>
                  <a:schemeClr val="dk1"/>
                </a:solidFill>
                <a:latin typeface="Calibri"/>
                <a:ea typeface="Calibri"/>
                <a:cs typeface="Calibri"/>
                <a:sym typeface="Calibri"/>
              </a:rPr>
              <a:t>to treat the sick. New </a:t>
            </a:r>
            <a:r>
              <a:rPr lang="en-GB" sz="1000" b="1">
                <a:solidFill>
                  <a:schemeClr val="dk1"/>
                </a:solidFill>
                <a:latin typeface="Calibri"/>
                <a:ea typeface="Calibri"/>
                <a:cs typeface="Calibri"/>
                <a:sym typeface="Calibri"/>
              </a:rPr>
              <a:t>asylums</a:t>
            </a:r>
            <a:r>
              <a:rPr lang="en-GB" sz="1000">
                <a:solidFill>
                  <a:schemeClr val="dk1"/>
                </a:solidFill>
                <a:latin typeface="Calibri"/>
                <a:ea typeface="Calibri"/>
                <a:cs typeface="Calibri"/>
                <a:sym typeface="Calibri"/>
              </a:rPr>
              <a:t> were built for those with </a:t>
            </a:r>
            <a:r>
              <a:rPr lang="en-GB" sz="1000" b="1">
                <a:solidFill>
                  <a:schemeClr val="dk1"/>
                </a:solidFill>
                <a:latin typeface="Calibri"/>
                <a:ea typeface="Calibri"/>
                <a:cs typeface="Calibri"/>
                <a:sym typeface="Calibri"/>
              </a:rPr>
              <a:t>mental illnesses</a:t>
            </a:r>
            <a:r>
              <a:rPr lang="en-GB" sz="1000">
                <a:solidFill>
                  <a:schemeClr val="dk1"/>
                </a:solidFill>
                <a:latin typeface="Calibri"/>
                <a:ea typeface="Calibri"/>
                <a:cs typeface="Calibri"/>
                <a:sym typeface="Calibri"/>
              </a:rPr>
              <a:t> as well ‘</a:t>
            </a:r>
            <a:r>
              <a:rPr lang="en-GB" sz="1000" b="1">
                <a:solidFill>
                  <a:schemeClr val="dk1"/>
                </a:solidFill>
                <a:latin typeface="Calibri"/>
                <a:ea typeface="Calibri"/>
                <a:cs typeface="Calibri"/>
                <a:sym typeface="Calibri"/>
              </a:rPr>
              <a:t>Fever Hospitals</a:t>
            </a:r>
            <a:r>
              <a:rPr lang="en-GB" sz="1000">
                <a:solidFill>
                  <a:schemeClr val="dk1"/>
                </a:solidFill>
                <a:latin typeface="Calibri"/>
                <a:ea typeface="Calibri"/>
                <a:cs typeface="Calibri"/>
                <a:sym typeface="Calibri"/>
              </a:rPr>
              <a:t>’ for those with infectious diseases.  One example of a hospital built for more </a:t>
            </a:r>
            <a:r>
              <a:rPr lang="en-GB" sz="1000" b="1">
                <a:solidFill>
                  <a:schemeClr val="dk1"/>
                </a:solidFill>
                <a:latin typeface="Calibri"/>
                <a:ea typeface="Calibri"/>
                <a:cs typeface="Calibri"/>
                <a:sym typeface="Calibri"/>
              </a:rPr>
              <a:t>specialist care </a:t>
            </a:r>
            <a:r>
              <a:rPr lang="en-GB" sz="1000">
                <a:solidFill>
                  <a:schemeClr val="dk1"/>
                </a:solidFill>
                <a:latin typeface="Calibri"/>
                <a:ea typeface="Calibri"/>
                <a:cs typeface="Calibri"/>
                <a:sym typeface="Calibri"/>
              </a:rPr>
              <a:t>was </a:t>
            </a:r>
            <a:r>
              <a:rPr lang="en-GB" sz="1000" b="1">
                <a:solidFill>
                  <a:schemeClr val="dk1"/>
                </a:solidFill>
                <a:latin typeface="Calibri"/>
                <a:ea typeface="Calibri"/>
                <a:cs typeface="Calibri"/>
                <a:sym typeface="Calibri"/>
              </a:rPr>
              <a:t>Great Ormond Street Hospital in London</a:t>
            </a:r>
            <a:r>
              <a:rPr lang="en-GB" sz="1000">
                <a:solidFill>
                  <a:schemeClr val="dk1"/>
                </a:solidFill>
                <a:latin typeface="Calibri"/>
                <a:ea typeface="Calibri"/>
                <a:cs typeface="Calibri"/>
                <a:sym typeface="Calibri"/>
              </a:rPr>
              <a:t>.  It was founded in </a:t>
            </a:r>
            <a:r>
              <a:rPr lang="en-GB" sz="1000" b="1">
                <a:solidFill>
                  <a:schemeClr val="dk1"/>
                </a:solidFill>
                <a:latin typeface="Calibri"/>
                <a:ea typeface="Calibri"/>
                <a:cs typeface="Calibri"/>
                <a:sym typeface="Calibri"/>
              </a:rPr>
              <a:t>1856</a:t>
            </a:r>
            <a:r>
              <a:rPr lang="en-GB" sz="1000">
                <a:solidFill>
                  <a:schemeClr val="dk1"/>
                </a:solidFill>
                <a:latin typeface="Calibri"/>
                <a:ea typeface="Calibri"/>
                <a:cs typeface="Calibri"/>
                <a:sym typeface="Calibri"/>
              </a:rPr>
              <a:t> specifically for the treatment of poorer </a:t>
            </a:r>
            <a:r>
              <a:rPr lang="en-GB" sz="1000" b="1">
                <a:solidFill>
                  <a:schemeClr val="dk1"/>
                </a:solidFill>
                <a:latin typeface="Calibri"/>
                <a:ea typeface="Calibri"/>
                <a:cs typeface="Calibri"/>
                <a:sym typeface="Calibri"/>
              </a:rPr>
              <a:t>sick children</a:t>
            </a:r>
            <a:r>
              <a:rPr lang="en-GB" sz="1000">
                <a:solidFill>
                  <a:schemeClr val="dk1"/>
                </a:solidFill>
                <a:latin typeface="Calibri"/>
                <a:ea typeface="Calibri"/>
                <a:cs typeface="Calibri"/>
                <a:sym typeface="Calibri"/>
              </a:rPr>
              <a:t>. By 1900, the infirmaries had  more patients than voluntary and cottage hospitals.</a:t>
            </a:r>
            <a:endParaRPr/>
          </a:p>
        </p:txBody>
      </p:sp>
      <p:sp>
        <p:nvSpPr>
          <p:cNvPr id="1001" name="Google Shape;1001;p39"/>
          <p:cNvSpPr txBox="1"/>
          <p:nvPr/>
        </p:nvSpPr>
        <p:spPr>
          <a:xfrm>
            <a:off x="4477226" y="1219072"/>
            <a:ext cx="26001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Hospital Care for the Poor</a:t>
            </a:r>
            <a:endParaRPr/>
          </a:p>
        </p:txBody>
      </p:sp>
      <p:sp>
        <p:nvSpPr>
          <p:cNvPr id="1002" name="Google Shape;1002;p39"/>
          <p:cNvSpPr txBox="1"/>
          <p:nvPr/>
        </p:nvSpPr>
        <p:spPr>
          <a:xfrm>
            <a:off x="7200765" y="1198259"/>
            <a:ext cx="48558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dk1"/>
                </a:solidFill>
                <a:latin typeface="Calibri"/>
                <a:ea typeface="Calibri"/>
                <a:cs typeface="Calibri"/>
                <a:sym typeface="Calibri"/>
              </a:rPr>
              <a:t>Hospital Improvements by 1900</a:t>
            </a:r>
            <a:endParaRPr/>
          </a:p>
        </p:txBody>
      </p:sp>
      <p:sp>
        <p:nvSpPr>
          <p:cNvPr id="1003" name="Google Shape;1003;p39"/>
          <p:cNvSpPr txBox="1"/>
          <p:nvPr/>
        </p:nvSpPr>
        <p:spPr>
          <a:xfrm>
            <a:off x="9201464" y="5159457"/>
            <a:ext cx="2924400" cy="1639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a:solidFill>
                  <a:schemeClr val="dk1"/>
                </a:solidFill>
                <a:latin typeface="Calibri"/>
                <a:ea typeface="Calibri"/>
                <a:cs typeface="Calibri"/>
                <a:sym typeface="Calibri"/>
              </a:rPr>
              <a:t>Pharmacies</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Apothecaries were renamed </a:t>
            </a:r>
            <a:r>
              <a:rPr lang="en-GB" sz="1000" b="1">
                <a:solidFill>
                  <a:schemeClr val="dk1"/>
                </a:solidFill>
                <a:latin typeface="Calibri"/>
                <a:ea typeface="Calibri"/>
                <a:cs typeface="Calibri"/>
                <a:sym typeface="Calibri"/>
              </a:rPr>
              <a:t>pharmacies</a:t>
            </a:r>
            <a:r>
              <a:rPr lang="en-GB" sz="1000">
                <a:solidFill>
                  <a:schemeClr val="dk1"/>
                </a:solidFill>
                <a:latin typeface="Calibri"/>
                <a:ea typeface="Calibri"/>
                <a:cs typeface="Calibri"/>
                <a:sym typeface="Calibri"/>
              </a:rPr>
              <a:t> and located within the hospital building. The pharmacy </a:t>
            </a:r>
            <a:r>
              <a:rPr lang="en-GB" sz="1000" b="1">
                <a:solidFill>
                  <a:schemeClr val="dk1"/>
                </a:solidFill>
                <a:latin typeface="Calibri"/>
                <a:ea typeface="Calibri"/>
                <a:cs typeface="Calibri"/>
                <a:sym typeface="Calibri"/>
              </a:rPr>
              <a:t>Boots</a:t>
            </a:r>
            <a:r>
              <a:rPr lang="en-GB" sz="1000">
                <a:solidFill>
                  <a:schemeClr val="dk1"/>
                </a:solidFill>
                <a:latin typeface="Calibri"/>
                <a:ea typeface="Calibri"/>
                <a:cs typeface="Calibri"/>
                <a:sym typeface="Calibri"/>
              </a:rPr>
              <a:t> opened in 1849 as a </a:t>
            </a:r>
            <a:r>
              <a:rPr lang="en-GB" sz="1000" b="1">
                <a:solidFill>
                  <a:schemeClr val="dk1"/>
                </a:solidFill>
                <a:latin typeface="Calibri"/>
                <a:ea typeface="Calibri"/>
                <a:cs typeface="Calibri"/>
                <a:sym typeface="Calibri"/>
              </a:rPr>
              <a:t>herbal medicine shop </a:t>
            </a:r>
            <a:r>
              <a:rPr lang="en-GB" sz="1000">
                <a:solidFill>
                  <a:schemeClr val="dk1"/>
                </a:solidFill>
                <a:latin typeface="Calibri"/>
                <a:ea typeface="Calibri"/>
                <a:cs typeface="Calibri"/>
                <a:sym typeface="Calibri"/>
              </a:rPr>
              <a:t>for the poor. It was set up by </a:t>
            </a:r>
            <a:r>
              <a:rPr lang="en-GB" sz="1000" b="1">
                <a:solidFill>
                  <a:schemeClr val="dk1"/>
                </a:solidFill>
                <a:latin typeface="Calibri"/>
                <a:ea typeface="Calibri"/>
                <a:cs typeface="Calibri"/>
                <a:sym typeface="Calibri"/>
              </a:rPr>
              <a:t>John Boot </a:t>
            </a:r>
            <a:r>
              <a:rPr lang="en-GB" sz="1000">
                <a:solidFill>
                  <a:schemeClr val="dk1"/>
                </a:solidFill>
                <a:latin typeface="Calibri"/>
                <a:ea typeface="Calibri"/>
                <a:cs typeface="Calibri"/>
                <a:sym typeface="Calibri"/>
              </a:rPr>
              <a:t>who had to give up his work in farming due to ill health. His son Jesse Boot then took over the business and set up more stores in poorer areas of the north.  They even provided a lending library of medical books for the more literate poor to learn more about medicine.</a:t>
            </a:r>
            <a:endParaRPr/>
          </a:p>
        </p:txBody>
      </p:sp>
      <p:sp>
        <p:nvSpPr>
          <p:cNvPr id="1004" name="Google Shape;1004;p39"/>
          <p:cNvSpPr/>
          <p:nvPr/>
        </p:nvSpPr>
        <p:spPr>
          <a:xfrm>
            <a:off x="7118724" y="1195953"/>
            <a:ext cx="5001600" cy="5606400"/>
          </a:xfrm>
          <a:prstGeom prst="roundRect">
            <a:avLst>
              <a:gd name="adj" fmla="val 2041"/>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05" name="Google Shape;1005;p39"/>
          <p:cNvPicPr preferRelativeResize="0"/>
          <p:nvPr/>
        </p:nvPicPr>
        <p:blipFill rotWithShape="1">
          <a:blip r:embed="rId7">
            <a:alphaModFix/>
          </a:blip>
          <a:srcRect/>
          <a:stretch/>
        </p:blipFill>
        <p:spPr>
          <a:xfrm>
            <a:off x="8860907" y="3149750"/>
            <a:ext cx="1282524" cy="194668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Google Shape;1011;p40"/>
          <p:cNvSpPr txBox="1"/>
          <p:nvPr/>
        </p:nvSpPr>
        <p:spPr>
          <a:xfrm>
            <a:off x="89647" y="49103"/>
            <a:ext cx="15324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22</a:t>
            </a:r>
            <a:endParaRPr/>
          </a:p>
        </p:txBody>
      </p:sp>
      <p:pic>
        <p:nvPicPr>
          <p:cNvPr id="1012" name="Google Shape;1012;p40" descr="Radio Newsman Regular"/>
          <p:cNvPicPr preferRelativeResize="0"/>
          <p:nvPr/>
        </p:nvPicPr>
        <p:blipFill rotWithShape="1">
          <a:blip r:embed="rId3">
            <a:alphaModFix/>
          </a:blip>
          <a:srcRect l="58713" b="-9998"/>
          <a:stretch/>
        </p:blipFill>
        <p:spPr>
          <a:xfrm>
            <a:off x="44823" y="986305"/>
            <a:ext cx="1466400" cy="175712"/>
          </a:xfrm>
          <a:prstGeom prst="rect">
            <a:avLst/>
          </a:prstGeom>
          <a:noFill/>
          <a:ln>
            <a:noFill/>
          </a:ln>
        </p:spPr>
      </p:pic>
      <p:pic>
        <p:nvPicPr>
          <p:cNvPr id="1013" name="Google Shape;1013;p40" descr="Radio Newsman Regular"/>
          <p:cNvPicPr preferRelativeResize="0"/>
          <p:nvPr/>
        </p:nvPicPr>
        <p:blipFill rotWithShape="1">
          <a:blip r:embed="rId4">
            <a:alphaModFix/>
          </a:blip>
          <a:srcRect l="27432" r="42097" b="-14995"/>
          <a:stretch/>
        </p:blipFill>
        <p:spPr>
          <a:xfrm>
            <a:off x="84865" y="724075"/>
            <a:ext cx="1585665" cy="251049"/>
          </a:xfrm>
          <a:prstGeom prst="rect">
            <a:avLst/>
          </a:prstGeom>
          <a:noFill/>
          <a:ln>
            <a:noFill/>
          </a:ln>
        </p:spPr>
      </p:pic>
      <p:pic>
        <p:nvPicPr>
          <p:cNvPr id="1014" name="Google Shape;1014;p40" descr="Radio Newsman Regular"/>
          <p:cNvPicPr preferRelativeResize="0"/>
          <p:nvPr/>
        </p:nvPicPr>
        <p:blipFill rotWithShape="1">
          <a:blip r:embed="rId4">
            <a:alphaModFix/>
          </a:blip>
          <a:srcRect r="73478" b="-4997"/>
          <a:stretch/>
        </p:blipFill>
        <p:spPr>
          <a:xfrm>
            <a:off x="89647" y="437649"/>
            <a:ext cx="1580883" cy="286426"/>
          </a:xfrm>
          <a:prstGeom prst="rect">
            <a:avLst/>
          </a:prstGeom>
          <a:noFill/>
          <a:ln>
            <a:noFill/>
          </a:ln>
        </p:spPr>
      </p:pic>
      <p:pic>
        <p:nvPicPr>
          <p:cNvPr id="1015" name="Google Shape;1015;p40" descr="Image result for heart monitor clipart"/>
          <p:cNvPicPr preferRelativeResize="0"/>
          <p:nvPr/>
        </p:nvPicPr>
        <p:blipFill rotWithShape="1">
          <a:blip r:embed="rId5">
            <a:alphaModFix/>
          </a:blip>
          <a:srcRect t="39191" r="15902" b="38201"/>
          <a:stretch/>
        </p:blipFill>
        <p:spPr>
          <a:xfrm>
            <a:off x="0" y="1145824"/>
            <a:ext cx="1631665" cy="785474"/>
          </a:xfrm>
          <a:prstGeom prst="rect">
            <a:avLst/>
          </a:prstGeom>
          <a:noFill/>
          <a:ln>
            <a:noFill/>
          </a:ln>
        </p:spPr>
      </p:pic>
      <p:sp>
        <p:nvSpPr>
          <p:cNvPr id="1016" name="Google Shape;1016;p40"/>
          <p:cNvSpPr txBox="1"/>
          <p:nvPr/>
        </p:nvSpPr>
        <p:spPr>
          <a:xfrm>
            <a:off x="1670530" y="49103"/>
            <a:ext cx="88359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2: </a:t>
            </a:r>
            <a:r>
              <a:rPr lang="en-GB" sz="1600">
                <a:solidFill>
                  <a:schemeClr val="lt1"/>
                </a:solidFill>
                <a:latin typeface="Calibri"/>
                <a:ea typeface="Calibri"/>
                <a:cs typeface="Calibri"/>
                <a:sym typeface="Calibri"/>
              </a:rPr>
              <a:t>Medicine – The 18</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&amp; 19</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Century – The Development of </a:t>
            </a:r>
            <a:r>
              <a:rPr lang="en-GB" sz="1600" b="1">
                <a:solidFill>
                  <a:schemeClr val="lt1"/>
                </a:solidFill>
                <a:latin typeface="Calibri"/>
                <a:ea typeface="Calibri"/>
                <a:cs typeface="Calibri"/>
                <a:sym typeface="Calibri"/>
              </a:rPr>
              <a:t>Anaesthetics</a:t>
            </a:r>
            <a:r>
              <a:rPr lang="en-GB" sz="1600">
                <a:solidFill>
                  <a:schemeClr val="lt1"/>
                </a:solidFill>
                <a:latin typeface="Calibri"/>
                <a:ea typeface="Calibri"/>
                <a:cs typeface="Calibri"/>
                <a:sym typeface="Calibri"/>
              </a:rPr>
              <a:t> in Medicine</a:t>
            </a:r>
            <a:endParaRPr sz="1600" b="1">
              <a:solidFill>
                <a:schemeClr val="lt1"/>
              </a:solidFill>
              <a:latin typeface="Calibri"/>
              <a:ea typeface="Calibri"/>
              <a:cs typeface="Calibri"/>
              <a:sym typeface="Calibri"/>
            </a:endParaRPr>
          </a:p>
        </p:txBody>
      </p:sp>
      <p:pic>
        <p:nvPicPr>
          <p:cNvPr id="1017" name="Google Shape;1017;p40" descr="Related image"/>
          <p:cNvPicPr preferRelativeResize="0"/>
          <p:nvPr/>
        </p:nvPicPr>
        <p:blipFill rotWithShape="1">
          <a:blip r:embed="rId6">
            <a:alphaModFix/>
          </a:blip>
          <a:srcRect/>
          <a:stretch/>
        </p:blipFill>
        <p:spPr>
          <a:xfrm>
            <a:off x="532652" y="1177665"/>
            <a:ext cx="732840" cy="664943"/>
          </a:xfrm>
          <a:prstGeom prst="rect">
            <a:avLst/>
          </a:prstGeom>
          <a:noFill/>
          <a:ln>
            <a:noFill/>
          </a:ln>
        </p:spPr>
      </p:pic>
      <p:sp>
        <p:nvSpPr>
          <p:cNvPr id="1018" name="Google Shape;1018;p40"/>
          <p:cNvSpPr/>
          <p:nvPr/>
        </p:nvSpPr>
        <p:spPr>
          <a:xfrm>
            <a:off x="79829" y="1931298"/>
            <a:ext cx="1537200" cy="48846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9" name="Google Shape;1019;p40"/>
          <p:cNvSpPr txBox="1"/>
          <p:nvPr/>
        </p:nvSpPr>
        <p:spPr>
          <a:xfrm>
            <a:off x="115324" y="1978188"/>
            <a:ext cx="14664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KEY TERMS</a:t>
            </a:r>
            <a:endParaRPr sz="1200">
              <a:solidFill>
                <a:schemeClr val="lt1"/>
              </a:solidFill>
              <a:latin typeface="Calibri"/>
              <a:ea typeface="Calibri"/>
              <a:cs typeface="Calibri"/>
              <a:sym typeface="Calibri"/>
            </a:endParaRPr>
          </a:p>
        </p:txBody>
      </p:sp>
      <p:sp>
        <p:nvSpPr>
          <p:cNvPr id="1020" name="Google Shape;1020;p40"/>
          <p:cNvSpPr txBox="1"/>
          <p:nvPr/>
        </p:nvSpPr>
        <p:spPr>
          <a:xfrm>
            <a:off x="70782" y="2255187"/>
            <a:ext cx="1613700" cy="4525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chemeClr val="dk1"/>
                </a:solidFill>
                <a:latin typeface="Calibri"/>
                <a:ea typeface="Calibri"/>
                <a:cs typeface="Calibri"/>
                <a:sym typeface="Calibri"/>
              </a:rPr>
              <a:t>NAMES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James Simpson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John Snow</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Queen Victoria</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William Halsted</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Humphry Davy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Robert Liston</a:t>
            </a:r>
            <a:endParaRPr/>
          </a:p>
          <a:p>
            <a:pPr marL="0" marR="0" lvl="0" indent="0" algn="l" rtl="0">
              <a:spcBef>
                <a:spcPts val="0"/>
              </a:spcBef>
              <a:spcAft>
                <a:spcPts val="0"/>
              </a:spcAft>
              <a:buNone/>
            </a:pPr>
            <a:r>
              <a:rPr lang="en-GB" sz="1200" b="1">
                <a:solidFill>
                  <a:schemeClr val="dk1"/>
                </a:solidFill>
                <a:latin typeface="Calibri"/>
                <a:ea typeface="Calibri"/>
                <a:cs typeface="Calibri"/>
                <a:sym typeface="Calibri"/>
              </a:rPr>
              <a:t>ANAESTHETICS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Alcohol</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Opium</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Mandrake</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Ether (laughing gas)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Novocain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Cocaine</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Nitrous Oxide</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Chloroform</a:t>
            </a:r>
            <a:endParaRPr/>
          </a:p>
          <a:p>
            <a:pPr marL="0" marR="0" lvl="0" indent="0" algn="l" rtl="0">
              <a:spcBef>
                <a:spcPts val="0"/>
              </a:spcBef>
              <a:spcAft>
                <a:spcPts val="0"/>
              </a:spcAft>
              <a:buNone/>
            </a:pPr>
            <a:r>
              <a:rPr lang="en-GB" sz="1200" b="1">
                <a:solidFill>
                  <a:schemeClr val="dk1"/>
                </a:solidFill>
                <a:latin typeface="Calibri"/>
                <a:ea typeface="Calibri"/>
                <a:cs typeface="Calibri"/>
                <a:sym typeface="Calibri"/>
              </a:rPr>
              <a:t>OTHER TERMS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Amputation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‘Black Period’</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General Anaesthetic</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Local anaesthetic</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Explosive</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Shock</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Dentistry</a:t>
            </a:r>
            <a:endParaRPr/>
          </a:p>
        </p:txBody>
      </p:sp>
      <p:sp>
        <p:nvSpPr>
          <p:cNvPr id="1021" name="Google Shape;1021;p40"/>
          <p:cNvSpPr txBox="1"/>
          <p:nvPr/>
        </p:nvSpPr>
        <p:spPr>
          <a:xfrm>
            <a:off x="1670530" y="411020"/>
            <a:ext cx="8835900" cy="769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u="sng">
                <a:solidFill>
                  <a:schemeClr val="dk1"/>
                </a:solidFill>
                <a:latin typeface="Calibri"/>
                <a:ea typeface="Calibri"/>
                <a:cs typeface="Calibri"/>
                <a:sym typeface="Calibri"/>
              </a:rPr>
              <a:t>THE HISTORICAL CONTEXT: </a:t>
            </a:r>
            <a:r>
              <a:rPr lang="en-GB" sz="1100">
                <a:solidFill>
                  <a:schemeClr val="dk1"/>
                </a:solidFill>
                <a:latin typeface="Calibri"/>
                <a:ea typeface="Calibri"/>
                <a:cs typeface="Calibri"/>
                <a:sym typeface="Calibri"/>
              </a:rPr>
              <a:t>For a long time, doctors had been searching for a way to reduce any pain linked to surgery.  Operations by the 1700s were </a:t>
            </a:r>
            <a:r>
              <a:rPr lang="en-GB" sz="1100" b="1">
                <a:solidFill>
                  <a:schemeClr val="dk1"/>
                </a:solidFill>
                <a:latin typeface="Calibri"/>
                <a:ea typeface="Calibri"/>
                <a:cs typeface="Calibri"/>
                <a:sym typeface="Calibri"/>
              </a:rPr>
              <a:t>dangerous</a:t>
            </a:r>
            <a:r>
              <a:rPr lang="en-GB" sz="1100">
                <a:solidFill>
                  <a:schemeClr val="dk1"/>
                </a:solidFill>
                <a:latin typeface="Calibri"/>
                <a:ea typeface="Calibri"/>
                <a:cs typeface="Calibri"/>
                <a:sym typeface="Calibri"/>
              </a:rPr>
              <a:t> and regularly resulted in death.  The biggest problems for surgeons were </a:t>
            </a:r>
            <a:r>
              <a:rPr lang="en-GB" sz="1100" b="1">
                <a:solidFill>
                  <a:schemeClr val="dk1"/>
                </a:solidFill>
                <a:latin typeface="Calibri"/>
                <a:ea typeface="Calibri"/>
                <a:cs typeface="Calibri"/>
                <a:sym typeface="Calibri"/>
              </a:rPr>
              <a:t>bleeding</a:t>
            </a:r>
            <a:r>
              <a:rPr lang="en-GB" sz="1100">
                <a:solidFill>
                  <a:schemeClr val="dk1"/>
                </a:solidFill>
                <a:latin typeface="Calibri"/>
                <a:ea typeface="Calibri"/>
                <a:cs typeface="Calibri"/>
                <a:sym typeface="Calibri"/>
              </a:rPr>
              <a:t>, </a:t>
            </a:r>
            <a:r>
              <a:rPr lang="en-GB" sz="1100" b="1">
                <a:solidFill>
                  <a:schemeClr val="dk1"/>
                </a:solidFill>
                <a:latin typeface="Calibri"/>
                <a:ea typeface="Calibri"/>
                <a:cs typeface="Calibri"/>
                <a:sym typeface="Calibri"/>
              </a:rPr>
              <a:t>pain</a:t>
            </a:r>
            <a:r>
              <a:rPr lang="en-GB" sz="1100">
                <a:solidFill>
                  <a:schemeClr val="dk1"/>
                </a:solidFill>
                <a:latin typeface="Calibri"/>
                <a:ea typeface="Calibri"/>
                <a:cs typeface="Calibri"/>
                <a:sym typeface="Calibri"/>
              </a:rPr>
              <a:t> and </a:t>
            </a:r>
            <a:r>
              <a:rPr lang="en-GB" sz="1100" b="1">
                <a:solidFill>
                  <a:schemeClr val="dk1"/>
                </a:solidFill>
                <a:latin typeface="Calibri"/>
                <a:ea typeface="Calibri"/>
                <a:cs typeface="Calibri"/>
                <a:sym typeface="Calibri"/>
              </a:rPr>
              <a:t>infection</a:t>
            </a:r>
            <a:r>
              <a:rPr lang="en-GB" sz="1100">
                <a:solidFill>
                  <a:schemeClr val="dk1"/>
                </a:solidFill>
                <a:latin typeface="Calibri"/>
                <a:ea typeface="Calibri"/>
                <a:cs typeface="Calibri"/>
                <a:sym typeface="Calibri"/>
              </a:rPr>
              <a:t>.  The excruciating pain a patient would face without anaesthetic meant that any surgery had to be carried out quickly before the patient either bled to death or went into shock.  This lesson will focus on the issue of </a:t>
            </a:r>
            <a:r>
              <a:rPr lang="en-GB" sz="1100" b="1">
                <a:solidFill>
                  <a:schemeClr val="dk1"/>
                </a:solidFill>
                <a:latin typeface="Calibri"/>
                <a:ea typeface="Calibri"/>
                <a:cs typeface="Calibri"/>
                <a:sym typeface="Calibri"/>
              </a:rPr>
              <a:t>pain</a:t>
            </a:r>
            <a:r>
              <a:rPr lang="en-GB" sz="1100">
                <a:solidFill>
                  <a:schemeClr val="dk1"/>
                </a:solidFill>
                <a:latin typeface="Calibri"/>
                <a:ea typeface="Calibri"/>
                <a:cs typeface="Calibri"/>
                <a:sym typeface="Calibri"/>
              </a:rPr>
              <a:t> and how by the 1800s, more effective pain relief (</a:t>
            </a:r>
            <a:r>
              <a:rPr lang="en-GB" sz="1100" b="1">
                <a:solidFill>
                  <a:schemeClr val="dk1"/>
                </a:solidFill>
                <a:latin typeface="Calibri"/>
                <a:ea typeface="Calibri"/>
                <a:cs typeface="Calibri"/>
                <a:sym typeface="Calibri"/>
              </a:rPr>
              <a:t>anaesthetics</a:t>
            </a:r>
            <a:r>
              <a:rPr lang="en-GB" sz="1100">
                <a:solidFill>
                  <a:schemeClr val="dk1"/>
                </a:solidFill>
                <a:latin typeface="Calibri"/>
                <a:ea typeface="Calibri"/>
                <a:cs typeface="Calibri"/>
                <a:sym typeface="Calibri"/>
              </a:rPr>
              <a:t>) had been discovered and successfully used in surgery.</a:t>
            </a:r>
            <a:endParaRPr sz="1050">
              <a:solidFill>
                <a:schemeClr val="dk1"/>
              </a:solidFill>
              <a:latin typeface="Calibri"/>
              <a:ea typeface="Calibri"/>
              <a:cs typeface="Calibri"/>
              <a:sym typeface="Calibri"/>
            </a:endParaRPr>
          </a:p>
        </p:txBody>
      </p:sp>
      <p:sp>
        <p:nvSpPr>
          <p:cNvPr id="1022" name="Google Shape;1022;p40"/>
          <p:cNvSpPr txBox="1"/>
          <p:nvPr/>
        </p:nvSpPr>
        <p:spPr>
          <a:xfrm>
            <a:off x="7641435" y="1486898"/>
            <a:ext cx="4477800" cy="8619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Physicians had attempted to reduce the pain of surgery, but with limited success. Natural drugs were used such as </a:t>
            </a:r>
            <a:r>
              <a:rPr lang="en-GB" sz="1000" b="1">
                <a:solidFill>
                  <a:schemeClr val="dk1"/>
                </a:solidFill>
                <a:latin typeface="Calibri"/>
                <a:ea typeface="Calibri"/>
                <a:cs typeface="Calibri"/>
                <a:sym typeface="Calibri"/>
              </a:rPr>
              <a:t>alcohol,</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opium</a:t>
            </a:r>
            <a:r>
              <a:rPr lang="en-GB" sz="1000">
                <a:solidFill>
                  <a:schemeClr val="dk1"/>
                </a:solidFill>
                <a:latin typeface="Calibri"/>
                <a:ea typeface="Calibri"/>
                <a:cs typeface="Calibri"/>
                <a:sym typeface="Calibri"/>
              </a:rPr>
              <a:t> (produced from seeds of the opium poppy) and </a:t>
            </a:r>
            <a:r>
              <a:rPr lang="en-GB" sz="1000" b="1">
                <a:solidFill>
                  <a:schemeClr val="dk1"/>
                </a:solidFill>
                <a:latin typeface="Calibri"/>
                <a:ea typeface="Calibri"/>
                <a:cs typeface="Calibri"/>
                <a:sym typeface="Calibri"/>
              </a:rPr>
              <a:t>mandrake</a:t>
            </a:r>
            <a:r>
              <a:rPr lang="en-GB" sz="1000">
                <a:solidFill>
                  <a:schemeClr val="dk1"/>
                </a:solidFill>
                <a:latin typeface="Calibri"/>
                <a:ea typeface="Calibri"/>
                <a:cs typeface="Calibri"/>
                <a:sym typeface="Calibri"/>
              </a:rPr>
              <a:t> (a herb used for a range of medicinal purposes).  However, all of these caused patients to become</a:t>
            </a:r>
            <a:r>
              <a:rPr lang="en-GB" sz="1000" b="1">
                <a:solidFill>
                  <a:schemeClr val="dk1"/>
                </a:solidFill>
                <a:latin typeface="Calibri"/>
                <a:ea typeface="Calibri"/>
                <a:cs typeface="Calibri"/>
                <a:sym typeface="Calibri"/>
              </a:rPr>
              <a:t> sick </a:t>
            </a:r>
            <a:r>
              <a:rPr lang="en-GB" sz="1000">
                <a:solidFill>
                  <a:schemeClr val="dk1"/>
                </a:solidFill>
                <a:latin typeface="Calibri"/>
                <a:ea typeface="Calibri"/>
                <a:cs typeface="Calibri"/>
                <a:sym typeface="Calibri"/>
              </a:rPr>
              <a:t>and the </a:t>
            </a:r>
            <a:r>
              <a:rPr lang="en-GB" sz="1000" b="1">
                <a:solidFill>
                  <a:schemeClr val="dk1"/>
                </a:solidFill>
                <a:latin typeface="Calibri"/>
                <a:ea typeface="Calibri"/>
                <a:cs typeface="Calibri"/>
                <a:sym typeface="Calibri"/>
              </a:rPr>
              <a:t>anaesthetic affect </a:t>
            </a:r>
            <a:r>
              <a:rPr lang="en-GB" sz="1000">
                <a:solidFill>
                  <a:schemeClr val="dk1"/>
                </a:solidFill>
                <a:latin typeface="Calibri"/>
                <a:ea typeface="Calibri"/>
                <a:cs typeface="Calibri"/>
                <a:sym typeface="Calibri"/>
              </a:rPr>
              <a:t>varied hugely – meaning that pain relief was </a:t>
            </a:r>
            <a:r>
              <a:rPr lang="en-GB" sz="1000" b="1">
                <a:solidFill>
                  <a:schemeClr val="dk1"/>
                </a:solidFill>
                <a:latin typeface="Calibri"/>
                <a:ea typeface="Calibri"/>
                <a:cs typeface="Calibri"/>
                <a:sym typeface="Calibri"/>
              </a:rPr>
              <a:t>unpredictable.</a:t>
            </a:r>
            <a:endParaRPr sz="1000">
              <a:solidFill>
                <a:schemeClr val="dk1"/>
              </a:solidFill>
              <a:latin typeface="Calibri"/>
              <a:ea typeface="Calibri"/>
              <a:cs typeface="Calibri"/>
              <a:sym typeface="Calibri"/>
            </a:endParaRPr>
          </a:p>
        </p:txBody>
      </p:sp>
      <p:sp>
        <p:nvSpPr>
          <p:cNvPr id="1023" name="Google Shape;1023;p40"/>
          <p:cNvSpPr txBox="1"/>
          <p:nvPr/>
        </p:nvSpPr>
        <p:spPr>
          <a:xfrm>
            <a:off x="1674313" y="2672494"/>
            <a:ext cx="5707800" cy="1031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dk1"/>
                </a:solidFill>
                <a:latin typeface="Calibri"/>
                <a:ea typeface="Calibri"/>
                <a:cs typeface="Calibri"/>
                <a:sym typeface="Calibri"/>
              </a:rPr>
              <a:t>Nitrous Oxide (Laughing Gas)</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By the mid 1700s, surgeons needed to find a way to operate on a patients who could remain </a:t>
            </a:r>
            <a:r>
              <a:rPr lang="en-GB" sz="1000" b="1">
                <a:solidFill>
                  <a:schemeClr val="dk1"/>
                </a:solidFill>
                <a:latin typeface="Calibri"/>
                <a:ea typeface="Calibri"/>
                <a:cs typeface="Calibri"/>
                <a:sym typeface="Calibri"/>
              </a:rPr>
              <a:t>still</a:t>
            </a:r>
            <a:r>
              <a:rPr lang="en-GB" sz="1000">
                <a:solidFill>
                  <a:schemeClr val="dk1"/>
                </a:solidFill>
                <a:latin typeface="Calibri"/>
                <a:ea typeface="Calibri"/>
                <a:cs typeface="Calibri"/>
                <a:sym typeface="Calibri"/>
              </a:rPr>
              <a:t> and without pain. </a:t>
            </a:r>
            <a:r>
              <a:rPr lang="en-GB" sz="1000" b="1">
                <a:solidFill>
                  <a:schemeClr val="dk1"/>
                </a:solidFill>
                <a:latin typeface="Calibri"/>
                <a:ea typeface="Calibri"/>
                <a:cs typeface="Calibri"/>
                <a:sym typeface="Calibri"/>
              </a:rPr>
              <a:t>Nitrous Oxide </a:t>
            </a:r>
            <a:r>
              <a:rPr lang="en-GB" sz="1000">
                <a:solidFill>
                  <a:schemeClr val="dk1"/>
                </a:solidFill>
                <a:latin typeface="Calibri"/>
                <a:ea typeface="Calibri"/>
                <a:cs typeface="Calibri"/>
                <a:sym typeface="Calibri"/>
              </a:rPr>
              <a:t>was identified as an anaesthetic by </a:t>
            </a:r>
            <a:r>
              <a:rPr lang="en-GB" sz="1000" b="1">
                <a:solidFill>
                  <a:schemeClr val="dk1"/>
                </a:solidFill>
                <a:latin typeface="Calibri"/>
                <a:ea typeface="Calibri"/>
                <a:cs typeface="Calibri"/>
                <a:sym typeface="Calibri"/>
              </a:rPr>
              <a:t>Humphrey Davy </a:t>
            </a:r>
            <a:r>
              <a:rPr lang="en-GB" sz="1000">
                <a:solidFill>
                  <a:schemeClr val="dk1"/>
                </a:solidFill>
                <a:latin typeface="Calibri"/>
                <a:ea typeface="Calibri"/>
                <a:cs typeface="Calibri"/>
                <a:sym typeface="Calibri"/>
              </a:rPr>
              <a:t>in </a:t>
            </a:r>
            <a:r>
              <a:rPr lang="en-GB" sz="1000" b="1">
                <a:solidFill>
                  <a:schemeClr val="dk1"/>
                </a:solidFill>
                <a:latin typeface="Calibri"/>
                <a:ea typeface="Calibri"/>
                <a:cs typeface="Calibri"/>
                <a:sym typeface="Calibri"/>
              </a:rPr>
              <a:t>1795.</a:t>
            </a:r>
            <a:r>
              <a:rPr lang="en-GB" sz="1000">
                <a:solidFill>
                  <a:schemeClr val="dk1"/>
                </a:solidFill>
                <a:latin typeface="Calibri"/>
                <a:ea typeface="Calibri"/>
                <a:cs typeface="Calibri"/>
                <a:sym typeface="Calibri"/>
              </a:rPr>
              <a:t> While working as a dental assistant,  he tried inhaling nitrous oxide.  As well as causing ‘euphoria’ it also numbed pain.  He was first ignored by surgeons at the time who believed the ‘</a:t>
            </a:r>
            <a:r>
              <a:rPr lang="en-GB" sz="1000" b="1">
                <a:solidFill>
                  <a:schemeClr val="dk1"/>
                </a:solidFill>
                <a:latin typeface="Calibri"/>
                <a:ea typeface="Calibri"/>
                <a:cs typeface="Calibri"/>
                <a:sym typeface="Calibri"/>
              </a:rPr>
              <a:t>laughing gas</a:t>
            </a:r>
            <a:r>
              <a:rPr lang="en-GB" sz="1000">
                <a:solidFill>
                  <a:schemeClr val="dk1"/>
                </a:solidFill>
                <a:latin typeface="Calibri"/>
                <a:ea typeface="Calibri"/>
                <a:cs typeface="Calibri"/>
                <a:sym typeface="Calibri"/>
              </a:rPr>
              <a:t>’ was just a novelty.  However, it began to be used more commonly by the 1800s.</a:t>
            </a:r>
            <a:endParaRPr/>
          </a:p>
        </p:txBody>
      </p:sp>
      <p:sp>
        <p:nvSpPr>
          <p:cNvPr id="1024" name="Google Shape;1024;p40"/>
          <p:cNvSpPr txBox="1"/>
          <p:nvPr/>
        </p:nvSpPr>
        <p:spPr>
          <a:xfrm>
            <a:off x="7458635" y="2672495"/>
            <a:ext cx="4660500" cy="1031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dk1"/>
                </a:solidFill>
                <a:latin typeface="Calibri"/>
                <a:ea typeface="Calibri"/>
                <a:cs typeface="Calibri"/>
                <a:sym typeface="Calibri"/>
              </a:rPr>
              <a:t>Ether</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In 1846, </a:t>
            </a:r>
            <a:r>
              <a:rPr lang="en-GB" sz="1000" b="1">
                <a:solidFill>
                  <a:schemeClr val="dk1"/>
                </a:solidFill>
                <a:latin typeface="Calibri"/>
                <a:ea typeface="Calibri"/>
                <a:cs typeface="Calibri"/>
                <a:sym typeface="Calibri"/>
              </a:rPr>
              <a:t>Robert Listen </a:t>
            </a:r>
            <a:r>
              <a:rPr lang="en-GB" sz="1000">
                <a:solidFill>
                  <a:schemeClr val="dk1"/>
                </a:solidFill>
                <a:latin typeface="Calibri"/>
                <a:ea typeface="Calibri"/>
                <a:cs typeface="Calibri"/>
                <a:sym typeface="Calibri"/>
              </a:rPr>
              <a:t>successfully amputated a patient’s leg by using ether as an anaesthetic and the patient recovered fully. </a:t>
            </a:r>
            <a:r>
              <a:rPr lang="en-GB" sz="1000" b="1">
                <a:solidFill>
                  <a:schemeClr val="dk1"/>
                </a:solidFill>
                <a:latin typeface="Calibri"/>
                <a:ea typeface="Calibri"/>
                <a:cs typeface="Calibri"/>
                <a:sym typeface="Calibri"/>
              </a:rPr>
              <a:t>Ether</a:t>
            </a:r>
            <a:r>
              <a:rPr lang="en-GB" sz="1000">
                <a:solidFill>
                  <a:schemeClr val="dk1"/>
                </a:solidFill>
                <a:latin typeface="Calibri"/>
                <a:ea typeface="Calibri"/>
                <a:cs typeface="Calibri"/>
                <a:sym typeface="Calibri"/>
              </a:rPr>
              <a:t> made patients </a:t>
            </a:r>
            <a:r>
              <a:rPr lang="en-GB" sz="1000" b="1">
                <a:solidFill>
                  <a:schemeClr val="dk1"/>
                </a:solidFill>
                <a:latin typeface="Calibri"/>
                <a:ea typeface="Calibri"/>
                <a:cs typeface="Calibri"/>
                <a:sym typeface="Calibri"/>
              </a:rPr>
              <a:t>totally unconscious </a:t>
            </a:r>
            <a:r>
              <a:rPr lang="en-GB" sz="1000">
                <a:solidFill>
                  <a:schemeClr val="dk1"/>
                </a:solidFill>
                <a:latin typeface="Calibri"/>
                <a:ea typeface="Calibri"/>
                <a:cs typeface="Calibri"/>
                <a:sym typeface="Calibri"/>
              </a:rPr>
              <a:t>and lasted a long time.  However, it often made patients </a:t>
            </a:r>
            <a:r>
              <a:rPr lang="en-GB" sz="1000" b="1">
                <a:solidFill>
                  <a:schemeClr val="dk1"/>
                </a:solidFill>
                <a:latin typeface="Calibri"/>
                <a:ea typeface="Calibri"/>
                <a:cs typeface="Calibri"/>
                <a:sym typeface="Calibri"/>
              </a:rPr>
              <a:t>cough</a:t>
            </a:r>
            <a:r>
              <a:rPr lang="en-GB" sz="1000">
                <a:solidFill>
                  <a:schemeClr val="dk1"/>
                </a:solidFill>
                <a:latin typeface="Calibri"/>
                <a:ea typeface="Calibri"/>
                <a:cs typeface="Calibri"/>
                <a:sym typeface="Calibri"/>
              </a:rPr>
              <a:t> and vomit during operations.  It was also </a:t>
            </a:r>
            <a:r>
              <a:rPr lang="en-GB" sz="1000" b="1">
                <a:solidFill>
                  <a:schemeClr val="dk1"/>
                </a:solidFill>
                <a:latin typeface="Calibri"/>
                <a:ea typeface="Calibri"/>
                <a:cs typeface="Calibri"/>
                <a:sym typeface="Calibri"/>
              </a:rPr>
              <a:t>highly flammable! </a:t>
            </a:r>
            <a:r>
              <a:rPr lang="en-GB" sz="1000">
                <a:solidFill>
                  <a:schemeClr val="dk1"/>
                </a:solidFill>
                <a:latin typeface="Calibri"/>
                <a:ea typeface="Calibri"/>
                <a:cs typeface="Calibri"/>
                <a:sym typeface="Calibri"/>
              </a:rPr>
              <a:t>The risk of an explosion during an operation was high - especially as operating theatres were lit with gas lamps or candles.  </a:t>
            </a:r>
            <a:endParaRPr/>
          </a:p>
        </p:txBody>
      </p:sp>
      <p:sp>
        <p:nvSpPr>
          <p:cNvPr id="1025" name="Google Shape;1025;p40"/>
          <p:cNvSpPr txBox="1"/>
          <p:nvPr/>
        </p:nvSpPr>
        <p:spPr>
          <a:xfrm>
            <a:off x="1667718" y="3990656"/>
            <a:ext cx="7101300" cy="8619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Calibri"/>
                <a:ea typeface="Calibri"/>
                <a:cs typeface="Calibri"/>
                <a:sym typeface="Calibri"/>
              </a:rPr>
              <a:t>James Simpson</a:t>
            </a:r>
            <a:r>
              <a:rPr lang="en-GB" sz="1000">
                <a:solidFill>
                  <a:schemeClr val="dk1"/>
                </a:solidFill>
                <a:latin typeface="Calibri"/>
                <a:ea typeface="Calibri"/>
                <a:cs typeface="Calibri"/>
                <a:sym typeface="Calibri"/>
              </a:rPr>
              <a:t>, a Professor of Midwifery at Edinburgh University believed ether to be unsafe for women during childbirth and looked for an alternative.  He and his friends began experimenting by inhaling the vapours from other chemicals to see what worked best. In </a:t>
            </a:r>
            <a:r>
              <a:rPr lang="en-GB" sz="1000" b="1">
                <a:solidFill>
                  <a:schemeClr val="dk1"/>
                </a:solidFill>
                <a:latin typeface="Calibri"/>
                <a:ea typeface="Calibri"/>
                <a:cs typeface="Calibri"/>
                <a:sym typeface="Calibri"/>
              </a:rPr>
              <a:t>1847</a:t>
            </a:r>
            <a:r>
              <a:rPr lang="en-GB" sz="1000">
                <a:solidFill>
                  <a:schemeClr val="dk1"/>
                </a:solidFill>
                <a:latin typeface="Calibri"/>
                <a:ea typeface="Calibri"/>
                <a:cs typeface="Calibri"/>
                <a:sym typeface="Calibri"/>
              </a:rPr>
              <a:t>, after sniffing </a:t>
            </a:r>
            <a:r>
              <a:rPr lang="en-GB" sz="1000" b="1">
                <a:solidFill>
                  <a:schemeClr val="dk1"/>
                </a:solidFill>
                <a:latin typeface="Calibri"/>
                <a:ea typeface="Calibri"/>
                <a:cs typeface="Calibri"/>
                <a:sym typeface="Calibri"/>
              </a:rPr>
              <a:t>chloroform</a:t>
            </a:r>
            <a:r>
              <a:rPr lang="en-GB" sz="1000">
                <a:solidFill>
                  <a:schemeClr val="dk1"/>
                </a:solidFill>
                <a:latin typeface="Calibri"/>
                <a:ea typeface="Calibri"/>
                <a:cs typeface="Calibri"/>
                <a:sym typeface="Calibri"/>
              </a:rPr>
              <a:t> they were found some hours later by Simpson’s wife who discovered the whole group passed out and unconscious!  Within days he used it to help women give </a:t>
            </a:r>
            <a:r>
              <a:rPr lang="en-GB" sz="1000" b="1">
                <a:solidFill>
                  <a:schemeClr val="dk1"/>
                </a:solidFill>
                <a:latin typeface="Calibri"/>
                <a:ea typeface="Calibri"/>
                <a:cs typeface="Calibri"/>
                <a:sym typeface="Calibri"/>
              </a:rPr>
              <a:t>birth </a:t>
            </a:r>
            <a:r>
              <a:rPr lang="en-GB" sz="1000">
                <a:solidFill>
                  <a:schemeClr val="dk1"/>
                </a:solidFill>
                <a:latin typeface="Calibri"/>
                <a:ea typeface="Calibri"/>
                <a:cs typeface="Calibri"/>
                <a:sym typeface="Calibri"/>
              </a:rPr>
              <a:t>with positive results. Overall, chloroform had fewer side effects and </a:t>
            </a:r>
            <a:r>
              <a:rPr lang="en-GB" sz="1000" b="1">
                <a:solidFill>
                  <a:schemeClr val="dk1"/>
                </a:solidFill>
                <a:latin typeface="Calibri"/>
                <a:ea typeface="Calibri"/>
                <a:cs typeface="Calibri"/>
                <a:sym typeface="Calibri"/>
              </a:rPr>
              <a:t>was far more effective </a:t>
            </a:r>
            <a:r>
              <a:rPr lang="en-GB" sz="1000">
                <a:solidFill>
                  <a:schemeClr val="dk1"/>
                </a:solidFill>
                <a:latin typeface="Calibri"/>
                <a:ea typeface="Calibri"/>
                <a:cs typeface="Calibri"/>
                <a:sym typeface="Calibri"/>
              </a:rPr>
              <a:t>than previous anaesthetics. Simpson gave lectures and wrote articles to promote the use of chloroform. </a:t>
            </a:r>
            <a:endParaRPr/>
          </a:p>
        </p:txBody>
      </p:sp>
      <p:sp>
        <p:nvSpPr>
          <p:cNvPr id="1026" name="Google Shape;1026;p40"/>
          <p:cNvSpPr txBox="1"/>
          <p:nvPr/>
        </p:nvSpPr>
        <p:spPr>
          <a:xfrm>
            <a:off x="8819882" y="3983199"/>
            <a:ext cx="3299100" cy="1631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While chloroform was used as a </a:t>
            </a:r>
            <a:r>
              <a:rPr lang="en-GB" sz="1000" b="1">
                <a:solidFill>
                  <a:schemeClr val="dk1"/>
                </a:solidFill>
                <a:latin typeface="Calibri"/>
                <a:ea typeface="Calibri"/>
                <a:cs typeface="Calibri"/>
                <a:sym typeface="Calibri"/>
              </a:rPr>
              <a:t>general anaesthetic </a:t>
            </a:r>
            <a:r>
              <a:rPr lang="en-GB" sz="1000">
                <a:solidFill>
                  <a:schemeClr val="dk1"/>
                </a:solidFill>
                <a:latin typeface="Calibri"/>
                <a:ea typeface="Calibri"/>
                <a:cs typeface="Calibri"/>
                <a:sym typeface="Calibri"/>
              </a:rPr>
              <a:t>there was research into </a:t>
            </a:r>
            <a:r>
              <a:rPr lang="en-GB" sz="1000" b="1">
                <a:solidFill>
                  <a:schemeClr val="dk1"/>
                </a:solidFill>
                <a:latin typeface="Calibri"/>
                <a:ea typeface="Calibri"/>
                <a:cs typeface="Calibri"/>
                <a:sym typeface="Calibri"/>
              </a:rPr>
              <a:t>local anaesthetics </a:t>
            </a:r>
            <a:r>
              <a:rPr lang="en-GB" sz="1000">
                <a:solidFill>
                  <a:schemeClr val="dk1"/>
                </a:solidFill>
                <a:latin typeface="Calibri"/>
                <a:ea typeface="Calibri"/>
                <a:cs typeface="Calibri"/>
                <a:sym typeface="Calibri"/>
              </a:rPr>
              <a:t>which could numb a particular area of the body and keep the patient awake.  In </a:t>
            </a:r>
            <a:r>
              <a:rPr lang="en-GB" sz="1000" b="1">
                <a:solidFill>
                  <a:schemeClr val="dk1"/>
                </a:solidFill>
                <a:latin typeface="Calibri"/>
                <a:ea typeface="Calibri"/>
                <a:cs typeface="Calibri"/>
                <a:sym typeface="Calibri"/>
              </a:rPr>
              <a:t>1884</a:t>
            </a:r>
            <a:r>
              <a:rPr lang="en-GB" sz="1000">
                <a:solidFill>
                  <a:schemeClr val="dk1"/>
                </a:solidFill>
                <a:latin typeface="Calibri"/>
                <a:ea typeface="Calibri"/>
                <a:cs typeface="Calibri"/>
                <a:sym typeface="Calibri"/>
              </a:rPr>
              <a:t>, William Halsted investigated the use of </a:t>
            </a:r>
            <a:r>
              <a:rPr lang="en-GB" sz="1000" b="1">
                <a:solidFill>
                  <a:schemeClr val="dk1"/>
                </a:solidFill>
                <a:latin typeface="Calibri"/>
                <a:ea typeface="Calibri"/>
                <a:cs typeface="Calibri"/>
                <a:sym typeface="Calibri"/>
              </a:rPr>
              <a:t>cocaine</a:t>
            </a:r>
            <a:r>
              <a:rPr lang="en-GB" sz="1000">
                <a:solidFill>
                  <a:schemeClr val="dk1"/>
                </a:solidFill>
                <a:latin typeface="Calibri"/>
                <a:ea typeface="Calibri"/>
                <a:cs typeface="Calibri"/>
                <a:sym typeface="Calibri"/>
              </a:rPr>
              <a:t> which had been used from the </a:t>
            </a:r>
            <a:r>
              <a:rPr lang="en-GB" sz="1000" b="1">
                <a:solidFill>
                  <a:schemeClr val="dk1"/>
                </a:solidFill>
                <a:latin typeface="Calibri"/>
                <a:ea typeface="Calibri"/>
                <a:cs typeface="Calibri"/>
                <a:sym typeface="Calibri"/>
              </a:rPr>
              <a:t>coca plant </a:t>
            </a:r>
            <a:r>
              <a:rPr lang="en-GB" sz="1000">
                <a:solidFill>
                  <a:schemeClr val="dk1"/>
                </a:solidFill>
                <a:latin typeface="Calibri"/>
                <a:ea typeface="Calibri"/>
                <a:cs typeface="Calibri"/>
                <a:sym typeface="Calibri"/>
              </a:rPr>
              <a:t>in South America for hundreds of years.  Scientists found a way to purify the active chemical and started to use it as an ingredient in herbal medicines.  But Halsted’s self experimentation led to a severe cocaine </a:t>
            </a:r>
            <a:r>
              <a:rPr lang="en-GB" sz="1000" b="1">
                <a:solidFill>
                  <a:schemeClr val="dk1"/>
                </a:solidFill>
                <a:latin typeface="Calibri"/>
                <a:ea typeface="Calibri"/>
                <a:cs typeface="Calibri"/>
                <a:sym typeface="Calibri"/>
              </a:rPr>
              <a:t>addiction</a:t>
            </a:r>
            <a:r>
              <a:rPr lang="en-GB" sz="1000">
                <a:solidFill>
                  <a:schemeClr val="dk1"/>
                </a:solidFill>
                <a:latin typeface="Calibri"/>
                <a:ea typeface="Calibri"/>
                <a:cs typeface="Calibri"/>
                <a:sym typeface="Calibri"/>
              </a:rPr>
              <a:t>.  By 1900, a less addictive and more controllable form called </a:t>
            </a:r>
            <a:r>
              <a:rPr lang="en-GB" sz="1000" b="1">
                <a:solidFill>
                  <a:schemeClr val="dk1"/>
                </a:solidFill>
                <a:latin typeface="Calibri"/>
                <a:ea typeface="Calibri"/>
                <a:cs typeface="Calibri"/>
                <a:sym typeface="Calibri"/>
              </a:rPr>
              <a:t>novocaine</a:t>
            </a:r>
            <a:r>
              <a:rPr lang="en-GB" sz="1000">
                <a:solidFill>
                  <a:schemeClr val="dk1"/>
                </a:solidFill>
                <a:latin typeface="Calibri"/>
                <a:ea typeface="Calibri"/>
                <a:cs typeface="Calibri"/>
                <a:sym typeface="Calibri"/>
              </a:rPr>
              <a:t> became available.</a:t>
            </a:r>
            <a:endParaRPr/>
          </a:p>
        </p:txBody>
      </p:sp>
      <p:sp>
        <p:nvSpPr>
          <p:cNvPr id="1027" name="Google Shape;1027;p40"/>
          <p:cNvSpPr txBox="1"/>
          <p:nvPr/>
        </p:nvSpPr>
        <p:spPr>
          <a:xfrm>
            <a:off x="8819881" y="5614415"/>
            <a:ext cx="3299100" cy="1185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a:solidFill>
                  <a:schemeClr val="dk1"/>
                </a:solidFill>
                <a:latin typeface="Calibri"/>
                <a:ea typeface="Calibri"/>
                <a:cs typeface="Calibri"/>
                <a:sym typeface="Calibri"/>
              </a:rPr>
              <a:t>General Opposition to Anaesthetics</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Some people worried about the </a:t>
            </a:r>
            <a:r>
              <a:rPr lang="en-GB" sz="1000" b="1">
                <a:solidFill>
                  <a:schemeClr val="dk1"/>
                </a:solidFill>
                <a:latin typeface="Calibri"/>
                <a:ea typeface="Calibri"/>
                <a:cs typeface="Calibri"/>
                <a:sym typeface="Calibri"/>
              </a:rPr>
              <a:t>long term </a:t>
            </a:r>
            <a:r>
              <a:rPr lang="en-GB" sz="1000">
                <a:solidFill>
                  <a:schemeClr val="dk1"/>
                </a:solidFill>
                <a:latin typeface="Calibri"/>
                <a:ea typeface="Calibri"/>
                <a:cs typeface="Calibri"/>
                <a:sym typeface="Calibri"/>
              </a:rPr>
              <a:t>effects of using anaesthetics.  Some also worried that being </a:t>
            </a:r>
            <a:r>
              <a:rPr lang="en-GB" sz="1000" b="1">
                <a:solidFill>
                  <a:schemeClr val="dk1"/>
                </a:solidFill>
                <a:latin typeface="Calibri"/>
                <a:ea typeface="Calibri"/>
                <a:cs typeface="Calibri"/>
                <a:sym typeface="Calibri"/>
              </a:rPr>
              <a:t>unconscious </a:t>
            </a:r>
            <a:r>
              <a:rPr lang="en-GB" sz="1000">
                <a:solidFill>
                  <a:schemeClr val="dk1"/>
                </a:solidFill>
                <a:latin typeface="Calibri"/>
                <a:ea typeface="Calibri"/>
                <a:cs typeface="Calibri"/>
                <a:sym typeface="Calibri"/>
              </a:rPr>
              <a:t>made a patient more likely to die or that a pain free operation was </a:t>
            </a:r>
            <a:r>
              <a:rPr lang="en-GB" sz="1000" b="1">
                <a:solidFill>
                  <a:schemeClr val="dk1"/>
                </a:solidFill>
                <a:latin typeface="Calibri"/>
                <a:ea typeface="Calibri"/>
                <a:cs typeface="Calibri"/>
                <a:sym typeface="Calibri"/>
              </a:rPr>
              <a:t>unnatural</a:t>
            </a:r>
            <a:r>
              <a:rPr lang="en-GB" sz="1000">
                <a:solidFill>
                  <a:schemeClr val="dk1"/>
                </a:solidFill>
                <a:latin typeface="Calibri"/>
                <a:ea typeface="Calibri"/>
                <a:cs typeface="Calibri"/>
                <a:sym typeface="Calibri"/>
              </a:rPr>
              <a:t>.  The Victorians remained very </a:t>
            </a:r>
            <a:r>
              <a:rPr lang="en-GB" sz="1000" b="1">
                <a:solidFill>
                  <a:schemeClr val="dk1"/>
                </a:solidFill>
                <a:latin typeface="Calibri"/>
                <a:ea typeface="Calibri"/>
                <a:cs typeface="Calibri"/>
                <a:sym typeface="Calibri"/>
              </a:rPr>
              <a:t>religious</a:t>
            </a:r>
            <a:r>
              <a:rPr lang="en-GB" sz="1000">
                <a:solidFill>
                  <a:schemeClr val="dk1"/>
                </a:solidFill>
                <a:latin typeface="Calibri"/>
                <a:ea typeface="Calibri"/>
                <a:cs typeface="Calibri"/>
                <a:sym typeface="Calibri"/>
              </a:rPr>
              <a:t> and believed that </a:t>
            </a:r>
            <a:r>
              <a:rPr lang="en-GB" sz="1000" b="1">
                <a:solidFill>
                  <a:schemeClr val="dk1"/>
                </a:solidFill>
                <a:latin typeface="Calibri"/>
                <a:ea typeface="Calibri"/>
                <a:cs typeface="Calibri"/>
                <a:sym typeface="Calibri"/>
              </a:rPr>
              <a:t>God</a:t>
            </a:r>
            <a:r>
              <a:rPr lang="en-GB" sz="1000">
                <a:solidFill>
                  <a:schemeClr val="dk1"/>
                </a:solidFill>
                <a:latin typeface="Calibri"/>
                <a:ea typeface="Calibri"/>
                <a:cs typeface="Calibri"/>
                <a:sym typeface="Calibri"/>
              </a:rPr>
              <a:t> inflicted pain as a warning so they did not want to argue with </a:t>
            </a:r>
            <a:r>
              <a:rPr lang="en-GB" sz="1000" b="1">
                <a:solidFill>
                  <a:schemeClr val="dk1"/>
                </a:solidFill>
                <a:latin typeface="Calibri"/>
                <a:ea typeface="Calibri"/>
                <a:cs typeface="Calibri"/>
                <a:sym typeface="Calibri"/>
              </a:rPr>
              <a:t>God’s actions</a:t>
            </a:r>
            <a:r>
              <a:rPr lang="en-GB" sz="1000">
                <a:solidFill>
                  <a:schemeClr val="dk1"/>
                </a:solidFill>
                <a:latin typeface="Calibri"/>
                <a:ea typeface="Calibri"/>
                <a:cs typeface="Calibri"/>
                <a:sym typeface="Calibri"/>
              </a:rPr>
              <a:t>.</a:t>
            </a:r>
            <a:endParaRPr/>
          </a:p>
        </p:txBody>
      </p:sp>
      <p:sp>
        <p:nvSpPr>
          <p:cNvPr id="1028" name="Google Shape;1028;p40"/>
          <p:cNvSpPr txBox="1"/>
          <p:nvPr/>
        </p:nvSpPr>
        <p:spPr>
          <a:xfrm>
            <a:off x="1674313" y="1485107"/>
            <a:ext cx="4680000" cy="861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The only way to reduce pain before the </a:t>
            </a:r>
            <a:r>
              <a:rPr lang="en-GB" sz="1000" b="1">
                <a:solidFill>
                  <a:schemeClr val="dk1"/>
                </a:solidFill>
                <a:latin typeface="Calibri"/>
                <a:ea typeface="Calibri"/>
                <a:cs typeface="Calibri"/>
                <a:sym typeface="Calibri"/>
              </a:rPr>
              <a:t>1700s</a:t>
            </a:r>
            <a:r>
              <a:rPr lang="en-GB" sz="1000">
                <a:solidFill>
                  <a:schemeClr val="dk1"/>
                </a:solidFill>
                <a:latin typeface="Calibri"/>
                <a:ea typeface="Calibri"/>
                <a:cs typeface="Calibri"/>
                <a:sym typeface="Calibri"/>
              </a:rPr>
              <a:t> was to carry out operations quickly.  Surgeons prided themselves on </a:t>
            </a:r>
            <a:r>
              <a:rPr lang="en-GB" sz="1000" b="1">
                <a:solidFill>
                  <a:schemeClr val="dk1"/>
                </a:solidFill>
                <a:latin typeface="Calibri"/>
                <a:ea typeface="Calibri"/>
                <a:cs typeface="Calibri"/>
                <a:sym typeface="Calibri"/>
              </a:rPr>
              <a:t>speed</a:t>
            </a:r>
            <a:r>
              <a:rPr lang="en-GB" sz="1000">
                <a:solidFill>
                  <a:schemeClr val="dk1"/>
                </a:solidFill>
                <a:latin typeface="Calibri"/>
                <a:ea typeface="Calibri"/>
                <a:cs typeface="Calibri"/>
                <a:sym typeface="Calibri"/>
              </a:rPr>
              <a:t> rather than accuracy.  Famous London surgeon, </a:t>
            </a:r>
            <a:r>
              <a:rPr lang="en-GB" sz="1000" b="1">
                <a:solidFill>
                  <a:schemeClr val="dk1"/>
                </a:solidFill>
                <a:latin typeface="Calibri"/>
                <a:ea typeface="Calibri"/>
                <a:cs typeface="Calibri"/>
                <a:sym typeface="Calibri"/>
              </a:rPr>
              <a:t>Robert Liston </a:t>
            </a:r>
            <a:r>
              <a:rPr lang="en-GB" sz="1000">
                <a:solidFill>
                  <a:schemeClr val="dk1"/>
                </a:solidFill>
                <a:latin typeface="Calibri"/>
                <a:ea typeface="Calibri"/>
                <a:cs typeface="Calibri"/>
                <a:sym typeface="Calibri"/>
              </a:rPr>
              <a:t>once amputated a leg in </a:t>
            </a:r>
            <a:r>
              <a:rPr lang="en-GB" sz="1000" b="1">
                <a:solidFill>
                  <a:schemeClr val="dk1"/>
                </a:solidFill>
                <a:latin typeface="Calibri"/>
                <a:ea typeface="Calibri"/>
                <a:cs typeface="Calibri"/>
                <a:sym typeface="Calibri"/>
              </a:rPr>
              <a:t>2 ½ minutes </a:t>
            </a:r>
            <a:r>
              <a:rPr lang="en-GB" sz="1000">
                <a:solidFill>
                  <a:schemeClr val="dk1"/>
                </a:solidFill>
                <a:latin typeface="Calibri"/>
                <a:ea typeface="Calibri"/>
                <a:cs typeface="Calibri"/>
                <a:sym typeface="Calibri"/>
              </a:rPr>
              <a:t>but accidently cut off the patient’s testicles as well!  In another operation, he amputated a patient’s finger but then slashed the coat of a spectator who consequently dropped dead with fright. </a:t>
            </a:r>
            <a:endParaRPr/>
          </a:p>
        </p:txBody>
      </p:sp>
      <p:sp>
        <p:nvSpPr>
          <p:cNvPr id="1029" name="Google Shape;1029;p40"/>
          <p:cNvSpPr txBox="1"/>
          <p:nvPr/>
        </p:nvSpPr>
        <p:spPr>
          <a:xfrm>
            <a:off x="7641435" y="1216838"/>
            <a:ext cx="44784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PAIN RELIEF BEFORE 1700</a:t>
            </a:r>
            <a:endParaRPr sz="1100">
              <a:solidFill>
                <a:schemeClr val="lt1"/>
              </a:solidFill>
              <a:latin typeface="Calibri"/>
              <a:ea typeface="Calibri"/>
              <a:cs typeface="Calibri"/>
              <a:sym typeface="Calibri"/>
            </a:endParaRPr>
          </a:p>
        </p:txBody>
      </p:sp>
      <p:sp>
        <p:nvSpPr>
          <p:cNvPr id="1030" name="Google Shape;1030;p40"/>
          <p:cNvSpPr txBox="1"/>
          <p:nvPr/>
        </p:nvSpPr>
        <p:spPr>
          <a:xfrm>
            <a:off x="1670530" y="1217056"/>
            <a:ext cx="46839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THE PROBLEMS WITH EARLY SURGERY</a:t>
            </a:r>
            <a:endParaRPr sz="1100">
              <a:solidFill>
                <a:schemeClr val="lt1"/>
              </a:solidFill>
              <a:latin typeface="Calibri"/>
              <a:ea typeface="Calibri"/>
              <a:cs typeface="Calibri"/>
              <a:sym typeface="Calibri"/>
            </a:endParaRPr>
          </a:p>
        </p:txBody>
      </p:sp>
      <p:sp>
        <p:nvSpPr>
          <p:cNvPr id="1031" name="Google Shape;1031;p40"/>
          <p:cNvSpPr txBox="1"/>
          <p:nvPr/>
        </p:nvSpPr>
        <p:spPr>
          <a:xfrm>
            <a:off x="1674314" y="2392841"/>
            <a:ext cx="104448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THE DEVELOPMENT OF ANAESTHETICS AFTER 1700</a:t>
            </a:r>
            <a:endParaRPr sz="1100">
              <a:solidFill>
                <a:schemeClr val="lt1"/>
              </a:solidFill>
              <a:latin typeface="Calibri"/>
              <a:ea typeface="Calibri"/>
              <a:cs typeface="Calibri"/>
              <a:sym typeface="Calibri"/>
            </a:endParaRPr>
          </a:p>
        </p:txBody>
      </p:sp>
      <p:sp>
        <p:nvSpPr>
          <p:cNvPr id="1032" name="Google Shape;1032;p40"/>
          <p:cNvSpPr txBox="1"/>
          <p:nvPr/>
        </p:nvSpPr>
        <p:spPr>
          <a:xfrm>
            <a:off x="1667718" y="4873714"/>
            <a:ext cx="2967000" cy="1939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It was difficult to get the </a:t>
            </a:r>
            <a:r>
              <a:rPr lang="en-GB" sz="1000" b="1">
                <a:solidFill>
                  <a:schemeClr val="dk1"/>
                </a:solidFill>
                <a:latin typeface="Calibri"/>
                <a:ea typeface="Calibri"/>
                <a:cs typeface="Calibri"/>
                <a:sym typeface="Calibri"/>
              </a:rPr>
              <a:t>dosage</a:t>
            </a:r>
            <a:r>
              <a:rPr lang="en-GB" sz="1000">
                <a:solidFill>
                  <a:schemeClr val="dk1"/>
                </a:solidFill>
                <a:latin typeface="Calibri"/>
                <a:ea typeface="Calibri"/>
                <a:cs typeface="Calibri"/>
                <a:sym typeface="Calibri"/>
              </a:rPr>
              <a:t> right and some patients died from overdose. Chloroform also affected the </a:t>
            </a:r>
            <a:r>
              <a:rPr lang="en-GB" sz="1000" b="1">
                <a:solidFill>
                  <a:schemeClr val="dk1"/>
                </a:solidFill>
                <a:latin typeface="Calibri"/>
                <a:ea typeface="Calibri"/>
                <a:cs typeface="Calibri"/>
                <a:sym typeface="Calibri"/>
              </a:rPr>
              <a:t>heart</a:t>
            </a:r>
            <a:r>
              <a:rPr lang="en-GB" sz="1000">
                <a:solidFill>
                  <a:schemeClr val="dk1"/>
                </a:solidFill>
                <a:latin typeface="Calibri"/>
                <a:ea typeface="Calibri"/>
                <a:cs typeface="Calibri"/>
                <a:sym typeface="Calibri"/>
              </a:rPr>
              <a:t> which caused some healthy people to die. Surgeons now attempted more complex and longer operations but this additional time meant the chances of infection increased - especially as surgeons still used the same unhygienic methods and equipment.  Some historians call this period between 1850-70 ‘</a:t>
            </a:r>
            <a:r>
              <a:rPr lang="en-GB" sz="1000" b="1">
                <a:solidFill>
                  <a:schemeClr val="dk1"/>
                </a:solidFill>
                <a:latin typeface="Calibri"/>
                <a:ea typeface="Calibri"/>
                <a:cs typeface="Calibri"/>
                <a:sym typeface="Calibri"/>
              </a:rPr>
              <a:t>The Black Period</a:t>
            </a:r>
            <a:r>
              <a:rPr lang="en-GB" sz="1000">
                <a:solidFill>
                  <a:schemeClr val="dk1"/>
                </a:solidFill>
                <a:latin typeface="Calibri"/>
                <a:ea typeface="Calibri"/>
                <a:cs typeface="Calibri"/>
                <a:sym typeface="Calibri"/>
              </a:rPr>
              <a:t>’ as more patients seemed to be dying from surgery </a:t>
            </a:r>
            <a:r>
              <a:rPr lang="en-GB" sz="1000" i="1">
                <a:solidFill>
                  <a:schemeClr val="dk1"/>
                </a:solidFill>
                <a:latin typeface="Calibri"/>
                <a:ea typeface="Calibri"/>
                <a:cs typeface="Calibri"/>
                <a:sym typeface="Calibri"/>
              </a:rPr>
              <a:t>with</a:t>
            </a:r>
            <a:r>
              <a:rPr lang="en-GB" sz="1000">
                <a:solidFill>
                  <a:schemeClr val="dk1"/>
                </a:solidFill>
                <a:latin typeface="Calibri"/>
                <a:ea typeface="Calibri"/>
                <a:cs typeface="Calibri"/>
                <a:sym typeface="Calibri"/>
              </a:rPr>
              <a:t> anaesthetic than without. Some surgeons even stopped using it altogether and returned to using ether.</a:t>
            </a:r>
            <a:endParaRPr sz="1100">
              <a:solidFill>
                <a:schemeClr val="dk1"/>
              </a:solidFill>
              <a:latin typeface="Calibri"/>
              <a:ea typeface="Calibri"/>
              <a:cs typeface="Calibri"/>
              <a:sym typeface="Calibri"/>
            </a:endParaRPr>
          </a:p>
        </p:txBody>
      </p:sp>
      <p:sp>
        <p:nvSpPr>
          <p:cNvPr id="1033" name="Google Shape;1033;p40"/>
          <p:cNvSpPr txBox="1"/>
          <p:nvPr/>
        </p:nvSpPr>
        <p:spPr>
          <a:xfrm>
            <a:off x="6412363" y="4873714"/>
            <a:ext cx="2356800" cy="1939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Progress was made in </a:t>
            </a:r>
            <a:r>
              <a:rPr lang="en-GB" sz="1000" b="1">
                <a:solidFill>
                  <a:schemeClr val="dk1"/>
                </a:solidFill>
                <a:latin typeface="Calibri"/>
                <a:ea typeface="Calibri"/>
                <a:cs typeface="Calibri"/>
                <a:sym typeface="Calibri"/>
              </a:rPr>
              <a:t>1848</a:t>
            </a:r>
            <a:r>
              <a:rPr lang="en-GB" sz="1000">
                <a:solidFill>
                  <a:schemeClr val="dk1"/>
                </a:solidFill>
                <a:latin typeface="Calibri"/>
                <a:ea typeface="Calibri"/>
                <a:cs typeface="Calibri"/>
                <a:sym typeface="Calibri"/>
              </a:rPr>
              <a:t> when </a:t>
            </a:r>
            <a:r>
              <a:rPr lang="en-GB" sz="1000" b="1">
                <a:solidFill>
                  <a:schemeClr val="dk1"/>
                </a:solidFill>
                <a:latin typeface="Calibri"/>
                <a:ea typeface="Calibri"/>
                <a:cs typeface="Calibri"/>
                <a:sym typeface="Calibri"/>
              </a:rPr>
              <a:t>John Snow </a:t>
            </a:r>
            <a:r>
              <a:rPr lang="en-GB" sz="1000">
                <a:solidFill>
                  <a:schemeClr val="dk1"/>
                </a:solidFill>
                <a:latin typeface="Calibri"/>
                <a:ea typeface="Calibri"/>
                <a:cs typeface="Calibri"/>
                <a:sym typeface="Calibri"/>
              </a:rPr>
              <a:t>created an </a:t>
            </a:r>
            <a:r>
              <a:rPr lang="en-GB" sz="1000" b="1">
                <a:solidFill>
                  <a:schemeClr val="dk1"/>
                </a:solidFill>
                <a:latin typeface="Calibri"/>
                <a:ea typeface="Calibri"/>
                <a:cs typeface="Calibri"/>
                <a:sym typeface="Calibri"/>
              </a:rPr>
              <a:t>inhaler</a:t>
            </a:r>
            <a:r>
              <a:rPr lang="en-GB" sz="1000">
                <a:solidFill>
                  <a:schemeClr val="dk1"/>
                </a:solidFill>
                <a:latin typeface="Calibri"/>
                <a:ea typeface="Calibri"/>
                <a:cs typeface="Calibri"/>
                <a:sym typeface="Calibri"/>
              </a:rPr>
              <a:t> which would </a:t>
            </a:r>
            <a:r>
              <a:rPr lang="en-GB" sz="1000" b="1">
                <a:solidFill>
                  <a:schemeClr val="dk1"/>
                </a:solidFill>
                <a:latin typeface="Calibri"/>
                <a:ea typeface="Calibri"/>
                <a:cs typeface="Calibri"/>
                <a:sym typeface="Calibri"/>
              </a:rPr>
              <a:t>regulate</a:t>
            </a:r>
            <a:r>
              <a:rPr lang="en-GB" sz="1000">
                <a:solidFill>
                  <a:schemeClr val="dk1"/>
                </a:solidFill>
                <a:latin typeface="Calibri"/>
                <a:ea typeface="Calibri"/>
                <a:cs typeface="Calibri"/>
                <a:sym typeface="Calibri"/>
              </a:rPr>
              <a:t> the dose of chloroform for each patient.  This drastically reduced the danger of an overdose and </a:t>
            </a:r>
            <a:r>
              <a:rPr lang="en-GB" sz="1000" b="1">
                <a:solidFill>
                  <a:schemeClr val="dk1"/>
                </a:solidFill>
                <a:latin typeface="Calibri"/>
                <a:ea typeface="Calibri"/>
                <a:cs typeface="Calibri"/>
                <a:sym typeface="Calibri"/>
              </a:rPr>
              <a:t>confidence</a:t>
            </a:r>
            <a:r>
              <a:rPr lang="en-GB" sz="1000">
                <a:solidFill>
                  <a:schemeClr val="dk1"/>
                </a:solidFill>
                <a:latin typeface="Calibri"/>
                <a:ea typeface="Calibri"/>
                <a:cs typeface="Calibri"/>
                <a:sym typeface="Calibri"/>
              </a:rPr>
              <a:t> in it grew. Chloroform was given more respectability when </a:t>
            </a:r>
            <a:r>
              <a:rPr lang="en-GB" sz="1000" b="1">
                <a:solidFill>
                  <a:schemeClr val="dk1"/>
                </a:solidFill>
                <a:latin typeface="Calibri"/>
                <a:ea typeface="Calibri"/>
                <a:cs typeface="Calibri"/>
                <a:sym typeface="Calibri"/>
              </a:rPr>
              <a:t>Queen Victoria </a:t>
            </a:r>
            <a:r>
              <a:rPr lang="en-GB" sz="1000">
                <a:solidFill>
                  <a:schemeClr val="dk1"/>
                </a:solidFill>
                <a:latin typeface="Calibri"/>
                <a:ea typeface="Calibri"/>
                <a:cs typeface="Calibri"/>
                <a:sym typeface="Calibri"/>
              </a:rPr>
              <a:t>spoke positively of it after giving birth while using chloroform in </a:t>
            </a:r>
            <a:r>
              <a:rPr lang="en-GB" sz="1000" b="1">
                <a:solidFill>
                  <a:schemeClr val="dk1"/>
                </a:solidFill>
                <a:latin typeface="Calibri"/>
                <a:ea typeface="Calibri"/>
                <a:cs typeface="Calibri"/>
                <a:sym typeface="Calibri"/>
              </a:rPr>
              <a:t>1853</a:t>
            </a:r>
            <a:r>
              <a:rPr lang="en-GB" sz="1000">
                <a:solidFill>
                  <a:schemeClr val="dk1"/>
                </a:solidFill>
                <a:latin typeface="Calibri"/>
                <a:ea typeface="Calibri"/>
                <a:cs typeface="Calibri"/>
                <a:sym typeface="Calibri"/>
              </a:rPr>
              <a:t>.  After this, it became widely used in operating theatres across Britain. Simpson was the first to be knighted for services to medicine.</a:t>
            </a:r>
            <a:endParaRPr/>
          </a:p>
        </p:txBody>
      </p:sp>
      <p:sp>
        <p:nvSpPr>
          <p:cNvPr id="1034" name="Google Shape;1034;p40"/>
          <p:cNvSpPr txBox="1"/>
          <p:nvPr/>
        </p:nvSpPr>
        <p:spPr>
          <a:xfrm>
            <a:off x="1667717" y="3736750"/>
            <a:ext cx="71013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JAMES SIMPSON’S DISCOVERY OF CHLOROFORM (1847)</a:t>
            </a:r>
            <a:endParaRPr sz="1100">
              <a:solidFill>
                <a:schemeClr val="lt1"/>
              </a:solidFill>
              <a:latin typeface="Calibri"/>
              <a:ea typeface="Calibri"/>
              <a:cs typeface="Calibri"/>
              <a:sym typeface="Calibri"/>
            </a:endParaRPr>
          </a:p>
        </p:txBody>
      </p:sp>
      <p:sp>
        <p:nvSpPr>
          <p:cNvPr id="1035" name="Google Shape;1035;p40"/>
          <p:cNvSpPr txBox="1"/>
          <p:nvPr/>
        </p:nvSpPr>
        <p:spPr>
          <a:xfrm>
            <a:off x="8819882" y="3736750"/>
            <a:ext cx="32991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LOCAL ANAESTHETIC - COCAINE</a:t>
            </a:r>
            <a:endParaRPr sz="1100">
              <a:solidFill>
                <a:schemeClr val="lt1"/>
              </a:solidFill>
              <a:latin typeface="Calibri"/>
              <a:ea typeface="Calibri"/>
              <a:cs typeface="Calibri"/>
              <a:sym typeface="Calibri"/>
            </a:endParaRPr>
          </a:p>
        </p:txBody>
      </p:sp>
      <p:pic>
        <p:nvPicPr>
          <p:cNvPr id="1036" name="Google Shape;1036;p40"/>
          <p:cNvPicPr preferRelativeResize="0"/>
          <p:nvPr/>
        </p:nvPicPr>
        <p:blipFill rotWithShape="1">
          <a:blip r:embed="rId7">
            <a:alphaModFix/>
          </a:blip>
          <a:srcRect r="21235"/>
          <a:stretch/>
        </p:blipFill>
        <p:spPr>
          <a:xfrm>
            <a:off x="4634753" y="4873714"/>
            <a:ext cx="1734916" cy="1905788"/>
          </a:xfrm>
          <a:custGeom>
            <a:avLst/>
            <a:gdLst/>
            <a:ahLst/>
            <a:cxnLst/>
            <a:rect l="l" t="t" r="r" b="b"/>
            <a:pathLst>
              <a:path w="1734916" h="1905788" extrusionOk="0">
                <a:moveTo>
                  <a:pt x="0" y="0"/>
                </a:moveTo>
                <a:cubicBezTo>
                  <a:pt x="185317" y="-25691"/>
                  <a:pt x="443625" y="627"/>
                  <a:pt x="560956" y="0"/>
                </a:cubicBezTo>
                <a:cubicBezTo>
                  <a:pt x="678287" y="-627"/>
                  <a:pt x="1041676" y="-7805"/>
                  <a:pt x="1173960" y="0"/>
                </a:cubicBezTo>
                <a:cubicBezTo>
                  <a:pt x="1306244" y="7805"/>
                  <a:pt x="1570351" y="5766"/>
                  <a:pt x="1734916" y="0"/>
                </a:cubicBezTo>
                <a:cubicBezTo>
                  <a:pt x="1756127" y="147208"/>
                  <a:pt x="1757301" y="315275"/>
                  <a:pt x="1734916" y="597147"/>
                </a:cubicBezTo>
                <a:cubicBezTo>
                  <a:pt x="1712531" y="879019"/>
                  <a:pt x="1714889" y="1018189"/>
                  <a:pt x="1734916" y="1232410"/>
                </a:cubicBezTo>
                <a:cubicBezTo>
                  <a:pt x="1754943" y="1446631"/>
                  <a:pt x="1746078" y="1724203"/>
                  <a:pt x="1734916" y="1905788"/>
                </a:cubicBezTo>
                <a:cubicBezTo>
                  <a:pt x="1576518" y="1910729"/>
                  <a:pt x="1301574" y="1931669"/>
                  <a:pt x="1156611" y="1905788"/>
                </a:cubicBezTo>
                <a:cubicBezTo>
                  <a:pt x="1011649" y="1879907"/>
                  <a:pt x="831423" y="1898575"/>
                  <a:pt x="613004" y="1905788"/>
                </a:cubicBezTo>
                <a:cubicBezTo>
                  <a:pt x="394585" y="1913001"/>
                  <a:pt x="158388" y="1922296"/>
                  <a:pt x="0" y="1905788"/>
                </a:cubicBezTo>
                <a:cubicBezTo>
                  <a:pt x="-30767" y="1669583"/>
                  <a:pt x="1924" y="1479593"/>
                  <a:pt x="0" y="1251467"/>
                </a:cubicBezTo>
                <a:cubicBezTo>
                  <a:pt x="-1924" y="1023341"/>
                  <a:pt x="4517" y="893604"/>
                  <a:pt x="0" y="597147"/>
                </a:cubicBezTo>
                <a:cubicBezTo>
                  <a:pt x="-4517" y="300690"/>
                  <a:pt x="3712" y="178684"/>
                  <a:pt x="0" y="0"/>
                </a:cubicBezTo>
                <a:close/>
              </a:path>
            </a:pathLst>
          </a:custGeom>
          <a:noFill/>
          <a:ln w="19050" cap="flat" cmpd="sng">
            <a:solidFill>
              <a:schemeClr val="dk1"/>
            </a:solidFill>
            <a:prstDash val="solid"/>
            <a:round/>
            <a:headEnd type="none" w="sm" len="sm"/>
            <a:tailEnd type="none" w="sm" len="sm"/>
          </a:ln>
        </p:spPr>
      </p:pic>
      <p:pic>
        <p:nvPicPr>
          <p:cNvPr id="1037" name="Google Shape;1037;p40" descr="Best Free Doctor checking patient Illustration download in PNG &amp; Vector  format"/>
          <p:cNvPicPr preferRelativeResize="0"/>
          <p:nvPr/>
        </p:nvPicPr>
        <p:blipFill rotWithShape="1">
          <a:blip r:embed="rId8">
            <a:alphaModFix/>
          </a:blip>
          <a:srcRect/>
          <a:stretch/>
        </p:blipFill>
        <p:spPr>
          <a:xfrm>
            <a:off x="6431783" y="1224630"/>
            <a:ext cx="1156705" cy="1100756"/>
          </a:xfrm>
          <a:prstGeom prst="rect">
            <a:avLst/>
          </a:prstGeom>
          <a:noFill/>
          <a:ln>
            <a:noFill/>
          </a:ln>
        </p:spPr>
      </p:pic>
      <p:pic>
        <p:nvPicPr>
          <p:cNvPr id="1038" name="Google Shape;1038;p40"/>
          <p:cNvPicPr preferRelativeResize="0"/>
          <p:nvPr/>
        </p:nvPicPr>
        <p:blipFill rotWithShape="1">
          <a:blip r:embed="rId9">
            <a:alphaModFix/>
          </a:blip>
          <a:srcRect l="48818" t="18181" r="23986" b="18491"/>
          <a:stretch/>
        </p:blipFill>
        <p:spPr>
          <a:xfrm rot="-302064">
            <a:off x="10545321" y="132748"/>
            <a:ext cx="557035" cy="1133395"/>
          </a:xfrm>
          <a:prstGeom prst="rect">
            <a:avLst/>
          </a:prstGeom>
          <a:noFill/>
          <a:ln>
            <a:noFill/>
          </a:ln>
        </p:spPr>
      </p:pic>
      <p:pic>
        <p:nvPicPr>
          <p:cNvPr id="1039" name="Google Shape;1039;p40"/>
          <p:cNvPicPr preferRelativeResize="0"/>
          <p:nvPr/>
        </p:nvPicPr>
        <p:blipFill rotWithShape="1">
          <a:blip r:embed="rId9">
            <a:alphaModFix/>
          </a:blip>
          <a:srcRect l="48818" t="18181" r="23986" b="18491"/>
          <a:stretch/>
        </p:blipFill>
        <p:spPr>
          <a:xfrm rot="411908">
            <a:off x="10925442" y="132748"/>
            <a:ext cx="557036" cy="1133396"/>
          </a:xfrm>
          <a:prstGeom prst="rect">
            <a:avLst/>
          </a:prstGeom>
          <a:noFill/>
          <a:ln>
            <a:noFill/>
          </a:ln>
        </p:spPr>
      </p:pic>
      <p:pic>
        <p:nvPicPr>
          <p:cNvPr id="1040" name="Google Shape;1040;p40"/>
          <p:cNvPicPr preferRelativeResize="0"/>
          <p:nvPr/>
        </p:nvPicPr>
        <p:blipFill rotWithShape="1">
          <a:blip r:embed="rId9">
            <a:alphaModFix/>
          </a:blip>
          <a:srcRect l="48818" t="18181" r="23986" b="18491"/>
          <a:stretch/>
        </p:blipFill>
        <p:spPr>
          <a:xfrm rot="155063">
            <a:off x="11254589" y="546518"/>
            <a:ext cx="587261" cy="698576"/>
          </a:xfrm>
          <a:prstGeom prst="rect">
            <a:avLst/>
          </a:prstGeom>
          <a:noFill/>
          <a:ln>
            <a:noFill/>
          </a:ln>
        </p:spPr>
      </p:pic>
      <p:pic>
        <p:nvPicPr>
          <p:cNvPr id="1041" name="Google Shape;1041;p40"/>
          <p:cNvPicPr preferRelativeResize="0"/>
          <p:nvPr/>
        </p:nvPicPr>
        <p:blipFill rotWithShape="1">
          <a:blip r:embed="rId9">
            <a:alphaModFix/>
          </a:blip>
          <a:srcRect l="48818" t="18181" r="23986" b="18491"/>
          <a:stretch/>
        </p:blipFill>
        <p:spPr>
          <a:xfrm flipH="1">
            <a:off x="11742293" y="156359"/>
            <a:ext cx="351342" cy="111003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41"/>
          <p:cNvSpPr txBox="1"/>
          <p:nvPr/>
        </p:nvSpPr>
        <p:spPr>
          <a:xfrm>
            <a:off x="89647" y="49103"/>
            <a:ext cx="15324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23</a:t>
            </a:r>
            <a:endParaRPr/>
          </a:p>
        </p:txBody>
      </p:sp>
      <p:pic>
        <p:nvPicPr>
          <p:cNvPr id="1048" name="Google Shape;1048;p41" descr="Radio Newsman Regular"/>
          <p:cNvPicPr preferRelativeResize="0"/>
          <p:nvPr/>
        </p:nvPicPr>
        <p:blipFill rotWithShape="1">
          <a:blip r:embed="rId3">
            <a:alphaModFix/>
          </a:blip>
          <a:srcRect l="58713" b="-9998"/>
          <a:stretch/>
        </p:blipFill>
        <p:spPr>
          <a:xfrm>
            <a:off x="44823" y="986305"/>
            <a:ext cx="1466400" cy="175712"/>
          </a:xfrm>
          <a:prstGeom prst="rect">
            <a:avLst/>
          </a:prstGeom>
          <a:noFill/>
          <a:ln>
            <a:noFill/>
          </a:ln>
        </p:spPr>
      </p:pic>
      <p:pic>
        <p:nvPicPr>
          <p:cNvPr id="1049" name="Google Shape;1049;p41" descr="Radio Newsman Regular"/>
          <p:cNvPicPr preferRelativeResize="0"/>
          <p:nvPr/>
        </p:nvPicPr>
        <p:blipFill rotWithShape="1">
          <a:blip r:embed="rId4">
            <a:alphaModFix/>
          </a:blip>
          <a:srcRect l="27432" r="42097" b="-14995"/>
          <a:stretch/>
        </p:blipFill>
        <p:spPr>
          <a:xfrm>
            <a:off x="84865" y="724075"/>
            <a:ext cx="1585665" cy="251049"/>
          </a:xfrm>
          <a:prstGeom prst="rect">
            <a:avLst/>
          </a:prstGeom>
          <a:noFill/>
          <a:ln>
            <a:noFill/>
          </a:ln>
        </p:spPr>
      </p:pic>
      <p:pic>
        <p:nvPicPr>
          <p:cNvPr id="1050" name="Google Shape;1050;p41" descr="Radio Newsman Regular"/>
          <p:cNvPicPr preferRelativeResize="0"/>
          <p:nvPr/>
        </p:nvPicPr>
        <p:blipFill rotWithShape="1">
          <a:blip r:embed="rId4">
            <a:alphaModFix/>
          </a:blip>
          <a:srcRect r="73478" b="-4997"/>
          <a:stretch/>
        </p:blipFill>
        <p:spPr>
          <a:xfrm>
            <a:off x="89647" y="437649"/>
            <a:ext cx="1580883" cy="286426"/>
          </a:xfrm>
          <a:prstGeom prst="rect">
            <a:avLst/>
          </a:prstGeom>
          <a:noFill/>
          <a:ln>
            <a:noFill/>
          </a:ln>
        </p:spPr>
      </p:pic>
      <p:pic>
        <p:nvPicPr>
          <p:cNvPr id="1051" name="Google Shape;1051;p41" descr="Image result for heart monitor clipart"/>
          <p:cNvPicPr preferRelativeResize="0"/>
          <p:nvPr/>
        </p:nvPicPr>
        <p:blipFill rotWithShape="1">
          <a:blip r:embed="rId5">
            <a:alphaModFix/>
          </a:blip>
          <a:srcRect t="39191" r="15902" b="38201"/>
          <a:stretch/>
        </p:blipFill>
        <p:spPr>
          <a:xfrm>
            <a:off x="0" y="1145824"/>
            <a:ext cx="1631665" cy="785474"/>
          </a:xfrm>
          <a:prstGeom prst="rect">
            <a:avLst/>
          </a:prstGeom>
          <a:noFill/>
          <a:ln>
            <a:noFill/>
          </a:ln>
        </p:spPr>
      </p:pic>
      <p:sp>
        <p:nvSpPr>
          <p:cNvPr id="1052" name="Google Shape;1052;p41"/>
          <p:cNvSpPr txBox="1"/>
          <p:nvPr/>
        </p:nvSpPr>
        <p:spPr>
          <a:xfrm>
            <a:off x="1670529" y="49103"/>
            <a:ext cx="104493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2: </a:t>
            </a:r>
            <a:r>
              <a:rPr lang="en-GB" sz="1600">
                <a:solidFill>
                  <a:schemeClr val="lt1"/>
                </a:solidFill>
                <a:latin typeface="Calibri"/>
                <a:ea typeface="Calibri"/>
                <a:cs typeface="Calibri"/>
                <a:sym typeface="Calibri"/>
              </a:rPr>
              <a:t>Medicine – The 18</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&amp; 19</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Century – Joseph Lister and the Development of Antiseptics &amp; Aseptic Surgery</a:t>
            </a:r>
            <a:endParaRPr sz="1600" b="1">
              <a:solidFill>
                <a:schemeClr val="lt1"/>
              </a:solidFill>
              <a:latin typeface="Calibri"/>
              <a:ea typeface="Calibri"/>
              <a:cs typeface="Calibri"/>
              <a:sym typeface="Calibri"/>
            </a:endParaRPr>
          </a:p>
        </p:txBody>
      </p:sp>
      <p:pic>
        <p:nvPicPr>
          <p:cNvPr id="1053" name="Google Shape;1053;p41" descr="Related image"/>
          <p:cNvPicPr preferRelativeResize="0"/>
          <p:nvPr/>
        </p:nvPicPr>
        <p:blipFill rotWithShape="1">
          <a:blip r:embed="rId6">
            <a:alphaModFix/>
          </a:blip>
          <a:srcRect/>
          <a:stretch/>
        </p:blipFill>
        <p:spPr>
          <a:xfrm>
            <a:off x="532652" y="1177665"/>
            <a:ext cx="732840" cy="664943"/>
          </a:xfrm>
          <a:prstGeom prst="rect">
            <a:avLst/>
          </a:prstGeom>
          <a:noFill/>
          <a:ln>
            <a:noFill/>
          </a:ln>
        </p:spPr>
      </p:pic>
      <p:sp>
        <p:nvSpPr>
          <p:cNvPr id="1054" name="Google Shape;1054;p41"/>
          <p:cNvSpPr/>
          <p:nvPr/>
        </p:nvSpPr>
        <p:spPr>
          <a:xfrm>
            <a:off x="80043" y="1817077"/>
            <a:ext cx="1537200" cy="49566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5" name="Google Shape;1055;p41"/>
          <p:cNvSpPr txBox="1"/>
          <p:nvPr/>
        </p:nvSpPr>
        <p:spPr>
          <a:xfrm>
            <a:off x="115323" y="1858256"/>
            <a:ext cx="14664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KEY TERMS</a:t>
            </a:r>
            <a:endParaRPr sz="1200">
              <a:solidFill>
                <a:schemeClr val="lt1"/>
              </a:solidFill>
              <a:latin typeface="Calibri"/>
              <a:ea typeface="Calibri"/>
              <a:cs typeface="Calibri"/>
              <a:sym typeface="Calibri"/>
            </a:endParaRPr>
          </a:p>
        </p:txBody>
      </p:sp>
      <p:sp>
        <p:nvSpPr>
          <p:cNvPr id="1056" name="Google Shape;1056;p41"/>
          <p:cNvSpPr txBox="1"/>
          <p:nvPr/>
        </p:nvSpPr>
        <p:spPr>
          <a:xfrm>
            <a:off x="80043" y="2149920"/>
            <a:ext cx="1500000" cy="46791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Antiseptic</a:t>
            </a:r>
            <a:endParaRPr/>
          </a:p>
          <a:p>
            <a:pPr marL="285750" marR="0" lvl="0" indent="-2857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Aseptic Surgery</a:t>
            </a:r>
            <a:endParaRPr/>
          </a:p>
          <a:p>
            <a:pPr marL="285750" marR="0" lvl="0" indent="-2857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Bacteria</a:t>
            </a:r>
            <a:endParaRPr/>
          </a:p>
          <a:p>
            <a:pPr marL="285750" marR="0" lvl="0" indent="-2857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Bandages</a:t>
            </a:r>
            <a:endParaRPr/>
          </a:p>
          <a:p>
            <a:pPr marL="285750" marR="0" lvl="0" indent="-2857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Bandages</a:t>
            </a:r>
            <a:endParaRPr/>
          </a:p>
          <a:p>
            <a:pPr marL="285750" marR="0" lvl="0" indent="-2857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Carbolic Acid</a:t>
            </a:r>
            <a:endParaRPr/>
          </a:p>
          <a:p>
            <a:pPr marL="285750" marR="0" lvl="0" indent="-2857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Carbolic Spray</a:t>
            </a:r>
            <a:endParaRPr/>
          </a:p>
          <a:p>
            <a:pPr marL="285750" marR="0" lvl="0" indent="-2857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Face Masks</a:t>
            </a:r>
            <a:endParaRPr/>
          </a:p>
          <a:p>
            <a:pPr marL="285750" marR="0" lvl="0" indent="-2857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Gangrene</a:t>
            </a:r>
            <a:endParaRPr/>
          </a:p>
          <a:p>
            <a:pPr marL="285750" marR="0" lvl="0" indent="-2857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Germ Theory</a:t>
            </a:r>
            <a:endParaRPr/>
          </a:p>
          <a:p>
            <a:pPr marL="285750" marR="0" lvl="0" indent="-2857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Germs</a:t>
            </a:r>
            <a:endParaRPr/>
          </a:p>
          <a:p>
            <a:pPr marL="285750" marR="0" lvl="0" indent="-2857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Gowns</a:t>
            </a:r>
            <a:endParaRPr/>
          </a:p>
          <a:p>
            <a:pPr marL="285750" marR="0" lvl="0" indent="-2857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Infection</a:t>
            </a:r>
            <a:endParaRPr/>
          </a:p>
          <a:p>
            <a:pPr marL="285750" marR="0" lvl="0" indent="-2857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Instruments</a:t>
            </a:r>
            <a:endParaRPr/>
          </a:p>
          <a:p>
            <a:pPr marL="285750" marR="0" lvl="0" indent="-2857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Joseph Lister</a:t>
            </a:r>
            <a:endParaRPr/>
          </a:p>
          <a:p>
            <a:pPr marL="285750" marR="0" lvl="0" indent="-2857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King’s College London</a:t>
            </a:r>
            <a:endParaRPr/>
          </a:p>
          <a:p>
            <a:pPr marL="285750" marR="0" lvl="0" indent="-2857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Ligature</a:t>
            </a:r>
            <a:endParaRPr/>
          </a:p>
          <a:p>
            <a:pPr marL="285750" marR="0" lvl="0" indent="-2857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Lime Chloride</a:t>
            </a:r>
            <a:endParaRPr/>
          </a:p>
          <a:p>
            <a:pPr marL="285750" marR="0" lvl="0" indent="-2857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Operating Theatres</a:t>
            </a:r>
            <a:endParaRPr/>
          </a:p>
          <a:p>
            <a:pPr marL="285750" marR="0" lvl="0" indent="-2857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Post-operative</a:t>
            </a:r>
            <a:endParaRPr/>
          </a:p>
          <a:p>
            <a:pPr marL="285750" marR="0" lvl="0" indent="-2857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Sewage</a:t>
            </a:r>
            <a:endParaRPr/>
          </a:p>
          <a:p>
            <a:pPr marL="285750" marR="0" lvl="0" indent="-2857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Steam Cleaned</a:t>
            </a:r>
            <a:endParaRPr/>
          </a:p>
          <a:p>
            <a:pPr marL="285750" marR="0" lvl="0" indent="-2857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Sterilised</a:t>
            </a:r>
            <a:endParaRPr/>
          </a:p>
          <a:p>
            <a:pPr marL="285750" marR="0" lvl="0" indent="-2857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William Halsted</a:t>
            </a:r>
            <a:endParaRPr/>
          </a:p>
          <a:p>
            <a:pPr marL="171450" marR="0" lvl="0" indent="-95250" algn="l" rtl="0">
              <a:spcBef>
                <a:spcPts val="0"/>
              </a:spcBef>
              <a:spcAft>
                <a:spcPts val="0"/>
              </a:spcAft>
              <a:buClr>
                <a:schemeClr val="dk1"/>
              </a:buClr>
              <a:buSzPts val="1200"/>
              <a:buFont typeface="Noto Sans Symbols"/>
              <a:buNone/>
            </a:pPr>
            <a:endParaRPr sz="1200">
              <a:solidFill>
                <a:schemeClr val="dk1"/>
              </a:solidFill>
              <a:latin typeface="Calibri"/>
              <a:ea typeface="Calibri"/>
              <a:cs typeface="Calibri"/>
              <a:sym typeface="Calibri"/>
            </a:endParaRPr>
          </a:p>
        </p:txBody>
      </p:sp>
      <p:sp>
        <p:nvSpPr>
          <p:cNvPr id="1057" name="Google Shape;1057;p41"/>
          <p:cNvSpPr txBox="1"/>
          <p:nvPr/>
        </p:nvSpPr>
        <p:spPr>
          <a:xfrm>
            <a:off x="1670530" y="411020"/>
            <a:ext cx="9639600" cy="939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u="sng">
                <a:solidFill>
                  <a:schemeClr val="dk1"/>
                </a:solidFill>
                <a:latin typeface="Calibri"/>
                <a:ea typeface="Calibri"/>
                <a:cs typeface="Calibri"/>
                <a:sym typeface="Calibri"/>
              </a:rPr>
              <a:t>THE HISTORICAL CONTEXT: </a:t>
            </a:r>
            <a:r>
              <a:rPr lang="en-GB" sz="1100">
                <a:solidFill>
                  <a:schemeClr val="dk1"/>
                </a:solidFill>
                <a:latin typeface="Calibri"/>
                <a:ea typeface="Calibri"/>
                <a:cs typeface="Calibri"/>
                <a:sym typeface="Calibri"/>
              </a:rPr>
              <a:t>The development of chloroform as a more effective anaesthetic changed surgery.  However, surgeons continued to wear their own </a:t>
            </a:r>
            <a:r>
              <a:rPr lang="en-GB" sz="1100" b="1">
                <a:solidFill>
                  <a:schemeClr val="dk1"/>
                </a:solidFill>
                <a:latin typeface="Calibri"/>
                <a:ea typeface="Calibri"/>
                <a:cs typeface="Calibri"/>
                <a:sym typeface="Calibri"/>
              </a:rPr>
              <a:t>blood stained clothes</a:t>
            </a:r>
            <a:r>
              <a:rPr lang="en-GB" sz="1100">
                <a:solidFill>
                  <a:schemeClr val="dk1"/>
                </a:solidFill>
                <a:latin typeface="Calibri"/>
                <a:ea typeface="Calibri"/>
                <a:cs typeface="Calibri"/>
                <a:sym typeface="Calibri"/>
              </a:rPr>
              <a:t>, did not </a:t>
            </a:r>
            <a:r>
              <a:rPr lang="en-GB" sz="1100" b="1">
                <a:solidFill>
                  <a:schemeClr val="dk1"/>
                </a:solidFill>
                <a:latin typeface="Calibri"/>
                <a:ea typeface="Calibri"/>
                <a:cs typeface="Calibri"/>
                <a:sym typeface="Calibri"/>
              </a:rPr>
              <a:t>wash their hands </a:t>
            </a:r>
            <a:r>
              <a:rPr lang="en-GB" sz="1100">
                <a:solidFill>
                  <a:schemeClr val="dk1"/>
                </a:solidFill>
                <a:latin typeface="Calibri"/>
                <a:ea typeface="Calibri"/>
                <a:cs typeface="Calibri"/>
                <a:sym typeface="Calibri"/>
              </a:rPr>
              <a:t>and used the same </a:t>
            </a:r>
            <a:r>
              <a:rPr lang="en-GB" sz="1100" b="1">
                <a:solidFill>
                  <a:schemeClr val="dk1"/>
                </a:solidFill>
                <a:latin typeface="Calibri"/>
                <a:ea typeface="Calibri"/>
                <a:cs typeface="Calibri"/>
                <a:sym typeface="Calibri"/>
              </a:rPr>
              <a:t>dirty medical instruments </a:t>
            </a:r>
            <a:r>
              <a:rPr lang="en-GB" sz="1100">
                <a:solidFill>
                  <a:schemeClr val="dk1"/>
                </a:solidFill>
                <a:latin typeface="Calibri"/>
                <a:ea typeface="Calibri"/>
                <a:cs typeface="Calibri"/>
                <a:sym typeface="Calibri"/>
              </a:rPr>
              <a:t>to carry out operations.  Despite Pasteur’s Germ Theory in 1861, few doctors, surgeons and scientists accepted the idea that ‘germs’ caused disease and infection  at that time.  However, one man who was inspired by Pasteur was </a:t>
            </a:r>
            <a:r>
              <a:rPr lang="en-GB" sz="1100" b="1">
                <a:solidFill>
                  <a:schemeClr val="dk1"/>
                </a:solidFill>
                <a:latin typeface="Calibri"/>
                <a:ea typeface="Calibri"/>
                <a:cs typeface="Calibri"/>
                <a:sym typeface="Calibri"/>
              </a:rPr>
              <a:t>Joseph Lister</a:t>
            </a:r>
            <a:r>
              <a:rPr lang="en-GB" sz="1100">
                <a:solidFill>
                  <a:schemeClr val="dk1"/>
                </a:solidFill>
                <a:latin typeface="Calibri"/>
                <a:ea typeface="Calibri"/>
                <a:cs typeface="Calibri"/>
                <a:sym typeface="Calibri"/>
              </a:rPr>
              <a:t>.  Lister was a pioneer of the use of </a:t>
            </a:r>
            <a:r>
              <a:rPr lang="en-GB" sz="1100" b="1">
                <a:solidFill>
                  <a:schemeClr val="dk1"/>
                </a:solidFill>
                <a:latin typeface="Calibri"/>
                <a:ea typeface="Calibri"/>
                <a:cs typeface="Calibri"/>
                <a:sym typeface="Calibri"/>
              </a:rPr>
              <a:t>antiseptics</a:t>
            </a:r>
            <a:r>
              <a:rPr lang="en-GB" sz="1100">
                <a:solidFill>
                  <a:schemeClr val="dk1"/>
                </a:solidFill>
                <a:latin typeface="Calibri"/>
                <a:ea typeface="Calibri"/>
                <a:cs typeface="Calibri"/>
                <a:sym typeface="Calibri"/>
              </a:rPr>
              <a:t> and his work had an </a:t>
            </a:r>
            <a:r>
              <a:rPr lang="en-GB" sz="1100" b="1">
                <a:solidFill>
                  <a:schemeClr val="dk1"/>
                </a:solidFill>
                <a:latin typeface="Calibri"/>
                <a:ea typeface="Calibri"/>
                <a:cs typeface="Calibri"/>
                <a:sym typeface="Calibri"/>
              </a:rPr>
              <a:t>immediate impact </a:t>
            </a:r>
            <a:r>
              <a:rPr lang="en-GB" sz="1100">
                <a:solidFill>
                  <a:schemeClr val="dk1"/>
                </a:solidFill>
                <a:latin typeface="Calibri"/>
                <a:ea typeface="Calibri"/>
                <a:cs typeface="Calibri"/>
                <a:sym typeface="Calibri"/>
              </a:rPr>
              <a:t>saving the lives of patients on the operating table.  He began his role as a surgeon in 1861 and by the end of the decade had made a </a:t>
            </a:r>
            <a:r>
              <a:rPr lang="en-GB" sz="1100" b="1">
                <a:solidFill>
                  <a:schemeClr val="dk1"/>
                </a:solidFill>
                <a:latin typeface="Calibri"/>
                <a:ea typeface="Calibri"/>
                <a:cs typeface="Calibri"/>
                <a:sym typeface="Calibri"/>
              </a:rPr>
              <a:t>significant contribution </a:t>
            </a:r>
            <a:r>
              <a:rPr lang="en-GB" sz="1100">
                <a:solidFill>
                  <a:schemeClr val="dk1"/>
                </a:solidFill>
                <a:latin typeface="Calibri"/>
                <a:ea typeface="Calibri"/>
                <a:cs typeface="Calibri"/>
                <a:sym typeface="Calibri"/>
              </a:rPr>
              <a:t>to the medical world as well as becoming  a Professor of Surgery at King’s College London.</a:t>
            </a:r>
            <a:endParaRPr sz="1050">
              <a:solidFill>
                <a:schemeClr val="dk1"/>
              </a:solidFill>
              <a:latin typeface="Calibri"/>
              <a:ea typeface="Calibri"/>
              <a:cs typeface="Calibri"/>
              <a:sym typeface="Calibri"/>
            </a:endParaRPr>
          </a:p>
        </p:txBody>
      </p:sp>
      <p:sp>
        <p:nvSpPr>
          <p:cNvPr id="1058" name="Google Shape;1058;p41"/>
          <p:cNvSpPr txBox="1"/>
          <p:nvPr/>
        </p:nvSpPr>
        <p:spPr>
          <a:xfrm>
            <a:off x="5259270" y="1392179"/>
            <a:ext cx="26112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The Short Term Impact of Joseph Lister</a:t>
            </a:r>
            <a:endParaRPr sz="1100">
              <a:solidFill>
                <a:schemeClr val="lt1"/>
              </a:solidFill>
              <a:latin typeface="Calibri"/>
              <a:ea typeface="Calibri"/>
              <a:cs typeface="Calibri"/>
              <a:sym typeface="Calibri"/>
            </a:endParaRPr>
          </a:p>
        </p:txBody>
      </p:sp>
      <p:sp>
        <p:nvSpPr>
          <p:cNvPr id="1059" name="Google Shape;1059;p41"/>
          <p:cNvSpPr txBox="1"/>
          <p:nvPr/>
        </p:nvSpPr>
        <p:spPr>
          <a:xfrm>
            <a:off x="1657528" y="1394573"/>
            <a:ext cx="35457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Surgery Before the Influence of Joseph Lister</a:t>
            </a:r>
            <a:endParaRPr sz="1100">
              <a:solidFill>
                <a:schemeClr val="lt1"/>
              </a:solidFill>
              <a:latin typeface="Calibri"/>
              <a:ea typeface="Calibri"/>
              <a:cs typeface="Calibri"/>
              <a:sym typeface="Calibri"/>
            </a:endParaRPr>
          </a:p>
        </p:txBody>
      </p:sp>
      <p:sp>
        <p:nvSpPr>
          <p:cNvPr id="1060" name="Google Shape;1060;p41"/>
          <p:cNvSpPr txBox="1"/>
          <p:nvPr/>
        </p:nvSpPr>
        <p:spPr>
          <a:xfrm>
            <a:off x="1650225" y="1670848"/>
            <a:ext cx="3550800" cy="1015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Before the 1860s, some doctors had reduced infection by washing their hands with </a:t>
            </a:r>
            <a:r>
              <a:rPr lang="en-GB" sz="1000" b="1">
                <a:solidFill>
                  <a:schemeClr val="dk1"/>
                </a:solidFill>
                <a:latin typeface="Calibri"/>
                <a:ea typeface="Calibri"/>
                <a:cs typeface="Calibri"/>
                <a:sym typeface="Calibri"/>
              </a:rPr>
              <a:t>chloride of lime.  </a:t>
            </a:r>
            <a:r>
              <a:rPr lang="en-GB" sz="1000">
                <a:solidFill>
                  <a:schemeClr val="dk1"/>
                </a:solidFill>
                <a:latin typeface="Calibri"/>
                <a:ea typeface="Calibri"/>
                <a:cs typeface="Calibri"/>
                <a:sym typeface="Calibri"/>
              </a:rPr>
              <a:t>However it released </a:t>
            </a:r>
            <a:r>
              <a:rPr lang="en-GB" sz="1000" b="1">
                <a:solidFill>
                  <a:schemeClr val="dk1"/>
                </a:solidFill>
                <a:latin typeface="Calibri"/>
                <a:ea typeface="Calibri"/>
                <a:cs typeface="Calibri"/>
                <a:sym typeface="Calibri"/>
              </a:rPr>
              <a:t>dangerous vapours </a:t>
            </a:r>
            <a:r>
              <a:rPr lang="en-GB" sz="1000">
                <a:solidFill>
                  <a:schemeClr val="dk1"/>
                </a:solidFill>
                <a:latin typeface="Calibri"/>
                <a:ea typeface="Calibri"/>
                <a:cs typeface="Calibri"/>
                <a:sym typeface="Calibri"/>
              </a:rPr>
              <a:t>and caused breathing problems.  However, with few doctors believing the Germ Theory, there was </a:t>
            </a:r>
            <a:r>
              <a:rPr lang="en-GB" sz="1000" b="1">
                <a:solidFill>
                  <a:schemeClr val="dk1"/>
                </a:solidFill>
                <a:latin typeface="Calibri"/>
                <a:ea typeface="Calibri"/>
                <a:cs typeface="Calibri"/>
                <a:sym typeface="Calibri"/>
              </a:rPr>
              <a:t>very little change </a:t>
            </a:r>
            <a:r>
              <a:rPr lang="en-GB" sz="1000">
                <a:solidFill>
                  <a:schemeClr val="dk1"/>
                </a:solidFill>
                <a:latin typeface="Calibri"/>
                <a:ea typeface="Calibri"/>
                <a:cs typeface="Calibri"/>
                <a:sym typeface="Calibri"/>
              </a:rPr>
              <a:t>in surgical methods and operations continued in </a:t>
            </a:r>
            <a:r>
              <a:rPr lang="en-GB" sz="1000" b="1">
                <a:solidFill>
                  <a:schemeClr val="dk1"/>
                </a:solidFill>
                <a:latin typeface="Calibri"/>
                <a:ea typeface="Calibri"/>
                <a:cs typeface="Calibri"/>
                <a:sym typeface="Calibri"/>
              </a:rPr>
              <a:t>unhygienic</a:t>
            </a:r>
            <a:r>
              <a:rPr lang="en-GB" sz="1000">
                <a:solidFill>
                  <a:schemeClr val="dk1"/>
                </a:solidFill>
                <a:latin typeface="Calibri"/>
                <a:ea typeface="Calibri"/>
                <a:cs typeface="Calibri"/>
                <a:sym typeface="Calibri"/>
              </a:rPr>
              <a:t> conditions with little care taken to prevent infection .</a:t>
            </a:r>
            <a:endParaRPr/>
          </a:p>
        </p:txBody>
      </p:sp>
      <p:sp>
        <p:nvSpPr>
          <p:cNvPr id="1061" name="Google Shape;1061;p41"/>
          <p:cNvSpPr txBox="1"/>
          <p:nvPr/>
        </p:nvSpPr>
        <p:spPr>
          <a:xfrm>
            <a:off x="1650225" y="3019284"/>
            <a:ext cx="3553200" cy="1631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87312" marR="0" lvl="0" indent="-87312"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Lister was inspired by </a:t>
            </a:r>
            <a:r>
              <a:rPr lang="en-GB" sz="1000" b="1">
                <a:solidFill>
                  <a:schemeClr val="dk1"/>
                </a:solidFill>
                <a:latin typeface="Calibri"/>
                <a:ea typeface="Calibri"/>
                <a:cs typeface="Calibri"/>
                <a:sym typeface="Calibri"/>
              </a:rPr>
              <a:t>Pasteur’s Germ Theory </a:t>
            </a:r>
            <a:r>
              <a:rPr lang="en-GB" sz="1000">
                <a:solidFill>
                  <a:schemeClr val="dk1"/>
                </a:solidFill>
                <a:latin typeface="Calibri"/>
                <a:ea typeface="Calibri"/>
                <a:cs typeface="Calibri"/>
                <a:sym typeface="Calibri"/>
              </a:rPr>
              <a:t>after reading it in </a:t>
            </a:r>
            <a:r>
              <a:rPr lang="en-GB" sz="1000" b="1">
                <a:solidFill>
                  <a:schemeClr val="dk1"/>
                </a:solidFill>
                <a:latin typeface="Calibri"/>
                <a:ea typeface="Calibri"/>
                <a:cs typeface="Calibri"/>
                <a:sym typeface="Calibri"/>
              </a:rPr>
              <a:t>1864</a:t>
            </a:r>
            <a:r>
              <a:rPr lang="en-GB" sz="1000">
                <a:solidFill>
                  <a:schemeClr val="dk1"/>
                </a:solidFill>
                <a:latin typeface="Calibri"/>
                <a:ea typeface="Calibri"/>
                <a:cs typeface="Calibri"/>
                <a:sym typeface="Calibri"/>
              </a:rPr>
              <a:t>.  He believed that if Pasteur’s idea about microbes causing vinegar and wine to go bad was true, then it was likely that </a:t>
            </a:r>
            <a:r>
              <a:rPr lang="en-GB" sz="1000" b="1">
                <a:solidFill>
                  <a:schemeClr val="dk1"/>
                </a:solidFill>
                <a:latin typeface="Calibri"/>
                <a:ea typeface="Calibri"/>
                <a:cs typeface="Calibri"/>
                <a:sym typeface="Calibri"/>
              </a:rPr>
              <a:t>microbes</a:t>
            </a:r>
            <a:r>
              <a:rPr lang="en-GB" sz="1000">
                <a:solidFill>
                  <a:schemeClr val="dk1"/>
                </a:solidFill>
                <a:latin typeface="Calibri"/>
                <a:ea typeface="Calibri"/>
                <a:cs typeface="Calibri"/>
                <a:sym typeface="Calibri"/>
              </a:rPr>
              <a:t> also caused flesh to rot and infection to spread in the human body. He believed that germs were in the air but could be passed on from surgical instruments, clothes and surgeons’ hands.  He began to think of ways to kill germs.</a:t>
            </a:r>
            <a:endParaRPr/>
          </a:p>
          <a:p>
            <a:pPr marL="87312" marR="0" lvl="0" indent="-87312"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Lister had seen </a:t>
            </a:r>
            <a:r>
              <a:rPr lang="en-GB" sz="1000" b="1">
                <a:solidFill>
                  <a:schemeClr val="dk1"/>
                </a:solidFill>
                <a:latin typeface="Calibri"/>
                <a:ea typeface="Calibri"/>
                <a:cs typeface="Calibri"/>
                <a:sym typeface="Calibri"/>
              </a:rPr>
              <a:t>carbolic acid sprays </a:t>
            </a:r>
            <a:r>
              <a:rPr lang="en-GB" sz="1000">
                <a:solidFill>
                  <a:schemeClr val="dk1"/>
                </a:solidFill>
                <a:latin typeface="Calibri"/>
                <a:ea typeface="Calibri"/>
                <a:cs typeface="Calibri"/>
                <a:sym typeface="Calibri"/>
              </a:rPr>
              <a:t>used to kill parasites in </a:t>
            </a:r>
            <a:r>
              <a:rPr lang="en-GB" sz="1000" b="1">
                <a:solidFill>
                  <a:schemeClr val="dk1"/>
                </a:solidFill>
                <a:latin typeface="Calibri"/>
                <a:ea typeface="Calibri"/>
                <a:cs typeface="Calibri"/>
                <a:sym typeface="Calibri"/>
              </a:rPr>
              <a:t>sewage</a:t>
            </a:r>
            <a:r>
              <a:rPr lang="en-GB" sz="1000">
                <a:solidFill>
                  <a:schemeClr val="dk1"/>
                </a:solidFill>
                <a:latin typeface="Calibri"/>
                <a:ea typeface="Calibri"/>
                <a:cs typeface="Calibri"/>
                <a:sym typeface="Calibri"/>
              </a:rPr>
              <a:t> works as a way to keep down the smell.  He tried it in his operating theatre in the 1866 and saw great benefits.</a:t>
            </a:r>
            <a:endParaRPr/>
          </a:p>
        </p:txBody>
      </p:sp>
      <p:sp>
        <p:nvSpPr>
          <p:cNvPr id="1062" name="Google Shape;1062;p41"/>
          <p:cNvSpPr txBox="1"/>
          <p:nvPr/>
        </p:nvSpPr>
        <p:spPr>
          <a:xfrm>
            <a:off x="1656913" y="2750342"/>
            <a:ext cx="35466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Joseph Lister’s Research</a:t>
            </a:r>
            <a:endParaRPr sz="1100">
              <a:solidFill>
                <a:schemeClr val="lt1"/>
              </a:solidFill>
              <a:latin typeface="Calibri"/>
              <a:ea typeface="Calibri"/>
              <a:cs typeface="Calibri"/>
              <a:sym typeface="Calibri"/>
            </a:endParaRPr>
          </a:p>
        </p:txBody>
      </p:sp>
      <p:sp>
        <p:nvSpPr>
          <p:cNvPr id="1063" name="Google Shape;1063;p41"/>
          <p:cNvSpPr txBox="1"/>
          <p:nvPr/>
        </p:nvSpPr>
        <p:spPr>
          <a:xfrm>
            <a:off x="1656913" y="4988674"/>
            <a:ext cx="3546600" cy="1785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In </a:t>
            </a:r>
            <a:r>
              <a:rPr lang="en-GB" sz="1000" b="1">
                <a:solidFill>
                  <a:schemeClr val="dk1"/>
                </a:solidFill>
                <a:latin typeface="Calibri"/>
                <a:ea typeface="Calibri"/>
                <a:cs typeface="Calibri"/>
                <a:sym typeface="Calibri"/>
              </a:rPr>
              <a:t>1865</a:t>
            </a:r>
            <a:r>
              <a:rPr lang="en-GB" sz="1000">
                <a:solidFill>
                  <a:schemeClr val="dk1"/>
                </a:solidFill>
                <a:latin typeface="Calibri"/>
                <a:ea typeface="Calibri"/>
                <a:cs typeface="Calibri"/>
                <a:sym typeface="Calibri"/>
              </a:rPr>
              <a:t>, Lister began to use </a:t>
            </a:r>
            <a:r>
              <a:rPr lang="en-GB" sz="1000" b="1">
                <a:solidFill>
                  <a:schemeClr val="dk1"/>
                </a:solidFill>
                <a:latin typeface="Calibri"/>
                <a:ea typeface="Calibri"/>
                <a:cs typeface="Calibri"/>
                <a:sym typeface="Calibri"/>
              </a:rPr>
              <a:t>carbolic acid</a:t>
            </a:r>
            <a:r>
              <a:rPr lang="en-GB" sz="1000">
                <a:solidFill>
                  <a:schemeClr val="dk1"/>
                </a:solidFill>
                <a:latin typeface="Calibri"/>
                <a:ea typeface="Calibri"/>
                <a:cs typeface="Calibri"/>
                <a:sym typeface="Calibri"/>
              </a:rPr>
              <a:t>. He operated on a patient with a </a:t>
            </a:r>
            <a:r>
              <a:rPr lang="en-GB" sz="1000" b="1">
                <a:solidFill>
                  <a:schemeClr val="dk1"/>
                </a:solidFill>
                <a:latin typeface="Calibri"/>
                <a:ea typeface="Calibri"/>
                <a:cs typeface="Calibri"/>
                <a:sym typeface="Calibri"/>
              </a:rPr>
              <a:t>broken leg </a:t>
            </a:r>
            <a:r>
              <a:rPr lang="en-GB" sz="1000">
                <a:solidFill>
                  <a:schemeClr val="dk1"/>
                </a:solidFill>
                <a:latin typeface="Calibri"/>
                <a:ea typeface="Calibri"/>
                <a:cs typeface="Calibri"/>
                <a:sym typeface="Calibri"/>
              </a:rPr>
              <a:t>and soaked the bandages in the carbolic acid as a way to stop further infection. The wound healed cleanly and the patient made a full recovery.   Without carbolic acid, it was highly likely that the patient would have developed </a:t>
            </a:r>
            <a:r>
              <a:rPr lang="en-GB" sz="1000" b="1">
                <a:solidFill>
                  <a:schemeClr val="dk1"/>
                </a:solidFill>
                <a:latin typeface="Calibri"/>
                <a:ea typeface="Calibri"/>
                <a:cs typeface="Calibri"/>
                <a:sym typeface="Calibri"/>
              </a:rPr>
              <a:t>gangrene </a:t>
            </a:r>
            <a:r>
              <a:rPr lang="en-GB" sz="1000">
                <a:solidFill>
                  <a:schemeClr val="dk1"/>
                </a:solidFill>
                <a:latin typeface="Calibri"/>
                <a:ea typeface="Calibri"/>
                <a:cs typeface="Calibri"/>
                <a:sym typeface="Calibri"/>
              </a:rPr>
              <a:t>and needed an amputation.</a:t>
            </a:r>
            <a:endParaRPr/>
          </a:p>
          <a:p>
            <a:pPr marL="171450" marR="0" lvl="0" indent="-17145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In </a:t>
            </a:r>
            <a:r>
              <a:rPr lang="en-GB" sz="1000" b="1">
                <a:solidFill>
                  <a:schemeClr val="dk1"/>
                </a:solidFill>
                <a:latin typeface="Calibri"/>
                <a:ea typeface="Calibri"/>
                <a:cs typeface="Calibri"/>
                <a:sym typeface="Calibri"/>
              </a:rPr>
              <a:t>1866, </a:t>
            </a:r>
            <a:r>
              <a:rPr lang="en-GB" sz="1000">
                <a:solidFill>
                  <a:schemeClr val="dk1"/>
                </a:solidFill>
                <a:latin typeface="Calibri"/>
                <a:ea typeface="Calibri"/>
                <a:cs typeface="Calibri"/>
                <a:sym typeface="Calibri"/>
              </a:rPr>
              <a:t>he began using carbolic acid on </a:t>
            </a:r>
            <a:r>
              <a:rPr lang="en-GB" sz="1000" b="1">
                <a:solidFill>
                  <a:schemeClr val="dk1"/>
                </a:solidFill>
                <a:latin typeface="Calibri"/>
                <a:ea typeface="Calibri"/>
                <a:cs typeface="Calibri"/>
                <a:sym typeface="Calibri"/>
              </a:rPr>
              <a:t>medical instruments </a:t>
            </a:r>
            <a:r>
              <a:rPr lang="en-GB" sz="1000">
                <a:solidFill>
                  <a:schemeClr val="dk1"/>
                </a:solidFill>
                <a:latin typeface="Calibri"/>
                <a:ea typeface="Calibri"/>
                <a:cs typeface="Calibri"/>
                <a:sym typeface="Calibri"/>
              </a:rPr>
              <a:t>and operating room.  In the same year he began </a:t>
            </a:r>
            <a:r>
              <a:rPr lang="en-GB" sz="1000" b="1">
                <a:solidFill>
                  <a:schemeClr val="dk1"/>
                </a:solidFill>
                <a:latin typeface="Calibri"/>
                <a:ea typeface="Calibri"/>
                <a:cs typeface="Calibri"/>
                <a:sym typeface="Calibri"/>
              </a:rPr>
              <a:t>spraying carbolic acid </a:t>
            </a:r>
            <a:r>
              <a:rPr lang="en-GB" sz="1000">
                <a:solidFill>
                  <a:schemeClr val="dk1"/>
                </a:solidFill>
                <a:latin typeface="Calibri"/>
                <a:ea typeface="Calibri"/>
                <a:cs typeface="Calibri"/>
                <a:sym typeface="Calibri"/>
              </a:rPr>
              <a:t>in the air during operations.</a:t>
            </a:r>
            <a:endParaRPr/>
          </a:p>
          <a:p>
            <a:pPr marL="171450" marR="0" lvl="0" indent="-17145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He then invented an </a:t>
            </a:r>
            <a:r>
              <a:rPr lang="en-GB" sz="1000" b="1">
                <a:solidFill>
                  <a:schemeClr val="dk1"/>
                </a:solidFill>
                <a:latin typeface="Calibri"/>
                <a:ea typeface="Calibri"/>
                <a:cs typeface="Calibri"/>
                <a:sym typeface="Calibri"/>
              </a:rPr>
              <a:t>antiseptic ligature </a:t>
            </a:r>
            <a:r>
              <a:rPr lang="en-GB" sz="1000">
                <a:solidFill>
                  <a:schemeClr val="dk1"/>
                </a:solidFill>
                <a:latin typeface="Calibri"/>
                <a:ea typeface="Calibri"/>
                <a:cs typeface="Calibri"/>
                <a:sym typeface="Calibri"/>
              </a:rPr>
              <a:t> to tie up blood vessels and prevent blood loss during operations.</a:t>
            </a:r>
            <a:endParaRPr/>
          </a:p>
        </p:txBody>
      </p:sp>
      <p:sp>
        <p:nvSpPr>
          <p:cNvPr id="1064" name="Google Shape;1064;p41"/>
          <p:cNvSpPr txBox="1"/>
          <p:nvPr/>
        </p:nvSpPr>
        <p:spPr>
          <a:xfrm>
            <a:off x="5259270" y="1653789"/>
            <a:ext cx="2611200" cy="3940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The use of antiseptics immediately reduced the </a:t>
            </a:r>
            <a:r>
              <a:rPr lang="en-GB" sz="1000" b="1">
                <a:solidFill>
                  <a:schemeClr val="dk1"/>
                </a:solidFill>
                <a:latin typeface="Calibri"/>
                <a:ea typeface="Calibri"/>
                <a:cs typeface="Calibri"/>
                <a:sym typeface="Calibri"/>
              </a:rPr>
              <a:t>death rate </a:t>
            </a:r>
            <a:r>
              <a:rPr lang="en-GB" sz="1000">
                <a:solidFill>
                  <a:schemeClr val="dk1"/>
                </a:solidFill>
                <a:latin typeface="Calibri"/>
                <a:ea typeface="Calibri"/>
                <a:cs typeface="Calibri"/>
                <a:sym typeface="Calibri"/>
              </a:rPr>
              <a:t>during </a:t>
            </a:r>
            <a:r>
              <a:rPr lang="en-GB" sz="1000" b="1">
                <a:solidFill>
                  <a:schemeClr val="dk1"/>
                </a:solidFill>
                <a:latin typeface="Calibri"/>
                <a:ea typeface="Calibri"/>
                <a:cs typeface="Calibri"/>
                <a:sym typeface="Calibri"/>
              </a:rPr>
              <a:t>amputations</a:t>
            </a:r>
            <a:r>
              <a:rPr lang="en-GB" sz="1000">
                <a:solidFill>
                  <a:schemeClr val="dk1"/>
                </a:solidFill>
                <a:latin typeface="Calibri"/>
                <a:ea typeface="Calibri"/>
                <a:cs typeface="Calibri"/>
                <a:sym typeface="Calibri"/>
              </a:rPr>
              <a:t> from </a:t>
            </a:r>
            <a:r>
              <a:rPr lang="en-GB" sz="1000" b="1">
                <a:solidFill>
                  <a:schemeClr val="dk1"/>
                </a:solidFill>
                <a:latin typeface="Calibri"/>
                <a:ea typeface="Calibri"/>
                <a:cs typeface="Calibri"/>
                <a:sym typeface="Calibri"/>
              </a:rPr>
              <a:t>50%</a:t>
            </a:r>
            <a:r>
              <a:rPr lang="en-GB" sz="1000">
                <a:solidFill>
                  <a:schemeClr val="dk1"/>
                </a:solidFill>
                <a:latin typeface="Calibri"/>
                <a:ea typeface="Calibri"/>
                <a:cs typeface="Calibri"/>
                <a:sym typeface="Calibri"/>
              </a:rPr>
              <a:t> in 1864 to </a:t>
            </a:r>
            <a:r>
              <a:rPr lang="en-GB" sz="1000" b="1">
                <a:solidFill>
                  <a:schemeClr val="dk1"/>
                </a:solidFill>
                <a:latin typeface="Calibri"/>
                <a:ea typeface="Calibri"/>
                <a:cs typeface="Calibri"/>
                <a:sym typeface="Calibri"/>
              </a:rPr>
              <a:t>15%</a:t>
            </a:r>
            <a:r>
              <a:rPr lang="en-GB" sz="1000">
                <a:solidFill>
                  <a:schemeClr val="dk1"/>
                </a:solidFill>
                <a:latin typeface="Calibri"/>
                <a:ea typeface="Calibri"/>
                <a:cs typeface="Calibri"/>
                <a:sym typeface="Calibri"/>
              </a:rPr>
              <a:t> by 1870.  By 1867, Lister claimed that his hospital wards had been free from infection for </a:t>
            </a:r>
            <a:r>
              <a:rPr lang="en-GB" sz="1000" b="1">
                <a:solidFill>
                  <a:schemeClr val="dk1"/>
                </a:solidFill>
                <a:latin typeface="Calibri"/>
                <a:ea typeface="Calibri"/>
                <a:cs typeface="Calibri"/>
                <a:sym typeface="Calibri"/>
              </a:rPr>
              <a:t>9 months</a:t>
            </a:r>
            <a:r>
              <a:rPr lang="en-GB" sz="1000">
                <a:solidFill>
                  <a:schemeClr val="dk1"/>
                </a:solidFill>
                <a:latin typeface="Calibri"/>
                <a:ea typeface="Calibri"/>
                <a:cs typeface="Calibri"/>
                <a:sym typeface="Calibri"/>
              </a:rPr>
              <a:t>.  It was with this evidence that he published his work and his ideas in </a:t>
            </a:r>
            <a:r>
              <a:rPr lang="en-GB" sz="1000" b="1" i="1">
                <a:solidFill>
                  <a:schemeClr val="dk1"/>
                </a:solidFill>
                <a:latin typeface="Calibri"/>
                <a:ea typeface="Calibri"/>
                <a:cs typeface="Calibri"/>
                <a:sym typeface="Calibri"/>
              </a:rPr>
              <a:t>The Lancet </a:t>
            </a:r>
            <a:r>
              <a:rPr lang="en-GB" sz="1000">
                <a:solidFill>
                  <a:schemeClr val="dk1"/>
                </a:solidFill>
                <a:latin typeface="Calibri"/>
                <a:ea typeface="Calibri"/>
                <a:cs typeface="Calibri"/>
                <a:sym typeface="Calibri"/>
              </a:rPr>
              <a:t>– a very respected medical journal, with proof of his success. </a:t>
            </a:r>
            <a:endParaRPr/>
          </a:p>
          <a:p>
            <a:pPr marL="171450" marR="0" lvl="0" indent="-17145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However, there was still a significant number of doctors unwilling to accept his theories.  Quite simply, they did not yet believe that the air could be full of germs and did not understand the science.</a:t>
            </a:r>
            <a:endParaRPr/>
          </a:p>
          <a:p>
            <a:pPr marL="171450" marR="0" lvl="0" indent="-17145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Carbolic spray dried out the skin and left behind a bad smell.  Some surgeons argued that if it had these affects on the body, it could not be any good for the patient.</a:t>
            </a:r>
            <a:endParaRPr/>
          </a:p>
          <a:p>
            <a:pPr marL="171450" marR="0" lvl="0" indent="-17145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To fight back against the criticism, Lister’s method of proving that his use of carbolic spray worked, was to encourage his colleagues and other surgeons to use it.  This way, others could see for themselves the effect it had rather than just reading about it.</a:t>
            </a:r>
            <a:endParaRPr/>
          </a:p>
        </p:txBody>
      </p:sp>
      <p:sp>
        <p:nvSpPr>
          <p:cNvPr id="1065" name="Google Shape;1065;p41"/>
          <p:cNvSpPr txBox="1"/>
          <p:nvPr/>
        </p:nvSpPr>
        <p:spPr>
          <a:xfrm>
            <a:off x="7926272" y="1669092"/>
            <a:ext cx="1620600" cy="3940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87312" marR="0" lvl="0" indent="-87312"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Eventually, the use of carbolic spray and antiseptics became more common.  Lister inspired others to prevent infection. </a:t>
            </a:r>
            <a:endParaRPr/>
          </a:p>
          <a:p>
            <a:pPr marL="87312" marR="0" lvl="0" indent="-87312"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Antiseptics allowed surgeons to operate with </a:t>
            </a:r>
            <a:r>
              <a:rPr lang="en-GB" sz="1000" b="1">
                <a:solidFill>
                  <a:schemeClr val="dk1"/>
                </a:solidFill>
                <a:latin typeface="Calibri"/>
                <a:ea typeface="Calibri"/>
                <a:cs typeface="Calibri"/>
                <a:sym typeface="Calibri"/>
              </a:rPr>
              <a:t>less fear </a:t>
            </a:r>
            <a:r>
              <a:rPr lang="en-GB" sz="1000">
                <a:solidFill>
                  <a:schemeClr val="dk1"/>
                </a:solidFill>
                <a:latin typeface="Calibri"/>
                <a:ea typeface="Calibri"/>
                <a:cs typeface="Calibri"/>
                <a:sym typeface="Calibri"/>
              </a:rPr>
              <a:t>of patients dying from infection. </a:t>
            </a:r>
            <a:endParaRPr/>
          </a:p>
          <a:p>
            <a:pPr marL="87312" marR="0" lvl="0" indent="-87312"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It increased the number of patients willing to undergo surgery rather than avoiding them.</a:t>
            </a:r>
            <a:endParaRPr/>
          </a:p>
          <a:p>
            <a:pPr marL="87312" marR="0" lvl="0" indent="-87312"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The number of operations that took place increased </a:t>
            </a:r>
            <a:r>
              <a:rPr lang="en-GB" sz="1000" b="1">
                <a:solidFill>
                  <a:schemeClr val="dk1"/>
                </a:solidFill>
                <a:latin typeface="Calibri"/>
                <a:ea typeface="Calibri"/>
                <a:cs typeface="Calibri"/>
                <a:sym typeface="Calibri"/>
              </a:rPr>
              <a:t>tenfold</a:t>
            </a:r>
            <a:r>
              <a:rPr lang="en-GB" sz="1000">
                <a:solidFill>
                  <a:schemeClr val="dk1"/>
                </a:solidFill>
                <a:latin typeface="Calibri"/>
                <a:ea typeface="Calibri"/>
                <a:cs typeface="Calibri"/>
                <a:sym typeface="Calibri"/>
              </a:rPr>
              <a:t> between 1867 and 1912 as a result.  The first successful removal of an </a:t>
            </a:r>
            <a:r>
              <a:rPr lang="en-GB" sz="1000" b="1">
                <a:solidFill>
                  <a:schemeClr val="dk1"/>
                </a:solidFill>
                <a:latin typeface="Calibri"/>
                <a:ea typeface="Calibri"/>
                <a:cs typeface="Calibri"/>
                <a:sym typeface="Calibri"/>
              </a:rPr>
              <a:t>infected appendix </a:t>
            </a:r>
            <a:r>
              <a:rPr lang="en-GB" sz="1000">
                <a:solidFill>
                  <a:schemeClr val="dk1"/>
                </a:solidFill>
                <a:latin typeface="Calibri"/>
                <a:ea typeface="Calibri"/>
                <a:cs typeface="Calibri"/>
                <a:sym typeface="Calibri"/>
              </a:rPr>
              <a:t>was in 1880.  In 1896. the first heart operation to repair a heart damaged by a stab wound was a success. </a:t>
            </a:r>
            <a:endParaRPr sz="1000" b="1">
              <a:solidFill>
                <a:schemeClr val="dk1"/>
              </a:solidFill>
              <a:latin typeface="Calibri"/>
              <a:ea typeface="Calibri"/>
              <a:cs typeface="Calibri"/>
              <a:sym typeface="Calibri"/>
            </a:endParaRPr>
          </a:p>
        </p:txBody>
      </p:sp>
      <p:sp>
        <p:nvSpPr>
          <p:cNvPr id="1066" name="Google Shape;1066;p41"/>
          <p:cNvSpPr txBox="1"/>
          <p:nvPr/>
        </p:nvSpPr>
        <p:spPr>
          <a:xfrm>
            <a:off x="5273579" y="5641485"/>
            <a:ext cx="68460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The Overall Impact – a Conclusion</a:t>
            </a:r>
            <a:endParaRPr sz="1100">
              <a:solidFill>
                <a:schemeClr val="lt1"/>
              </a:solidFill>
              <a:latin typeface="Calibri"/>
              <a:ea typeface="Calibri"/>
              <a:cs typeface="Calibri"/>
              <a:sym typeface="Calibri"/>
            </a:endParaRPr>
          </a:p>
        </p:txBody>
      </p:sp>
      <p:sp>
        <p:nvSpPr>
          <p:cNvPr id="1067" name="Google Shape;1067;p41"/>
          <p:cNvSpPr txBox="1"/>
          <p:nvPr/>
        </p:nvSpPr>
        <p:spPr>
          <a:xfrm>
            <a:off x="5273580" y="5912004"/>
            <a:ext cx="6846000" cy="861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Carbolic acid was </a:t>
            </a:r>
            <a:r>
              <a:rPr lang="en-GB" sz="1000" b="1">
                <a:solidFill>
                  <a:schemeClr val="dk1"/>
                </a:solidFill>
                <a:latin typeface="Calibri"/>
                <a:ea typeface="Calibri"/>
                <a:cs typeface="Calibri"/>
                <a:sym typeface="Calibri"/>
              </a:rPr>
              <a:t>very effective </a:t>
            </a:r>
            <a:r>
              <a:rPr lang="en-GB" sz="1000">
                <a:solidFill>
                  <a:schemeClr val="dk1"/>
                </a:solidFill>
                <a:latin typeface="Calibri"/>
                <a:ea typeface="Calibri"/>
                <a:cs typeface="Calibri"/>
                <a:sym typeface="Calibri"/>
              </a:rPr>
              <a:t>in the short term and proved that microbes/germs existed in the air.  However, due to how unpleasant the spray was, it was only used for a </a:t>
            </a:r>
            <a:r>
              <a:rPr lang="en-GB" sz="1000" b="1">
                <a:solidFill>
                  <a:schemeClr val="dk1"/>
                </a:solidFill>
                <a:latin typeface="Calibri"/>
                <a:ea typeface="Calibri"/>
                <a:cs typeface="Calibri"/>
                <a:sym typeface="Calibri"/>
              </a:rPr>
              <a:t>short time. </a:t>
            </a:r>
            <a:r>
              <a:rPr lang="en-GB" sz="1000">
                <a:solidFill>
                  <a:schemeClr val="dk1"/>
                </a:solidFill>
                <a:latin typeface="Calibri"/>
                <a:ea typeface="Calibri"/>
                <a:cs typeface="Calibri"/>
                <a:sym typeface="Calibri"/>
              </a:rPr>
              <a:t>Lister himself stopped using it in 1890.  The </a:t>
            </a:r>
            <a:r>
              <a:rPr lang="en-GB" sz="1000" b="1">
                <a:solidFill>
                  <a:schemeClr val="dk1"/>
                </a:solidFill>
                <a:latin typeface="Calibri"/>
                <a:ea typeface="Calibri"/>
                <a:cs typeface="Calibri"/>
                <a:sym typeface="Calibri"/>
              </a:rPr>
              <a:t>key turning point </a:t>
            </a:r>
            <a:r>
              <a:rPr lang="en-GB" sz="1000">
                <a:solidFill>
                  <a:schemeClr val="dk1"/>
                </a:solidFill>
                <a:latin typeface="Calibri"/>
                <a:ea typeface="Calibri"/>
                <a:cs typeface="Calibri"/>
                <a:sym typeface="Calibri"/>
              </a:rPr>
              <a:t>was that the </a:t>
            </a:r>
            <a:r>
              <a:rPr lang="en-GB" sz="1000" b="1">
                <a:solidFill>
                  <a:schemeClr val="dk1"/>
                </a:solidFill>
                <a:latin typeface="Calibri"/>
                <a:ea typeface="Calibri"/>
                <a:cs typeface="Calibri"/>
                <a:sym typeface="Calibri"/>
              </a:rPr>
              <a:t>attitude</a:t>
            </a:r>
            <a:r>
              <a:rPr lang="en-GB" sz="1000">
                <a:solidFill>
                  <a:schemeClr val="dk1"/>
                </a:solidFill>
                <a:latin typeface="Calibri"/>
                <a:ea typeface="Calibri"/>
                <a:cs typeface="Calibri"/>
                <a:sym typeface="Calibri"/>
              </a:rPr>
              <a:t> towards antiseptic and aseptic surgery changed significantly.  Surgeons finally believed in the ‘Germ Theory’ and that carrying out safe, </a:t>
            </a:r>
            <a:r>
              <a:rPr lang="en-GB" sz="1000" b="1">
                <a:solidFill>
                  <a:schemeClr val="dk1"/>
                </a:solidFill>
                <a:latin typeface="Calibri"/>
                <a:ea typeface="Calibri"/>
                <a:cs typeface="Calibri"/>
                <a:sym typeface="Calibri"/>
              </a:rPr>
              <a:t>aseptic surgery </a:t>
            </a:r>
            <a:r>
              <a:rPr lang="en-GB" sz="1000">
                <a:solidFill>
                  <a:schemeClr val="dk1"/>
                </a:solidFill>
                <a:latin typeface="Calibri"/>
                <a:ea typeface="Calibri"/>
                <a:cs typeface="Calibri"/>
                <a:sym typeface="Calibri"/>
              </a:rPr>
              <a:t>was their duty.  Joseph Lister had been inspired by Pasteur’s Germ Theory but Lister himself i</a:t>
            </a:r>
            <a:r>
              <a:rPr lang="en-GB" sz="1000" b="1">
                <a:solidFill>
                  <a:schemeClr val="dk1"/>
                </a:solidFill>
                <a:latin typeface="Calibri"/>
                <a:ea typeface="Calibri"/>
                <a:cs typeface="Calibri"/>
                <a:sym typeface="Calibri"/>
              </a:rPr>
              <a:t>nfluenced </a:t>
            </a:r>
            <a:r>
              <a:rPr lang="en-GB" sz="1000">
                <a:solidFill>
                  <a:schemeClr val="dk1"/>
                </a:solidFill>
                <a:latin typeface="Calibri"/>
                <a:ea typeface="Calibri"/>
                <a:cs typeface="Calibri"/>
                <a:sym typeface="Calibri"/>
              </a:rPr>
              <a:t>many other medical professionals to continue their fight against germs and infection.</a:t>
            </a:r>
            <a:endParaRPr/>
          </a:p>
        </p:txBody>
      </p:sp>
      <p:sp>
        <p:nvSpPr>
          <p:cNvPr id="1068" name="Google Shape;1068;p41"/>
          <p:cNvSpPr txBox="1"/>
          <p:nvPr/>
        </p:nvSpPr>
        <p:spPr>
          <a:xfrm>
            <a:off x="1650225" y="4719732"/>
            <a:ext cx="35532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Joseph Lister’s Methods and Work</a:t>
            </a:r>
            <a:endParaRPr sz="1100">
              <a:solidFill>
                <a:schemeClr val="lt1"/>
              </a:solidFill>
              <a:latin typeface="Calibri"/>
              <a:ea typeface="Calibri"/>
              <a:cs typeface="Calibri"/>
              <a:sym typeface="Calibri"/>
            </a:endParaRPr>
          </a:p>
        </p:txBody>
      </p:sp>
      <p:sp>
        <p:nvSpPr>
          <p:cNvPr id="1069" name="Google Shape;1069;p41"/>
          <p:cNvSpPr txBox="1"/>
          <p:nvPr/>
        </p:nvSpPr>
        <p:spPr>
          <a:xfrm>
            <a:off x="9546772" y="1669092"/>
            <a:ext cx="2572800" cy="2401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Calibri"/>
                <a:ea typeface="Calibri"/>
                <a:cs typeface="Calibri"/>
                <a:sym typeface="Calibri"/>
              </a:rPr>
              <a:t>Lister inspired </a:t>
            </a:r>
            <a:r>
              <a:rPr lang="en-GB" sz="1000">
                <a:solidFill>
                  <a:schemeClr val="dk1"/>
                </a:solidFill>
                <a:latin typeface="Calibri"/>
                <a:ea typeface="Calibri"/>
                <a:cs typeface="Calibri"/>
                <a:sym typeface="Calibri"/>
              </a:rPr>
              <a:t>surgeons to not only kill germs in the operating theatre, but to make sure that their operating theatres were </a:t>
            </a:r>
            <a:r>
              <a:rPr lang="en-GB" sz="1000" b="1">
                <a:solidFill>
                  <a:schemeClr val="dk1"/>
                </a:solidFill>
                <a:latin typeface="Calibri"/>
                <a:ea typeface="Calibri"/>
                <a:cs typeface="Calibri"/>
                <a:sym typeface="Calibri"/>
              </a:rPr>
              <a:t>aseptic</a:t>
            </a:r>
            <a:r>
              <a:rPr lang="en-GB" sz="1000">
                <a:solidFill>
                  <a:schemeClr val="dk1"/>
                </a:solidFill>
                <a:latin typeface="Calibri"/>
                <a:ea typeface="Calibri"/>
                <a:cs typeface="Calibri"/>
                <a:sym typeface="Calibri"/>
              </a:rPr>
              <a:t> (germ free) This reduced the need for the unpleasant  sprays. By 1900 – </a:t>
            </a:r>
            <a:endParaRPr/>
          </a:p>
          <a:p>
            <a:pPr marL="271462" marR="0" lvl="0" indent="-184150" algn="l" rtl="0">
              <a:spcBef>
                <a:spcPts val="0"/>
              </a:spcBef>
              <a:spcAft>
                <a:spcPts val="0"/>
              </a:spcAft>
              <a:buClr>
                <a:schemeClr val="dk1"/>
              </a:buClr>
              <a:buSzPts val="1000"/>
              <a:buFont typeface="Noto Sans Symbols"/>
              <a:buChar char="✔"/>
            </a:pPr>
            <a:r>
              <a:rPr lang="en-GB" sz="1000">
                <a:solidFill>
                  <a:schemeClr val="dk1"/>
                </a:solidFill>
                <a:latin typeface="Calibri"/>
                <a:ea typeface="Calibri"/>
                <a:cs typeface="Calibri"/>
                <a:sym typeface="Calibri"/>
              </a:rPr>
              <a:t>All instruments were sterilised and steam cleaned (1887)</a:t>
            </a:r>
            <a:endParaRPr/>
          </a:p>
          <a:p>
            <a:pPr marL="271462" marR="0" lvl="0" indent="-184150" algn="l" rtl="0">
              <a:spcBef>
                <a:spcPts val="0"/>
              </a:spcBef>
              <a:spcAft>
                <a:spcPts val="0"/>
              </a:spcAft>
              <a:buClr>
                <a:schemeClr val="dk1"/>
              </a:buClr>
              <a:buSzPts val="1000"/>
              <a:buFont typeface="Noto Sans Symbols"/>
              <a:buChar char="✔"/>
            </a:pPr>
            <a:r>
              <a:rPr lang="en-GB" sz="1000">
                <a:solidFill>
                  <a:schemeClr val="dk1"/>
                </a:solidFill>
                <a:latin typeface="Calibri"/>
                <a:ea typeface="Calibri"/>
                <a:cs typeface="Calibri"/>
                <a:sym typeface="Calibri"/>
              </a:rPr>
              <a:t>Operating theatres were scrubbed clean after each operation.</a:t>
            </a:r>
            <a:endParaRPr/>
          </a:p>
          <a:p>
            <a:pPr marL="271462" marR="0" lvl="0" indent="-184150" algn="l" rtl="0">
              <a:spcBef>
                <a:spcPts val="0"/>
              </a:spcBef>
              <a:spcAft>
                <a:spcPts val="0"/>
              </a:spcAft>
              <a:buClr>
                <a:schemeClr val="dk1"/>
              </a:buClr>
              <a:buSzPts val="1000"/>
              <a:buFont typeface="Noto Sans Symbols"/>
              <a:buChar char="✔"/>
            </a:pPr>
            <a:r>
              <a:rPr lang="en-GB" sz="1000">
                <a:solidFill>
                  <a:schemeClr val="dk1"/>
                </a:solidFill>
                <a:latin typeface="Calibri"/>
                <a:ea typeface="Calibri"/>
                <a:cs typeface="Calibri"/>
                <a:sym typeface="Calibri"/>
              </a:rPr>
              <a:t>Medical staff sterilised hands before entering an operating theatre.</a:t>
            </a:r>
            <a:endParaRPr/>
          </a:p>
          <a:p>
            <a:pPr marL="271462" marR="0" lvl="0" indent="-184150" algn="l" rtl="0">
              <a:spcBef>
                <a:spcPts val="0"/>
              </a:spcBef>
              <a:spcAft>
                <a:spcPts val="0"/>
              </a:spcAft>
              <a:buClr>
                <a:schemeClr val="dk1"/>
              </a:buClr>
              <a:buSzPts val="1000"/>
              <a:buFont typeface="Noto Sans Symbols"/>
              <a:buChar char="✔"/>
            </a:pPr>
            <a:r>
              <a:rPr lang="en-GB" sz="1000">
                <a:solidFill>
                  <a:schemeClr val="dk1"/>
                </a:solidFill>
                <a:latin typeface="Calibri"/>
                <a:ea typeface="Calibri"/>
                <a:cs typeface="Calibri"/>
                <a:sym typeface="Calibri"/>
              </a:rPr>
              <a:t>Medical staff were told to wearing sterile gowns, masks, gloves and headwear. Surgical gloves invented by </a:t>
            </a:r>
            <a:r>
              <a:rPr lang="en-GB" sz="1000" b="1">
                <a:solidFill>
                  <a:schemeClr val="dk1"/>
                </a:solidFill>
                <a:latin typeface="Calibri"/>
                <a:ea typeface="Calibri"/>
                <a:cs typeface="Calibri"/>
                <a:sym typeface="Calibri"/>
              </a:rPr>
              <a:t>William Halstead </a:t>
            </a:r>
            <a:r>
              <a:rPr lang="en-GB" sz="1000">
                <a:solidFill>
                  <a:schemeClr val="dk1"/>
                </a:solidFill>
                <a:latin typeface="Calibri"/>
                <a:ea typeface="Calibri"/>
                <a:cs typeface="Calibri"/>
                <a:sym typeface="Calibri"/>
              </a:rPr>
              <a:t>in 1889.</a:t>
            </a:r>
            <a:endParaRPr/>
          </a:p>
        </p:txBody>
      </p:sp>
      <p:sp>
        <p:nvSpPr>
          <p:cNvPr id="1070" name="Google Shape;1070;p41"/>
          <p:cNvSpPr txBox="1"/>
          <p:nvPr/>
        </p:nvSpPr>
        <p:spPr>
          <a:xfrm>
            <a:off x="7926270" y="1392179"/>
            <a:ext cx="41934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The Long Term Impact of Joseph Lister</a:t>
            </a:r>
            <a:endParaRPr sz="1100">
              <a:solidFill>
                <a:schemeClr val="lt1"/>
              </a:solidFill>
              <a:latin typeface="Calibri"/>
              <a:ea typeface="Calibri"/>
              <a:cs typeface="Calibri"/>
              <a:sym typeface="Calibri"/>
            </a:endParaRPr>
          </a:p>
        </p:txBody>
      </p:sp>
      <p:pic>
        <p:nvPicPr>
          <p:cNvPr id="1071" name="Google Shape;1071;p41"/>
          <p:cNvPicPr preferRelativeResize="0"/>
          <p:nvPr/>
        </p:nvPicPr>
        <p:blipFill rotWithShape="1">
          <a:blip r:embed="rId7">
            <a:alphaModFix/>
          </a:blip>
          <a:srcRect t="9040" b="5100"/>
          <a:stretch/>
        </p:blipFill>
        <p:spPr>
          <a:xfrm>
            <a:off x="11349122" y="430097"/>
            <a:ext cx="766678" cy="933147"/>
          </a:xfrm>
          <a:prstGeom prst="rect">
            <a:avLst/>
          </a:prstGeom>
          <a:noFill/>
          <a:ln w="19050" cap="flat" cmpd="sng">
            <a:solidFill>
              <a:schemeClr val="dk1"/>
            </a:solidFill>
            <a:prstDash val="solid"/>
            <a:round/>
            <a:headEnd type="none" w="sm" len="sm"/>
            <a:tailEnd type="none" w="sm" len="sm"/>
          </a:ln>
        </p:spPr>
      </p:pic>
      <p:pic>
        <p:nvPicPr>
          <p:cNvPr id="1072" name="Google Shape;1072;p41" descr="Joseph Lister's antisepsis system | Science Museum"/>
          <p:cNvPicPr preferRelativeResize="0"/>
          <p:nvPr/>
        </p:nvPicPr>
        <p:blipFill rotWithShape="1">
          <a:blip r:embed="rId8">
            <a:alphaModFix/>
          </a:blip>
          <a:srcRect l="11732" r="8940"/>
          <a:stretch/>
        </p:blipFill>
        <p:spPr>
          <a:xfrm>
            <a:off x="9602671" y="4123952"/>
            <a:ext cx="2509286" cy="14732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89646" y="49103"/>
            <a:ext cx="17034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3a</a:t>
            </a:r>
            <a:endParaRPr/>
          </a:p>
        </p:txBody>
      </p:sp>
      <p:pic>
        <p:nvPicPr>
          <p:cNvPr id="124" name="Google Shape;124;p15" descr="Radio Newsman Regular"/>
          <p:cNvPicPr preferRelativeResize="0"/>
          <p:nvPr/>
        </p:nvPicPr>
        <p:blipFill rotWithShape="1">
          <a:blip r:embed="rId3">
            <a:alphaModFix/>
          </a:blip>
          <a:srcRect l="58713" b="-9998"/>
          <a:stretch/>
        </p:blipFill>
        <p:spPr>
          <a:xfrm>
            <a:off x="89646" y="1181005"/>
            <a:ext cx="1703296" cy="268295"/>
          </a:xfrm>
          <a:prstGeom prst="rect">
            <a:avLst/>
          </a:prstGeom>
          <a:noFill/>
          <a:ln>
            <a:noFill/>
          </a:ln>
        </p:spPr>
      </p:pic>
      <p:pic>
        <p:nvPicPr>
          <p:cNvPr id="125" name="Google Shape;125;p15" descr="Radio Newsman Regular"/>
          <p:cNvPicPr preferRelativeResize="0"/>
          <p:nvPr/>
        </p:nvPicPr>
        <p:blipFill rotWithShape="1">
          <a:blip r:embed="rId3">
            <a:alphaModFix/>
          </a:blip>
          <a:srcRect l="27432" r="42097" b="-14995"/>
          <a:stretch/>
        </p:blipFill>
        <p:spPr>
          <a:xfrm>
            <a:off x="89647" y="814167"/>
            <a:ext cx="1703292" cy="330014"/>
          </a:xfrm>
          <a:prstGeom prst="rect">
            <a:avLst/>
          </a:prstGeom>
          <a:noFill/>
          <a:ln>
            <a:noFill/>
          </a:ln>
        </p:spPr>
      </p:pic>
      <p:pic>
        <p:nvPicPr>
          <p:cNvPr id="126" name="Google Shape;126;p15" descr="Radio Newsman Regular"/>
          <p:cNvPicPr preferRelativeResize="0"/>
          <p:nvPr/>
        </p:nvPicPr>
        <p:blipFill rotWithShape="1">
          <a:blip r:embed="rId3">
            <a:alphaModFix/>
          </a:blip>
          <a:srcRect r="73478" b="-4997"/>
          <a:stretch/>
        </p:blipFill>
        <p:spPr>
          <a:xfrm>
            <a:off x="89646" y="437648"/>
            <a:ext cx="1703296" cy="376519"/>
          </a:xfrm>
          <a:prstGeom prst="rect">
            <a:avLst/>
          </a:prstGeom>
          <a:noFill/>
          <a:ln>
            <a:noFill/>
          </a:ln>
        </p:spPr>
      </p:pic>
      <p:pic>
        <p:nvPicPr>
          <p:cNvPr id="127" name="Google Shape;127;p15" descr="Image result for heart monitor clipart"/>
          <p:cNvPicPr preferRelativeResize="0"/>
          <p:nvPr/>
        </p:nvPicPr>
        <p:blipFill rotWithShape="1">
          <a:blip r:embed="rId4">
            <a:alphaModFix/>
          </a:blip>
          <a:srcRect t="39191" r="15902" b="38201"/>
          <a:stretch/>
        </p:blipFill>
        <p:spPr>
          <a:xfrm>
            <a:off x="0" y="1453000"/>
            <a:ext cx="1792941" cy="785474"/>
          </a:xfrm>
          <a:prstGeom prst="rect">
            <a:avLst/>
          </a:prstGeom>
          <a:noFill/>
          <a:ln>
            <a:noFill/>
          </a:ln>
        </p:spPr>
      </p:pic>
      <p:pic>
        <p:nvPicPr>
          <p:cNvPr id="128" name="Google Shape;128;p15" descr="Related image"/>
          <p:cNvPicPr preferRelativeResize="0"/>
          <p:nvPr/>
        </p:nvPicPr>
        <p:blipFill rotWithShape="1">
          <a:blip r:embed="rId5">
            <a:alphaModFix/>
          </a:blip>
          <a:srcRect/>
          <a:stretch/>
        </p:blipFill>
        <p:spPr>
          <a:xfrm>
            <a:off x="619697" y="1479317"/>
            <a:ext cx="732840" cy="664943"/>
          </a:xfrm>
          <a:prstGeom prst="rect">
            <a:avLst/>
          </a:prstGeom>
          <a:noFill/>
          <a:ln>
            <a:noFill/>
          </a:ln>
        </p:spPr>
      </p:pic>
      <p:sp>
        <p:nvSpPr>
          <p:cNvPr id="129" name="Google Shape;129;p15"/>
          <p:cNvSpPr txBox="1"/>
          <p:nvPr/>
        </p:nvSpPr>
        <p:spPr>
          <a:xfrm>
            <a:off x="1855694" y="49103"/>
            <a:ext cx="102363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1: </a:t>
            </a:r>
            <a:r>
              <a:rPr lang="en-GB" sz="1600">
                <a:solidFill>
                  <a:schemeClr val="lt1"/>
                </a:solidFill>
                <a:latin typeface="Calibri"/>
                <a:ea typeface="Calibri"/>
                <a:cs typeface="Calibri"/>
                <a:sym typeface="Calibri"/>
              </a:rPr>
              <a:t>Medicine in Medieval Britain c.1250-c.1500. The Theory of the Four Humours, Miasma &amp; Theory of Opposites.</a:t>
            </a:r>
            <a:endParaRPr/>
          </a:p>
        </p:txBody>
      </p:sp>
      <p:sp>
        <p:nvSpPr>
          <p:cNvPr id="130" name="Google Shape;130;p15"/>
          <p:cNvSpPr/>
          <p:nvPr/>
        </p:nvSpPr>
        <p:spPr>
          <a:xfrm>
            <a:off x="142838" y="2103360"/>
            <a:ext cx="1650000" cy="46668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15"/>
          <p:cNvSpPr txBox="1"/>
          <p:nvPr/>
        </p:nvSpPr>
        <p:spPr>
          <a:xfrm>
            <a:off x="196029" y="2144260"/>
            <a:ext cx="1534200" cy="307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KEY TERMS</a:t>
            </a:r>
            <a:endParaRPr sz="1400">
              <a:solidFill>
                <a:schemeClr val="lt1"/>
              </a:solidFill>
              <a:latin typeface="Calibri"/>
              <a:ea typeface="Calibri"/>
              <a:cs typeface="Calibri"/>
              <a:sym typeface="Calibri"/>
            </a:endParaRPr>
          </a:p>
        </p:txBody>
      </p:sp>
      <p:sp>
        <p:nvSpPr>
          <p:cNvPr id="132" name="Google Shape;132;p15"/>
          <p:cNvSpPr txBox="1"/>
          <p:nvPr/>
        </p:nvSpPr>
        <p:spPr>
          <a:xfrm>
            <a:off x="142837" y="2430627"/>
            <a:ext cx="1650000" cy="43407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Astrology</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Balance</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Black bile</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Blood</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Characteristic</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Choler/yellow bile</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Circulatory System</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Diagnosis</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Dissection</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Galen</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Hippocrates</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Humours</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Influential</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Miasma</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Phlegm</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Physician</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Seasons</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Soul</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Star signs</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Symptoms</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The Church</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Theory of Opposites</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Universities</a:t>
            </a:r>
            <a:endParaRPr sz="1200">
              <a:solidFill>
                <a:schemeClr val="dk1"/>
              </a:solidFill>
              <a:latin typeface="Calibri"/>
              <a:ea typeface="Calibri"/>
              <a:cs typeface="Calibri"/>
              <a:sym typeface="Calibri"/>
            </a:endParaRPr>
          </a:p>
        </p:txBody>
      </p:sp>
      <p:sp>
        <p:nvSpPr>
          <p:cNvPr id="133" name="Google Shape;133;p15"/>
          <p:cNvSpPr txBox="1"/>
          <p:nvPr/>
        </p:nvSpPr>
        <p:spPr>
          <a:xfrm>
            <a:off x="1855693" y="437648"/>
            <a:ext cx="10236300" cy="939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u="sng">
                <a:solidFill>
                  <a:schemeClr val="dk1"/>
                </a:solidFill>
                <a:latin typeface="Calibri"/>
                <a:ea typeface="Calibri"/>
                <a:cs typeface="Calibri"/>
                <a:sym typeface="Calibri"/>
              </a:rPr>
              <a:t>THE HISTORICAL CONTEXT (THE BIGGER PICTURE): </a:t>
            </a:r>
            <a:r>
              <a:rPr lang="en-GB" sz="1100">
                <a:solidFill>
                  <a:schemeClr val="dk1"/>
                </a:solidFill>
                <a:latin typeface="Calibri"/>
                <a:ea typeface="Calibri"/>
                <a:cs typeface="Calibri"/>
                <a:sym typeface="Calibri"/>
              </a:rPr>
              <a:t>As well as the Church having a huge influence on people’s explanations for illness and disease, there were more ‘</a:t>
            </a:r>
            <a:r>
              <a:rPr lang="en-GB" sz="1100" b="1">
                <a:solidFill>
                  <a:schemeClr val="dk1"/>
                </a:solidFill>
                <a:latin typeface="Calibri"/>
                <a:ea typeface="Calibri"/>
                <a:cs typeface="Calibri"/>
                <a:sym typeface="Calibri"/>
              </a:rPr>
              <a:t>rational</a:t>
            </a:r>
            <a:r>
              <a:rPr lang="en-GB" sz="1100">
                <a:solidFill>
                  <a:schemeClr val="dk1"/>
                </a:solidFill>
                <a:latin typeface="Calibri"/>
                <a:ea typeface="Calibri"/>
                <a:cs typeface="Calibri"/>
                <a:sym typeface="Calibri"/>
              </a:rPr>
              <a:t>’ theories. This means that people believed disease had a </a:t>
            </a:r>
            <a:r>
              <a:rPr lang="en-GB" sz="1100" b="1">
                <a:solidFill>
                  <a:schemeClr val="dk1"/>
                </a:solidFill>
                <a:latin typeface="Calibri"/>
                <a:ea typeface="Calibri"/>
                <a:cs typeface="Calibri"/>
                <a:sym typeface="Calibri"/>
              </a:rPr>
              <a:t>natural cause </a:t>
            </a:r>
            <a:r>
              <a:rPr lang="en-GB" sz="1100">
                <a:solidFill>
                  <a:schemeClr val="dk1"/>
                </a:solidFill>
                <a:latin typeface="Calibri"/>
                <a:ea typeface="Calibri"/>
                <a:cs typeface="Calibri"/>
                <a:sym typeface="Calibri"/>
              </a:rPr>
              <a:t>rather than a ‘supernatural’ cause. The most popular explanation for the cause of disease was the </a:t>
            </a:r>
            <a:r>
              <a:rPr lang="en-GB" sz="1100" b="1">
                <a:solidFill>
                  <a:schemeClr val="dk1"/>
                </a:solidFill>
                <a:latin typeface="Calibri"/>
                <a:ea typeface="Calibri"/>
                <a:cs typeface="Calibri"/>
                <a:sym typeface="Calibri"/>
              </a:rPr>
              <a:t>Theory of the Four Humours </a:t>
            </a:r>
            <a:r>
              <a:rPr lang="en-GB" sz="1100">
                <a:solidFill>
                  <a:schemeClr val="dk1"/>
                </a:solidFill>
                <a:latin typeface="Calibri"/>
                <a:ea typeface="Calibri"/>
                <a:cs typeface="Calibri"/>
                <a:sym typeface="Calibri"/>
              </a:rPr>
              <a:t>which originated in </a:t>
            </a:r>
            <a:r>
              <a:rPr lang="en-GB" sz="1100" b="1">
                <a:solidFill>
                  <a:schemeClr val="dk1"/>
                </a:solidFill>
                <a:latin typeface="Calibri"/>
                <a:ea typeface="Calibri"/>
                <a:cs typeface="Calibri"/>
                <a:sym typeface="Calibri"/>
              </a:rPr>
              <a:t>Ancient Greece </a:t>
            </a:r>
            <a:r>
              <a:rPr lang="en-GB" sz="1100">
                <a:solidFill>
                  <a:schemeClr val="dk1"/>
                </a:solidFill>
                <a:latin typeface="Calibri"/>
                <a:ea typeface="Calibri"/>
                <a:cs typeface="Calibri"/>
                <a:sym typeface="Calibri"/>
              </a:rPr>
              <a:t>from a physician named </a:t>
            </a:r>
            <a:r>
              <a:rPr lang="en-GB" sz="1100" b="1">
                <a:solidFill>
                  <a:schemeClr val="dk1"/>
                </a:solidFill>
                <a:latin typeface="Calibri"/>
                <a:ea typeface="Calibri"/>
                <a:cs typeface="Calibri"/>
                <a:sym typeface="Calibri"/>
              </a:rPr>
              <a:t>Hippocrates</a:t>
            </a:r>
            <a:r>
              <a:rPr lang="en-GB" sz="1100">
                <a:solidFill>
                  <a:schemeClr val="dk1"/>
                </a:solidFill>
                <a:latin typeface="Calibri"/>
                <a:ea typeface="Calibri"/>
                <a:cs typeface="Calibri"/>
                <a:sym typeface="Calibri"/>
              </a:rPr>
              <a:t>. His theory was then developed </a:t>
            </a:r>
            <a:r>
              <a:rPr lang="en-GB" sz="1100" b="1">
                <a:solidFill>
                  <a:schemeClr val="dk1"/>
                </a:solidFill>
                <a:latin typeface="Calibri"/>
                <a:ea typeface="Calibri"/>
                <a:cs typeface="Calibri"/>
                <a:sym typeface="Calibri"/>
              </a:rPr>
              <a:t>500 years later </a:t>
            </a:r>
            <a:r>
              <a:rPr lang="en-GB" sz="1100">
                <a:solidFill>
                  <a:schemeClr val="dk1"/>
                </a:solidFill>
                <a:latin typeface="Calibri"/>
                <a:ea typeface="Calibri"/>
                <a:cs typeface="Calibri"/>
                <a:sym typeface="Calibri"/>
              </a:rPr>
              <a:t>by a </a:t>
            </a:r>
            <a:r>
              <a:rPr lang="en-GB" sz="1100" b="1">
                <a:solidFill>
                  <a:schemeClr val="dk1"/>
                </a:solidFill>
                <a:latin typeface="Calibri"/>
                <a:ea typeface="Calibri"/>
                <a:cs typeface="Calibri"/>
                <a:sym typeface="Calibri"/>
              </a:rPr>
              <a:t>physician </a:t>
            </a:r>
            <a:r>
              <a:rPr lang="en-GB" sz="1100">
                <a:solidFill>
                  <a:schemeClr val="dk1"/>
                </a:solidFill>
                <a:latin typeface="Calibri"/>
                <a:ea typeface="Calibri"/>
                <a:cs typeface="Calibri"/>
                <a:sym typeface="Calibri"/>
              </a:rPr>
              <a:t>named Galen who was born in AD 129 and worked in Rome.  His theory was known as the </a:t>
            </a:r>
            <a:r>
              <a:rPr lang="en-GB" sz="1100" b="1">
                <a:solidFill>
                  <a:schemeClr val="dk1"/>
                </a:solidFill>
                <a:latin typeface="Calibri"/>
                <a:ea typeface="Calibri"/>
                <a:cs typeface="Calibri"/>
                <a:sym typeface="Calibri"/>
              </a:rPr>
              <a:t>Theory of Opposites</a:t>
            </a:r>
            <a:r>
              <a:rPr lang="en-GB" sz="1100">
                <a:solidFill>
                  <a:schemeClr val="dk1"/>
                </a:solidFill>
                <a:latin typeface="Calibri"/>
                <a:ea typeface="Calibri"/>
                <a:cs typeface="Calibri"/>
                <a:sym typeface="Calibri"/>
              </a:rPr>
              <a:t>.  There was also the continued popular belief in </a:t>
            </a:r>
            <a:r>
              <a:rPr lang="en-GB" sz="1100" b="1">
                <a:solidFill>
                  <a:schemeClr val="dk1"/>
                </a:solidFill>
                <a:latin typeface="Calibri"/>
                <a:ea typeface="Calibri"/>
                <a:cs typeface="Calibri"/>
                <a:sym typeface="Calibri"/>
              </a:rPr>
              <a:t>bad air </a:t>
            </a:r>
            <a:r>
              <a:rPr lang="en-GB" sz="1100">
                <a:solidFill>
                  <a:schemeClr val="dk1"/>
                </a:solidFill>
                <a:latin typeface="Calibri"/>
                <a:ea typeface="Calibri"/>
                <a:cs typeface="Calibri"/>
                <a:sym typeface="Calibri"/>
              </a:rPr>
              <a:t>being blamed for disease which was named the </a:t>
            </a:r>
            <a:r>
              <a:rPr lang="en-GB" sz="1100" b="1">
                <a:solidFill>
                  <a:schemeClr val="dk1"/>
                </a:solidFill>
                <a:latin typeface="Calibri"/>
                <a:ea typeface="Calibri"/>
                <a:cs typeface="Calibri"/>
                <a:sym typeface="Calibri"/>
              </a:rPr>
              <a:t>Miasma Theory</a:t>
            </a:r>
            <a:r>
              <a:rPr lang="en-GB" sz="1100">
                <a:solidFill>
                  <a:schemeClr val="dk1"/>
                </a:solidFill>
                <a:latin typeface="Calibri"/>
                <a:ea typeface="Calibri"/>
                <a:cs typeface="Calibri"/>
                <a:sym typeface="Calibri"/>
              </a:rPr>
              <a:t>. This lesson will focus on these three theories, the men behind them and what they can tell us about the Medieval belief in medicine.</a:t>
            </a:r>
            <a:endParaRPr/>
          </a:p>
        </p:txBody>
      </p:sp>
      <p:sp>
        <p:nvSpPr>
          <p:cNvPr id="134" name="Google Shape;134;p15"/>
          <p:cNvSpPr txBox="1"/>
          <p:nvPr/>
        </p:nvSpPr>
        <p:spPr>
          <a:xfrm>
            <a:off x="1867553" y="1410052"/>
            <a:ext cx="4963500" cy="307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THE THEORY OF THE FOUR HUMOURS</a:t>
            </a:r>
            <a:endParaRPr sz="1400">
              <a:solidFill>
                <a:schemeClr val="lt1"/>
              </a:solidFill>
              <a:latin typeface="Calibri"/>
              <a:ea typeface="Calibri"/>
              <a:cs typeface="Calibri"/>
              <a:sym typeface="Calibri"/>
            </a:endParaRPr>
          </a:p>
        </p:txBody>
      </p:sp>
      <p:sp>
        <p:nvSpPr>
          <p:cNvPr id="135" name="Google Shape;135;p15"/>
          <p:cNvSpPr txBox="1"/>
          <p:nvPr/>
        </p:nvSpPr>
        <p:spPr>
          <a:xfrm>
            <a:off x="3235378" y="1724412"/>
            <a:ext cx="3595800" cy="1331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u="sng" dirty="0">
                <a:solidFill>
                  <a:schemeClr val="dk1"/>
                </a:solidFill>
                <a:latin typeface="Calibri"/>
                <a:ea typeface="Calibri"/>
                <a:cs typeface="Calibri"/>
                <a:sym typeface="Calibri"/>
              </a:rPr>
              <a:t>WHO WAS HIPPOCRATES? </a:t>
            </a:r>
            <a:endParaRPr dirty="0"/>
          </a:p>
          <a:p>
            <a:pPr marL="0" marR="0" lvl="0" indent="0" algn="l" rtl="0">
              <a:spcBef>
                <a:spcPts val="0"/>
              </a:spcBef>
              <a:spcAft>
                <a:spcPts val="0"/>
              </a:spcAft>
              <a:buNone/>
            </a:pPr>
            <a:r>
              <a:rPr lang="en-GB" sz="1000" dirty="0">
                <a:solidFill>
                  <a:schemeClr val="dk1"/>
                </a:solidFill>
                <a:latin typeface="Calibri"/>
                <a:ea typeface="Calibri"/>
                <a:cs typeface="Calibri"/>
                <a:sym typeface="Calibri"/>
              </a:rPr>
              <a:t>The Four Humours had been made popular by Greek Physician </a:t>
            </a:r>
            <a:r>
              <a:rPr lang="en-GB" sz="1000" b="1" dirty="0">
                <a:solidFill>
                  <a:schemeClr val="dk1"/>
                </a:solidFill>
                <a:latin typeface="Calibri"/>
                <a:ea typeface="Calibri"/>
                <a:cs typeface="Calibri"/>
                <a:sym typeface="Calibri"/>
              </a:rPr>
              <a:t>Hippocrates</a:t>
            </a:r>
            <a:r>
              <a:rPr lang="en-GB" sz="1000" dirty="0">
                <a:solidFill>
                  <a:schemeClr val="dk1"/>
                </a:solidFill>
                <a:latin typeface="Calibri"/>
                <a:ea typeface="Calibri"/>
                <a:cs typeface="Calibri"/>
                <a:sym typeface="Calibri"/>
              </a:rPr>
              <a:t> who lived between c.460 to c.360 BC.  Hippocrates has been given the title of the ‘</a:t>
            </a:r>
            <a:r>
              <a:rPr lang="en-GB" sz="1000" b="1" dirty="0">
                <a:solidFill>
                  <a:schemeClr val="dk1"/>
                </a:solidFill>
                <a:latin typeface="Calibri"/>
                <a:ea typeface="Calibri"/>
                <a:cs typeface="Calibri"/>
                <a:sym typeface="Calibri"/>
              </a:rPr>
              <a:t>Father of Medicine</a:t>
            </a:r>
            <a:r>
              <a:rPr lang="en-GB" sz="1000" dirty="0">
                <a:solidFill>
                  <a:schemeClr val="dk1"/>
                </a:solidFill>
                <a:latin typeface="Calibri"/>
                <a:ea typeface="Calibri"/>
                <a:cs typeface="Calibri"/>
                <a:sym typeface="Calibri"/>
              </a:rPr>
              <a:t>’.  Its theory developed from aspects of Arabic, Egyptian and even Hindu thinking.  His theory was very </a:t>
            </a:r>
            <a:r>
              <a:rPr lang="en-GB" sz="1000" b="1" dirty="0">
                <a:solidFill>
                  <a:schemeClr val="dk1"/>
                </a:solidFill>
                <a:latin typeface="Calibri"/>
                <a:ea typeface="Calibri"/>
                <a:cs typeface="Calibri"/>
                <a:sym typeface="Calibri"/>
              </a:rPr>
              <a:t>influential</a:t>
            </a:r>
            <a:r>
              <a:rPr lang="en-GB" sz="1000" dirty="0">
                <a:solidFill>
                  <a:schemeClr val="dk1"/>
                </a:solidFill>
                <a:latin typeface="Calibri"/>
                <a:ea typeface="Calibri"/>
                <a:cs typeface="Calibri"/>
                <a:sym typeface="Calibri"/>
              </a:rPr>
              <a:t> well into the Medieval times.  He even dismissed the idea that </a:t>
            </a:r>
            <a:r>
              <a:rPr lang="en-GB" sz="1000" b="1" dirty="0">
                <a:solidFill>
                  <a:schemeClr val="dk1"/>
                </a:solidFill>
                <a:latin typeface="Calibri"/>
                <a:ea typeface="Calibri"/>
                <a:cs typeface="Calibri"/>
                <a:sym typeface="Calibri"/>
              </a:rPr>
              <a:t>Gods</a:t>
            </a:r>
            <a:r>
              <a:rPr lang="en-GB" sz="1000" dirty="0">
                <a:solidFill>
                  <a:schemeClr val="dk1"/>
                </a:solidFill>
                <a:latin typeface="Calibri"/>
                <a:ea typeface="Calibri"/>
                <a:cs typeface="Calibri"/>
                <a:sym typeface="Calibri"/>
              </a:rPr>
              <a:t> caused disease as he believed that there was a natural, physical reasons for illness.  </a:t>
            </a:r>
            <a:endParaRPr dirty="0"/>
          </a:p>
        </p:txBody>
      </p:sp>
      <p:sp>
        <p:nvSpPr>
          <p:cNvPr id="136" name="Google Shape;136;p15"/>
          <p:cNvSpPr txBox="1"/>
          <p:nvPr/>
        </p:nvSpPr>
        <p:spPr>
          <a:xfrm>
            <a:off x="6900526" y="3855798"/>
            <a:ext cx="2987400" cy="1546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u="sng">
                <a:solidFill>
                  <a:schemeClr val="dk1"/>
                </a:solidFill>
                <a:latin typeface="Calibri"/>
                <a:ea typeface="Calibri"/>
                <a:cs typeface="Calibri"/>
                <a:sym typeface="Calibri"/>
              </a:rPr>
              <a:t>WHY WAS THE THEORY OF THE FOUR HUMOURS SO POPULAR FOR SO LONG?</a:t>
            </a:r>
            <a:endParaRPr/>
          </a:p>
          <a:p>
            <a:pPr marL="0" marR="0" lvl="0" indent="0" algn="l" rtl="0">
              <a:spcBef>
                <a:spcPts val="0"/>
              </a:spcBef>
              <a:spcAft>
                <a:spcPts val="0"/>
              </a:spcAft>
              <a:buNone/>
            </a:pPr>
            <a:r>
              <a:rPr lang="en-GB" sz="1050">
                <a:solidFill>
                  <a:schemeClr val="dk1"/>
                </a:solidFill>
                <a:latin typeface="Calibri"/>
                <a:ea typeface="Calibri"/>
                <a:cs typeface="Calibri"/>
                <a:sym typeface="Calibri"/>
              </a:rPr>
              <a:t>The theory was very </a:t>
            </a:r>
            <a:r>
              <a:rPr lang="en-GB" sz="1050" b="1">
                <a:solidFill>
                  <a:schemeClr val="dk1"/>
                </a:solidFill>
                <a:latin typeface="Calibri"/>
                <a:ea typeface="Calibri"/>
                <a:cs typeface="Calibri"/>
                <a:sym typeface="Calibri"/>
              </a:rPr>
              <a:t>detailed </a:t>
            </a:r>
            <a:r>
              <a:rPr lang="en-GB" sz="1050">
                <a:solidFill>
                  <a:schemeClr val="dk1"/>
                </a:solidFill>
                <a:latin typeface="Calibri"/>
                <a:ea typeface="Calibri"/>
                <a:cs typeface="Calibri"/>
                <a:sym typeface="Calibri"/>
              </a:rPr>
              <a:t>and would fit with almost any kind of illness – physical or mental.  This meant that nobody questioned it.  If an illness was slightly different, other physicians would just </a:t>
            </a:r>
            <a:r>
              <a:rPr lang="en-GB" sz="1050" b="1">
                <a:solidFill>
                  <a:schemeClr val="dk1"/>
                </a:solidFill>
                <a:latin typeface="Calibri"/>
                <a:ea typeface="Calibri"/>
                <a:cs typeface="Calibri"/>
                <a:sym typeface="Calibri"/>
              </a:rPr>
              <a:t>adapt an illness </a:t>
            </a:r>
            <a:r>
              <a:rPr lang="en-GB" sz="1050">
                <a:solidFill>
                  <a:schemeClr val="dk1"/>
                </a:solidFill>
                <a:latin typeface="Calibri"/>
                <a:ea typeface="Calibri"/>
                <a:cs typeface="Calibri"/>
                <a:sym typeface="Calibri"/>
              </a:rPr>
              <a:t>to the four humours rather than seek other answers.  There was also </a:t>
            </a:r>
            <a:r>
              <a:rPr lang="en-GB" sz="1050" b="1">
                <a:solidFill>
                  <a:schemeClr val="dk1"/>
                </a:solidFill>
                <a:latin typeface="Calibri"/>
                <a:ea typeface="Calibri"/>
                <a:cs typeface="Calibri"/>
                <a:sym typeface="Calibri"/>
              </a:rPr>
              <a:t>no other scientific </a:t>
            </a:r>
            <a:r>
              <a:rPr lang="en-GB" sz="1050">
                <a:solidFill>
                  <a:schemeClr val="dk1"/>
                </a:solidFill>
                <a:latin typeface="Calibri"/>
                <a:ea typeface="Calibri"/>
                <a:cs typeface="Calibri"/>
                <a:sym typeface="Calibri"/>
              </a:rPr>
              <a:t>explanation for disease at the time</a:t>
            </a:r>
            <a:endParaRPr sz="1000">
              <a:solidFill>
                <a:schemeClr val="dk1"/>
              </a:solidFill>
              <a:latin typeface="Calibri"/>
              <a:ea typeface="Calibri"/>
              <a:cs typeface="Calibri"/>
              <a:sym typeface="Calibri"/>
            </a:endParaRPr>
          </a:p>
        </p:txBody>
      </p:sp>
      <p:sp>
        <p:nvSpPr>
          <p:cNvPr id="137" name="Google Shape;137;p15"/>
          <p:cNvSpPr txBox="1"/>
          <p:nvPr/>
        </p:nvSpPr>
        <p:spPr>
          <a:xfrm>
            <a:off x="1867553" y="3105090"/>
            <a:ext cx="4963500" cy="1485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u="sng">
                <a:solidFill>
                  <a:schemeClr val="dk1"/>
                </a:solidFill>
                <a:latin typeface="Calibri"/>
                <a:ea typeface="Calibri"/>
                <a:cs typeface="Calibri"/>
                <a:sym typeface="Calibri"/>
              </a:rPr>
              <a:t>WHAT WAS THE THEORY OF THE FOUR HUMOURS?</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The theory stated that as the universe was made up of </a:t>
            </a:r>
            <a:r>
              <a:rPr lang="en-GB" sz="1000" b="1">
                <a:solidFill>
                  <a:schemeClr val="dk1"/>
                </a:solidFill>
                <a:latin typeface="Calibri"/>
                <a:ea typeface="Calibri"/>
                <a:cs typeface="Calibri"/>
                <a:sym typeface="Calibri"/>
              </a:rPr>
              <a:t>four</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elements</a:t>
            </a:r>
            <a:r>
              <a:rPr lang="en-GB" sz="1000">
                <a:solidFill>
                  <a:schemeClr val="dk1"/>
                </a:solidFill>
                <a:latin typeface="Calibri"/>
                <a:ea typeface="Calibri"/>
                <a:cs typeface="Calibri"/>
                <a:sym typeface="Calibri"/>
              </a:rPr>
              <a:t> (water, fire, earth &amp; air)  - the body must be made up of </a:t>
            </a:r>
            <a:r>
              <a:rPr lang="en-GB" sz="1000" b="1">
                <a:solidFill>
                  <a:schemeClr val="dk1"/>
                </a:solidFill>
                <a:latin typeface="Calibri"/>
                <a:ea typeface="Calibri"/>
                <a:cs typeface="Calibri"/>
                <a:sym typeface="Calibri"/>
              </a:rPr>
              <a:t>four humours </a:t>
            </a:r>
            <a:r>
              <a:rPr lang="en-GB" sz="1000">
                <a:solidFill>
                  <a:schemeClr val="dk1"/>
                </a:solidFill>
                <a:latin typeface="Calibri"/>
                <a:ea typeface="Calibri"/>
                <a:cs typeface="Calibri"/>
                <a:sym typeface="Calibri"/>
              </a:rPr>
              <a:t>which were linked to each element.  The term  ‘</a:t>
            </a:r>
            <a:r>
              <a:rPr lang="en-GB" sz="1000" b="1">
                <a:solidFill>
                  <a:schemeClr val="dk1"/>
                </a:solidFill>
                <a:latin typeface="Calibri"/>
                <a:ea typeface="Calibri"/>
                <a:cs typeface="Calibri"/>
                <a:sym typeface="Calibri"/>
              </a:rPr>
              <a:t>humour</a:t>
            </a:r>
            <a:r>
              <a:rPr lang="en-GB" sz="1000">
                <a:solidFill>
                  <a:schemeClr val="dk1"/>
                </a:solidFill>
                <a:latin typeface="Calibri"/>
                <a:ea typeface="Calibri"/>
                <a:cs typeface="Calibri"/>
                <a:sym typeface="Calibri"/>
              </a:rPr>
              <a:t>’ is from the Greek to mean ‘</a:t>
            </a:r>
            <a:r>
              <a:rPr lang="en-GB" sz="1000" b="1">
                <a:solidFill>
                  <a:schemeClr val="dk1"/>
                </a:solidFill>
                <a:latin typeface="Calibri"/>
                <a:ea typeface="Calibri"/>
                <a:cs typeface="Calibri"/>
                <a:sym typeface="Calibri"/>
              </a:rPr>
              <a:t>fluid</a:t>
            </a:r>
            <a:r>
              <a:rPr lang="en-GB" sz="1000">
                <a:solidFill>
                  <a:schemeClr val="dk1"/>
                </a:solidFill>
                <a:latin typeface="Calibri"/>
                <a:ea typeface="Calibri"/>
                <a:cs typeface="Calibri"/>
                <a:sym typeface="Calibri"/>
              </a:rPr>
              <a:t>’.  It was the belief that all the humours must be in </a:t>
            </a:r>
            <a:r>
              <a:rPr lang="en-GB" sz="1000" b="1">
                <a:solidFill>
                  <a:schemeClr val="dk1"/>
                </a:solidFill>
                <a:latin typeface="Calibri"/>
                <a:ea typeface="Calibri"/>
                <a:cs typeface="Calibri"/>
                <a:sym typeface="Calibri"/>
              </a:rPr>
              <a:t>perfect balance </a:t>
            </a:r>
            <a:r>
              <a:rPr lang="en-GB" sz="1000">
                <a:solidFill>
                  <a:schemeClr val="dk1"/>
                </a:solidFill>
                <a:latin typeface="Calibri"/>
                <a:ea typeface="Calibri"/>
                <a:cs typeface="Calibri"/>
                <a:sym typeface="Calibri"/>
              </a:rPr>
              <a:t>in the body and if the mix became unbalanced a person would become ill.  People also believed that aspects such as </a:t>
            </a:r>
            <a:r>
              <a:rPr lang="en-GB" sz="1000" b="1">
                <a:solidFill>
                  <a:schemeClr val="dk1"/>
                </a:solidFill>
                <a:latin typeface="Calibri"/>
                <a:ea typeface="Calibri"/>
                <a:cs typeface="Calibri"/>
                <a:sym typeface="Calibri"/>
              </a:rPr>
              <a:t>age</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family characteristics</a:t>
            </a:r>
            <a:r>
              <a:rPr lang="en-GB" sz="1000">
                <a:solidFill>
                  <a:schemeClr val="dk1"/>
                </a:solidFill>
                <a:latin typeface="Calibri"/>
                <a:ea typeface="Calibri"/>
                <a:cs typeface="Calibri"/>
                <a:sym typeface="Calibri"/>
              </a:rPr>
              <a:t> and the </a:t>
            </a:r>
            <a:r>
              <a:rPr lang="en-GB" sz="1000" b="1">
                <a:solidFill>
                  <a:schemeClr val="dk1"/>
                </a:solidFill>
                <a:latin typeface="Calibri"/>
                <a:ea typeface="Calibri"/>
                <a:cs typeface="Calibri"/>
                <a:sym typeface="Calibri"/>
              </a:rPr>
              <a:t>season of birth </a:t>
            </a:r>
            <a:r>
              <a:rPr lang="en-GB" sz="1000">
                <a:solidFill>
                  <a:schemeClr val="dk1"/>
                </a:solidFill>
                <a:latin typeface="Calibri"/>
                <a:ea typeface="Calibri"/>
                <a:cs typeface="Calibri"/>
                <a:sym typeface="Calibri"/>
              </a:rPr>
              <a:t>combined with the humours to affect a person’s health and personality. Astrology was an important part of the theory as the humours were connected with star signs, seasons and a person’s characteristics.</a:t>
            </a:r>
            <a:endParaRPr/>
          </a:p>
        </p:txBody>
      </p:sp>
      <p:sp>
        <p:nvSpPr>
          <p:cNvPr id="138" name="Google Shape;138;p15"/>
          <p:cNvSpPr txBox="1"/>
          <p:nvPr/>
        </p:nvSpPr>
        <p:spPr>
          <a:xfrm>
            <a:off x="4975371" y="4603966"/>
            <a:ext cx="1887300" cy="2193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u="sng">
                <a:solidFill>
                  <a:schemeClr val="dk1"/>
                </a:solidFill>
                <a:latin typeface="Calibri"/>
                <a:ea typeface="Calibri"/>
                <a:cs typeface="Calibri"/>
                <a:sym typeface="Calibri"/>
              </a:rPr>
              <a:t>THE FOUR HUMOURS</a:t>
            </a:r>
            <a:endParaRPr/>
          </a:p>
          <a:p>
            <a:pPr marL="171450" marR="0" lvl="0" indent="-171450" algn="l" rtl="0">
              <a:spcBef>
                <a:spcPts val="0"/>
              </a:spcBef>
              <a:spcAft>
                <a:spcPts val="0"/>
              </a:spcAft>
              <a:buClr>
                <a:schemeClr val="dk1"/>
              </a:buClr>
              <a:buSzPts val="1050"/>
              <a:buFont typeface="Noto Sans Symbols"/>
              <a:buChar char="❑"/>
            </a:pPr>
            <a:r>
              <a:rPr lang="en-GB" sz="1050" b="1">
                <a:solidFill>
                  <a:schemeClr val="dk1"/>
                </a:solidFill>
                <a:latin typeface="Calibri"/>
                <a:ea typeface="Calibri"/>
                <a:cs typeface="Calibri"/>
                <a:sym typeface="Calibri"/>
              </a:rPr>
              <a:t>Blood</a:t>
            </a:r>
            <a:r>
              <a:rPr lang="en-GB" sz="1050">
                <a:solidFill>
                  <a:schemeClr val="dk1"/>
                </a:solidFill>
                <a:latin typeface="Calibri"/>
                <a:ea typeface="Calibri"/>
                <a:cs typeface="Calibri"/>
                <a:sym typeface="Calibri"/>
              </a:rPr>
              <a:t> (Sanguine): In its                           red liquid form.</a:t>
            </a:r>
            <a:endParaRPr/>
          </a:p>
          <a:p>
            <a:pPr marL="171450" marR="0" lvl="0" indent="-171450" algn="l" rtl="0">
              <a:spcBef>
                <a:spcPts val="0"/>
              </a:spcBef>
              <a:spcAft>
                <a:spcPts val="0"/>
              </a:spcAft>
              <a:buClr>
                <a:schemeClr val="dk1"/>
              </a:buClr>
              <a:buSzPts val="1050"/>
              <a:buFont typeface="Noto Sans Symbols"/>
              <a:buChar char="❑"/>
            </a:pPr>
            <a:r>
              <a:rPr lang="en-GB" sz="1050" b="1">
                <a:solidFill>
                  <a:schemeClr val="dk1"/>
                </a:solidFill>
                <a:latin typeface="Calibri"/>
                <a:ea typeface="Calibri"/>
                <a:cs typeface="Calibri"/>
                <a:sym typeface="Calibri"/>
              </a:rPr>
              <a:t>Phlegm</a:t>
            </a:r>
            <a:r>
              <a:rPr lang="en-GB" sz="1050">
                <a:solidFill>
                  <a:schemeClr val="dk1"/>
                </a:solidFill>
                <a:latin typeface="Calibri"/>
                <a:ea typeface="Calibri"/>
                <a:cs typeface="Calibri"/>
                <a:sym typeface="Calibri"/>
              </a:rPr>
              <a:t> (Phlegmatic): The watery substance coughed up or sneezed out of the nose, mouth or as tears.</a:t>
            </a:r>
            <a:endParaRPr/>
          </a:p>
          <a:p>
            <a:pPr marL="171450" marR="0" lvl="0" indent="-171450" algn="l" rtl="0">
              <a:spcBef>
                <a:spcPts val="0"/>
              </a:spcBef>
              <a:spcAft>
                <a:spcPts val="0"/>
              </a:spcAft>
              <a:buClr>
                <a:schemeClr val="dk1"/>
              </a:buClr>
              <a:buSzPts val="1050"/>
              <a:buFont typeface="Noto Sans Symbols"/>
              <a:buChar char="❑"/>
            </a:pPr>
            <a:r>
              <a:rPr lang="en-GB" sz="1050" b="1">
                <a:solidFill>
                  <a:schemeClr val="dk1"/>
                </a:solidFill>
                <a:latin typeface="Calibri"/>
                <a:ea typeface="Calibri"/>
                <a:cs typeface="Calibri"/>
                <a:sym typeface="Calibri"/>
              </a:rPr>
              <a:t>Black Bile </a:t>
            </a:r>
            <a:r>
              <a:rPr lang="en-GB" sz="1050">
                <a:solidFill>
                  <a:schemeClr val="dk1"/>
                </a:solidFill>
                <a:latin typeface="Calibri"/>
                <a:ea typeface="Calibri"/>
                <a:cs typeface="Calibri"/>
                <a:sym typeface="Calibri"/>
              </a:rPr>
              <a:t>(melancholic):  Dried blood which may be visible in excrement or vomit.</a:t>
            </a:r>
            <a:endParaRPr/>
          </a:p>
          <a:p>
            <a:pPr marL="171450" marR="0" lvl="0" indent="-171450" algn="l" rtl="0">
              <a:spcBef>
                <a:spcPts val="0"/>
              </a:spcBef>
              <a:spcAft>
                <a:spcPts val="0"/>
              </a:spcAft>
              <a:buClr>
                <a:schemeClr val="dk1"/>
              </a:buClr>
              <a:buSzPts val="1050"/>
              <a:buFont typeface="Noto Sans Symbols"/>
              <a:buChar char="❑"/>
            </a:pPr>
            <a:r>
              <a:rPr lang="en-GB" sz="1050" b="1">
                <a:solidFill>
                  <a:schemeClr val="dk1"/>
                </a:solidFill>
                <a:latin typeface="Calibri"/>
                <a:ea typeface="Calibri"/>
                <a:cs typeface="Calibri"/>
                <a:sym typeface="Calibri"/>
              </a:rPr>
              <a:t>Yellow Bile </a:t>
            </a:r>
            <a:r>
              <a:rPr lang="en-GB" sz="1050">
                <a:solidFill>
                  <a:schemeClr val="dk1"/>
                </a:solidFill>
                <a:latin typeface="Calibri"/>
                <a:ea typeface="Calibri"/>
                <a:cs typeface="Calibri"/>
                <a:sym typeface="Calibri"/>
              </a:rPr>
              <a:t>(choleric): Appeared as pus or vomit.</a:t>
            </a:r>
            <a:endParaRPr/>
          </a:p>
        </p:txBody>
      </p:sp>
      <p:sp>
        <p:nvSpPr>
          <p:cNvPr id="139" name="Google Shape;139;p15"/>
          <p:cNvSpPr txBox="1"/>
          <p:nvPr/>
        </p:nvSpPr>
        <p:spPr>
          <a:xfrm>
            <a:off x="6900526" y="1416636"/>
            <a:ext cx="5155800" cy="1639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u="sng" dirty="0">
                <a:solidFill>
                  <a:schemeClr val="dk1"/>
                </a:solidFill>
                <a:latin typeface="Calibri"/>
                <a:ea typeface="Calibri"/>
                <a:cs typeface="Calibri"/>
                <a:sym typeface="Calibri"/>
              </a:rPr>
              <a:t>HOW WOULD PHYSICIANS USE THE FOUR HUMOUR THEORY?</a:t>
            </a:r>
            <a:endParaRPr dirty="0"/>
          </a:p>
          <a:p>
            <a:pPr marL="0" marR="0" lvl="0" indent="0" algn="l" rtl="0">
              <a:spcBef>
                <a:spcPts val="0"/>
              </a:spcBef>
              <a:spcAft>
                <a:spcPts val="0"/>
              </a:spcAft>
              <a:buNone/>
            </a:pPr>
            <a:r>
              <a:rPr lang="en-GB" sz="1000" dirty="0">
                <a:solidFill>
                  <a:schemeClr val="dk1"/>
                </a:solidFill>
                <a:latin typeface="Calibri"/>
                <a:ea typeface="Calibri"/>
                <a:cs typeface="Calibri"/>
                <a:sym typeface="Calibri"/>
              </a:rPr>
              <a:t>It was believed that each humour was linked to certain </a:t>
            </a:r>
            <a:r>
              <a:rPr lang="en-GB" sz="1000" b="1" dirty="0">
                <a:solidFill>
                  <a:schemeClr val="dk1"/>
                </a:solidFill>
                <a:latin typeface="Calibri"/>
                <a:ea typeface="Calibri"/>
                <a:cs typeface="Calibri"/>
                <a:sym typeface="Calibri"/>
              </a:rPr>
              <a:t>characteristics</a:t>
            </a:r>
            <a:r>
              <a:rPr lang="en-GB" sz="1000" dirty="0">
                <a:solidFill>
                  <a:schemeClr val="dk1"/>
                </a:solidFill>
                <a:latin typeface="Calibri"/>
                <a:ea typeface="Calibri"/>
                <a:cs typeface="Calibri"/>
                <a:sym typeface="Calibri"/>
              </a:rPr>
              <a:t> the physician would look for when making a </a:t>
            </a:r>
            <a:r>
              <a:rPr lang="en-GB" sz="1000" b="1" dirty="0">
                <a:solidFill>
                  <a:schemeClr val="dk1"/>
                </a:solidFill>
                <a:latin typeface="Calibri"/>
                <a:ea typeface="Calibri"/>
                <a:cs typeface="Calibri"/>
                <a:sym typeface="Calibri"/>
              </a:rPr>
              <a:t>diagnosis</a:t>
            </a:r>
            <a:r>
              <a:rPr lang="en-GB" sz="1000" dirty="0">
                <a:solidFill>
                  <a:schemeClr val="dk1"/>
                </a:solidFill>
                <a:latin typeface="Calibri"/>
                <a:ea typeface="Calibri"/>
                <a:cs typeface="Calibri"/>
                <a:sym typeface="Calibri"/>
              </a:rPr>
              <a:t>.  For example, a person suffering from a cold, had too much phlegm, which was cold and wet.  They would shiver and the excess phlegm would run out of their nose.  A person suffering from a </a:t>
            </a:r>
            <a:r>
              <a:rPr lang="en-GB" sz="1000" b="1" dirty="0">
                <a:solidFill>
                  <a:schemeClr val="dk1"/>
                </a:solidFill>
                <a:latin typeface="Calibri"/>
                <a:ea typeface="Calibri"/>
                <a:cs typeface="Calibri"/>
                <a:sym typeface="Calibri"/>
              </a:rPr>
              <a:t>fever</a:t>
            </a:r>
            <a:r>
              <a:rPr lang="en-GB" sz="1000" dirty="0">
                <a:solidFill>
                  <a:schemeClr val="dk1"/>
                </a:solidFill>
                <a:latin typeface="Calibri"/>
                <a:ea typeface="Calibri"/>
                <a:cs typeface="Calibri"/>
                <a:sym typeface="Calibri"/>
              </a:rPr>
              <a:t> would have a temperature, causing the skin to go hot and red because the physician believed they had too much </a:t>
            </a:r>
            <a:r>
              <a:rPr lang="en-GB" sz="1000" b="1" dirty="0">
                <a:solidFill>
                  <a:schemeClr val="dk1"/>
                </a:solidFill>
                <a:latin typeface="Calibri"/>
                <a:ea typeface="Calibri"/>
                <a:cs typeface="Calibri"/>
                <a:sym typeface="Calibri"/>
              </a:rPr>
              <a:t>blood</a:t>
            </a:r>
            <a:r>
              <a:rPr lang="en-GB" sz="1000" dirty="0">
                <a:solidFill>
                  <a:schemeClr val="dk1"/>
                </a:solidFill>
                <a:latin typeface="Calibri"/>
                <a:ea typeface="Calibri"/>
                <a:cs typeface="Calibri"/>
                <a:sym typeface="Calibri"/>
              </a:rPr>
              <a:t> which was a hot and wet element.  The physician would then use a method of ‘</a:t>
            </a:r>
            <a:r>
              <a:rPr lang="en-GB" sz="1000" b="1" dirty="0">
                <a:solidFill>
                  <a:schemeClr val="dk1"/>
                </a:solidFill>
                <a:latin typeface="Calibri"/>
                <a:ea typeface="Calibri"/>
                <a:cs typeface="Calibri"/>
                <a:sym typeface="Calibri"/>
              </a:rPr>
              <a:t>bloodletting</a:t>
            </a:r>
            <a:r>
              <a:rPr lang="en-GB" sz="1000" dirty="0">
                <a:solidFill>
                  <a:schemeClr val="dk1"/>
                </a:solidFill>
                <a:latin typeface="Calibri"/>
                <a:ea typeface="Calibri"/>
                <a:cs typeface="Calibri"/>
                <a:sym typeface="Calibri"/>
              </a:rPr>
              <a:t>’ to try and balance the humours.  The humours were also linked to the </a:t>
            </a:r>
            <a:r>
              <a:rPr lang="en-GB" sz="1000" b="1" dirty="0">
                <a:solidFill>
                  <a:schemeClr val="dk1"/>
                </a:solidFill>
                <a:latin typeface="Calibri"/>
                <a:ea typeface="Calibri"/>
                <a:cs typeface="Calibri"/>
                <a:sym typeface="Calibri"/>
              </a:rPr>
              <a:t>seasons</a:t>
            </a:r>
            <a:r>
              <a:rPr lang="en-GB" sz="1000" dirty="0">
                <a:solidFill>
                  <a:schemeClr val="dk1"/>
                </a:solidFill>
                <a:latin typeface="Calibri"/>
                <a:ea typeface="Calibri"/>
                <a:cs typeface="Calibri"/>
                <a:sym typeface="Calibri"/>
              </a:rPr>
              <a:t>.  For instance, in the Winter which is cold and wet, it was thought that the body produced too much </a:t>
            </a:r>
            <a:r>
              <a:rPr lang="en-GB" sz="1000" b="1" dirty="0">
                <a:solidFill>
                  <a:schemeClr val="dk1"/>
                </a:solidFill>
                <a:latin typeface="Calibri"/>
                <a:ea typeface="Calibri"/>
                <a:cs typeface="Calibri"/>
                <a:sym typeface="Calibri"/>
              </a:rPr>
              <a:t>phlegm</a:t>
            </a:r>
            <a:r>
              <a:rPr lang="en-GB" sz="1000" dirty="0">
                <a:solidFill>
                  <a:schemeClr val="dk1"/>
                </a:solidFill>
                <a:latin typeface="Calibri"/>
                <a:ea typeface="Calibri"/>
                <a:cs typeface="Calibri"/>
                <a:sym typeface="Calibri"/>
              </a:rPr>
              <a:t> causing coughs and colds as the patient tries to get rid of it.  </a:t>
            </a:r>
            <a:endParaRPr dirty="0"/>
          </a:p>
        </p:txBody>
      </p:sp>
      <p:sp>
        <p:nvSpPr>
          <p:cNvPr id="140" name="Google Shape;140;p15"/>
          <p:cNvSpPr txBox="1"/>
          <p:nvPr/>
        </p:nvSpPr>
        <p:spPr>
          <a:xfrm>
            <a:off x="6900526" y="3105090"/>
            <a:ext cx="5155800" cy="715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u="sng">
                <a:solidFill>
                  <a:schemeClr val="dk1"/>
                </a:solidFill>
                <a:latin typeface="Calibri"/>
                <a:ea typeface="Calibri"/>
                <a:cs typeface="Calibri"/>
                <a:sym typeface="Calibri"/>
              </a:rPr>
              <a:t>WHAT WERE THE TREATMENTS FOR THE IMBALANCE?</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Most of Hippocrates’ treatments were based on </a:t>
            </a:r>
            <a:r>
              <a:rPr lang="en-GB" sz="1000" b="1">
                <a:solidFill>
                  <a:schemeClr val="dk1"/>
                </a:solidFill>
                <a:latin typeface="Calibri"/>
                <a:ea typeface="Calibri"/>
                <a:cs typeface="Calibri"/>
                <a:sym typeface="Calibri"/>
              </a:rPr>
              <a:t>diet</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exercise</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rest</a:t>
            </a:r>
            <a:r>
              <a:rPr lang="en-GB" sz="1000">
                <a:solidFill>
                  <a:schemeClr val="dk1"/>
                </a:solidFill>
                <a:latin typeface="Calibri"/>
                <a:ea typeface="Calibri"/>
                <a:cs typeface="Calibri"/>
                <a:sym typeface="Calibri"/>
              </a:rPr>
              <a:t> but he also used ‘</a:t>
            </a:r>
            <a:r>
              <a:rPr lang="en-GB" sz="1000" b="1">
                <a:solidFill>
                  <a:schemeClr val="dk1"/>
                </a:solidFill>
                <a:latin typeface="Calibri"/>
                <a:ea typeface="Calibri"/>
                <a:cs typeface="Calibri"/>
                <a:sym typeface="Calibri"/>
              </a:rPr>
              <a:t>bleeding</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purging</a:t>
            </a:r>
            <a:r>
              <a:rPr lang="en-GB" sz="1000">
                <a:solidFill>
                  <a:schemeClr val="dk1"/>
                </a:solidFill>
                <a:latin typeface="Calibri"/>
                <a:ea typeface="Calibri"/>
                <a:cs typeface="Calibri"/>
                <a:sym typeface="Calibri"/>
              </a:rPr>
              <a:t>’ as a way to get rid of any excess humours.  Bleeding would release excess blood and purging would involve making a person vomit or excrete.</a:t>
            </a:r>
            <a:endParaRPr/>
          </a:p>
        </p:txBody>
      </p:sp>
      <p:sp>
        <p:nvSpPr>
          <p:cNvPr id="141" name="Google Shape;141;p15"/>
          <p:cNvSpPr txBox="1"/>
          <p:nvPr/>
        </p:nvSpPr>
        <p:spPr>
          <a:xfrm>
            <a:off x="6900526" y="5445197"/>
            <a:ext cx="2987400" cy="1331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u="sng" dirty="0">
                <a:solidFill>
                  <a:schemeClr val="dk1"/>
                </a:solidFill>
                <a:latin typeface="Calibri"/>
                <a:ea typeface="Calibri"/>
                <a:cs typeface="Calibri"/>
                <a:sym typeface="Calibri"/>
              </a:rPr>
              <a:t>CONTINUITY WITH TODAY?</a:t>
            </a:r>
            <a:endParaRPr dirty="0"/>
          </a:p>
          <a:p>
            <a:pPr marL="0" marR="0" lvl="0" indent="0" algn="l" rtl="0">
              <a:spcBef>
                <a:spcPts val="0"/>
              </a:spcBef>
              <a:spcAft>
                <a:spcPts val="0"/>
              </a:spcAft>
              <a:buNone/>
            </a:pPr>
            <a:r>
              <a:rPr lang="en-GB" sz="1000" dirty="0">
                <a:solidFill>
                  <a:schemeClr val="dk1"/>
                </a:solidFill>
                <a:latin typeface="Calibri"/>
                <a:ea typeface="Calibri"/>
                <a:cs typeface="Calibri"/>
                <a:sym typeface="Calibri"/>
              </a:rPr>
              <a:t>Diet, exercise and rest still form a basic part of modern-day treatment.  Hippocrates also wrote the </a:t>
            </a:r>
            <a:r>
              <a:rPr lang="en-GB" sz="1000" b="1" dirty="0">
                <a:solidFill>
                  <a:schemeClr val="dk1"/>
                </a:solidFill>
                <a:latin typeface="Calibri"/>
                <a:ea typeface="Calibri"/>
                <a:cs typeface="Calibri"/>
                <a:sym typeface="Calibri"/>
              </a:rPr>
              <a:t>Hippocratic Oath </a:t>
            </a:r>
            <a:r>
              <a:rPr lang="en-GB" sz="1000" dirty="0">
                <a:solidFill>
                  <a:schemeClr val="dk1"/>
                </a:solidFill>
                <a:latin typeface="Calibri"/>
                <a:ea typeface="Calibri"/>
                <a:cs typeface="Calibri"/>
                <a:sym typeface="Calibri"/>
              </a:rPr>
              <a:t>where doctors swore to respect life and prevent harm.  This oath is still taken by all doctors today.  His methods of </a:t>
            </a:r>
            <a:r>
              <a:rPr lang="en-GB" sz="1000" b="1" dirty="0">
                <a:solidFill>
                  <a:schemeClr val="dk1"/>
                </a:solidFill>
                <a:latin typeface="Calibri"/>
                <a:ea typeface="Calibri"/>
                <a:cs typeface="Calibri"/>
                <a:sym typeface="Calibri"/>
              </a:rPr>
              <a:t>observation</a:t>
            </a:r>
            <a:r>
              <a:rPr lang="en-GB" sz="1000" dirty="0">
                <a:solidFill>
                  <a:schemeClr val="dk1"/>
                </a:solidFill>
                <a:latin typeface="Calibri"/>
                <a:ea typeface="Calibri"/>
                <a:cs typeface="Calibri"/>
                <a:sym typeface="Calibri"/>
              </a:rPr>
              <a:t>, making notes, comparing with similar cases and treating is the basis of the approach still used today.</a:t>
            </a:r>
            <a:endParaRPr dirty="0"/>
          </a:p>
        </p:txBody>
      </p:sp>
      <p:sp>
        <p:nvSpPr>
          <p:cNvPr id="142" name="Google Shape;142;p15"/>
          <p:cNvSpPr txBox="1"/>
          <p:nvPr/>
        </p:nvSpPr>
        <p:spPr>
          <a:xfrm>
            <a:off x="7312037" y="7891914"/>
            <a:ext cx="4002300" cy="70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Calibri"/>
                <a:ea typeface="Calibri"/>
                <a:cs typeface="Calibri"/>
                <a:sym typeface="Calibri"/>
              </a:rPr>
              <a:t>8. THE METHODS USED BY HIPPOCRATES</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Hippocrates was careful to carefully observe ALL the symptoms of his patient and record them.  He then fitted their symptoms with the theory of the Four Humours.</a:t>
            </a:r>
            <a:endParaRPr/>
          </a:p>
        </p:txBody>
      </p:sp>
      <p:pic>
        <p:nvPicPr>
          <p:cNvPr id="143" name="Google Shape;143;p15"/>
          <p:cNvPicPr preferRelativeResize="0"/>
          <p:nvPr/>
        </p:nvPicPr>
        <p:blipFill rotWithShape="1">
          <a:blip r:embed="rId6">
            <a:alphaModFix/>
          </a:blip>
          <a:srcRect/>
          <a:stretch/>
        </p:blipFill>
        <p:spPr>
          <a:xfrm>
            <a:off x="1829396" y="4651285"/>
            <a:ext cx="2459800" cy="2145589"/>
          </a:xfrm>
          <a:prstGeom prst="rect">
            <a:avLst/>
          </a:prstGeom>
          <a:noFill/>
          <a:ln>
            <a:noFill/>
          </a:ln>
        </p:spPr>
      </p:pic>
      <p:pic>
        <p:nvPicPr>
          <p:cNvPr id="144" name="Google Shape;144;p15" descr="Image result for blood clipart"/>
          <p:cNvPicPr preferRelativeResize="0"/>
          <p:nvPr/>
        </p:nvPicPr>
        <p:blipFill rotWithShape="1">
          <a:blip r:embed="rId7">
            <a:alphaModFix/>
          </a:blip>
          <a:srcRect/>
          <a:stretch/>
        </p:blipFill>
        <p:spPr>
          <a:xfrm>
            <a:off x="4327154" y="4619728"/>
            <a:ext cx="794037" cy="486779"/>
          </a:xfrm>
          <a:prstGeom prst="rect">
            <a:avLst/>
          </a:prstGeom>
          <a:noFill/>
          <a:ln>
            <a:noFill/>
          </a:ln>
        </p:spPr>
      </p:pic>
      <p:pic>
        <p:nvPicPr>
          <p:cNvPr id="145" name="Google Shape;145;p15" descr="Image result for sneeze clipart"/>
          <p:cNvPicPr preferRelativeResize="0"/>
          <p:nvPr/>
        </p:nvPicPr>
        <p:blipFill rotWithShape="1">
          <a:blip r:embed="rId8">
            <a:alphaModFix/>
          </a:blip>
          <a:srcRect r="44754" b="9008"/>
          <a:stretch/>
        </p:blipFill>
        <p:spPr>
          <a:xfrm>
            <a:off x="4406358" y="5137608"/>
            <a:ext cx="569013" cy="556300"/>
          </a:xfrm>
          <a:prstGeom prst="rect">
            <a:avLst/>
          </a:prstGeom>
          <a:noFill/>
          <a:ln>
            <a:noFill/>
          </a:ln>
        </p:spPr>
      </p:pic>
      <p:pic>
        <p:nvPicPr>
          <p:cNvPr id="146" name="Google Shape;146;p15" descr="Image result for poop clipart"/>
          <p:cNvPicPr preferRelativeResize="0"/>
          <p:nvPr/>
        </p:nvPicPr>
        <p:blipFill rotWithShape="1">
          <a:blip r:embed="rId9">
            <a:alphaModFix/>
          </a:blip>
          <a:srcRect/>
          <a:stretch/>
        </p:blipFill>
        <p:spPr>
          <a:xfrm>
            <a:off x="4325408" y="5530974"/>
            <a:ext cx="730488" cy="675331"/>
          </a:xfrm>
          <a:prstGeom prst="rect">
            <a:avLst/>
          </a:prstGeom>
          <a:noFill/>
          <a:ln>
            <a:noFill/>
          </a:ln>
        </p:spPr>
      </p:pic>
      <p:pic>
        <p:nvPicPr>
          <p:cNvPr id="147" name="Google Shape;147;p15" descr="Image result for vomit clipart"/>
          <p:cNvPicPr preferRelativeResize="0"/>
          <p:nvPr/>
        </p:nvPicPr>
        <p:blipFill rotWithShape="1">
          <a:blip r:embed="rId10">
            <a:alphaModFix/>
          </a:blip>
          <a:srcRect/>
          <a:stretch/>
        </p:blipFill>
        <p:spPr>
          <a:xfrm>
            <a:off x="4320659" y="6282685"/>
            <a:ext cx="731113" cy="514189"/>
          </a:xfrm>
          <a:prstGeom prst="rect">
            <a:avLst/>
          </a:prstGeom>
          <a:noFill/>
          <a:ln>
            <a:noFill/>
          </a:ln>
        </p:spPr>
      </p:pic>
      <p:pic>
        <p:nvPicPr>
          <p:cNvPr id="148" name="Google Shape;148;p15" descr="Quinta Essentia (Thurneisse) illustration Alchemic approach to four humors  in relation to the four elements and zodiacal signs - PICRYL - Public  Domain Media Search Engine Public Domain Image"/>
          <p:cNvPicPr preferRelativeResize="0"/>
          <p:nvPr/>
        </p:nvPicPr>
        <p:blipFill rotWithShape="1">
          <a:blip r:embed="rId11">
            <a:alphaModFix/>
          </a:blip>
          <a:srcRect/>
          <a:stretch/>
        </p:blipFill>
        <p:spPr>
          <a:xfrm>
            <a:off x="9926029" y="3933184"/>
            <a:ext cx="2123133" cy="2835451"/>
          </a:xfrm>
          <a:prstGeom prst="rect">
            <a:avLst/>
          </a:prstGeom>
          <a:noFill/>
          <a:ln>
            <a:noFill/>
          </a:ln>
        </p:spPr>
      </p:pic>
      <p:pic>
        <p:nvPicPr>
          <p:cNvPr id="149" name="Google Shape;149;p15"/>
          <p:cNvPicPr preferRelativeResize="0"/>
          <p:nvPr/>
        </p:nvPicPr>
        <p:blipFill rotWithShape="1">
          <a:blip r:embed="rId12">
            <a:alphaModFix/>
          </a:blip>
          <a:srcRect b="23965"/>
          <a:stretch/>
        </p:blipFill>
        <p:spPr>
          <a:xfrm>
            <a:off x="1855693" y="1717829"/>
            <a:ext cx="1379684" cy="130747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p42"/>
          <p:cNvSpPr/>
          <p:nvPr/>
        </p:nvSpPr>
        <p:spPr>
          <a:xfrm>
            <a:off x="4442667" y="1714585"/>
            <a:ext cx="7677000" cy="5121600"/>
          </a:xfrm>
          <a:prstGeom prst="rect">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8" name="Google Shape;1078;p42"/>
          <p:cNvSpPr txBox="1"/>
          <p:nvPr/>
        </p:nvSpPr>
        <p:spPr>
          <a:xfrm>
            <a:off x="89648" y="49103"/>
            <a:ext cx="14217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24</a:t>
            </a:r>
            <a:endParaRPr/>
          </a:p>
        </p:txBody>
      </p:sp>
      <p:pic>
        <p:nvPicPr>
          <p:cNvPr id="1079" name="Google Shape;1079;p42" descr="Radio Newsman Regular"/>
          <p:cNvPicPr preferRelativeResize="0"/>
          <p:nvPr/>
        </p:nvPicPr>
        <p:blipFill rotWithShape="1">
          <a:blip r:embed="rId3">
            <a:alphaModFix/>
          </a:blip>
          <a:srcRect l="58713" b="-9998"/>
          <a:stretch/>
        </p:blipFill>
        <p:spPr>
          <a:xfrm>
            <a:off x="44823" y="986305"/>
            <a:ext cx="1466400" cy="175712"/>
          </a:xfrm>
          <a:prstGeom prst="rect">
            <a:avLst/>
          </a:prstGeom>
          <a:noFill/>
          <a:ln>
            <a:noFill/>
          </a:ln>
        </p:spPr>
      </p:pic>
      <p:pic>
        <p:nvPicPr>
          <p:cNvPr id="1080" name="Google Shape;1080;p42" descr="Radio Newsman Regular"/>
          <p:cNvPicPr preferRelativeResize="0"/>
          <p:nvPr/>
        </p:nvPicPr>
        <p:blipFill rotWithShape="1">
          <a:blip r:embed="rId4">
            <a:alphaModFix/>
          </a:blip>
          <a:srcRect l="27432" r="42097" b="-14995"/>
          <a:stretch/>
        </p:blipFill>
        <p:spPr>
          <a:xfrm>
            <a:off x="84866" y="724075"/>
            <a:ext cx="1426359" cy="225827"/>
          </a:xfrm>
          <a:prstGeom prst="rect">
            <a:avLst/>
          </a:prstGeom>
          <a:noFill/>
          <a:ln>
            <a:noFill/>
          </a:ln>
        </p:spPr>
      </p:pic>
      <p:pic>
        <p:nvPicPr>
          <p:cNvPr id="1081" name="Google Shape;1081;p42" descr="Radio Newsman Regular"/>
          <p:cNvPicPr preferRelativeResize="0"/>
          <p:nvPr/>
        </p:nvPicPr>
        <p:blipFill rotWithShape="1">
          <a:blip r:embed="rId5">
            <a:alphaModFix/>
          </a:blip>
          <a:srcRect r="73478" b="-4997"/>
          <a:stretch/>
        </p:blipFill>
        <p:spPr>
          <a:xfrm>
            <a:off x="89647" y="437649"/>
            <a:ext cx="1421575" cy="286426"/>
          </a:xfrm>
          <a:prstGeom prst="rect">
            <a:avLst/>
          </a:prstGeom>
          <a:noFill/>
          <a:ln>
            <a:noFill/>
          </a:ln>
        </p:spPr>
      </p:pic>
      <p:pic>
        <p:nvPicPr>
          <p:cNvPr id="1082" name="Google Shape;1082;p42" descr="Image result for heart monitor clipart"/>
          <p:cNvPicPr preferRelativeResize="0"/>
          <p:nvPr/>
        </p:nvPicPr>
        <p:blipFill rotWithShape="1">
          <a:blip r:embed="rId6">
            <a:alphaModFix/>
          </a:blip>
          <a:srcRect t="39191" r="15902" b="38201"/>
          <a:stretch/>
        </p:blipFill>
        <p:spPr>
          <a:xfrm>
            <a:off x="0" y="1145824"/>
            <a:ext cx="1511222" cy="785474"/>
          </a:xfrm>
          <a:prstGeom prst="rect">
            <a:avLst/>
          </a:prstGeom>
          <a:noFill/>
          <a:ln>
            <a:noFill/>
          </a:ln>
        </p:spPr>
      </p:pic>
      <p:sp>
        <p:nvSpPr>
          <p:cNvPr id="1083" name="Google Shape;1083;p42"/>
          <p:cNvSpPr txBox="1"/>
          <p:nvPr/>
        </p:nvSpPr>
        <p:spPr>
          <a:xfrm>
            <a:off x="1555406" y="49103"/>
            <a:ext cx="105642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2: </a:t>
            </a:r>
            <a:r>
              <a:rPr lang="en-GB" sz="1600">
                <a:solidFill>
                  <a:schemeClr val="lt1"/>
                </a:solidFill>
                <a:latin typeface="Calibri"/>
                <a:ea typeface="Calibri"/>
                <a:cs typeface="Calibri"/>
                <a:sym typeface="Calibri"/>
              </a:rPr>
              <a:t>Medicine – The 18</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&amp; 19</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Century – New methods of Preventing Disease – </a:t>
            </a:r>
            <a:r>
              <a:rPr lang="en-GB" sz="1600" b="1">
                <a:solidFill>
                  <a:schemeClr val="lt1"/>
                </a:solidFill>
                <a:latin typeface="Calibri"/>
                <a:ea typeface="Calibri"/>
                <a:cs typeface="Calibri"/>
                <a:sym typeface="Calibri"/>
              </a:rPr>
              <a:t>The Public Health Act (1875)</a:t>
            </a:r>
            <a:endParaRPr/>
          </a:p>
        </p:txBody>
      </p:sp>
      <p:pic>
        <p:nvPicPr>
          <p:cNvPr id="1084" name="Google Shape;1084;p42" descr="Related image"/>
          <p:cNvPicPr preferRelativeResize="0"/>
          <p:nvPr/>
        </p:nvPicPr>
        <p:blipFill rotWithShape="1">
          <a:blip r:embed="rId7">
            <a:alphaModFix/>
          </a:blip>
          <a:srcRect/>
          <a:stretch/>
        </p:blipFill>
        <p:spPr>
          <a:xfrm>
            <a:off x="532652" y="1177665"/>
            <a:ext cx="732840" cy="664943"/>
          </a:xfrm>
          <a:prstGeom prst="rect">
            <a:avLst/>
          </a:prstGeom>
          <a:noFill/>
          <a:ln>
            <a:noFill/>
          </a:ln>
        </p:spPr>
      </p:pic>
      <p:sp>
        <p:nvSpPr>
          <p:cNvPr id="1085" name="Google Shape;1085;p42"/>
          <p:cNvSpPr/>
          <p:nvPr/>
        </p:nvSpPr>
        <p:spPr>
          <a:xfrm>
            <a:off x="80043" y="1817077"/>
            <a:ext cx="1431300" cy="49566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6" name="Google Shape;1086;p42"/>
          <p:cNvSpPr txBox="1"/>
          <p:nvPr/>
        </p:nvSpPr>
        <p:spPr>
          <a:xfrm>
            <a:off x="127218" y="1858256"/>
            <a:ext cx="13368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KEY TERMS</a:t>
            </a:r>
            <a:endParaRPr sz="1200">
              <a:solidFill>
                <a:schemeClr val="lt1"/>
              </a:solidFill>
              <a:latin typeface="Calibri"/>
              <a:ea typeface="Calibri"/>
              <a:cs typeface="Calibri"/>
              <a:sym typeface="Calibri"/>
            </a:endParaRPr>
          </a:p>
        </p:txBody>
      </p:sp>
      <p:sp>
        <p:nvSpPr>
          <p:cNvPr id="1087" name="Google Shape;1087;p42"/>
          <p:cNvSpPr txBox="1"/>
          <p:nvPr/>
        </p:nvSpPr>
        <p:spPr>
          <a:xfrm>
            <a:off x="1556047" y="428984"/>
            <a:ext cx="10563600" cy="1254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74625" marR="0" lvl="0" indent="-174625"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By </a:t>
            </a:r>
            <a:r>
              <a:rPr lang="en-GB" sz="1100" b="1">
                <a:solidFill>
                  <a:schemeClr val="dk1"/>
                </a:solidFill>
                <a:latin typeface="Calibri"/>
                <a:ea typeface="Calibri"/>
                <a:cs typeface="Calibri"/>
                <a:sym typeface="Calibri"/>
              </a:rPr>
              <a:t>1900</a:t>
            </a:r>
            <a:r>
              <a:rPr lang="en-GB" sz="1100">
                <a:solidFill>
                  <a:schemeClr val="dk1"/>
                </a:solidFill>
                <a:latin typeface="Calibri"/>
                <a:ea typeface="Calibri"/>
                <a:cs typeface="Calibri"/>
                <a:sym typeface="Calibri"/>
              </a:rPr>
              <a:t>. there was great excitement in the medical world about the development of </a:t>
            </a:r>
            <a:r>
              <a:rPr lang="en-GB" sz="1100" b="1">
                <a:solidFill>
                  <a:schemeClr val="dk1"/>
                </a:solidFill>
                <a:latin typeface="Calibri"/>
                <a:ea typeface="Calibri"/>
                <a:cs typeface="Calibri"/>
                <a:sym typeface="Calibri"/>
              </a:rPr>
              <a:t>vaccines</a:t>
            </a:r>
            <a:r>
              <a:rPr lang="en-GB" sz="1100">
                <a:solidFill>
                  <a:schemeClr val="dk1"/>
                </a:solidFill>
                <a:latin typeface="Calibri"/>
                <a:ea typeface="Calibri"/>
                <a:cs typeface="Calibri"/>
                <a:sym typeface="Calibri"/>
              </a:rPr>
              <a:t> as a way to prevent disease.  It was discovered that by giving patients a very mild dose of a disease, a person would build up </a:t>
            </a:r>
            <a:r>
              <a:rPr lang="en-GB" sz="1100" b="1">
                <a:solidFill>
                  <a:schemeClr val="dk1"/>
                </a:solidFill>
                <a:latin typeface="Calibri"/>
                <a:ea typeface="Calibri"/>
                <a:cs typeface="Calibri"/>
                <a:sym typeface="Calibri"/>
              </a:rPr>
              <a:t>antibodies</a:t>
            </a:r>
            <a:r>
              <a:rPr lang="en-GB" sz="1100">
                <a:solidFill>
                  <a:schemeClr val="dk1"/>
                </a:solidFill>
                <a:latin typeface="Calibri"/>
                <a:ea typeface="Calibri"/>
                <a:cs typeface="Calibri"/>
                <a:sym typeface="Calibri"/>
              </a:rPr>
              <a:t> and strengthen their immunity to avoid catching the disease again.  But vaccines were in their </a:t>
            </a:r>
            <a:r>
              <a:rPr lang="en-GB" sz="1100" b="1">
                <a:solidFill>
                  <a:schemeClr val="dk1"/>
                </a:solidFill>
                <a:latin typeface="Calibri"/>
                <a:ea typeface="Calibri"/>
                <a:cs typeface="Calibri"/>
                <a:sym typeface="Calibri"/>
              </a:rPr>
              <a:t>early stages </a:t>
            </a:r>
            <a:r>
              <a:rPr lang="en-GB" sz="1100">
                <a:solidFill>
                  <a:schemeClr val="dk1"/>
                </a:solidFill>
                <a:latin typeface="Calibri"/>
                <a:ea typeface="Calibri"/>
                <a:cs typeface="Calibri"/>
                <a:sym typeface="Calibri"/>
              </a:rPr>
              <a:t> and for the ordinary, poor people of Britain in the </a:t>
            </a:r>
            <a:r>
              <a:rPr lang="en-GB" sz="1100" b="1">
                <a:solidFill>
                  <a:schemeClr val="dk1"/>
                </a:solidFill>
                <a:latin typeface="Calibri"/>
                <a:ea typeface="Calibri"/>
                <a:cs typeface="Calibri"/>
                <a:sym typeface="Calibri"/>
              </a:rPr>
              <a:t>bigger towns </a:t>
            </a:r>
            <a:r>
              <a:rPr lang="en-GB" sz="1100">
                <a:solidFill>
                  <a:schemeClr val="dk1"/>
                </a:solidFill>
                <a:latin typeface="Calibri"/>
                <a:ea typeface="Calibri"/>
                <a:cs typeface="Calibri"/>
                <a:sym typeface="Calibri"/>
              </a:rPr>
              <a:t>and </a:t>
            </a:r>
            <a:r>
              <a:rPr lang="en-GB" sz="1100" b="1">
                <a:solidFill>
                  <a:schemeClr val="dk1"/>
                </a:solidFill>
                <a:latin typeface="Calibri"/>
                <a:ea typeface="Calibri"/>
                <a:cs typeface="Calibri"/>
                <a:sym typeface="Calibri"/>
              </a:rPr>
              <a:t>cities</a:t>
            </a:r>
            <a:r>
              <a:rPr lang="en-GB" sz="1100">
                <a:solidFill>
                  <a:schemeClr val="dk1"/>
                </a:solidFill>
                <a:latin typeface="Calibri"/>
                <a:ea typeface="Calibri"/>
                <a:cs typeface="Calibri"/>
                <a:sym typeface="Calibri"/>
              </a:rPr>
              <a:t>, the </a:t>
            </a:r>
            <a:r>
              <a:rPr lang="en-GB" sz="1100" b="1">
                <a:solidFill>
                  <a:schemeClr val="dk1"/>
                </a:solidFill>
                <a:latin typeface="Calibri"/>
                <a:ea typeface="Calibri"/>
                <a:cs typeface="Calibri"/>
                <a:sym typeface="Calibri"/>
              </a:rPr>
              <a:t>government</a:t>
            </a:r>
            <a:r>
              <a:rPr lang="en-GB" sz="1100">
                <a:solidFill>
                  <a:schemeClr val="dk1"/>
                </a:solidFill>
                <a:latin typeface="Calibri"/>
                <a:ea typeface="Calibri"/>
                <a:cs typeface="Calibri"/>
                <a:sym typeface="Calibri"/>
              </a:rPr>
              <a:t> had taken little action to improve living conditions and it was clear that the health of the poor was suffering.  Therefore, for the first time, the government began to take </a:t>
            </a:r>
            <a:r>
              <a:rPr lang="en-GB" sz="1100" b="1">
                <a:solidFill>
                  <a:schemeClr val="dk1"/>
                </a:solidFill>
                <a:latin typeface="Calibri"/>
                <a:ea typeface="Calibri"/>
                <a:cs typeface="Calibri"/>
                <a:sym typeface="Calibri"/>
              </a:rPr>
              <a:t>direct action </a:t>
            </a:r>
            <a:r>
              <a:rPr lang="en-GB" sz="1100">
                <a:solidFill>
                  <a:schemeClr val="dk1"/>
                </a:solidFill>
                <a:latin typeface="Calibri"/>
                <a:ea typeface="Calibri"/>
                <a:cs typeface="Calibri"/>
                <a:sym typeface="Calibri"/>
              </a:rPr>
              <a:t>to improve people’s health with the eventual aim of improving health and preventing disease. </a:t>
            </a:r>
            <a:endParaRPr/>
          </a:p>
          <a:p>
            <a:pPr marL="174625" marR="0" lvl="0" indent="-174625" algn="l" rtl="0">
              <a:spcBef>
                <a:spcPts val="0"/>
              </a:spcBef>
              <a:spcAft>
                <a:spcPts val="0"/>
              </a:spcAft>
              <a:buClr>
                <a:schemeClr val="dk1"/>
              </a:buClr>
              <a:buSzPts val="1050"/>
              <a:buFont typeface="Noto Sans Symbols"/>
              <a:buChar char="❑"/>
            </a:pPr>
            <a:r>
              <a:rPr lang="en-GB" sz="1050" b="1">
                <a:solidFill>
                  <a:schemeClr val="dk1"/>
                </a:solidFill>
                <a:latin typeface="Calibri"/>
                <a:ea typeface="Calibri"/>
                <a:cs typeface="Calibri"/>
                <a:sym typeface="Calibri"/>
              </a:rPr>
              <a:t>Before the 1800s</a:t>
            </a:r>
            <a:r>
              <a:rPr lang="en-GB" sz="1050">
                <a:solidFill>
                  <a:schemeClr val="dk1"/>
                </a:solidFill>
                <a:latin typeface="Calibri"/>
                <a:ea typeface="Calibri"/>
                <a:cs typeface="Calibri"/>
                <a:sym typeface="Calibri"/>
              </a:rPr>
              <a:t>, the government had</a:t>
            </a:r>
            <a:r>
              <a:rPr lang="en-GB" sz="1050" b="1">
                <a:solidFill>
                  <a:schemeClr val="dk1"/>
                </a:solidFill>
                <a:latin typeface="Calibri"/>
                <a:ea typeface="Calibri"/>
                <a:cs typeface="Calibri"/>
                <a:sym typeface="Calibri"/>
              </a:rPr>
              <a:t> little interest </a:t>
            </a:r>
            <a:r>
              <a:rPr lang="en-GB" sz="1050">
                <a:solidFill>
                  <a:schemeClr val="dk1"/>
                </a:solidFill>
                <a:latin typeface="Calibri"/>
                <a:ea typeface="Calibri"/>
                <a:cs typeface="Calibri"/>
                <a:sym typeface="Calibri"/>
              </a:rPr>
              <a:t>in improving living conditions in towns &amp; cities.  They had </a:t>
            </a:r>
            <a:r>
              <a:rPr lang="en-GB" sz="1050" b="1">
                <a:solidFill>
                  <a:schemeClr val="dk1"/>
                </a:solidFill>
                <a:latin typeface="Calibri"/>
                <a:ea typeface="Calibri"/>
                <a:cs typeface="Calibri"/>
                <a:sym typeface="Calibri"/>
              </a:rPr>
              <a:t>a laissez-faire attitude </a:t>
            </a:r>
            <a:r>
              <a:rPr lang="en-GB" sz="1050">
                <a:solidFill>
                  <a:schemeClr val="dk1"/>
                </a:solidFill>
                <a:latin typeface="Calibri"/>
                <a:ea typeface="Calibri"/>
                <a:cs typeface="Calibri"/>
                <a:sym typeface="Calibri"/>
              </a:rPr>
              <a:t>- a French term meaning ‘</a:t>
            </a:r>
            <a:r>
              <a:rPr lang="en-GB" sz="1050" b="1">
                <a:solidFill>
                  <a:schemeClr val="dk1"/>
                </a:solidFill>
                <a:latin typeface="Calibri"/>
                <a:ea typeface="Calibri"/>
                <a:cs typeface="Calibri"/>
                <a:sym typeface="Calibri"/>
              </a:rPr>
              <a:t>let it be</a:t>
            </a:r>
            <a:r>
              <a:rPr lang="en-GB" sz="1050">
                <a:solidFill>
                  <a:schemeClr val="dk1"/>
                </a:solidFill>
                <a:latin typeface="Calibri"/>
                <a:ea typeface="Calibri"/>
                <a:cs typeface="Calibri"/>
                <a:sym typeface="Calibri"/>
              </a:rPr>
              <a:t>’.  They felt it was not their </a:t>
            </a:r>
            <a:r>
              <a:rPr lang="en-GB" sz="1050" b="1">
                <a:solidFill>
                  <a:schemeClr val="dk1"/>
                </a:solidFill>
                <a:latin typeface="Calibri"/>
                <a:ea typeface="Calibri"/>
                <a:cs typeface="Calibri"/>
                <a:sym typeface="Calibri"/>
              </a:rPr>
              <a:t>responsibility</a:t>
            </a:r>
            <a:r>
              <a:rPr lang="en-GB" sz="1050">
                <a:solidFill>
                  <a:schemeClr val="dk1"/>
                </a:solidFill>
                <a:latin typeface="Calibri"/>
                <a:ea typeface="Calibri"/>
                <a:cs typeface="Calibri"/>
                <a:sym typeface="Calibri"/>
              </a:rPr>
              <a:t> to get involved with people’s lives and their health as this would be interfering too much.   The </a:t>
            </a:r>
            <a:r>
              <a:rPr lang="en-GB" sz="1050" b="1">
                <a:solidFill>
                  <a:schemeClr val="dk1"/>
                </a:solidFill>
                <a:latin typeface="Calibri"/>
                <a:ea typeface="Calibri"/>
                <a:cs typeface="Calibri"/>
                <a:sym typeface="Calibri"/>
              </a:rPr>
              <a:t>wealthy </a:t>
            </a:r>
            <a:r>
              <a:rPr lang="en-GB" sz="1050">
                <a:solidFill>
                  <a:schemeClr val="dk1"/>
                </a:solidFill>
                <a:latin typeface="Calibri"/>
                <a:ea typeface="Calibri"/>
                <a:cs typeface="Calibri"/>
                <a:sym typeface="Calibri"/>
              </a:rPr>
              <a:t>were reluctant to </a:t>
            </a:r>
            <a:r>
              <a:rPr lang="en-GB" sz="1050" b="1">
                <a:solidFill>
                  <a:schemeClr val="dk1"/>
                </a:solidFill>
                <a:latin typeface="Calibri"/>
                <a:ea typeface="Calibri"/>
                <a:cs typeface="Calibri"/>
                <a:sym typeface="Calibri"/>
              </a:rPr>
              <a:t>pay higher taxes </a:t>
            </a:r>
            <a:r>
              <a:rPr lang="en-GB" sz="1050">
                <a:solidFill>
                  <a:schemeClr val="dk1"/>
                </a:solidFill>
                <a:latin typeface="Calibri"/>
                <a:ea typeface="Calibri"/>
                <a:cs typeface="Calibri"/>
                <a:sym typeface="Calibri"/>
              </a:rPr>
              <a:t>to pay for the cost of improving water supplies &amp; sewers which would not directly help them. But, during the 1800s, </a:t>
            </a:r>
            <a:r>
              <a:rPr lang="en-GB" sz="1050" b="1">
                <a:solidFill>
                  <a:schemeClr val="dk1"/>
                </a:solidFill>
                <a:latin typeface="Calibri"/>
                <a:ea typeface="Calibri"/>
                <a:cs typeface="Calibri"/>
                <a:sym typeface="Calibri"/>
              </a:rPr>
              <a:t>attitudes began to change</a:t>
            </a:r>
            <a:r>
              <a:rPr lang="en-GB" sz="1050">
                <a:solidFill>
                  <a:schemeClr val="dk1"/>
                </a:solidFill>
                <a:latin typeface="Calibri"/>
                <a:ea typeface="Calibri"/>
                <a:cs typeface="Calibri"/>
                <a:sym typeface="Calibri"/>
              </a:rPr>
              <a:t> and the government started to think about preventing disease.</a:t>
            </a:r>
            <a:endParaRPr/>
          </a:p>
        </p:txBody>
      </p:sp>
      <p:sp>
        <p:nvSpPr>
          <p:cNvPr id="1088" name="Google Shape;1088;p42"/>
          <p:cNvSpPr txBox="1"/>
          <p:nvPr/>
        </p:nvSpPr>
        <p:spPr>
          <a:xfrm>
            <a:off x="4977666" y="2109227"/>
            <a:ext cx="1852500" cy="1485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a:solidFill>
                  <a:schemeClr val="dk1"/>
                </a:solidFill>
                <a:latin typeface="Calibri"/>
                <a:ea typeface="Calibri"/>
                <a:cs typeface="Calibri"/>
                <a:sym typeface="Calibri"/>
              </a:rPr>
              <a:t>An Increase in the Vote</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New laws were passed in 1869 &amp; 1884 which gave </a:t>
            </a:r>
            <a:r>
              <a:rPr lang="en-GB" sz="1000" b="1">
                <a:solidFill>
                  <a:schemeClr val="dk1"/>
                </a:solidFill>
                <a:latin typeface="Calibri"/>
                <a:ea typeface="Calibri"/>
                <a:cs typeface="Calibri"/>
                <a:sym typeface="Calibri"/>
              </a:rPr>
              <a:t>working class men </a:t>
            </a:r>
            <a:r>
              <a:rPr lang="en-GB" sz="1000">
                <a:solidFill>
                  <a:schemeClr val="dk1"/>
                </a:solidFill>
                <a:latin typeface="Calibri"/>
                <a:ea typeface="Calibri"/>
                <a:cs typeface="Calibri"/>
                <a:sym typeface="Calibri"/>
              </a:rPr>
              <a:t>the vote for the first time. If politicians wanted to win </a:t>
            </a:r>
            <a:r>
              <a:rPr lang="en-GB" sz="1000" b="1">
                <a:solidFill>
                  <a:schemeClr val="dk1"/>
                </a:solidFill>
                <a:latin typeface="Calibri"/>
                <a:ea typeface="Calibri"/>
                <a:cs typeface="Calibri"/>
                <a:sym typeface="Calibri"/>
              </a:rPr>
              <a:t>elections</a:t>
            </a:r>
            <a:r>
              <a:rPr lang="en-GB" sz="1000">
                <a:solidFill>
                  <a:schemeClr val="dk1"/>
                </a:solidFill>
                <a:latin typeface="Calibri"/>
                <a:ea typeface="Calibri"/>
                <a:cs typeface="Calibri"/>
                <a:sym typeface="Calibri"/>
              </a:rPr>
              <a:t>, they had to make sure they had the votes of the working men who made up the vast majority of voters.  </a:t>
            </a:r>
            <a:endParaRPr/>
          </a:p>
        </p:txBody>
      </p:sp>
      <p:sp>
        <p:nvSpPr>
          <p:cNvPr id="1089" name="Google Shape;1089;p42"/>
          <p:cNvSpPr txBox="1"/>
          <p:nvPr/>
        </p:nvSpPr>
        <p:spPr>
          <a:xfrm>
            <a:off x="1555406" y="1973413"/>
            <a:ext cx="2843100" cy="4863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The government introduced a range of measures to improve </a:t>
            </a:r>
            <a:r>
              <a:rPr lang="en-GB" sz="1000" b="1">
                <a:solidFill>
                  <a:schemeClr val="dk1"/>
                </a:solidFill>
                <a:latin typeface="Calibri"/>
                <a:ea typeface="Calibri"/>
                <a:cs typeface="Calibri"/>
                <a:sym typeface="Calibri"/>
              </a:rPr>
              <a:t>public health </a:t>
            </a:r>
            <a:r>
              <a:rPr lang="en-GB" sz="1000">
                <a:solidFill>
                  <a:schemeClr val="dk1"/>
                </a:solidFill>
                <a:latin typeface="Calibri"/>
                <a:ea typeface="Calibri"/>
                <a:cs typeface="Calibri"/>
                <a:sym typeface="Calibri"/>
              </a:rPr>
              <a:t>and in the long term </a:t>
            </a:r>
            <a:r>
              <a:rPr lang="en-GB" sz="1000" b="1">
                <a:solidFill>
                  <a:schemeClr val="dk1"/>
                </a:solidFill>
                <a:latin typeface="Calibri"/>
                <a:ea typeface="Calibri"/>
                <a:cs typeface="Calibri"/>
                <a:sym typeface="Calibri"/>
              </a:rPr>
              <a:t>preventing diseases </a:t>
            </a:r>
            <a:r>
              <a:rPr lang="en-GB" sz="1000">
                <a:solidFill>
                  <a:schemeClr val="dk1"/>
                </a:solidFill>
                <a:latin typeface="Calibri"/>
                <a:ea typeface="Calibri"/>
                <a:cs typeface="Calibri"/>
                <a:sym typeface="Calibri"/>
              </a:rPr>
              <a:t>such as cholera from appearing again.  These were </a:t>
            </a:r>
            <a:r>
              <a:rPr lang="en-GB" sz="1000" b="1" u="sng">
                <a:solidFill>
                  <a:schemeClr val="dk1"/>
                </a:solidFill>
                <a:latin typeface="Calibri"/>
                <a:ea typeface="Calibri"/>
                <a:cs typeface="Calibri"/>
                <a:sym typeface="Calibri"/>
              </a:rPr>
              <a:t>compulsory</a:t>
            </a:r>
            <a:r>
              <a:rPr lang="en-GB" sz="1000">
                <a:solidFill>
                  <a:schemeClr val="dk1"/>
                </a:solidFill>
                <a:latin typeface="Calibri"/>
                <a:ea typeface="Calibri"/>
                <a:cs typeface="Calibri"/>
                <a:sym typeface="Calibri"/>
              </a:rPr>
              <a:t>                                 for each local authority across the country                             and be paid from </a:t>
            </a:r>
            <a:r>
              <a:rPr lang="en-GB" sz="1000" b="1">
                <a:solidFill>
                  <a:schemeClr val="dk1"/>
                </a:solidFill>
                <a:latin typeface="Calibri"/>
                <a:ea typeface="Calibri"/>
                <a:cs typeface="Calibri"/>
                <a:sym typeface="Calibri"/>
              </a:rPr>
              <a:t>public taxes</a:t>
            </a:r>
            <a:r>
              <a:rPr lang="en-GB" sz="1000">
                <a:solidFill>
                  <a:schemeClr val="dk1"/>
                </a:solidFill>
                <a:latin typeface="Calibri"/>
                <a:ea typeface="Calibri"/>
                <a:cs typeface="Calibri"/>
                <a:sym typeface="Calibri"/>
              </a:rPr>
              <a:t>.</a:t>
            </a:r>
            <a:endParaRPr/>
          </a:p>
          <a:p>
            <a:pPr marL="171450" marR="0" lvl="0" indent="-171450" algn="l" rtl="0">
              <a:spcBef>
                <a:spcPts val="0"/>
              </a:spcBef>
              <a:spcAft>
                <a:spcPts val="0"/>
              </a:spcAft>
              <a:buClr>
                <a:schemeClr val="dk1"/>
              </a:buClr>
              <a:buSzPts val="1000"/>
              <a:buFont typeface="Noto Sans Symbols"/>
              <a:buChar char="❑"/>
            </a:pPr>
            <a:r>
              <a:rPr lang="en-GB" sz="1000">
                <a:solidFill>
                  <a:schemeClr val="dk1"/>
                </a:solidFill>
                <a:latin typeface="Calibri"/>
                <a:ea typeface="Calibri"/>
                <a:cs typeface="Calibri"/>
                <a:sym typeface="Calibri"/>
              </a:rPr>
              <a:t>To provide </a:t>
            </a:r>
            <a:r>
              <a:rPr lang="en-GB" sz="1000" b="1">
                <a:solidFill>
                  <a:schemeClr val="dk1"/>
                </a:solidFill>
                <a:latin typeface="Calibri"/>
                <a:ea typeface="Calibri"/>
                <a:cs typeface="Calibri"/>
                <a:sym typeface="Calibri"/>
              </a:rPr>
              <a:t>clean water </a:t>
            </a:r>
            <a:r>
              <a:rPr lang="en-GB" sz="1000">
                <a:solidFill>
                  <a:schemeClr val="dk1"/>
                </a:solidFill>
                <a:latin typeface="Calibri"/>
                <a:ea typeface="Calibri"/>
                <a:cs typeface="Calibri"/>
                <a:sym typeface="Calibri"/>
              </a:rPr>
              <a:t>to stop the                          spread of disease.</a:t>
            </a:r>
            <a:endParaRPr/>
          </a:p>
          <a:p>
            <a:pPr marL="171450" marR="0" lvl="0" indent="-171450" algn="l" rtl="0">
              <a:spcBef>
                <a:spcPts val="0"/>
              </a:spcBef>
              <a:spcAft>
                <a:spcPts val="0"/>
              </a:spcAft>
              <a:buClr>
                <a:schemeClr val="dk1"/>
              </a:buClr>
              <a:buSzPts val="1000"/>
              <a:buFont typeface="Noto Sans Symbols"/>
              <a:buChar char="❑"/>
            </a:pPr>
            <a:r>
              <a:rPr lang="en-GB" sz="1000">
                <a:solidFill>
                  <a:schemeClr val="dk1"/>
                </a:solidFill>
                <a:latin typeface="Calibri"/>
                <a:ea typeface="Calibri"/>
                <a:cs typeface="Calibri"/>
                <a:sym typeface="Calibri"/>
              </a:rPr>
              <a:t>To </a:t>
            </a:r>
            <a:r>
              <a:rPr lang="en-GB" sz="1000" b="1">
                <a:solidFill>
                  <a:schemeClr val="dk1"/>
                </a:solidFill>
                <a:latin typeface="Calibri"/>
                <a:ea typeface="Calibri"/>
                <a:cs typeface="Calibri"/>
                <a:sym typeface="Calibri"/>
              </a:rPr>
              <a:t>remove sewage </a:t>
            </a:r>
            <a:r>
              <a:rPr lang="en-GB" sz="1000">
                <a:solidFill>
                  <a:schemeClr val="dk1"/>
                </a:solidFill>
                <a:latin typeface="Calibri"/>
                <a:ea typeface="Calibri"/>
                <a:cs typeface="Calibri"/>
                <a:sym typeface="Calibri"/>
              </a:rPr>
              <a:t>to prevent the                       pollution of  drinking water.</a:t>
            </a:r>
            <a:endParaRPr/>
          </a:p>
          <a:p>
            <a:pPr marL="171450" marR="0" lvl="0" indent="-171450" algn="l" rtl="0">
              <a:spcBef>
                <a:spcPts val="0"/>
              </a:spcBef>
              <a:spcAft>
                <a:spcPts val="0"/>
              </a:spcAft>
              <a:buClr>
                <a:schemeClr val="dk1"/>
              </a:buClr>
              <a:buSzPts val="1000"/>
              <a:buFont typeface="Noto Sans Symbols"/>
              <a:buChar char="❑"/>
            </a:pPr>
            <a:r>
              <a:rPr lang="en-GB" sz="1000">
                <a:solidFill>
                  <a:schemeClr val="dk1"/>
                </a:solidFill>
                <a:latin typeface="Calibri"/>
                <a:ea typeface="Calibri"/>
                <a:cs typeface="Calibri"/>
                <a:sym typeface="Calibri"/>
              </a:rPr>
              <a:t>To build </a:t>
            </a:r>
            <a:r>
              <a:rPr lang="en-GB" sz="1000" b="1">
                <a:solidFill>
                  <a:schemeClr val="dk1"/>
                </a:solidFill>
                <a:latin typeface="Calibri"/>
                <a:ea typeface="Calibri"/>
                <a:cs typeface="Calibri"/>
                <a:sym typeface="Calibri"/>
              </a:rPr>
              <a:t>public toilets</a:t>
            </a:r>
            <a:endParaRPr/>
          </a:p>
          <a:p>
            <a:pPr marL="171450" marR="0" lvl="0" indent="-171450" algn="l" rtl="0">
              <a:spcBef>
                <a:spcPts val="0"/>
              </a:spcBef>
              <a:spcAft>
                <a:spcPts val="0"/>
              </a:spcAft>
              <a:buClr>
                <a:schemeClr val="dk1"/>
              </a:buClr>
              <a:buSzPts val="1000"/>
              <a:buFont typeface="Noto Sans Symbols"/>
              <a:buChar char="❑"/>
            </a:pPr>
            <a:r>
              <a:rPr lang="en-GB" sz="1000">
                <a:solidFill>
                  <a:schemeClr val="dk1"/>
                </a:solidFill>
                <a:latin typeface="Calibri"/>
                <a:ea typeface="Calibri"/>
                <a:cs typeface="Calibri"/>
                <a:sym typeface="Calibri"/>
              </a:rPr>
              <a:t>To employ </a:t>
            </a:r>
            <a:r>
              <a:rPr lang="en-GB" sz="1000" b="1">
                <a:solidFill>
                  <a:schemeClr val="dk1"/>
                </a:solidFill>
                <a:latin typeface="Calibri"/>
                <a:ea typeface="Calibri"/>
                <a:cs typeface="Calibri"/>
                <a:sym typeface="Calibri"/>
              </a:rPr>
              <a:t>public health officers </a:t>
            </a:r>
            <a:r>
              <a:rPr lang="en-GB" sz="1000">
                <a:solidFill>
                  <a:schemeClr val="dk1"/>
                </a:solidFill>
                <a:latin typeface="Calibri"/>
                <a:ea typeface="Calibri"/>
                <a:cs typeface="Calibri"/>
                <a:sym typeface="Calibri"/>
              </a:rPr>
              <a:t>to                          monitor disease outbreaks.</a:t>
            </a:r>
            <a:endParaRPr/>
          </a:p>
          <a:p>
            <a:pPr marL="171450" marR="0" lvl="0" indent="-171450" algn="l" rtl="0">
              <a:spcBef>
                <a:spcPts val="0"/>
              </a:spcBef>
              <a:spcAft>
                <a:spcPts val="0"/>
              </a:spcAft>
              <a:buClr>
                <a:schemeClr val="dk1"/>
              </a:buClr>
              <a:buSzPts val="1000"/>
              <a:buFont typeface="Noto Sans Symbols"/>
              <a:buChar char="❑"/>
            </a:pPr>
            <a:r>
              <a:rPr lang="en-GB" sz="1000">
                <a:solidFill>
                  <a:schemeClr val="dk1"/>
                </a:solidFill>
                <a:latin typeface="Calibri"/>
                <a:ea typeface="Calibri"/>
                <a:cs typeface="Calibri"/>
                <a:sym typeface="Calibri"/>
              </a:rPr>
              <a:t>To make sure any </a:t>
            </a:r>
            <a:r>
              <a:rPr lang="en-GB" sz="1000" b="1">
                <a:solidFill>
                  <a:schemeClr val="dk1"/>
                </a:solidFill>
                <a:latin typeface="Calibri"/>
                <a:ea typeface="Calibri"/>
                <a:cs typeface="Calibri"/>
                <a:sym typeface="Calibri"/>
              </a:rPr>
              <a:t>new housing </a:t>
            </a:r>
            <a:r>
              <a:rPr lang="en-GB" sz="1000">
                <a:solidFill>
                  <a:schemeClr val="dk1"/>
                </a:solidFill>
                <a:latin typeface="Calibri"/>
                <a:ea typeface="Calibri"/>
                <a:cs typeface="Calibri"/>
                <a:sym typeface="Calibri"/>
              </a:rPr>
              <a:t>was                                of better quality.</a:t>
            </a:r>
            <a:endParaRPr/>
          </a:p>
          <a:p>
            <a:pPr marL="171450" marR="0" lvl="0" indent="-171450" algn="l" rtl="0">
              <a:spcBef>
                <a:spcPts val="0"/>
              </a:spcBef>
              <a:spcAft>
                <a:spcPts val="0"/>
              </a:spcAft>
              <a:buClr>
                <a:schemeClr val="dk1"/>
              </a:buClr>
              <a:buSzPts val="1000"/>
              <a:buFont typeface="Noto Sans Symbols"/>
              <a:buChar char="❑"/>
            </a:pPr>
            <a:r>
              <a:rPr lang="en-GB" sz="1000">
                <a:solidFill>
                  <a:schemeClr val="dk1"/>
                </a:solidFill>
                <a:latin typeface="Calibri"/>
                <a:ea typeface="Calibri"/>
                <a:cs typeface="Calibri"/>
                <a:sym typeface="Calibri"/>
              </a:rPr>
              <a:t>To provide </a:t>
            </a:r>
            <a:r>
              <a:rPr lang="en-GB" sz="1000" b="1">
                <a:solidFill>
                  <a:schemeClr val="dk1"/>
                </a:solidFill>
                <a:latin typeface="Calibri"/>
                <a:ea typeface="Calibri"/>
                <a:cs typeface="Calibri"/>
                <a:sym typeface="Calibri"/>
              </a:rPr>
              <a:t>public parks </a:t>
            </a:r>
            <a:r>
              <a:rPr lang="en-GB" sz="1000">
                <a:solidFill>
                  <a:schemeClr val="dk1"/>
                </a:solidFill>
                <a:latin typeface="Calibri"/>
                <a:ea typeface="Calibri"/>
                <a:cs typeface="Calibri"/>
                <a:sym typeface="Calibri"/>
              </a:rPr>
              <a:t>for exercise.</a:t>
            </a:r>
            <a:endParaRPr/>
          </a:p>
          <a:p>
            <a:pPr marL="171450" marR="0" lvl="0" indent="-171450" algn="l" rtl="0">
              <a:spcBef>
                <a:spcPts val="0"/>
              </a:spcBef>
              <a:spcAft>
                <a:spcPts val="0"/>
              </a:spcAft>
              <a:buClr>
                <a:schemeClr val="dk1"/>
              </a:buClr>
              <a:buSzPts val="1000"/>
              <a:buFont typeface="Noto Sans Symbols"/>
              <a:buChar char="❑"/>
            </a:pPr>
            <a:r>
              <a:rPr lang="en-GB" sz="1000">
                <a:solidFill>
                  <a:schemeClr val="dk1"/>
                </a:solidFill>
                <a:latin typeface="Calibri"/>
                <a:ea typeface="Calibri"/>
                <a:cs typeface="Calibri"/>
                <a:sym typeface="Calibri"/>
              </a:rPr>
              <a:t>To check the </a:t>
            </a:r>
            <a:r>
              <a:rPr lang="en-GB" sz="1000" b="1">
                <a:solidFill>
                  <a:schemeClr val="dk1"/>
                </a:solidFill>
                <a:latin typeface="Calibri"/>
                <a:ea typeface="Calibri"/>
                <a:cs typeface="Calibri"/>
                <a:sym typeface="Calibri"/>
              </a:rPr>
              <a:t>quality of food </a:t>
            </a:r>
            <a:r>
              <a:rPr lang="en-GB" sz="1000">
                <a:solidFill>
                  <a:schemeClr val="dk1"/>
                </a:solidFill>
                <a:latin typeface="Calibri"/>
                <a:ea typeface="Calibri"/>
                <a:cs typeface="Calibri"/>
                <a:sym typeface="Calibri"/>
              </a:rPr>
              <a:t>in shops to ensure they did not contain anything that caused illness.  E.g., some bakers mixed chalk into white bread to make it look whiter. </a:t>
            </a:r>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GB" sz="1000" b="1">
                <a:solidFill>
                  <a:schemeClr val="dk1"/>
                </a:solidFill>
                <a:latin typeface="Calibri"/>
                <a:ea typeface="Calibri"/>
                <a:cs typeface="Calibri"/>
                <a:sym typeface="Calibri"/>
              </a:rPr>
              <a:t>In addition to the Public Health Act: </a:t>
            </a:r>
            <a:endParaRPr/>
          </a:p>
          <a:p>
            <a:pPr marL="171450" marR="0" lvl="0" indent="-171450" algn="l" rtl="0">
              <a:spcBef>
                <a:spcPts val="0"/>
              </a:spcBef>
              <a:spcAft>
                <a:spcPts val="0"/>
              </a:spcAft>
              <a:buClr>
                <a:schemeClr val="dk1"/>
              </a:buClr>
              <a:buSzPts val="1000"/>
              <a:buFont typeface="Noto Sans Symbols"/>
              <a:buChar char="✔"/>
            </a:pPr>
            <a:r>
              <a:rPr lang="en-GB" sz="1000" b="1">
                <a:solidFill>
                  <a:schemeClr val="dk1"/>
                </a:solidFill>
                <a:latin typeface="Calibri"/>
                <a:ea typeface="Calibri"/>
                <a:cs typeface="Calibri"/>
                <a:sym typeface="Calibri"/>
              </a:rPr>
              <a:t>The Artisan’s Dwelling Act (1875) </a:t>
            </a:r>
            <a:r>
              <a:rPr lang="en-GB" sz="1000">
                <a:solidFill>
                  <a:schemeClr val="dk1"/>
                </a:solidFill>
                <a:latin typeface="Calibri"/>
                <a:ea typeface="Calibri"/>
                <a:cs typeface="Calibri"/>
                <a:sym typeface="Calibri"/>
              </a:rPr>
              <a:t>allowed local authorities would rebuild slum areas with housing that followed the new laws of the Public Health Act.  For the first time, there was a set standard that housing had to be built by.</a:t>
            </a:r>
            <a:endParaRPr/>
          </a:p>
          <a:p>
            <a:pPr marL="171450" marR="0" lvl="0" indent="-171450" algn="l" rtl="0">
              <a:spcBef>
                <a:spcPts val="0"/>
              </a:spcBef>
              <a:spcAft>
                <a:spcPts val="0"/>
              </a:spcAft>
              <a:buClr>
                <a:schemeClr val="dk1"/>
              </a:buClr>
              <a:buSzPts val="1000"/>
              <a:buFont typeface="Noto Sans Symbols"/>
              <a:buChar char="✔"/>
            </a:pPr>
            <a:r>
              <a:rPr lang="en-GB" sz="1000" b="1">
                <a:solidFill>
                  <a:schemeClr val="dk1"/>
                </a:solidFill>
                <a:latin typeface="Calibri"/>
                <a:ea typeface="Calibri"/>
                <a:cs typeface="Calibri"/>
                <a:sym typeface="Calibri"/>
              </a:rPr>
              <a:t>River Pollution Prevention Act (1876) </a:t>
            </a:r>
            <a:r>
              <a:rPr lang="en-GB" sz="1000">
                <a:solidFill>
                  <a:schemeClr val="dk1"/>
                </a:solidFill>
                <a:latin typeface="Calibri"/>
                <a:ea typeface="Calibri"/>
                <a:cs typeface="Calibri"/>
                <a:sym typeface="Calibri"/>
              </a:rPr>
              <a:t>This prevented people from dumping sewage &amp; industrial waste into rivers and punishments were given to those caught.     </a:t>
            </a:r>
            <a:endParaRPr/>
          </a:p>
        </p:txBody>
      </p:sp>
      <p:sp>
        <p:nvSpPr>
          <p:cNvPr id="1090" name="Google Shape;1090;p42"/>
          <p:cNvSpPr txBox="1"/>
          <p:nvPr/>
        </p:nvSpPr>
        <p:spPr>
          <a:xfrm>
            <a:off x="80043" y="2121400"/>
            <a:ext cx="1431300" cy="46638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Act</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Antibodies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Artisan Dwelling Act</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Attitude change</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Cholera</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Compulsory</a:t>
            </a:r>
            <a:endParaRPr/>
          </a:p>
          <a:p>
            <a:pPr marL="171450" marR="0" lvl="0" indent="-171450" algn="l" rtl="0">
              <a:spcBef>
                <a:spcPts val="0"/>
              </a:spcBef>
              <a:spcAft>
                <a:spcPts val="0"/>
              </a:spcAft>
              <a:buClr>
                <a:schemeClr val="dk1"/>
              </a:buClr>
              <a:buSzPts val="1100"/>
              <a:buFont typeface="Noto Sans Symbols"/>
              <a:buChar char="❑"/>
            </a:pPr>
            <a:r>
              <a:rPr lang="en-GB" sz="1100" b="1">
                <a:solidFill>
                  <a:schemeClr val="dk1"/>
                </a:solidFill>
                <a:latin typeface="Calibri"/>
                <a:ea typeface="Calibri"/>
                <a:cs typeface="Calibri"/>
                <a:sym typeface="Calibri"/>
              </a:rPr>
              <a:t>Edwin Chadwick</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Germ Theory</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Great Stink</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Health Board</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Industrial Revolution</a:t>
            </a:r>
            <a:endParaRPr/>
          </a:p>
          <a:p>
            <a:pPr marL="171450" marR="0" lvl="0" indent="-171450" algn="l" rtl="0">
              <a:spcBef>
                <a:spcPts val="0"/>
              </a:spcBef>
              <a:spcAft>
                <a:spcPts val="0"/>
              </a:spcAft>
              <a:buClr>
                <a:schemeClr val="dk1"/>
              </a:buClr>
              <a:buSzPts val="1100"/>
              <a:buFont typeface="Noto Sans Symbols"/>
              <a:buChar char="❑"/>
            </a:pPr>
            <a:r>
              <a:rPr lang="en-GB" sz="1100" b="1">
                <a:solidFill>
                  <a:schemeClr val="dk1"/>
                </a:solidFill>
                <a:latin typeface="Calibri"/>
                <a:ea typeface="Calibri"/>
                <a:cs typeface="Calibri"/>
                <a:sym typeface="Calibri"/>
              </a:rPr>
              <a:t>John Snow</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Laissez-Faire</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Parliament</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Population</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Privies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Public Health Act</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River Pollution Prevention Act</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Sanitary</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Sewers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Stand pipes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Vaccination</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Voting</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Working Class</a:t>
            </a:r>
            <a:endParaRPr/>
          </a:p>
        </p:txBody>
      </p:sp>
      <p:sp>
        <p:nvSpPr>
          <p:cNvPr id="1091" name="Google Shape;1091;p42"/>
          <p:cNvSpPr txBox="1"/>
          <p:nvPr/>
        </p:nvSpPr>
        <p:spPr>
          <a:xfrm>
            <a:off x="4526580" y="1781101"/>
            <a:ext cx="75093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Why did the British Government Introduce the 1875 Public Health Act?</a:t>
            </a:r>
            <a:endParaRPr sz="1100">
              <a:solidFill>
                <a:schemeClr val="lt1"/>
              </a:solidFill>
              <a:latin typeface="Calibri"/>
              <a:ea typeface="Calibri"/>
              <a:cs typeface="Calibri"/>
              <a:sym typeface="Calibri"/>
            </a:endParaRPr>
          </a:p>
        </p:txBody>
      </p:sp>
      <p:sp>
        <p:nvSpPr>
          <p:cNvPr id="1092" name="Google Shape;1092;p42"/>
          <p:cNvSpPr txBox="1"/>
          <p:nvPr/>
        </p:nvSpPr>
        <p:spPr>
          <a:xfrm>
            <a:off x="1555406" y="1711803"/>
            <a:ext cx="28431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What was the Public Health Act (1875)?</a:t>
            </a:r>
            <a:endParaRPr sz="1100">
              <a:solidFill>
                <a:schemeClr val="lt1"/>
              </a:solidFill>
              <a:latin typeface="Calibri"/>
              <a:ea typeface="Calibri"/>
              <a:cs typeface="Calibri"/>
              <a:sym typeface="Calibri"/>
            </a:endParaRPr>
          </a:p>
        </p:txBody>
      </p:sp>
      <p:sp>
        <p:nvSpPr>
          <p:cNvPr id="1093" name="Google Shape;1093;p42"/>
          <p:cNvSpPr txBox="1"/>
          <p:nvPr/>
        </p:nvSpPr>
        <p:spPr>
          <a:xfrm>
            <a:off x="8463863" y="5117406"/>
            <a:ext cx="2280300" cy="1639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a:solidFill>
                  <a:schemeClr val="dk1"/>
                </a:solidFill>
                <a:latin typeface="Calibri"/>
                <a:ea typeface="Calibri"/>
                <a:cs typeface="Calibri"/>
                <a:sym typeface="Calibri"/>
              </a:rPr>
              <a:t>Public Health Act 1848</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The first </a:t>
            </a:r>
            <a:r>
              <a:rPr lang="en-GB" sz="1000" b="1">
                <a:solidFill>
                  <a:schemeClr val="dk1"/>
                </a:solidFill>
                <a:latin typeface="Calibri"/>
                <a:ea typeface="Calibri"/>
                <a:cs typeface="Calibri"/>
                <a:sym typeface="Calibri"/>
              </a:rPr>
              <a:t>Public Health Act in 1848</a:t>
            </a:r>
            <a:r>
              <a:rPr lang="en-GB" sz="1000">
                <a:solidFill>
                  <a:schemeClr val="dk1"/>
                </a:solidFill>
                <a:latin typeface="Calibri"/>
                <a:ea typeface="Calibri"/>
                <a:cs typeface="Calibri"/>
                <a:sym typeface="Calibri"/>
              </a:rPr>
              <a:t> aimed to clean up water supplies and create a group of people called a </a:t>
            </a:r>
            <a:r>
              <a:rPr lang="en-GB" sz="1000" b="1">
                <a:solidFill>
                  <a:schemeClr val="dk1"/>
                </a:solidFill>
                <a:latin typeface="Calibri"/>
                <a:ea typeface="Calibri"/>
                <a:cs typeface="Calibri"/>
                <a:sym typeface="Calibri"/>
              </a:rPr>
              <a:t>Public Health Board </a:t>
            </a:r>
            <a:r>
              <a:rPr lang="en-GB" sz="1000">
                <a:solidFill>
                  <a:schemeClr val="dk1"/>
                </a:solidFill>
                <a:latin typeface="Calibri"/>
                <a:ea typeface="Calibri"/>
                <a:cs typeface="Calibri"/>
                <a:sym typeface="Calibri"/>
              </a:rPr>
              <a:t>to deal with problems. However, it was </a:t>
            </a:r>
            <a:r>
              <a:rPr lang="en-GB" sz="1000" b="1">
                <a:solidFill>
                  <a:schemeClr val="dk1"/>
                </a:solidFill>
                <a:latin typeface="Calibri"/>
                <a:ea typeface="Calibri"/>
                <a:cs typeface="Calibri"/>
                <a:sym typeface="Calibri"/>
              </a:rPr>
              <a:t>not compulsory </a:t>
            </a:r>
            <a:r>
              <a:rPr lang="en-GB" sz="1000">
                <a:solidFill>
                  <a:schemeClr val="dk1"/>
                </a:solidFill>
                <a:latin typeface="Calibri"/>
                <a:ea typeface="Calibri"/>
                <a:cs typeface="Calibri"/>
                <a:sym typeface="Calibri"/>
              </a:rPr>
              <a:t>for local authorities to follow and had little impact.. This made the government realise that they needed to force change on local authorities not just suggest it.</a:t>
            </a:r>
            <a:endParaRPr/>
          </a:p>
        </p:txBody>
      </p:sp>
      <p:sp>
        <p:nvSpPr>
          <p:cNvPr id="1094" name="Google Shape;1094;p42"/>
          <p:cNvSpPr txBox="1"/>
          <p:nvPr/>
        </p:nvSpPr>
        <p:spPr>
          <a:xfrm>
            <a:off x="9100457" y="3696316"/>
            <a:ext cx="2935200" cy="132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a:solidFill>
                  <a:schemeClr val="dk1"/>
                </a:solidFill>
                <a:latin typeface="Calibri"/>
                <a:ea typeface="Calibri"/>
                <a:cs typeface="Calibri"/>
                <a:sym typeface="Calibri"/>
              </a:rPr>
              <a:t>Cholera Epidemics</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Cholera epidemics occurred throughout the 1800s and led to the death of around 100,000 people.  In 1854, </a:t>
            </a:r>
            <a:r>
              <a:rPr lang="en-GB" sz="1000" b="1">
                <a:solidFill>
                  <a:schemeClr val="dk1"/>
                </a:solidFill>
                <a:latin typeface="Calibri"/>
                <a:ea typeface="Calibri"/>
                <a:cs typeface="Calibri"/>
                <a:sym typeface="Calibri"/>
              </a:rPr>
              <a:t>John Snow </a:t>
            </a:r>
            <a:r>
              <a:rPr lang="en-GB" sz="1000">
                <a:solidFill>
                  <a:schemeClr val="dk1"/>
                </a:solidFill>
                <a:latin typeface="Calibri"/>
                <a:ea typeface="Calibri"/>
                <a:cs typeface="Calibri"/>
                <a:sym typeface="Calibri"/>
              </a:rPr>
              <a:t>convinced people that cholera was spread in dirty water.  His theory was then supported further by the </a:t>
            </a:r>
            <a:r>
              <a:rPr lang="en-GB" sz="1000" b="1">
                <a:solidFill>
                  <a:schemeClr val="dk1"/>
                </a:solidFill>
                <a:latin typeface="Calibri"/>
                <a:ea typeface="Calibri"/>
                <a:cs typeface="Calibri"/>
                <a:sym typeface="Calibri"/>
              </a:rPr>
              <a:t>Germ Theory </a:t>
            </a:r>
            <a:r>
              <a:rPr lang="en-GB" sz="1000">
                <a:solidFill>
                  <a:schemeClr val="dk1"/>
                </a:solidFill>
                <a:latin typeface="Calibri"/>
                <a:ea typeface="Calibri"/>
                <a:cs typeface="Calibri"/>
                <a:sym typeface="Calibri"/>
              </a:rPr>
              <a:t>in 1861.  Now there was a cause, it seemed to the people of Britain that the government could help do something about it.</a:t>
            </a:r>
            <a:endParaRPr/>
          </a:p>
        </p:txBody>
      </p:sp>
      <p:sp>
        <p:nvSpPr>
          <p:cNvPr id="1095" name="Google Shape;1095;p42"/>
          <p:cNvSpPr txBox="1"/>
          <p:nvPr/>
        </p:nvSpPr>
        <p:spPr>
          <a:xfrm>
            <a:off x="4492043" y="5113553"/>
            <a:ext cx="2033700" cy="1639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a:solidFill>
                  <a:schemeClr val="dk1"/>
                </a:solidFill>
                <a:latin typeface="Calibri"/>
                <a:ea typeface="Calibri"/>
                <a:cs typeface="Calibri"/>
                <a:sym typeface="Calibri"/>
              </a:rPr>
              <a:t>Pasteur’s Germ Theory </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The government began to take more notice of </a:t>
            </a:r>
            <a:r>
              <a:rPr lang="en-GB" sz="1000" b="1">
                <a:solidFill>
                  <a:schemeClr val="dk1"/>
                </a:solidFill>
                <a:latin typeface="Calibri"/>
                <a:ea typeface="Calibri"/>
                <a:cs typeface="Calibri"/>
                <a:sym typeface="Calibri"/>
              </a:rPr>
              <a:t>Pasteur’s</a:t>
            </a:r>
            <a:r>
              <a:rPr lang="en-GB" sz="1000">
                <a:solidFill>
                  <a:schemeClr val="dk1"/>
                </a:solidFill>
                <a:latin typeface="Calibri"/>
                <a:ea typeface="Calibri"/>
                <a:cs typeface="Calibri"/>
                <a:sym typeface="Calibri"/>
              </a:rPr>
              <a:t> Germ Theory as they felt that they now had scientific proof that disease could be prevented by removing germs from the environment.  The wealthy were also more convinced about the Germ Theory and so more willing to pay higher taxes.</a:t>
            </a:r>
            <a:endParaRPr/>
          </a:p>
        </p:txBody>
      </p:sp>
      <p:sp>
        <p:nvSpPr>
          <p:cNvPr id="1096" name="Google Shape;1096;p42"/>
          <p:cNvSpPr txBox="1"/>
          <p:nvPr/>
        </p:nvSpPr>
        <p:spPr>
          <a:xfrm>
            <a:off x="9840685" y="2109227"/>
            <a:ext cx="2195100" cy="1485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a:solidFill>
                  <a:schemeClr val="dk1"/>
                </a:solidFill>
                <a:latin typeface="Calibri"/>
                <a:ea typeface="Calibri"/>
                <a:cs typeface="Calibri"/>
                <a:sym typeface="Calibri"/>
              </a:rPr>
              <a:t>The Industrial Revolution</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More people moved into towns to seek work was a result of the Industrial Revolution. Workers  lived near the factories with little local transport available and homes were built quickly. Water came from </a:t>
            </a:r>
            <a:r>
              <a:rPr lang="en-GB" sz="1000" b="1">
                <a:solidFill>
                  <a:schemeClr val="dk1"/>
                </a:solidFill>
                <a:latin typeface="Calibri"/>
                <a:ea typeface="Calibri"/>
                <a:cs typeface="Calibri"/>
                <a:sym typeface="Calibri"/>
              </a:rPr>
              <a:t>stand pipes </a:t>
            </a:r>
            <a:r>
              <a:rPr lang="en-GB" sz="1000">
                <a:solidFill>
                  <a:schemeClr val="dk1"/>
                </a:solidFill>
                <a:latin typeface="Calibri"/>
                <a:ea typeface="Calibri"/>
                <a:cs typeface="Calibri"/>
                <a:sym typeface="Calibri"/>
              </a:rPr>
              <a:t>at the end of streets and families shared </a:t>
            </a:r>
            <a:r>
              <a:rPr lang="en-GB" sz="1000" b="1">
                <a:solidFill>
                  <a:schemeClr val="dk1"/>
                </a:solidFill>
                <a:latin typeface="Calibri"/>
                <a:ea typeface="Calibri"/>
                <a:cs typeface="Calibri"/>
                <a:sym typeface="Calibri"/>
              </a:rPr>
              <a:t>privies</a:t>
            </a:r>
            <a:r>
              <a:rPr lang="en-GB" sz="1000">
                <a:solidFill>
                  <a:schemeClr val="dk1"/>
                </a:solidFill>
                <a:latin typeface="Calibri"/>
                <a:ea typeface="Calibri"/>
                <a:cs typeface="Calibri"/>
                <a:sym typeface="Calibri"/>
              </a:rPr>
              <a:t> (outside toilets).</a:t>
            </a:r>
            <a:endParaRPr/>
          </a:p>
        </p:txBody>
      </p:sp>
      <p:sp>
        <p:nvSpPr>
          <p:cNvPr id="1097" name="Google Shape;1097;p42"/>
          <p:cNvSpPr txBox="1"/>
          <p:nvPr/>
        </p:nvSpPr>
        <p:spPr>
          <a:xfrm>
            <a:off x="6888048" y="2109227"/>
            <a:ext cx="2894700" cy="1485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a:solidFill>
                  <a:schemeClr val="dk1"/>
                </a:solidFill>
                <a:latin typeface="Calibri"/>
                <a:ea typeface="Calibri"/>
                <a:cs typeface="Calibri"/>
                <a:sym typeface="Calibri"/>
              </a:rPr>
              <a:t>The ‘Great Stink’ 1858</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The government ordered a </a:t>
            </a:r>
            <a:r>
              <a:rPr lang="en-GB" sz="1000" b="1">
                <a:solidFill>
                  <a:schemeClr val="dk1"/>
                </a:solidFill>
                <a:latin typeface="Calibri"/>
                <a:ea typeface="Calibri"/>
                <a:cs typeface="Calibri"/>
                <a:sym typeface="Calibri"/>
              </a:rPr>
              <a:t>new sewer system </a:t>
            </a:r>
            <a:r>
              <a:rPr lang="en-GB" sz="1000">
                <a:solidFill>
                  <a:schemeClr val="dk1"/>
                </a:solidFill>
                <a:latin typeface="Calibri"/>
                <a:ea typeface="Calibri"/>
                <a:cs typeface="Calibri"/>
                <a:sym typeface="Calibri"/>
              </a:rPr>
              <a:t>in </a:t>
            </a:r>
            <a:r>
              <a:rPr lang="en-GB" sz="1000" b="1">
                <a:solidFill>
                  <a:schemeClr val="dk1"/>
                </a:solidFill>
                <a:latin typeface="Calibri"/>
                <a:ea typeface="Calibri"/>
                <a:cs typeface="Calibri"/>
                <a:sym typeface="Calibri"/>
              </a:rPr>
              <a:t>London</a:t>
            </a:r>
            <a:r>
              <a:rPr lang="en-GB" sz="1000">
                <a:solidFill>
                  <a:schemeClr val="dk1"/>
                </a:solidFill>
                <a:latin typeface="Calibri"/>
                <a:ea typeface="Calibri"/>
                <a:cs typeface="Calibri"/>
                <a:sym typeface="Calibri"/>
              </a:rPr>
              <a:t>.  After a hot summer with little rain, the </a:t>
            </a:r>
            <a:r>
              <a:rPr lang="en-GB" sz="1000" b="1">
                <a:solidFill>
                  <a:schemeClr val="dk1"/>
                </a:solidFill>
                <a:latin typeface="Calibri"/>
                <a:ea typeface="Calibri"/>
                <a:cs typeface="Calibri"/>
                <a:sym typeface="Calibri"/>
              </a:rPr>
              <a:t>River Thames</a:t>
            </a:r>
            <a:r>
              <a:rPr lang="en-GB" sz="1000">
                <a:solidFill>
                  <a:schemeClr val="dk1"/>
                </a:solidFill>
                <a:latin typeface="Calibri"/>
                <a:ea typeface="Calibri"/>
                <a:cs typeface="Calibri"/>
                <a:sym typeface="Calibri"/>
              </a:rPr>
              <a:t> began to dry up.  There was a </a:t>
            </a:r>
            <a:r>
              <a:rPr lang="en-GB" sz="1000" b="1">
                <a:solidFill>
                  <a:schemeClr val="dk1"/>
                </a:solidFill>
                <a:latin typeface="Calibri"/>
                <a:ea typeface="Calibri"/>
                <a:cs typeface="Calibri"/>
                <a:sym typeface="Calibri"/>
              </a:rPr>
              <a:t>horrific smell </a:t>
            </a:r>
            <a:r>
              <a:rPr lang="en-GB" sz="1000">
                <a:solidFill>
                  <a:schemeClr val="dk1"/>
                </a:solidFill>
                <a:latin typeface="Calibri"/>
                <a:ea typeface="Calibri"/>
                <a:cs typeface="Calibri"/>
                <a:sym typeface="Calibri"/>
              </a:rPr>
              <a:t>which just grew worse.  The worst smell was directly in front of the </a:t>
            </a:r>
            <a:r>
              <a:rPr lang="en-GB" sz="1000" b="1">
                <a:solidFill>
                  <a:schemeClr val="dk1"/>
                </a:solidFill>
                <a:latin typeface="Calibri"/>
                <a:ea typeface="Calibri"/>
                <a:cs typeface="Calibri"/>
                <a:sym typeface="Calibri"/>
              </a:rPr>
              <a:t>Houses of Parliament</a:t>
            </a:r>
            <a:r>
              <a:rPr lang="en-GB" sz="1000">
                <a:solidFill>
                  <a:schemeClr val="dk1"/>
                </a:solidFill>
                <a:latin typeface="Calibri"/>
                <a:ea typeface="Calibri"/>
                <a:cs typeface="Calibri"/>
                <a:sym typeface="Calibri"/>
              </a:rPr>
              <a:t> on the river bank and so politicians acted in their </a:t>
            </a:r>
            <a:r>
              <a:rPr lang="en-GB" sz="1000" b="1">
                <a:solidFill>
                  <a:schemeClr val="dk1"/>
                </a:solidFill>
                <a:latin typeface="Calibri"/>
                <a:ea typeface="Calibri"/>
                <a:cs typeface="Calibri"/>
                <a:sym typeface="Calibri"/>
              </a:rPr>
              <a:t>self interest </a:t>
            </a:r>
            <a:r>
              <a:rPr lang="en-GB" sz="1000">
                <a:solidFill>
                  <a:schemeClr val="dk1"/>
                </a:solidFill>
                <a:latin typeface="Calibri"/>
                <a:ea typeface="Calibri"/>
                <a:cs typeface="Calibri"/>
                <a:sym typeface="Calibri"/>
              </a:rPr>
              <a:t>to make an improvement.  The Completed by </a:t>
            </a:r>
            <a:r>
              <a:rPr lang="en-GB" sz="1000" b="1">
                <a:solidFill>
                  <a:schemeClr val="dk1"/>
                </a:solidFill>
                <a:latin typeface="Calibri"/>
                <a:ea typeface="Calibri"/>
                <a:cs typeface="Calibri"/>
                <a:sym typeface="Calibri"/>
              </a:rPr>
              <a:t>1865</a:t>
            </a:r>
            <a:r>
              <a:rPr lang="en-GB" sz="1000">
                <a:solidFill>
                  <a:schemeClr val="dk1"/>
                </a:solidFill>
                <a:latin typeface="Calibri"/>
                <a:ea typeface="Calibri"/>
                <a:cs typeface="Calibri"/>
                <a:sym typeface="Calibri"/>
              </a:rPr>
              <a:t>, it  prompted a new Health Act.</a:t>
            </a:r>
            <a:endParaRPr/>
          </a:p>
        </p:txBody>
      </p:sp>
      <p:sp>
        <p:nvSpPr>
          <p:cNvPr id="1098" name="Google Shape;1098;p42"/>
          <p:cNvSpPr txBox="1"/>
          <p:nvPr/>
        </p:nvSpPr>
        <p:spPr>
          <a:xfrm>
            <a:off x="6578782" y="5113461"/>
            <a:ext cx="1840800" cy="1639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a:solidFill>
                  <a:schemeClr val="dk1"/>
                </a:solidFill>
                <a:latin typeface="Calibri"/>
                <a:ea typeface="Calibri"/>
                <a:cs typeface="Calibri"/>
                <a:sym typeface="Calibri"/>
              </a:rPr>
              <a:t>Population Increase</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The </a:t>
            </a:r>
            <a:r>
              <a:rPr lang="en-GB" sz="1000" b="1">
                <a:solidFill>
                  <a:schemeClr val="dk1"/>
                </a:solidFill>
                <a:latin typeface="Calibri"/>
                <a:ea typeface="Calibri"/>
                <a:cs typeface="Calibri"/>
                <a:sym typeface="Calibri"/>
              </a:rPr>
              <a:t>population</a:t>
            </a:r>
            <a:r>
              <a:rPr lang="en-GB" sz="1000">
                <a:solidFill>
                  <a:schemeClr val="dk1"/>
                </a:solidFill>
                <a:latin typeface="Calibri"/>
                <a:ea typeface="Calibri"/>
                <a:cs typeface="Calibri"/>
                <a:sym typeface="Calibri"/>
              </a:rPr>
              <a:t> boomed between 1700-1900 from around 10 million to 42 million. </a:t>
            </a:r>
            <a:r>
              <a:rPr lang="en-GB" sz="1000" b="1">
                <a:solidFill>
                  <a:schemeClr val="dk1"/>
                </a:solidFill>
                <a:latin typeface="Calibri"/>
                <a:ea typeface="Calibri"/>
                <a:cs typeface="Calibri"/>
                <a:sym typeface="Calibri"/>
              </a:rPr>
              <a:t>Overcrowded homes </a:t>
            </a:r>
            <a:r>
              <a:rPr lang="en-GB" sz="1000">
                <a:solidFill>
                  <a:schemeClr val="dk1"/>
                </a:solidFill>
                <a:latin typeface="Calibri"/>
                <a:ea typeface="Calibri"/>
                <a:cs typeface="Calibri"/>
                <a:sym typeface="Calibri"/>
              </a:rPr>
              <a:t>were common with houses </a:t>
            </a:r>
            <a:r>
              <a:rPr lang="en-GB" sz="1000" b="1">
                <a:solidFill>
                  <a:schemeClr val="dk1"/>
                </a:solidFill>
                <a:latin typeface="Calibri"/>
                <a:ea typeface="Calibri"/>
                <a:cs typeface="Calibri"/>
                <a:sym typeface="Calibri"/>
              </a:rPr>
              <a:t>crammed </a:t>
            </a:r>
            <a:r>
              <a:rPr lang="en-GB" sz="1000">
                <a:solidFill>
                  <a:schemeClr val="dk1"/>
                </a:solidFill>
                <a:latin typeface="Calibri"/>
                <a:ea typeface="Calibri"/>
                <a:cs typeface="Calibri"/>
                <a:sym typeface="Calibri"/>
              </a:rPr>
              <a:t>together. Any disease in an area would spread quickly in such conditions with so many people and poor hygiene.</a:t>
            </a:r>
            <a:endParaRPr/>
          </a:p>
        </p:txBody>
      </p:sp>
      <p:pic>
        <p:nvPicPr>
          <p:cNvPr id="1099" name="Google Shape;1099;p42" descr="Wastewater Clipart Wastewater Sewage Clip Art - Waste Water Symbol - Png  Download (#2097878) - PinClipart"/>
          <p:cNvPicPr preferRelativeResize="0"/>
          <p:nvPr/>
        </p:nvPicPr>
        <p:blipFill rotWithShape="1">
          <a:blip r:embed="rId8">
            <a:alphaModFix/>
          </a:blip>
          <a:srcRect/>
          <a:stretch/>
        </p:blipFill>
        <p:spPr>
          <a:xfrm>
            <a:off x="7856938" y="3606628"/>
            <a:ext cx="1339313" cy="1542606"/>
          </a:xfrm>
          <a:prstGeom prst="rect">
            <a:avLst/>
          </a:prstGeom>
          <a:noFill/>
          <a:ln>
            <a:noFill/>
          </a:ln>
        </p:spPr>
      </p:pic>
      <p:pic>
        <p:nvPicPr>
          <p:cNvPr id="1100" name="Google Shape;1100;p42" descr="Production, Industrial, Industry, Factory Icon - Transparent Icon Factory  Png , Free Transparent Clipart - ClipartKey"/>
          <p:cNvPicPr preferRelativeResize="0"/>
          <p:nvPr/>
        </p:nvPicPr>
        <p:blipFill rotWithShape="1">
          <a:blip r:embed="rId9">
            <a:alphaModFix/>
          </a:blip>
          <a:srcRect l="31456" r="31717"/>
          <a:stretch/>
        </p:blipFill>
        <p:spPr>
          <a:xfrm>
            <a:off x="10744200" y="4977665"/>
            <a:ext cx="1375502" cy="1960685"/>
          </a:xfrm>
          <a:prstGeom prst="rect">
            <a:avLst/>
          </a:prstGeom>
          <a:noFill/>
          <a:ln>
            <a:noFill/>
          </a:ln>
        </p:spPr>
      </p:pic>
      <p:sp>
        <p:nvSpPr>
          <p:cNvPr id="1101" name="Google Shape;1101;p42"/>
          <p:cNvSpPr txBox="1"/>
          <p:nvPr/>
        </p:nvSpPr>
        <p:spPr>
          <a:xfrm>
            <a:off x="4483896" y="3698416"/>
            <a:ext cx="3419100" cy="1331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a:solidFill>
                  <a:schemeClr val="dk1"/>
                </a:solidFill>
                <a:latin typeface="Calibri"/>
                <a:ea typeface="Calibri"/>
                <a:cs typeface="Calibri"/>
                <a:sym typeface="Calibri"/>
              </a:rPr>
              <a:t>Edwin Chadwick’s 1842 Government Report</a:t>
            </a:r>
            <a:endParaRPr/>
          </a:p>
          <a:p>
            <a:pPr marL="0" marR="0" lvl="0" indent="0" algn="l" rtl="0">
              <a:spcBef>
                <a:spcPts val="0"/>
              </a:spcBef>
              <a:spcAft>
                <a:spcPts val="0"/>
              </a:spcAft>
              <a:buNone/>
            </a:pPr>
            <a:r>
              <a:rPr lang="en-GB" sz="1000" b="1">
                <a:solidFill>
                  <a:schemeClr val="dk1"/>
                </a:solidFill>
                <a:latin typeface="Calibri"/>
                <a:ea typeface="Calibri"/>
                <a:cs typeface="Calibri"/>
                <a:sym typeface="Calibri"/>
              </a:rPr>
              <a:t>Edwin Chadwick </a:t>
            </a:r>
            <a:r>
              <a:rPr lang="en-GB" sz="1000">
                <a:solidFill>
                  <a:schemeClr val="dk1"/>
                </a:solidFill>
                <a:latin typeface="Calibri"/>
                <a:ea typeface="Calibri"/>
                <a:cs typeface="Calibri"/>
                <a:sym typeface="Calibri"/>
              </a:rPr>
              <a:t>published a </a:t>
            </a:r>
            <a:r>
              <a:rPr lang="en-GB" sz="1000" b="1" i="1">
                <a:solidFill>
                  <a:schemeClr val="dk1"/>
                </a:solidFill>
                <a:latin typeface="Calibri"/>
                <a:ea typeface="Calibri"/>
                <a:cs typeface="Calibri"/>
                <a:sym typeface="Calibri"/>
              </a:rPr>
              <a:t>Report on the Sanitary Conditions of the Labouring Classes</a:t>
            </a:r>
            <a:r>
              <a:rPr lang="en-GB" sz="1000">
                <a:solidFill>
                  <a:schemeClr val="dk1"/>
                </a:solidFill>
                <a:latin typeface="Calibri"/>
                <a:ea typeface="Calibri"/>
                <a:cs typeface="Calibri"/>
                <a:sym typeface="Calibri"/>
              </a:rPr>
              <a:t> which proved that people in the cities had a lower </a:t>
            </a:r>
            <a:r>
              <a:rPr lang="en-GB" sz="1000" b="1">
                <a:solidFill>
                  <a:schemeClr val="dk1"/>
                </a:solidFill>
                <a:latin typeface="Calibri"/>
                <a:ea typeface="Calibri"/>
                <a:cs typeface="Calibri"/>
                <a:sym typeface="Calibri"/>
              </a:rPr>
              <a:t>life expectancy </a:t>
            </a:r>
            <a:r>
              <a:rPr lang="en-GB" sz="1000">
                <a:solidFill>
                  <a:schemeClr val="dk1"/>
                </a:solidFill>
                <a:latin typeface="Calibri"/>
                <a:ea typeface="Calibri"/>
                <a:cs typeface="Calibri"/>
                <a:sym typeface="Calibri"/>
              </a:rPr>
              <a:t>than those in rural areas.  In Liverpool, the average age at death for a worker was just </a:t>
            </a:r>
            <a:r>
              <a:rPr lang="en-GB" sz="1000" b="1">
                <a:solidFill>
                  <a:schemeClr val="dk1"/>
                </a:solidFill>
                <a:latin typeface="Calibri"/>
                <a:ea typeface="Calibri"/>
                <a:cs typeface="Calibri"/>
                <a:sym typeface="Calibri"/>
              </a:rPr>
              <a:t>15</a:t>
            </a:r>
            <a:r>
              <a:rPr lang="en-GB" sz="1000">
                <a:solidFill>
                  <a:schemeClr val="dk1"/>
                </a:solidFill>
                <a:latin typeface="Calibri"/>
                <a:ea typeface="Calibri"/>
                <a:cs typeface="Calibri"/>
                <a:sym typeface="Calibri"/>
              </a:rPr>
              <a:t>.  In the countryside however, it was 38. He stated that this was a result of the </a:t>
            </a:r>
            <a:r>
              <a:rPr lang="en-GB" sz="1000" b="1">
                <a:solidFill>
                  <a:schemeClr val="dk1"/>
                </a:solidFill>
                <a:latin typeface="Calibri"/>
                <a:ea typeface="Calibri"/>
                <a:cs typeface="Calibri"/>
                <a:sym typeface="Calibri"/>
              </a:rPr>
              <a:t>filthy conditions </a:t>
            </a:r>
            <a:r>
              <a:rPr lang="en-GB" sz="1000">
                <a:solidFill>
                  <a:schemeClr val="dk1"/>
                </a:solidFill>
                <a:latin typeface="Calibri"/>
                <a:ea typeface="Calibri"/>
                <a:cs typeface="Calibri"/>
                <a:sym typeface="Calibri"/>
              </a:rPr>
              <a:t>they lived in. He </a:t>
            </a:r>
            <a:r>
              <a:rPr lang="en-GB" sz="1000" b="1">
                <a:solidFill>
                  <a:schemeClr val="dk1"/>
                </a:solidFill>
                <a:latin typeface="Calibri"/>
                <a:ea typeface="Calibri"/>
                <a:cs typeface="Calibri"/>
                <a:sym typeface="Calibri"/>
              </a:rPr>
              <a:t>encouraged </a:t>
            </a:r>
            <a:r>
              <a:rPr lang="en-GB" sz="1000">
                <a:solidFill>
                  <a:schemeClr val="dk1"/>
                </a:solidFill>
                <a:latin typeface="Calibri"/>
                <a:ea typeface="Calibri"/>
                <a:cs typeface="Calibri"/>
                <a:sym typeface="Calibri"/>
              </a:rPr>
              <a:t>the government to improve the conditions.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43"/>
          <p:cNvSpPr txBox="1"/>
          <p:nvPr/>
        </p:nvSpPr>
        <p:spPr>
          <a:xfrm>
            <a:off x="89648" y="49103"/>
            <a:ext cx="14217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25a</a:t>
            </a:r>
            <a:endParaRPr/>
          </a:p>
        </p:txBody>
      </p:sp>
      <p:pic>
        <p:nvPicPr>
          <p:cNvPr id="1108" name="Google Shape;1108;p43" descr="Radio Newsman Regular"/>
          <p:cNvPicPr preferRelativeResize="0"/>
          <p:nvPr/>
        </p:nvPicPr>
        <p:blipFill rotWithShape="1">
          <a:blip r:embed="rId3">
            <a:alphaModFix/>
          </a:blip>
          <a:srcRect l="58713" b="-9998"/>
          <a:stretch/>
        </p:blipFill>
        <p:spPr>
          <a:xfrm>
            <a:off x="44823" y="986305"/>
            <a:ext cx="1466400" cy="175712"/>
          </a:xfrm>
          <a:prstGeom prst="rect">
            <a:avLst/>
          </a:prstGeom>
          <a:noFill/>
          <a:ln>
            <a:noFill/>
          </a:ln>
        </p:spPr>
      </p:pic>
      <p:pic>
        <p:nvPicPr>
          <p:cNvPr id="1109" name="Google Shape;1109;p43" descr="Radio Newsman Regular"/>
          <p:cNvPicPr preferRelativeResize="0"/>
          <p:nvPr/>
        </p:nvPicPr>
        <p:blipFill rotWithShape="1">
          <a:blip r:embed="rId4">
            <a:alphaModFix/>
          </a:blip>
          <a:srcRect l="27432" r="42097" b="-14995"/>
          <a:stretch/>
        </p:blipFill>
        <p:spPr>
          <a:xfrm>
            <a:off x="84866" y="724075"/>
            <a:ext cx="1426359" cy="225827"/>
          </a:xfrm>
          <a:prstGeom prst="rect">
            <a:avLst/>
          </a:prstGeom>
          <a:noFill/>
          <a:ln>
            <a:noFill/>
          </a:ln>
        </p:spPr>
      </p:pic>
      <p:pic>
        <p:nvPicPr>
          <p:cNvPr id="1110" name="Google Shape;1110;p43" descr="Radio Newsman Regular"/>
          <p:cNvPicPr preferRelativeResize="0"/>
          <p:nvPr/>
        </p:nvPicPr>
        <p:blipFill rotWithShape="1">
          <a:blip r:embed="rId5">
            <a:alphaModFix/>
          </a:blip>
          <a:srcRect r="73478" b="-4997"/>
          <a:stretch/>
        </p:blipFill>
        <p:spPr>
          <a:xfrm>
            <a:off x="89647" y="437649"/>
            <a:ext cx="1421575" cy="286426"/>
          </a:xfrm>
          <a:prstGeom prst="rect">
            <a:avLst/>
          </a:prstGeom>
          <a:noFill/>
          <a:ln>
            <a:noFill/>
          </a:ln>
        </p:spPr>
      </p:pic>
      <p:pic>
        <p:nvPicPr>
          <p:cNvPr id="1111" name="Google Shape;1111;p43" descr="Image result for heart monitor clipart"/>
          <p:cNvPicPr preferRelativeResize="0"/>
          <p:nvPr/>
        </p:nvPicPr>
        <p:blipFill rotWithShape="1">
          <a:blip r:embed="rId6">
            <a:alphaModFix/>
          </a:blip>
          <a:srcRect t="39191" r="15902" b="38201"/>
          <a:stretch/>
        </p:blipFill>
        <p:spPr>
          <a:xfrm>
            <a:off x="0" y="1145824"/>
            <a:ext cx="1511222" cy="785474"/>
          </a:xfrm>
          <a:prstGeom prst="rect">
            <a:avLst/>
          </a:prstGeom>
          <a:noFill/>
          <a:ln>
            <a:noFill/>
          </a:ln>
        </p:spPr>
      </p:pic>
      <p:sp>
        <p:nvSpPr>
          <p:cNvPr id="1112" name="Google Shape;1112;p43"/>
          <p:cNvSpPr txBox="1"/>
          <p:nvPr/>
        </p:nvSpPr>
        <p:spPr>
          <a:xfrm>
            <a:off x="1555406" y="49103"/>
            <a:ext cx="105603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2: </a:t>
            </a:r>
            <a:r>
              <a:rPr lang="en-GB" sz="1600">
                <a:solidFill>
                  <a:schemeClr val="lt1"/>
                </a:solidFill>
                <a:latin typeface="Calibri"/>
                <a:ea typeface="Calibri"/>
                <a:cs typeface="Calibri"/>
                <a:sym typeface="Calibri"/>
              </a:rPr>
              <a:t>Medicine – The 18</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&amp; 19</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Century – CASE STUDY: Edward Jenner and the Development of the Vaccination.</a:t>
            </a:r>
            <a:endParaRPr sz="1600" b="1">
              <a:solidFill>
                <a:schemeClr val="lt1"/>
              </a:solidFill>
              <a:latin typeface="Calibri"/>
              <a:ea typeface="Calibri"/>
              <a:cs typeface="Calibri"/>
              <a:sym typeface="Calibri"/>
            </a:endParaRPr>
          </a:p>
        </p:txBody>
      </p:sp>
      <p:pic>
        <p:nvPicPr>
          <p:cNvPr id="1113" name="Google Shape;1113;p43" descr="Related image"/>
          <p:cNvPicPr preferRelativeResize="0"/>
          <p:nvPr/>
        </p:nvPicPr>
        <p:blipFill rotWithShape="1">
          <a:blip r:embed="rId7">
            <a:alphaModFix/>
          </a:blip>
          <a:srcRect/>
          <a:stretch/>
        </p:blipFill>
        <p:spPr>
          <a:xfrm>
            <a:off x="532652" y="1177665"/>
            <a:ext cx="732840" cy="664943"/>
          </a:xfrm>
          <a:prstGeom prst="rect">
            <a:avLst/>
          </a:prstGeom>
          <a:noFill/>
          <a:ln>
            <a:noFill/>
          </a:ln>
        </p:spPr>
      </p:pic>
      <p:sp>
        <p:nvSpPr>
          <p:cNvPr id="1114" name="Google Shape;1114;p43"/>
          <p:cNvSpPr/>
          <p:nvPr/>
        </p:nvSpPr>
        <p:spPr>
          <a:xfrm>
            <a:off x="80042" y="1837530"/>
            <a:ext cx="1431300" cy="49566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5" name="Google Shape;1115;p43"/>
          <p:cNvSpPr txBox="1"/>
          <p:nvPr/>
        </p:nvSpPr>
        <p:spPr>
          <a:xfrm>
            <a:off x="127218" y="1893121"/>
            <a:ext cx="13368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KEY TERMS</a:t>
            </a:r>
            <a:endParaRPr sz="1200">
              <a:solidFill>
                <a:schemeClr val="lt1"/>
              </a:solidFill>
              <a:latin typeface="Calibri"/>
              <a:ea typeface="Calibri"/>
              <a:cs typeface="Calibri"/>
              <a:sym typeface="Calibri"/>
            </a:endParaRPr>
          </a:p>
        </p:txBody>
      </p:sp>
      <p:sp>
        <p:nvSpPr>
          <p:cNvPr id="1116" name="Google Shape;1116;p43"/>
          <p:cNvSpPr txBox="1"/>
          <p:nvPr/>
        </p:nvSpPr>
        <p:spPr>
          <a:xfrm>
            <a:off x="1556047" y="428984"/>
            <a:ext cx="10546200" cy="769500"/>
          </a:xfrm>
          <a:prstGeom prst="rect">
            <a:avLst/>
          </a:prstGeom>
          <a:solidFill>
            <a:srgbClr val="DDEAF6"/>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a:solidFill>
                  <a:schemeClr val="dk1"/>
                </a:solidFill>
                <a:latin typeface="Calibri"/>
                <a:ea typeface="Calibri"/>
                <a:cs typeface="Calibri"/>
                <a:sym typeface="Calibri"/>
              </a:rPr>
              <a:t>HISTORICAL CONTEXT: </a:t>
            </a:r>
            <a:r>
              <a:rPr lang="en-GB" sz="1100">
                <a:solidFill>
                  <a:schemeClr val="dk1"/>
                </a:solidFill>
                <a:latin typeface="Calibri"/>
                <a:ea typeface="Calibri"/>
                <a:cs typeface="Calibri"/>
                <a:sym typeface="Calibri"/>
              </a:rPr>
              <a:t>During the 1700s, there had been several major epidemics of </a:t>
            </a:r>
            <a:r>
              <a:rPr lang="en-GB" sz="1100" b="1">
                <a:solidFill>
                  <a:schemeClr val="dk1"/>
                </a:solidFill>
                <a:latin typeface="Calibri"/>
                <a:ea typeface="Calibri"/>
                <a:cs typeface="Calibri"/>
                <a:sym typeface="Calibri"/>
              </a:rPr>
              <a:t>smallpox</a:t>
            </a:r>
            <a:r>
              <a:rPr lang="en-GB" sz="1100">
                <a:solidFill>
                  <a:schemeClr val="dk1"/>
                </a:solidFill>
                <a:latin typeface="Calibri"/>
                <a:ea typeface="Calibri"/>
                <a:cs typeface="Calibri"/>
                <a:sym typeface="Calibri"/>
              </a:rPr>
              <a:t> in Britain. As well as causing extreme fever, bright red rashes appeared which often resulted in permanent scarring.  It could also be deadly. Smallpox affected everyone but cases in </a:t>
            </a:r>
            <a:r>
              <a:rPr lang="en-GB" sz="1100" b="1">
                <a:solidFill>
                  <a:schemeClr val="dk1"/>
                </a:solidFill>
                <a:latin typeface="Calibri"/>
                <a:ea typeface="Calibri"/>
                <a:cs typeface="Calibri"/>
                <a:sym typeface="Calibri"/>
              </a:rPr>
              <a:t>children </a:t>
            </a:r>
            <a:r>
              <a:rPr lang="en-GB" sz="1100">
                <a:solidFill>
                  <a:schemeClr val="dk1"/>
                </a:solidFill>
                <a:latin typeface="Calibri"/>
                <a:ea typeface="Calibri"/>
                <a:cs typeface="Calibri"/>
                <a:sym typeface="Calibri"/>
              </a:rPr>
              <a:t>were particularly high.  The disease was worse in </a:t>
            </a:r>
            <a:r>
              <a:rPr lang="en-GB" sz="1100" b="1">
                <a:solidFill>
                  <a:schemeClr val="dk1"/>
                </a:solidFill>
                <a:latin typeface="Calibri"/>
                <a:ea typeface="Calibri"/>
                <a:cs typeface="Calibri"/>
                <a:sym typeface="Calibri"/>
              </a:rPr>
              <a:t>London</a:t>
            </a:r>
            <a:r>
              <a:rPr lang="en-GB" sz="1100">
                <a:solidFill>
                  <a:schemeClr val="dk1"/>
                </a:solidFill>
                <a:latin typeface="Calibri"/>
                <a:ea typeface="Calibri"/>
                <a:cs typeface="Calibri"/>
                <a:sym typeface="Calibri"/>
              </a:rPr>
              <a:t>.  With a population of the capital reaching 1 million, smallpox spread quickly and easily.  London suffered </a:t>
            </a:r>
            <a:r>
              <a:rPr lang="en-GB" sz="1100" b="1">
                <a:solidFill>
                  <a:schemeClr val="dk1"/>
                </a:solidFill>
                <a:latin typeface="Calibri"/>
                <a:ea typeface="Calibri"/>
                <a:cs typeface="Calibri"/>
                <a:sym typeface="Calibri"/>
              </a:rPr>
              <a:t>11 major outbreaks </a:t>
            </a:r>
            <a:r>
              <a:rPr lang="en-GB" sz="1100">
                <a:solidFill>
                  <a:schemeClr val="dk1"/>
                </a:solidFill>
                <a:latin typeface="Calibri"/>
                <a:ea typeface="Calibri"/>
                <a:cs typeface="Calibri"/>
                <a:sym typeface="Calibri"/>
              </a:rPr>
              <a:t>in the 1700s and in 1796, 3,548 people died.  What caused the greatest fear at the time was that nobody knew the cause of the disease or how to cure it.  In fact smallpox was feared just as much as the plague epidemics. </a:t>
            </a:r>
            <a:endParaRPr sz="1050">
              <a:solidFill>
                <a:schemeClr val="dk1"/>
              </a:solidFill>
              <a:latin typeface="Calibri"/>
              <a:ea typeface="Calibri"/>
              <a:cs typeface="Calibri"/>
              <a:sym typeface="Calibri"/>
            </a:endParaRPr>
          </a:p>
        </p:txBody>
      </p:sp>
      <p:sp>
        <p:nvSpPr>
          <p:cNvPr id="1117" name="Google Shape;1117;p43"/>
          <p:cNvSpPr txBox="1"/>
          <p:nvPr/>
        </p:nvSpPr>
        <p:spPr>
          <a:xfrm>
            <a:off x="1551499" y="1596178"/>
            <a:ext cx="33213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1. Attempts to ‘inoculate’ against Smallpox</a:t>
            </a:r>
            <a:endParaRPr sz="1100">
              <a:solidFill>
                <a:schemeClr val="lt1"/>
              </a:solidFill>
              <a:latin typeface="Calibri"/>
              <a:ea typeface="Calibri"/>
              <a:cs typeface="Calibri"/>
              <a:sym typeface="Calibri"/>
            </a:endParaRPr>
          </a:p>
        </p:txBody>
      </p:sp>
      <p:sp>
        <p:nvSpPr>
          <p:cNvPr id="1118" name="Google Shape;1118;p43"/>
          <p:cNvSpPr txBox="1"/>
          <p:nvPr/>
        </p:nvSpPr>
        <p:spPr>
          <a:xfrm>
            <a:off x="1550864" y="1852993"/>
            <a:ext cx="3322200" cy="1062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a:solidFill>
                  <a:schemeClr val="dk1"/>
                </a:solidFill>
                <a:latin typeface="Calibri"/>
                <a:ea typeface="Calibri"/>
                <a:cs typeface="Calibri"/>
                <a:sym typeface="Calibri"/>
              </a:rPr>
              <a:t>One theory about preventing smallpox was that it had been noticed that </a:t>
            </a:r>
            <a:r>
              <a:rPr lang="en-GB" sz="1050" i="1" u="sng">
                <a:solidFill>
                  <a:schemeClr val="dk1"/>
                </a:solidFill>
                <a:latin typeface="Calibri"/>
                <a:ea typeface="Calibri"/>
                <a:cs typeface="Calibri"/>
                <a:sym typeface="Calibri"/>
              </a:rPr>
              <a:t>some</a:t>
            </a:r>
            <a:r>
              <a:rPr lang="en-GB" sz="1050" i="1">
                <a:solidFill>
                  <a:schemeClr val="dk1"/>
                </a:solidFill>
                <a:latin typeface="Calibri"/>
                <a:ea typeface="Calibri"/>
                <a:cs typeface="Calibri"/>
                <a:sym typeface="Calibri"/>
              </a:rPr>
              <a:t> </a:t>
            </a:r>
            <a:r>
              <a:rPr lang="en-GB" sz="1050">
                <a:solidFill>
                  <a:schemeClr val="dk1"/>
                </a:solidFill>
                <a:latin typeface="Calibri"/>
                <a:ea typeface="Calibri"/>
                <a:cs typeface="Calibri"/>
                <a:sym typeface="Calibri"/>
              </a:rPr>
              <a:t>people who caught a </a:t>
            </a:r>
            <a:r>
              <a:rPr lang="en-GB" sz="1050" b="1">
                <a:solidFill>
                  <a:schemeClr val="dk1"/>
                </a:solidFill>
                <a:latin typeface="Calibri"/>
                <a:ea typeface="Calibri"/>
                <a:cs typeface="Calibri"/>
                <a:sym typeface="Calibri"/>
              </a:rPr>
              <a:t>milder</a:t>
            </a:r>
            <a:r>
              <a:rPr lang="en-GB" sz="1050">
                <a:solidFill>
                  <a:schemeClr val="dk1"/>
                </a:solidFill>
                <a:latin typeface="Calibri"/>
                <a:ea typeface="Calibri"/>
                <a:cs typeface="Calibri"/>
                <a:sym typeface="Calibri"/>
              </a:rPr>
              <a:t> form of smallpox, recovered and never caught it again. Some  tried to </a:t>
            </a:r>
            <a:r>
              <a:rPr lang="en-GB" sz="1050" b="1">
                <a:solidFill>
                  <a:schemeClr val="dk1"/>
                </a:solidFill>
                <a:latin typeface="Calibri"/>
                <a:ea typeface="Calibri"/>
                <a:cs typeface="Calibri"/>
                <a:sym typeface="Calibri"/>
              </a:rPr>
              <a:t>infect </a:t>
            </a:r>
            <a:r>
              <a:rPr lang="en-GB" sz="1050">
                <a:solidFill>
                  <a:schemeClr val="dk1"/>
                </a:solidFill>
                <a:latin typeface="Calibri"/>
                <a:ea typeface="Calibri"/>
                <a:cs typeface="Calibri"/>
                <a:sym typeface="Calibri"/>
              </a:rPr>
              <a:t>themselves with smallpox with the idea that they would avoid catching a more severe form.  This worked for some there were still deaths. </a:t>
            </a:r>
            <a:endParaRPr/>
          </a:p>
        </p:txBody>
      </p:sp>
      <p:sp>
        <p:nvSpPr>
          <p:cNvPr id="1119" name="Google Shape;1119;p43"/>
          <p:cNvSpPr txBox="1"/>
          <p:nvPr/>
        </p:nvSpPr>
        <p:spPr>
          <a:xfrm>
            <a:off x="4988995" y="1852992"/>
            <a:ext cx="3689400" cy="1062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a:solidFill>
                  <a:schemeClr val="dk1"/>
                </a:solidFill>
                <a:latin typeface="Calibri"/>
                <a:ea typeface="Calibri"/>
                <a:cs typeface="Calibri"/>
                <a:sym typeface="Calibri"/>
              </a:rPr>
              <a:t>The method of infecting a person with a </a:t>
            </a:r>
            <a:r>
              <a:rPr lang="en-GB" sz="1050" b="1">
                <a:solidFill>
                  <a:schemeClr val="dk1"/>
                </a:solidFill>
                <a:latin typeface="Calibri"/>
                <a:ea typeface="Calibri"/>
                <a:cs typeface="Calibri"/>
                <a:sym typeface="Calibri"/>
              </a:rPr>
              <a:t>mild </a:t>
            </a:r>
            <a:r>
              <a:rPr lang="en-GB" sz="1050">
                <a:solidFill>
                  <a:schemeClr val="dk1"/>
                </a:solidFill>
                <a:latin typeface="Calibri"/>
                <a:ea typeface="Calibri"/>
                <a:cs typeface="Calibri"/>
                <a:sym typeface="Calibri"/>
              </a:rPr>
              <a:t>form of a disease to avoid a more severe case is called ‘</a:t>
            </a:r>
            <a:r>
              <a:rPr lang="en-GB" sz="1050" b="1" u="sng">
                <a:solidFill>
                  <a:schemeClr val="dk1"/>
                </a:solidFill>
                <a:latin typeface="Calibri"/>
                <a:ea typeface="Calibri"/>
                <a:cs typeface="Calibri"/>
                <a:sym typeface="Calibri"/>
              </a:rPr>
              <a:t>inoculation</a:t>
            </a:r>
            <a:r>
              <a:rPr lang="en-GB" sz="1050">
                <a:solidFill>
                  <a:schemeClr val="dk1"/>
                </a:solidFill>
                <a:latin typeface="Calibri"/>
                <a:ea typeface="Calibri"/>
                <a:cs typeface="Calibri"/>
                <a:sym typeface="Calibri"/>
              </a:rPr>
              <a:t>’.  Scientists did not understand how this worked but before Jenner, it was the best way to prevent smallpox. A </a:t>
            </a:r>
            <a:r>
              <a:rPr lang="en-GB" sz="1050" b="1">
                <a:solidFill>
                  <a:schemeClr val="dk1"/>
                </a:solidFill>
                <a:latin typeface="Calibri"/>
                <a:ea typeface="Calibri"/>
                <a:cs typeface="Calibri"/>
                <a:sym typeface="Calibri"/>
              </a:rPr>
              <a:t>small cut  </a:t>
            </a:r>
            <a:r>
              <a:rPr lang="en-GB" sz="1050">
                <a:solidFill>
                  <a:schemeClr val="dk1"/>
                </a:solidFill>
                <a:latin typeface="Calibri"/>
                <a:ea typeface="Calibri"/>
                <a:cs typeface="Calibri"/>
                <a:sym typeface="Calibri"/>
              </a:rPr>
              <a:t>was made in the patient’s arm before dropping in pus taken from the swelling of someone with a mild form of smallpox. </a:t>
            </a:r>
            <a:endParaRPr/>
          </a:p>
        </p:txBody>
      </p:sp>
      <p:sp>
        <p:nvSpPr>
          <p:cNvPr id="1120" name="Google Shape;1120;p43"/>
          <p:cNvSpPr txBox="1"/>
          <p:nvPr/>
        </p:nvSpPr>
        <p:spPr>
          <a:xfrm>
            <a:off x="1550864" y="3793410"/>
            <a:ext cx="2316300" cy="3001500"/>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88900" marR="0" lvl="0" indent="-8890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Edward Jenner was a </a:t>
            </a:r>
            <a:r>
              <a:rPr lang="en-GB" sz="1050" b="1">
                <a:solidFill>
                  <a:schemeClr val="dk1"/>
                </a:solidFill>
                <a:latin typeface="Calibri"/>
                <a:ea typeface="Calibri"/>
                <a:cs typeface="Calibri"/>
                <a:sym typeface="Calibri"/>
              </a:rPr>
              <a:t>rural</a:t>
            </a:r>
            <a:r>
              <a:rPr lang="en-GB" sz="1050">
                <a:solidFill>
                  <a:schemeClr val="dk1"/>
                </a:solidFill>
                <a:latin typeface="Calibri"/>
                <a:ea typeface="Calibri"/>
                <a:cs typeface="Calibri"/>
                <a:sym typeface="Calibri"/>
              </a:rPr>
              <a:t> doctor from the South West of England.  </a:t>
            </a:r>
            <a:endParaRPr/>
          </a:p>
          <a:p>
            <a:pPr marL="88900" marR="0" lvl="0" indent="-8890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He had trained as an apprentice surgeon in an apothecary and practiced medicine in London before returning to be a GP (General Practitioner) in Gloucestershire.  </a:t>
            </a:r>
            <a:endParaRPr/>
          </a:p>
          <a:p>
            <a:pPr marL="88900" marR="0" lvl="0" indent="-8890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This meant her had a huge amount of experience but also knew about the effect that smallpox had on London.</a:t>
            </a:r>
            <a:endParaRPr/>
          </a:p>
          <a:p>
            <a:pPr marL="88900" marR="0" lvl="0" indent="-8890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He had a keen interest in inoculation and had gathered evidence about </a:t>
            </a:r>
            <a:r>
              <a:rPr lang="en-GB" sz="1050" b="1">
                <a:solidFill>
                  <a:schemeClr val="dk1"/>
                </a:solidFill>
                <a:latin typeface="Calibri"/>
                <a:ea typeface="Calibri"/>
                <a:cs typeface="Calibri"/>
                <a:sym typeface="Calibri"/>
              </a:rPr>
              <a:t>1,000 cases </a:t>
            </a:r>
            <a:r>
              <a:rPr lang="en-GB" sz="1050">
                <a:solidFill>
                  <a:schemeClr val="dk1"/>
                </a:solidFill>
                <a:latin typeface="Calibri"/>
                <a:ea typeface="Calibri"/>
                <a:cs typeface="Calibri"/>
                <a:sym typeface="Calibri"/>
              </a:rPr>
              <a:t>where smallpox inoculation had </a:t>
            </a:r>
            <a:r>
              <a:rPr lang="en-GB" sz="1050" b="1">
                <a:solidFill>
                  <a:schemeClr val="dk1"/>
                </a:solidFill>
                <a:latin typeface="Calibri"/>
                <a:ea typeface="Calibri"/>
                <a:cs typeface="Calibri"/>
                <a:sym typeface="Calibri"/>
              </a:rPr>
              <a:t>failed</a:t>
            </a:r>
            <a:r>
              <a:rPr lang="en-GB" sz="1050">
                <a:solidFill>
                  <a:schemeClr val="dk1"/>
                </a:solidFill>
                <a:latin typeface="Calibri"/>
                <a:ea typeface="Calibri"/>
                <a:cs typeface="Calibri"/>
                <a:sym typeface="Calibri"/>
              </a:rPr>
              <a:t>.  </a:t>
            </a:r>
            <a:endParaRPr/>
          </a:p>
          <a:p>
            <a:pPr marL="88900" marR="0" lvl="0" indent="-8890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He was keen to find something more effective at stopping such a deadly disease chance gave  him this opportunity</a:t>
            </a:r>
            <a:endParaRPr/>
          </a:p>
        </p:txBody>
      </p:sp>
      <p:sp>
        <p:nvSpPr>
          <p:cNvPr id="1121" name="Google Shape;1121;p43"/>
          <p:cNvSpPr txBox="1"/>
          <p:nvPr/>
        </p:nvSpPr>
        <p:spPr>
          <a:xfrm>
            <a:off x="8672053" y="3793410"/>
            <a:ext cx="3440400" cy="2839800"/>
          </a:xfrm>
          <a:prstGeom prst="rect">
            <a:avLst/>
          </a:prstGeom>
          <a:solidFill>
            <a:schemeClr val="lt1"/>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Jenner needed to test this theory.  In 1796 he </a:t>
            </a:r>
            <a:r>
              <a:rPr lang="en-GB" sz="1050" b="1">
                <a:solidFill>
                  <a:schemeClr val="dk1"/>
                </a:solidFill>
                <a:latin typeface="Calibri"/>
                <a:ea typeface="Calibri"/>
                <a:cs typeface="Calibri"/>
                <a:sym typeface="Calibri"/>
              </a:rPr>
              <a:t>deliberately</a:t>
            </a:r>
            <a:r>
              <a:rPr lang="en-GB" sz="1050">
                <a:solidFill>
                  <a:schemeClr val="dk1"/>
                </a:solidFill>
                <a:latin typeface="Calibri"/>
                <a:ea typeface="Calibri"/>
                <a:cs typeface="Calibri"/>
                <a:sym typeface="Calibri"/>
              </a:rPr>
              <a:t> infected a local boy, </a:t>
            </a:r>
            <a:r>
              <a:rPr lang="en-GB" sz="1050" b="1">
                <a:solidFill>
                  <a:schemeClr val="dk1"/>
                </a:solidFill>
                <a:latin typeface="Calibri"/>
                <a:ea typeface="Calibri"/>
                <a:cs typeface="Calibri"/>
                <a:sym typeface="Calibri"/>
              </a:rPr>
              <a:t>James Phipps </a:t>
            </a:r>
            <a:r>
              <a:rPr lang="en-GB" sz="1050">
                <a:solidFill>
                  <a:schemeClr val="dk1"/>
                </a:solidFill>
                <a:latin typeface="Calibri"/>
                <a:ea typeface="Calibri"/>
                <a:cs typeface="Calibri"/>
                <a:sym typeface="Calibri"/>
              </a:rPr>
              <a:t>with </a:t>
            </a:r>
            <a:r>
              <a:rPr lang="en-GB" sz="1050" i="1">
                <a:solidFill>
                  <a:schemeClr val="dk1"/>
                </a:solidFill>
                <a:latin typeface="Calibri"/>
                <a:ea typeface="Calibri"/>
                <a:cs typeface="Calibri"/>
                <a:sym typeface="Calibri"/>
              </a:rPr>
              <a:t>cowpox</a:t>
            </a:r>
            <a:r>
              <a:rPr lang="en-GB" sz="1050">
                <a:solidFill>
                  <a:schemeClr val="dk1"/>
                </a:solidFill>
                <a:latin typeface="Calibri"/>
                <a:ea typeface="Calibri"/>
                <a:cs typeface="Calibri"/>
                <a:sym typeface="Calibri"/>
              </a:rPr>
              <a:t>.  Six weeks later, he attempted to infect James with </a:t>
            </a:r>
            <a:r>
              <a:rPr lang="en-GB" sz="1050" b="1">
                <a:solidFill>
                  <a:schemeClr val="dk1"/>
                </a:solidFill>
                <a:latin typeface="Calibri"/>
                <a:ea typeface="Calibri"/>
                <a:cs typeface="Calibri"/>
                <a:sym typeface="Calibri"/>
              </a:rPr>
              <a:t>smallpox</a:t>
            </a:r>
            <a:r>
              <a:rPr lang="en-GB" sz="1050">
                <a:solidFill>
                  <a:schemeClr val="dk1"/>
                </a:solidFill>
                <a:latin typeface="Calibri"/>
                <a:ea typeface="Calibri"/>
                <a:cs typeface="Calibri"/>
                <a:sym typeface="Calibri"/>
              </a:rPr>
              <a:t> . James did not catch it at all.  </a:t>
            </a:r>
            <a:endParaRPr/>
          </a:p>
          <a:p>
            <a:pPr marL="171450" marR="0" lvl="0" indent="-17145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To test his theory further, Jenner went on to infect more local people with cowpox to further to gain more evidence.  </a:t>
            </a:r>
            <a:endParaRPr/>
          </a:p>
          <a:p>
            <a:pPr marL="171450" marR="0" lvl="0" indent="-17145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He was able to report his successful findings by 1798. </a:t>
            </a:r>
            <a:endParaRPr/>
          </a:p>
          <a:p>
            <a:pPr marL="171450" marR="0" lvl="0" indent="-17145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He called the technique he had used ‘</a:t>
            </a:r>
            <a:r>
              <a:rPr lang="en-GB" sz="1050" b="1">
                <a:solidFill>
                  <a:schemeClr val="dk1"/>
                </a:solidFill>
                <a:latin typeface="Calibri"/>
                <a:ea typeface="Calibri"/>
                <a:cs typeface="Calibri"/>
                <a:sym typeface="Calibri"/>
              </a:rPr>
              <a:t>vaccination</a:t>
            </a:r>
            <a:r>
              <a:rPr lang="en-GB" sz="1050">
                <a:solidFill>
                  <a:schemeClr val="dk1"/>
                </a:solidFill>
                <a:latin typeface="Calibri"/>
                <a:ea typeface="Calibri"/>
                <a:cs typeface="Calibri"/>
                <a:sym typeface="Calibri"/>
              </a:rPr>
              <a:t>’ after the Latin word for cow, </a:t>
            </a:r>
            <a:r>
              <a:rPr lang="en-GB" sz="1050" i="1">
                <a:solidFill>
                  <a:schemeClr val="dk1"/>
                </a:solidFill>
                <a:latin typeface="Calibri"/>
                <a:ea typeface="Calibri"/>
                <a:cs typeface="Calibri"/>
                <a:sym typeface="Calibri"/>
              </a:rPr>
              <a:t>vacca</a:t>
            </a:r>
            <a:r>
              <a:rPr lang="en-GB" sz="1050">
                <a:solidFill>
                  <a:schemeClr val="dk1"/>
                </a:solidFill>
                <a:latin typeface="Calibri"/>
                <a:ea typeface="Calibri"/>
                <a:cs typeface="Calibri"/>
                <a:sym typeface="Calibri"/>
              </a:rPr>
              <a:t>.  A vaccination is the use of another chemical substance to prevent another disease – rather than simply using a milder version of the same disease.</a:t>
            </a:r>
            <a:endParaRPr/>
          </a:p>
          <a:p>
            <a:pPr marL="171450" marR="0" lvl="0" indent="-17145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Jenner made sure the instructions and methods he wrote down for this  were detailed but easy for other doctors to follow. Jenner used strict scientific methods which involved careful observation and testing </a:t>
            </a:r>
            <a:endParaRPr/>
          </a:p>
        </p:txBody>
      </p:sp>
      <p:sp>
        <p:nvSpPr>
          <p:cNvPr id="1122" name="Google Shape;1122;p43"/>
          <p:cNvSpPr txBox="1"/>
          <p:nvPr/>
        </p:nvSpPr>
        <p:spPr>
          <a:xfrm>
            <a:off x="4985620" y="1594142"/>
            <a:ext cx="36927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2. The method of ‘inoculation’.</a:t>
            </a:r>
            <a:endParaRPr sz="1100">
              <a:solidFill>
                <a:schemeClr val="lt1"/>
              </a:solidFill>
              <a:latin typeface="Calibri"/>
              <a:ea typeface="Calibri"/>
              <a:cs typeface="Calibri"/>
              <a:sym typeface="Calibri"/>
            </a:endParaRPr>
          </a:p>
        </p:txBody>
      </p:sp>
      <p:sp>
        <p:nvSpPr>
          <p:cNvPr id="1123" name="Google Shape;1123;p43"/>
          <p:cNvSpPr txBox="1"/>
          <p:nvPr/>
        </p:nvSpPr>
        <p:spPr>
          <a:xfrm>
            <a:off x="8794373" y="1844091"/>
            <a:ext cx="3321300" cy="1062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a:solidFill>
                  <a:schemeClr val="dk1"/>
                </a:solidFill>
                <a:latin typeface="Calibri"/>
                <a:ea typeface="Calibri"/>
                <a:cs typeface="Calibri"/>
                <a:sym typeface="Calibri"/>
              </a:rPr>
              <a:t>Inoculation was expensive and only the rich could afford it.  Some doctors made a </a:t>
            </a:r>
            <a:r>
              <a:rPr lang="en-GB" sz="1050" b="1">
                <a:solidFill>
                  <a:schemeClr val="dk1"/>
                </a:solidFill>
                <a:latin typeface="Calibri"/>
                <a:ea typeface="Calibri"/>
                <a:cs typeface="Calibri"/>
                <a:sym typeface="Calibri"/>
              </a:rPr>
              <a:t>fortune </a:t>
            </a:r>
            <a:r>
              <a:rPr lang="en-GB" sz="1050">
                <a:solidFill>
                  <a:schemeClr val="dk1"/>
                </a:solidFill>
                <a:latin typeface="Calibri"/>
                <a:ea typeface="Calibri"/>
                <a:cs typeface="Calibri"/>
                <a:sym typeface="Calibri"/>
              </a:rPr>
              <a:t>carrying out inoculations.  For example, </a:t>
            </a:r>
            <a:r>
              <a:rPr lang="en-GB" sz="1050" b="1">
                <a:solidFill>
                  <a:schemeClr val="dk1"/>
                </a:solidFill>
                <a:latin typeface="Calibri"/>
                <a:ea typeface="Calibri"/>
                <a:cs typeface="Calibri"/>
                <a:sym typeface="Calibri"/>
              </a:rPr>
              <a:t>Dr Thomas Dimsdale </a:t>
            </a:r>
            <a:r>
              <a:rPr lang="en-GB" sz="1050">
                <a:solidFill>
                  <a:schemeClr val="dk1"/>
                </a:solidFill>
                <a:latin typeface="Calibri"/>
                <a:ea typeface="Calibri"/>
                <a:cs typeface="Calibri"/>
                <a:sym typeface="Calibri"/>
              </a:rPr>
              <a:t>inoculated </a:t>
            </a:r>
            <a:r>
              <a:rPr lang="en-GB" sz="1050" b="1">
                <a:solidFill>
                  <a:schemeClr val="dk1"/>
                </a:solidFill>
                <a:latin typeface="Calibri"/>
                <a:ea typeface="Calibri"/>
                <a:cs typeface="Calibri"/>
                <a:sym typeface="Calibri"/>
              </a:rPr>
              <a:t>Catherine the Great </a:t>
            </a:r>
            <a:r>
              <a:rPr lang="en-GB" sz="1050">
                <a:solidFill>
                  <a:schemeClr val="dk1"/>
                </a:solidFill>
                <a:latin typeface="Calibri"/>
                <a:ea typeface="Calibri"/>
                <a:cs typeface="Calibri"/>
                <a:sym typeface="Calibri"/>
              </a:rPr>
              <a:t>and her children in 1768.  As a reward he was made a </a:t>
            </a:r>
            <a:r>
              <a:rPr lang="en-GB" sz="1050" b="1">
                <a:solidFill>
                  <a:schemeClr val="dk1"/>
                </a:solidFill>
                <a:latin typeface="Calibri"/>
                <a:ea typeface="Calibri"/>
                <a:cs typeface="Calibri"/>
                <a:sym typeface="Calibri"/>
              </a:rPr>
              <a:t>baron</a:t>
            </a:r>
            <a:r>
              <a:rPr lang="en-GB" sz="1050">
                <a:solidFill>
                  <a:schemeClr val="dk1"/>
                </a:solidFill>
                <a:latin typeface="Calibri"/>
                <a:ea typeface="Calibri"/>
                <a:cs typeface="Calibri"/>
                <a:sym typeface="Calibri"/>
              </a:rPr>
              <a:t> and paid </a:t>
            </a:r>
            <a:r>
              <a:rPr lang="en-GB" sz="1050" b="1">
                <a:solidFill>
                  <a:schemeClr val="dk1"/>
                </a:solidFill>
                <a:latin typeface="Calibri"/>
                <a:ea typeface="Calibri"/>
                <a:cs typeface="Calibri"/>
                <a:sym typeface="Calibri"/>
              </a:rPr>
              <a:t>£10,000.  </a:t>
            </a:r>
            <a:r>
              <a:rPr lang="en-GB" sz="1050">
                <a:solidFill>
                  <a:schemeClr val="dk1"/>
                </a:solidFill>
                <a:latin typeface="Calibri"/>
                <a:ea typeface="Calibri"/>
                <a:cs typeface="Calibri"/>
                <a:sym typeface="Calibri"/>
              </a:rPr>
              <a:t>Being a smallpox </a:t>
            </a:r>
            <a:r>
              <a:rPr lang="en-GB" sz="1050" b="1">
                <a:solidFill>
                  <a:schemeClr val="dk1"/>
                </a:solidFill>
                <a:latin typeface="Calibri"/>
                <a:ea typeface="Calibri"/>
                <a:cs typeface="Calibri"/>
                <a:sym typeface="Calibri"/>
              </a:rPr>
              <a:t>‘inoculator’ </a:t>
            </a:r>
            <a:r>
              <a:rPr lang="en-GB" sz="1050">
                <a:solidFill>
                  <a:schemeClr val="dk1"/>
                </a:solidFill>
                <a:latin typeface="Calibri"/>
                <a:ea typeface="Calibri"/>
                <a:cs typeface="Calibri"/>
                <a:sym typeface="Calibri"/>
              </a:rPr>
              <a:t>was very profitable!</a:t>
            </a:r>
            <a:endParaRPr/>
          </a:p>
        </p:txBody>
      </p:sp>
      <p:sp>
        <p:nvSpPr>
          <p:cNvPr id="1124" name="Google Shape;1124;p43"/>
          <p:cNvSpPr txBox="1"/>
          <p:nvPr/>
        </p:nvSpPr>
        <p:spPr>
          <a:xfrm>
            <a:off x="8790997" y="1593951"/>
            <a:ext cx="33213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3. Inoculation for the Rich</a:t>
            </a:r>
            <a:endParaRPr sz="1100">
              <a:solidFill>
                <a:schemeClr val="lt1"/>
              </a:solidFill>
              <a:latin typeface="Calibri"/>
              <a:ea typeface="Calibri"/>
              <a:cs typeface="Calibri"/>
              <a:sym typeface="Calibri"/>
            </a:endParaRPr>
          </a:p>
        </p:txBody>
      </p:sp>
      <p:sp>
        <p:nvSpPr>
          <p:cNvPr id="1125" name="Google Shape;1125;p43"/>
          <p:cNvSpPr txBox="1"/>
          <p:nvPr/>
        </p:nvSpPr>
        <p:spPr>
          <a:xfrm>
            <a:off x="1551503" y="1261562"/>
            <a:ext cx="10564200" cy="276900"/>
          </a:xfrm>
          <a:prstGeom prst="rect">
            <a:avLst/>
          </a:prstGeom>
          <a:solidFill>
            <a:srgbClr val="DDEAF6"/>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rgbClr val="002060"/>
                </a:solidFill>
                <a:latin typeface="Calibri"/>
                <a:ea typeface="Calibri"/>
                <a:cs typeface="Calibri"/>
                <a:sym typeface="Calibri"/>
              </a:rPr>
              <a:t>Methods to Prevent Smallpox Before Edward Jenner</a:t>
            </a:r>
            <a:endParaRPr sz="1200">
              <a:solidFill>
                <a:srgbClr val="002060"/>
              </a:solidFill>
              <a:latin typeface="Calibri"/>
              <a:ea typeface="Calibri"/>
              <a:cs typeface="Calibri"/>
              <a:sym typeface="Calibri"/>
            </a:endParaRPr>
          </a:p>
        </p:txBody>
      </p:sp>
      <p:sp>
        <p:nvSpPr>
          <p:cNvPr id="1126" name="Google Shape;1126;p43"/>
          <p:cNvSpPr txBox="1"/>
          <p:nvPr/>
        </p:nvSpPr>
        <p:spPr>
          <a:xfrm>
            <a:off x="1551501" y="3164377"/>
            <a:ext cx="10564200" cy="307800"/>
          </a:xfrm>
          <a:prstGeom prst="rect">
            <a:avLst/>
          </a:prstGeom>
          <a:solidFill>
            <a:srgbClr val="DDEAF6"/>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rgbClr val="002060"/>
                </a:solidFill>
                <a:latin typeface="Calibri"/>
                <a:ea typeface="Calibri"/>
                <a:cs typeface="Calibri"/>
                <a:sym typeface="Calibri"/>
              </a:rPr>
              <a:t>The Work of Edward Jenner and its Impact on Public Health</a:t>
            </a:r>
            <a:endParaRPr sz="1400">
              <a:solidFill>
                <a:srgbClr val="002060"/>
              </a:solidFill>
              <a:latin typeface="Calibri"/>
              <a:ea typeface="Calibri"/>
              <a:cs typeface="Calibri"/>
              <a:sym typeface="Calibri"/>
            </a:endParaRPr>
          </a:p>
        </p:txBody>
      </p:sp>
      <p:sp>
        <p:nvSpPr>
          <p:cNvPr id="1127" name="Google Shape;1127;p43"/>
          <p:cNvSpPr txBox="1"/>
          <p:nvPr/>
        </p:nvSpPr>
        <p:spPr>
          <a:xfrm>
            <a:off x="1550864" y="3531800"/>
            <a:ext cx="23163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4. Edward Jenner</a:t>
            </a:r>
            <a:endParaRPr sz="1100">
              <a:solidFill>
                <a:schemeClr val="lt1"/>
              </a:solidFill>
              <a:latin typeface="Calibri"/>
              <a:ea typeface="Calibri"/>
              <a:cs typeface="Calibri"/>
              <a:sym typeface="Calibri"/>
            </a:endParaRPr>
          </a:p>
        </p:txBody>
      </p:sp>
      <p:sp>
        <p:nvSpPr>
          <p:cNvPr id="1128" name="Google Shape;1128;p43"/>
          <p:cNvSpPr txBox="1"/>
          <p:nvPr/>
        </p:nvSpPr>
        <p:spPr>
          <a:xfrm>
            <a:off x="3938128" y="3793410"/>
            <a:ext cx="4662900" cy="1223700"/>
          </a:xfrm>
          <a:prstGeom prst="rect">
            <a:avLst/>
          </a:prstGeom>
          <a:solidFill>
            <a:schemeClr val="lt1"/>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a:solidFill>
                  <a:schemeClr val="dk1"/>
                </a:solidFill>
                <a:latin typeface="Calibri"/>
                <a:ea typeface="Calibri"/>
                <a:cs typeface="Calibri"/>
                <a:sym typeface="Calibri"/>
              </a:rPr>
              <a:t>Being in a </a:t>
            </a:r>
            <a:r>
              <a:rPr lang="en-GB" sz="1050" b="1">
                <a:solidFill>
                  <a:schemeClr val="dk1"/>
                </a:solidFill>
                <a:latin typeface="Calibri"/>
                <a:ea typeface="Calibri"/>
                <a:cs typeface="Calibri"/>
                <a:sym typeface="Calibri"/>
              </a:rPr>
              <a:t>rural </a:t>
            </a:r>
            <a:r>
              <a:rPr lang="en-GB" sz="1050">
                <a:solidFill>
                  <a:schemeClr val="dk1"/>
                </a:solidFill>
                <a:latin typeface="Calibri"/>
                <a:ea typeface="Calibri"/>
                <a:cs typeface="Calibri"/>
                <a:sym typeface="Calibri"/>
              </a:rPr>
              <a:t>area, there were a lot of </a:t>
            </a:r>
            <a:r>
              <a:rPr lang="en-GB" sz="1050" b="1">
                <a:solidFill>
                  <a:schemeClr val="dk1"/>
                </a:solidFill>
                <a:latin typeface="Calibri"/>
                <a:ea typeface="Calibri"/>
                <a:cs typeface="Calibri"/>
                <a:sym typeface="Calibri"/>
              </a:rPr>
              <a:t>dairy farms</a:t>
            </a:r>
            <a:r>
              <a:rPr lang="en-GB" sz="1050">
                <a:solidFill>
                  <a:schemeClr val="dk1"/>
                </a:solidFill>
                <a:latin typeface="Calibri"/>
                <a:ea typeface="Calibri"/>
                <a:cs typeface="Calibri"/>
                <a:sym typeface="Calibri"/>
              </a:rPr>
              <a:t>.  By chance, Jenner was often called out to treat </a:t>
            </a:r>
            <a:r>
              <a:rPr lang="en-GB" sz="1050" b="1">
                <a:solidFill>
                  <a:schemeClr val="dk1"/>
                </a:solidFill>
                <a:latin typeface="Calibri"/>
                <a:ea typeface="Calibri"/>
                <a:cs typeface="Calibri"/>
                <a:sym typeface="Calibri"/>
              </a:rPr>
              <a:t>dairy maids </a:t>
            </a:r>
            <a:r>
              <a:rPr lang="en-GB" sz="1050">
                <a:solidFill>
                  <a:schemeClr val="dk1"/>
                </a:solidFill>
                <a:latin typeface="Calibri"/>
                <a:ea typeface="Calibri"/>
                <a:cs typeface="Calibri"/>
                <a:sym typeface="Calibri"/>
              </a:rPr>
              <a:t>who were suffering from ‘cowpox’.  Cowpox caused </a:t>
            </a:r>
            <a:r>
              <a:rPr lang="en-GB" sz="1050" b="1">
                <a:solidFill>
                  <a:schemeClr val="dk1"/>
                </a:solidFill>
                <a:latin typeface="Calibri"/>
                <a:ea typeface="Calibri"/>
                <a:cs typeface="Calibri"/>
                <a:sym typeface="Calibri"/>
              </a:rPr>
              <a:t>red blisters </a:t>
            </a:r>
            <a:r>
              <a:rPr lang="en-GB" sz="1050">
                <a:solidFill>
                  <a:schemeClr val="dk1"/>
                </a:solidFill>
                <a:latin typeface="Calibri"/>
                <a:ea typeface="Calibri"/>
                <a:cs typeface="Calibri"/>
                <a:sym typeface="Calibri"/>
              </a:rPr>
              <a:t>on the skin, similar to smallpox and it could be transmitted from cows to humans easily.  Jenner was interested in how </a:t>
            </a:r>
            <a:r>
              <a:rPr lang="en-GB" sz="1050" b="1">
                <a:solidFill>
                  <a:schemeClr val="dk1"/>
                </a:solidFill>
                <a:latin typeface="Calibri"/>
                <a:ea typeface="Calibri"/>
                <a:cs typeface="Calibri"/>
                <a:sym typeface="Calibri"/>
              </a:rPr>
              <a:t>similar</a:t>
            </a:r>
            <a:r>
              <a:rPr lang="en-GB" sz="1050">
                <a:solidFill>
                  <a:schemeClr val="dk1"/>
                </a:solidFill>
                <a:latin typeface="Calibri"/>
                <a:ea typeface="Calibri"/>
                <a:cs typeface="Calibri"/>
                <a:sym typeface="Calibri"/>
              </a:rPr>
              <a:t> the two diseases were.   He also noticed another important connection - the milk maids who had previously caught cowpox, </a:t>
            </a:r>
            <a:r>
              <a:rPr lang="en-GB" sz="1050" b="1" u="sng">
                <a:solidFill>
                  <a:schemeClr val="dk1"/>
                </a:solidFill>
                <a:latin typeface="Calibri"/>
                <a:ea typeface="Calibri"/>
                <a:cs typeface="Calibri"/>
                <a:sym typeface="Calibri"/>
              </a:rPr>
              <a:t>never </a:t>
            </a:r>
            <a:r>
              <a:rPr lang="en-GB" sz="1050">
                <a:solidFill>
                  <a:schemeClr val="dk1"/>
                </a:solidFill>
                <a:latin typeface="Calibri"/>
                <a:ea typeface="Calibri"/>
                <a:cs typeface="Calibri"/>
                <a:sym typeface="Calibri"/>
              </a:rPr>
              <a:t>went on to catch smallpox.  To Jenner, this meant that whatever was in the cowpox disease was helping to prevent smallpox.</a:t>
            </a:r>
            <a:endParaRPr/>
          </a:p>
        </p:txBody>
      </p:sp>
      <p:sp>
        <p:nvSpPr>
          <p:cNvPr id="1129" name="Google Shape;1129;p43"/>
          <p:cNvSpPr txBox="1"/>
          <p:nvPr/>
        </p:nvSpPr>
        <p:spPr>
          <a:xfrm>
            <a:off x="3938128" y="3531800"/>
            <a:ext cx="46629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5. Jenner Links Smallpox to Cowpox</a:t>
            </a:r>
            <a:endParaRPr sz="1100">
              <a:solidFill>
                <a:schemeClr val="lt1"/>
              </a:solidFill>
              <a:latin typeface="Calibri"/>
              <a:ea typeface="Calibri"/>
              <a:cs typeface="Calibri"/>
              <a:sym typeface="Calibri"/>
            </a:endParaRPr>
          </a:p>
        </p:txBody>
      </p:sp>
      <p:sp>
        <p:nvSpPr>
          <p:cNvPr id="1130" name="Google Shape;1130;p43"/>
          <p:cNvSpPr txBox="1"/>
          <p:nvPr/>
        </p:nvSpPr>
        <p:spPr>
          <a:xfrm>
            <a:off x="8672053" y="3531800"/>
            <a:ext cx="34404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6. Experimentation and ‘Vaccination’.</a:t>
            </a:r>
            <a:endParaRPr sz="1100">
              <a:solidFill>
                <a:schemeClr val="lt1"/>
              </a:solidFill>
              <a:latin typeface="Calibri"/>
              <a:ea typeface="Calibri"/>
              <a:cs typeface="Calibri"/>
              <a:sym typeface="Calibri"/>
            </a:endParaRPr>
          </a:p>
        </p:txBody>
      </p:sp>
      <p:cxnSp>
        <p:nvCxnSpPr>
          <p:cNvPr id="1131" name="Google Shape;1131;p43"/>
          <p:cNvCxnSpPr>
            <a:stCxn id="1119" idx="2"/>
            <a:endCxn id="1126" idx="0"/>
          </p:cNvCxnSpPr>
          <p:nvPr/>
        </p:nvCxnSpPr>
        <p:spPr>
          <a:xfrm>
            <a:off x="6833695" y="2914992"/>
            <a:ext cx="0" cy="249300"/>
          </a:xfrm>
          <a:prstGeom prst="straightConnector1">
            <a:avLst/>
          </a:prstGeom>
          <a:noFill/>
          <a:ln w="38100" cap="flat" cmpd="sng">
            <a:solidFill>
              <a:srgbClr val="002060"/>
            </a:solidFill>
            <a:prstDash val="solid"/>
            <a:miter lim="800000"/>
            <a:headEnd type="none" w="sm" len="sm"/>
            <a:tailEnd type="triangle" w="med" len="med"/>
          </a:ln>
        </p:spPr>
      </p:cxnSp>
      <p:cxnSp>
        <p:nvCxnSpPr>
          <p:cNvPr id="1132" name="Google Shape;1132;p43"/>
          <p:cNvCxnSpPr>
            <a:stCxn id="1118" idx="2"/>
            <a:endCxn id="1126" idx="0"/>
          </p:cNvCxnSpPr>
          <p:nvPr/>
        </p:nvCxnSpPr>
        <p:spPr>
          <a:xfrm rot="-5400000" flipH="1">
            <a:off x="4898114" y="1228843"/>
            <a:ext cx="249300" cy="3621600"/>
          </a:xfrm>
          <a:prstGeom prst="bentConnector3">
            <a:avLst>
              <a:gd name="adj1" fmla="val 50017"/>
            </a:avLst>
          </a:prstGeom>
          <a:noFill/>
          <a:ln w="38100" cap="flat" cmpd="sng">
            <a:solidFill>
              <a:srgbClr val="002060"/>
            </a:solidFill>
            <a:prstDash val="solid"/>
            <a:miter lim="800000"/>
            <a:headEnd type="none" w="sm" len="sm"/>
            <a:tailEnd type="triangle" w="med" len="med"/>
          </a:ln>
        </p:spPr>
      </p:cxnSp>
      <p:cxnSp>
        <p:nvCxnSpPr>
          <p:cNvPr id="1133" name="Google Shape;1133;p43"/>
          <p:cNvCxnSpPr>
            <a:stCxn id="1123" idx="2"/>
            <a:endCxn id="1126" idx="0"/>
          </p:cNvCxnSpPr>
          <p:nvPr/>
        </p:nvCxnSpPr>
        <p:spPr>
          <a:xfrm rot="5400000">
            <a:off x="8515223" y="1224591"/>
            <a:ext cx="258300" cy="3621300"/>
          </a:xfrm>
          <a:prstGeom prst="bentConnector3">
            <a:avLst>
              <a:gd name="adj1" fmla="val 49997"/>
            </a:avLst>
          </a:prstGeom>
          <a:noFill/>
          <a:ln w="38100" cap="flat" cmpd="sng">
            <a:solidFill>
              <a:srgbClr val="002060"/>
            </a:solidFill>
            <a:prstDash val="solid"/>
            <a:miter lim="800000"/>
            <a:headEnd type="none" w="sm" len="sm"/>
            <a:tailEnd type="triangle" w="med" len="med"/>
          </a:ln>
        </p:spPr>
      </p:cxnSp>
      <p:sp>
        <p:nvSpPr>
          <p:cNvPr id="1134" name="Google Shape;1134;p43"/>
          <p:cNvSpPr txBox="1"/>
          <p:nvPr/>
        </p:nvSpPr>
        <p:spPr>
          <a:xfrm>
            <a:off x="89647" y="2191418"/>
            <a:ext cx="1431300" cy="45252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Smallpox</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Epidemics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Infect</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Inoculation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Inoculators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Dairy Maids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James Phipps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Cowpox</a:t>
            </a:r>
            <a:endParaRPr/>
          </a:p>
          <a:p>
            <a:pPr marL="171450" marR="0" lvl="0" indent="-171450" algn="l" rtl="0">
              <a:spcBef>
                <a:spcPts val="0"/>
              </a:spcBef>
              <a:spcAft>
                <a:spcPts val="0"/>
              </a:spcAft>
              <a:buClr>
                <a:schemeClr val="dk1"/>
              </a:buClr>
              <a:buSzPts val="1200"/>
              <a:buFont typeface="Noto Sans Symbols"/>
              <a:buChar char="❑"/>
            </a:pPr>
            <a:r>
              <a:rPr lang="en-GB" sz="1200" i="1">
                <a:solidFill>
                  <a:schemeClr val="dk1"/>
                </a:solidFill>
                <a:latin typeface="Calibri"/>
                <a:ea typeface="Calibri"/>
                <a:cs typeface="Calibri"/>
                <a:sym typeface="Calibri"/>
              </a:rPr>
              <a:t>Vacca</a:t>
            </a:r>
            <a:endParaRPr sz="1200" i="1">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Vaccination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Superstition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The Royal Society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Government</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Napoleon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World Health Organisation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Immunise</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Compulsory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Epidemic</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Edward Jenner</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Dr Thomas Dimsdale</a:t>
            </a:r>
            <a:endParaRPr sz="1200">
              <a:solidFill>
                <a:schemeClr val="dk1"/>
              </a:solidFill>
              <a:latin typeface="Calibri"/>
              <a:ea typeface="Calibri"/>
              <a:cs typeface="Calibri"/>
              <a:sym typeface="Calibri"/>
            </a:endParaRPr>
          </a:p>
          <a:p>
            <a:pPr marL="171450" marR="0" lvl="0" indent="-95250" algn="l" rtl="0">
              <a:spcBef>
                <a:spcPts val="0"/>
              </a:spcBef>
              <a:spcAft>
                <a:spcPts val="0"/>
              </a:spcAft>
              <a:buClr>
                <a:schemeClr val="dk1"/>
              </a:buClr>
              <a:buSzPts val="1200"/>
              <a:buFont typeface="Noto Sans Symbols"/>
              <a:buNone/>
            </a:pPr>
            <a:endParaRPr sz="1200">
              <a:solidFill>
                <a:schemeClr val="dk1"/>
              </a:solidFill>
              <a:latin typeface="Calibri"/>
              <a:ea typeface="Calibri"/>
              <a:cs typeface="Calibri"/>
              <a:sym typeface="Calibri"/>
            </a:endParaRPr>
          </a:p>
        </p:txBody>
      </p:sp>
      <p:pic>
        <p:nvPicPr>
          <p:cNvPr id="1135" name="Google Shape;1135;p43" descr="The hand of Sarah Nelmes infected with the cowpox. Immunology. Small pox. Work ID: s9z83pay."/>
          <p:cNvPicPr preferRelativeResize="0"/>
          <p:nvPr/>
        </p:nvPicPr>
        <p:blipFill rotWithShape="1">
          <a:blip r:embed="rId8">
            <a:alphaModFix/>
          </a:blip>
          <a:srcRect t="18885" b="13230"/>
          <a:stretch/>
        </p:blipFill>
        <p:spPr>
          <a:xfrm>
            <a:off x="3938128" y="5086504"/>
            <a:ext cx="4662947" cy="170003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1" name="Google Shape;1141;p44"/>
          <p:cNvSpPr txBox="1"/>
          <p:nvPr/>
        </p:nvSpPr>
        <p:spPr>
          <a:xfrm>
            <a:off x="89648" y="49103"/>
            <a:ext cx="14217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25b</a:t>
            </a:r>
            <a:endParaRPr/>
          </a:p>
        </p:txBody>
      </p:sp>
      <p:pic>
        <p:nvPicPr>
          <p:cNvPr id="1142" name="Google Shape;1142;p44" descr="Radio Newsman Regular"/>
          <p:cNvPicPr preferRelativeResize="0"/>
          <p:nvPr/>
        </p:nvPicPr>
        <p:blipFill rotWithShape="1">
          <a:blip r:embed="rId3">
            <a:alphaModFix/>
          </a:blip>
          <a:srcRect l="58713" b="-9998"/>
          <a:stretch/>
        </p:blipFill>
        <p:spPr>
          <a:xfrm>
            <a:off x="44823" y="986305"/>
            <a:ext cx="1466400" cy="175712"/>
          </a:xfrm>
          <a:prstGeom prst="rect">
            <a:avLst/>
          </a:prstGeom>
          <a:noFill/>
          <a:ln>
            <a:noFill/>
          </a:ln>
        </p:spPr>
      </p:pic>
      <p:pic>
        <p:nvPicPr>
          <p:cNvPr id="1143" name="Google Shape;1143;p44" descr="Radio Newsman Regular"/>
          <p:cNvPicPr preferRelativeResize="0"/>
          <p:nvPr/>
        </p:nvPicPr>
        <p:blipFill rotWithShape="1">
          <a:blip r:embed="rId4">
            <a:alphaModFix/>
          </a:blip>
          <a:srcRect l="27432" r="42097" b="-14995"/>
          <a:stretch/>
        </p:blipFill>
        <p:spPr>
          <a:xfrm>
            <a:off x="84866" y="724075"/>
            <a:ext cx="1426359" cy="225827"/>
          </a:xfrm>
          <a:prstGeom prst="rect">
            <a:avLst/>
          </a:prstGeom>
          <a:noFill/>
          <a:ln>
            <a:noFill/>
          </a:ln>
        </p:spPr>
      </p:pic>
      <p:pic>
        <p:nvPicPr>
          <p:cNvPr id="1144" name="Google Shape;1144;p44" descr="Radio Newsman Regular"/>
          <p:cNvPicPr preferRelativeResize="0"/>
          <p:nvPr/>
        </p:nvPicPr>
        <p:blipFill rotWithShape="1">
          <a:blip r:embed="rId5">
            <a:alphaModFix/>
          </a:blip>
          <a:srcRect r="73478" b="-4997"/>
          <a:stretch/>
        </p:blipFill>
        <p:spPr>
          <a:xfrm>
            <a:off x="89647" y="437649"/>
            <a:ext cx="1421575" cy="286426"/>
          </a:xfrm>
          <a:prstGeom prst="rect">
            <a:avLst/>
          </a:prstGeom>
          <a:noFill/>
          <a:ln>
            <a:noFill/>
          </a:ln>
        </p:spPr>
      </p:pic>
      <p:pic>
        <p:nvPicPr>
          <p:cNvPr id="1145" name="Google Shape;1145;p44" descr="Image result for heart monitor clipart"/>
          <p:cNvPicPr preferRelativeResize="0"/>
          <p:nvPr/>
        </p:nvPicPr>
        <p:blipFill rotWithShape="1">
          <a:blip r:embed="rId6">
            <a:alphaModFix/>
          </a:blip>
          <a:srcRect t="39191" r="15902" b="38201"/>
          <a:stretch/>
        </p:blipFill>
        <p:spPr>
          <a:xfrm>
            <a:off x="0" y="1145824"/>
            <a:ext cx="1511222" cy="785474"/>
          </a:xfrm>
          <a:prstGeom prst="rect">
            <a:avLst/>
          </a:prstGeom>
          <a:noFill/>
          <a:ln>
            <a:noFill/>
          </a:ln>
        </p:spPr>
      </p:pic>
      <p:sp>
        <p:nvSpPr>
          <p:cNvPr id="1146" name="Google Shape;1146;p44"/>
          <p:cNvSpPr txBox="1"/>
          <p:nvPr/>
        </p:nvSpPr>
        <p:spPr>
          <a:xfrm>
            <a:off x="1555406" y="49103"/>
            <a:ext cx="105603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2: </a:t>
            </a:r>
            <a:r>
              <a:rPr lang="en-GB" sz="1600">
                <a:solidFill>
                  <a:schemeClr val="lt1"/>
                </a:solidFill>
                <a:latin typeface="Calibri"/>
                <a:ea typeface="Calibri"/>
                <a:cs typeface="Calibri"/>
                <a:sym typeface="Calibri"/>
              </a:rPr>
              <a:t>Medicine – The 18</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&amp; 19</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Century – CASE STUDY: Edward Jenner and the Development of the Vaccination.</a:t>
            </a:r>
            <a:endParaRPr sz="1600" b="1">
              <a:solidFill>
                <a:schemeClr val="lt1"/>
              </a:solidFill>
              <a:latin typeface="Calibri"/>
              <a:ea typeface="Calibri"/>
              <a:cs typeface="Calibri"/>
              <a:sym typeface="Calibri"/>
            </a:endParaRPr>
          </a:p>
        </p:txBody>
      </p:sp>
      <p:pic>
        <p:nvPicPr>
          <p:cNvPr id="1147" name="Google Shape;1147;p44" descr="Related image"/>
          <p:cNvPicPr preferRelativeResize="0"/>
          <p:nvPr/>
        </p:nvPicPr>
        <p:blipFill rotWithShape="1">
          <a:blip r:embed="rId7">
            <a:alphaModFix/>
          </a:blip>
          <a:srcRect/>
          <a:stretch/>
        </p:blipFill>
        <p:spPr>
          <a:xfrm>
            <a:off x="532652" y="1177665"/>
            <a:ext cx="732840" cy="664943"/>
          </a:xfrm>
          <a:prstGeom prst="rect">
            <a:avLst/>
          </a:prstGeom>
          <a:noFill/>
          <a:ln>
            <a:noFill/>
          </a:ln>
        </p:spPr>
      </p:pic>
      <p:sp>
        <p:nvSpPr>
          <p:cNvPr id="1148" name="Google Shape;1148;p44"/>
          <p:cNvSpPr/>
          <p:nvPr/>
        </p:nvSpPr>
        <p:spPr>
          <a:xfrm>
            <a:off x="80042" y="1837530"/>
            <a:ext cx="1431300" cy="49566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9" name="Google Shape;1149;p44"/>
          <p:cNvSpPr txBox="1"/>
          <p:nvPr/>
        </p:nvSpPr>
        <p:spPr>
          <a:xfrm>
            <a:off x="127218" y="1893121"/>
            <a:ext cx="13368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KEY TERMS</a:t>
            </a:r>
            <a:endParaRPr sz="1200">
              <a:solidFill>
                <a:schemeClr val="lt1"/>
              </a:solidFill>
              <a:latin typeface="Calibri"/>
              <a:ea typeface="Calibri"/>
              <a:cs typeface="Calibri"/>
              <a:sym typeface="Calibri"/>
            </a:endParaRPr>
          </a:p>
        </p:txBody>
      </p:sp>
      <p:sp>
        <p:nvSpPr>
          <p:cNvPr id="1150" name="Google Shape;1150;p44"/>
          <p:cNvSpPr txBox="1"/>
          <p:nvPr/>
        </p:nvSpPr>
        <p:spPr>
          <a:xfrm>
            <a:off x="89647" y="2191418"/>
            <a:ext cx="1431300" cy="45252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Smallpox</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Epidemics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Infect</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Inoculation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Inoculators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Dairy Maids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James Phipps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Cowpox</a:t>
            </a:r>
            <a:endParaRPr/>
          </a:p>
          <a:p>
            <a:pPr marL="171450" marR="0" lvl="0" indent="-171450" algn="l" rtl="0">
              <a:spcBef>
                <a:spcPts val="0"/>
              </a:spcBef>
              <a:spcAft>
                <a:spcPts val="0"/>
              </a:spcAft>
              <a:buClr>
                <a:schemeClr val="dk1"/>
              </a:buClr>
              <a:buSzPts val="1200"/>
              <a:buFont typeface="Noto Sans Symbols"/>
              <a:buChar char="❑"/>
            </a:pPr>
            <a:r>
              <a:rPr lang="en-GB" sz="1200" i="1">
                <a:solidFill>
                  <a:schemeClr val="dk1"/>
                </a:solidFill>
                <a:latin typeface="Calibri"/>
                <a:ea typeface="Calibri"/>
                <a:cs typeface="Calibri"/>
                <a:sym typeface="Calibri"/>
              </a:rPr>
              <a:t>Vacca</a:t>
            </a:r>
            <a:endParaRPr sz="1200" i="1">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Vaccination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Superstition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The Royal Society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Government</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Napoleon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World Health Organisation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Immunise</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Compulsory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Epidemic</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Edward Jenner</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Dr Thomas Dimsdale</a:t>
            </a:r>
            <a:endParaRPr sz="1200">
              <a:solidFill>
                <a:schemeClr val="dk1"/>
              </a:solidFill>
              <a:latin typeface="Calibri"/>
              <a:ea typeface="Calibri"/>
              <a:cs typeface="Calibri"/>
              <a:sym typeface="Calibri"/>
            </a:endParaRPr>
          </a:p>
          <a:p>
            <a:pPr marL="171450" marR="0" lvl="0" indent="-95250" algn="l" rtl="0">
              <a:spcBef>
                <a:spcPts val="0"/>
              </a:spcBef>
              <a:spcAft>
                <a:spcPts val="0"/>
              </a:spcAft>
              <a:buClr>
                <a:schemeClr val="dk1"/>
              </a:buClr>
              <a:buSzPts val="1200"/>
              <a:buFont typeface="Noto Sans Symbols"/>
              <a:buNone/>
            </a:pPr>
            <a:endParaRPr sz="1200">
              <a:solidFill>
                <a:schemeClr val="dk1"/>
              </a:solidFill>
              <a:latin typeface="Calibri"/>
              <a:ea typeface="Calibri"/>
              <a:cs typeface="Calibri"/>
              <a:sym typeface="Calibri"/>
            </a:endParaRPr>
          </a:p>
        </p:txBody>
      </p:sp>
      <p:sp>
        <p:nvSpPr>
          <p:cNvPr id="1151" name="Google Shape;1151;p44"/>
          <p:cNvSpPr txBox="1"/>
          <p:nvPr/>
        </p:nvSpPr>
        <p:spPr>
          <a:xfrm>
            <a:off x="1551501" y="1344508"/>
            <a:ext cx="5001600" cy="28398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As with other big discoveries, it took a long time for people to accept the idea of a </a:t>
            </a:r>
            <a:r>
              <a:rPr lang="en-GB" sz="1050" b="1">
                <a:solidFill>
                  <a:schemeClr val="dk1"/>
                </a:solidFill>
                <a:latin typeface="Calibri"/>
                <a:ea typeface="Calibri"/>
                <a:cs typeface="Calibri"/>
                <a:sym typeface="Calibri"/>
              </a:rPr>
              <a:t>vaccination</a:t>
            </a:r>
            <a:r>
              <a:rPr lang="en-GB" sz="1050">
                <a:solidFill>
                  <a:schemeClr val="dk1"/>
                </a:solidFill>
                <a:latin typeface="Calibri"/>
                <a:ea typeface="Calibri"/>
                <a:cs typeface="Calibri"/>
                <a:sym typeface="Calibri"/>
              </a:rPr>
              <a:t>, especially as Jenner could not yet explain </a:t>
            </a:r>
            <a:r>
              <a:rPr lang="en-GB" sz="1050" b="1">
                <a:solidFill>
                  <a:schemeClr val="dk1"/>
                </a:solidFill>
                <a:latin typeface="Calibri"/>
                <a:ea typeface="Calibri"/>
                <a:cs typeface="Calibri"/>
                <a:sym typeface="Calibri"/>
              </a:rPr>
              <a:t>WHY</a:t>
            </a:r>
            <a:r>
              <a:rPr lang="en-GB" sz="1050">
                <a:solidFill>
                  <a:schemeClr val="dk1"/>
                </a:solidFill>
                <a:latin typeface="Calibri"/>
                <a:ea typeface="Calibri"/>
                <a:cs typeface="Calibri"/>
                <a:sym typeface="Calibri"/>
              </a:rPr>
              <a:t> it worked – just that it did.  </a:t>
            </a:r>
            <a:endParaRPr/>
          </a:p>
          <a:p>
            <a:pPr marL="171450" marR="0" lvl="0" indent="-17145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People were also suspicious because the making of the vaccination involved infecting someone with an </a:t>
            </a:r>
            <a:r>
              <a:rPr lang="en-GB" sz="1050" b="1">
                <a:solidFill>
                  <a:schemeClr val="dk1"/>
                </a:solidFill>
                <a:latin typeface="Calibri"/>
                <a:ea typeface="Calibri"/>
                <a:cs typeface="Calibri"/>
                <a:sym typeface="Calibri"/>
              </a:rPr>
              <a:t>animal </a:t>
            </a:r>
            <a:r>
              <a:rPr lang="en-GB" sz="1050">
                <a:solidFill>
                  <a:schemeClr val="dk1"/>
                </a:solidFill>
                <a:latin typeface="Calibri"/>
                <a:ea typeface="Calibri"/>
                <a:cs typeface="Calibri"/>
                <a:sym typeface="Calibri"/>
              </a:rPr>
              <a:t>disease.  In a time when </a:t>
            </a:r>
            <a:r>
              <a:rPr lang="en-GB" sz="1050" b="1">
                <a:solidFill>
                  <a:schemeClr val="dk1"/>
                </a:solidFill>
                <a:latin typeface="Calibri"/>
                <a:ea typeface="Calibri"/>
                <a:cs typeface="Calibri"/>
                <a:sym typeface="Calibri"/>
              </a:rPr>
              <a:t>superstition</a:t>
            </a:r>
            <a:r>
              <a:rPr lang="en-GB" sz="1050">
                <a:solidFill>
                  <a:schemeClr val="dk1"/>
                </a:solidFill>
                <a:latin typeface="Calibri"/>
                <a:ea typeface="Calibri"/>
                <a:cs typeface="Calibri"/>
                <a:sym typeface="Calibri"/>
              </a:rPr>
              <a:t> was still popular with the poorer parts of society this caused worry and people believed it was simply </a:t>
            </a:r>
            <a:r>
              <a:rPr lang="en-GB" sz="1050" b="1">
                <a:solidFill>
                  <a:schemeClr val="dk1"/>
                </a:solidFill>
                <a:latin typeface="Calibri"/>
                <a:ea typeface="Calibri"/>
                <a:cs typeface="Calibri"/>
                <a:sym typeface="Calibri"/>
              </a:rPr>
              <a:t>too strange </a:t>
            </a:r>
            <a:r>
              <a:rPr lang="en-GB" sz="1050">
                <a:solidFill>
                  <a:schemeClr val="dk1"/>
                </a:solidFill>
                <a:latin typeface="Calibri"/>
                <a:ea typeface="Calibri"/>
                <a:cs typeface="Calibri"/>
                <a:sym typeface="Calibri"/>
              </a:rPr>
              <a:t>to be true. </a:t>
            </a:r>
            <a:endParaRPr/>
          </a:p>
          <a:p>
            <a:pPr marL="171450" marR="0" lvl="0" indent="-17145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Priests and bishops taught against the idea of vaccinations as they felt using animal infections to heal people went against </a:t>
            </a:r>
            <a:r>
              <a:rPr lang="en-GB" sz="1050" b="1">
                <a:solidFill>
                  <a:schemeClr val="dk1"/>
                </a:solidFill>
                <a:latin typeface="Calibri"/>
                <a:ea typeface="Calibri"/>
                <a:cs typeface="Calibri"/>
                <a:sym typeface="Calibri"/>
              </a:rPr>
              <a:t>God’s will</a:t>
            </a:r>
            <a:r>
              <a:rPr lang="en-GB" sz="1050">
                <a:solidFill>
                  <a:schemeClr val="dk1"/>
                </a:solidFill>
                <a:latin typeface="Calibri"/>
                <a:ea typeface="Calibri"/>
                <a:cs typeface="Calibri"/>
                <a:sym typeface="Calibri"/>
              </a:rPr>
              <a:t>.  </a:t>
            </a:r>
            <a:endParaRPr/>
          </a:p>
          <a:p>
            <a:pPr marL="171450" marR="0" lvl="0" indent="-17145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The doctors who had been making a fortune out of using a smallpox inoculations were also against Jenner’s vaccination – more because it would </a:t>
            </a:r>
            <a:r>
              <a:rPr lang="en-GB" sz="1050" b="1">
                <a:solidFill>
                  <a:schemeClr val="dk1"/>
                </a:solidFill>
                <a:latin typeface="Calibri"/>
                <a:ea typeface="Calibri"/>
                <a:cs typeface="Calibri"/>
                <a:sym typeface="Calibri"/>
              </a:rPr>
              <a:t>harm their business </a:t>
            </a:r>
            <a:r>
              <a:rPr lang="en-GB" sz="1050">
                <a:solidFill>
                  <a:schemeClr val="dk1"/>
                </a:solidFill>
                <a:latin typeface="Calibri"/>
                <a:ea typeface="Calibri"/>
                <a:cs typeface="Calibri"/>
                <a:sym typeface="Calibri"/>
              </a:rPr>
              <a:t>and their personal wealth. They spread anti-Jenner propaganda. </a:t>
            </a:r>
            <a:endParaRPr/>
          </a:p>
          <a:p>
            <a:pPr marL="171450" marR="0" lvl="0" indent="-17145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In 1798, The Royal Society also  refused to publish Jenner’s ideas.  They were pleased that the vaccination worked but worried that he could not explain how the method worked.  </a:t>
            </a:r>
            <a:endParaRPr/>
          </a:p>
          <a:p>
            <a:pPr marL="171450" marR="0" lvl="0" indent="-17145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It is also true that because he was only a small, unknown rural GP rather than a much more well known London doctor, his ideas were not as respected.</a:t>
            </a:r>
            <a:endParaRPr/>
          </a:p>
        </p:txBody>
      </p:sp>
      <p:sp>
        <p:nvSpPr>
          <p:cNvPr id="1152" name="Google Shape;1152;p44"/>
          <p:cNvSpPr txBox="1"/>
          <p:nvPr/>
        </p:nvSpPr>
        <p:spPr>
          <a:xfrm>
            <a:off x="1551501" y="4928678"/>
            <a:ext cx="2235000" cy="17856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a:solidFill>
                  <a:schemeClr val="dk1"/>
                </a:solidFill>
                <a:latin typeface="Calibri"/>
                <a:ea typeface="Calibri"/>
                <a:cs typeface="Calibri"/>
                <a:sym typeface="Calibri"/>
              </a:rPr>
              <a:t>The smallpox vaccination saved many lives.  It quickly became popular in </a:t>
            </a:r>
            <a:r>
              <a:rPr lang="en-GB" sz="1100" b="1">
                <a:solidFill>
                  <a:schemeClr val="dk1"/>
                </a:solidFill>
                <a:latin typeface="Calibri"/>
                <a:ea typeface="Calibri"/>
                <a:cs typeface="Calibri"/>
                <a:sym typeface="Calibri"/>
              </a:rPr>
              <a:t>other countries </a:t>
            </a:r>
            <a:r>
              <a:rPr lang="en-GB" sz="1100">
                <a:solidFill>
                  <a:schemeClr val="dk1"/>
                </a:solidFill>
                <a:latin typeface="Calibri"/>
                <a:ea typeface="Calibri"/>
                <a:cs typeface="Calibri"/>
                <a:sym typeface="Calibri"/>
              </a:rPr>
              <a:t>and it is estimated that by 1800, 100,000 people around the world had been vaccinated.  For example, The French commander </a:t>
            </a:r>
            <a:r>
              <a:rPr lang="en-GB" sz="1100" b="1">
                <a:solidFill>
                  <a:schemeClr val="dk1"/>
                </a:solidFill>
                <a:latin typeface="Calibri"/>
                <a:ea typeface="Calibri"/>
                <a:cs typeface="Calibri"/>
                <a:sym typeface="Calibri"/>
              </a:rPr>
              <a:t>Napoleon</a:t>
            </a:r>
            <a:r>
              <a:rPr lang="en-GB" sz="1100">
                <a:solidFill>
                  <a:schemeClr val="dk1"/>
                </a:solidFill>
                <a:latin typeface="Calibri"/>
                <a:ea typeface="Calibri"/>
                <a:cs typeface="Calibri"/>
                <a:sym typeface="Calibri"/>
              </a:rPr>
              <a:t> had his entire army vaccinated in 1805.  The British government helped the impact of Jenner’s vaccinations.</a:t>
            </a:r>
            <a:endParaRPr/>
          </a:p>
        </p:txBody>
      </p:sp>
      <p:sp>
        <p:nvSpPr>
          <p:cNvPr id="1153" name="Google Shape;1153;p44"/>
          <p:cNvSpPr txBox="1"/>
          <p:nvPr/>
        </p:nvSpPr>
        <p:spPr>
          <a:xfrm>
            <a:off x="3925725" y="4928676"/>
            <a:ext cx="4075200" cy="18702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1">
                <a:solidFill>
                  <a:schemeClr val="dk1"/>
                </a:solidFill>
                <a:latin typeface="Calibri"/>
                <a:ea typeface="Calibri"/>
                <a:cs typeface="Calibri"/>
                <a:sym typeface="Calibri"/>
              </a:rPr>
              <a:t>Long Term Impact</a:t>
            </a:r>
            <a:endParaRPr/>
          </a:p>
          <a:p>
            <a:pPr marL="0" marR="0" lvl="0" indent="0" algn="l" rtl="0">
              <a:spcBef>
                <a:spcPts val="0"/>
              </a:spcBef>
              <a:spcAft>
                <a:spcPts val="0"/>
              </a:spcAft>
              <a:buNone/>
            </a:pPr>
            <a:r>
              <a:rPr lang="en-GB" sz="1050">
                <a:solidFill>
                  <a:schemeClr val="dk1"/>
                </a:solidFill>
                <a:latin typeface="Calibri"/>
                <a:ea typeface="Calibri"/>
                <a:cs typeface="Calibri"/>
                <a:sym typeface="Calibri"/>
              </a:rPr>
              <a:t>By the end of the 19</a:t>
            </a:r>
            <a:r>
              <a:rPr lang="en-GB" sz="1050" baseline="30000">
                <a:solidFill>
                  <a:schemeClr val="dk1"/>
                </a:solidFill>
                <a:latin typeface="Calibri"/>
                <a:ea typeface="Calibri"/>
                <a:cs typeface="Calibri"/>
                <a:sym typeface="Calibri"/>
              </a:rPr>
              <a:t>th</a:t>
            </a:r>
            <a:r>
              <a:rPr lang="en-GB" sz="1050">
                <a:solidFill>
                  <a:schemeClr val="dk1"/>
                </a:solidFill>
                <a:latin typeface="Calibri"/>
                <a:ea typeface="Calibri"/>
                <a:cs typeface="Calibri"/>
                <a:sym typeface="Calibri"/>
              </a:rPr>
              <a:t> century, vaccination against smallpox had been ‘normal’ in people’s lives.  Despite some small scale opposition, the statistics proved that the vaccination worked. Deaths fell dramatically after </a:t>
            </a:r>
            <a:r>
              <a:rPr lang="en-GB" sz="1050" b="1">
                <a:solidFill>
                  <a:schemeClr val="dk1"/>
                </a:solidFill>
                <a:latin typeface="Calibri"/>
                <a:ea typeface="Calibri"/>
                <a:cs typeface="Calibri"/>
                <a:sym typeface="Calibri"/>
              </a:rPr>
              <a:t>1871</a:t>
            </a:r>
            <a:r>
              <a:rPr lang="en-GB" sz="1050">
                <a:solidFill>
                  <a:schemeClr val="dk1"/>
                </a:solidFill>
                <a:latin typeface="Calibri"/>
                <a:ea typeface="Calibri"/>
                <a:cs typeface="Calibri"/>
                <a:sym typeface="Calibri"/>
              </a:rPr>
              <a:t> when the government began to enforce the vaccination by making it compulsory – it was now illegal NOT to immunise against smallpox. It could be argued that Jenner was partly responsible for the end of smallpox.  In 1979, </a:t>
            </a:r>
            <a:r>
              <a:rPr lang="en-GB" sz="1050" b="1">
                <a:solidFill>
                  <a:schemeClr val="dk1"/>
                </a:solidFill>
                <a:latin typeface="Calibri"/>
                <a:ea typeface="Calibri"/>
                <a:cs typeface="Calibri"/>
                <a:sym typeface="Calibri"/>
              </a:rPr>
              <a:t>the World Health Organisation</a:t>
            </a:r>
            <a:r>
              <a:rPr lang="en-GB" sz="1050">
                <a:solidFill>
                  <a:schemeClr val="dk1"/>
                </a:solidFill>
                <a:latin typeface="Calibri"/>
                <a:ea typeface="Calibri"/>
                <a:cs typeface="Calibri"/>
                <a:sym typeface="Calibri"/>
              </a:rPr>
              <a:t> announced that the disease had completely gone.  Jenner’s work also inspired other scientists such as Pasteur and Koch to search for other vaccinations for other diseases.    </a:t>
            </a:r>
            <a:endParaRPr/>
          </a:p>
        </p:txBody>
      </p:sp>
      <p:sp>
        <p:nvSpPr>
          <p:cNvPr id="1154" name="Google Shape;1154;p44"/>
          <p:cNvSpPr txBox="1"/>
          <p:nvPr/>
        </p:nvSpPr>
        <p:spPr>
          <a:xfrm>
            <a:off x="1551501" y="476391"/>
            <a:ext cx="10564200" cy="307800"/>
          </a:xfrm>
          <a:prstGeom prst="rect">
            <a:avLst/>
          </a:prstGeom>
          <a:solidFill>
            <a:srgbClr val="DDEAF6"/>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rgbClr val="002060"/>
                </a:solidFill>
                <a:latin typeface="Calibri"/>
                <a:ea typeface="Calibri"/>
                <a:cs typeface="Calibri"/>
                <a:sym typeface="Calibri"/>
              </a:rPr>
              <a:t>The Reaction to Edward Jenner’s Development of Vaccination</a:t>
            </a:r>
            <a:endParaRPr sz="1400">
              <a:solidFill>
                <a:srgbClr val="002060"/>
              </a:solidFill>
              <a:latin typeface="Calibri"/>
              <a:ea typeface="Calibri"/>
              <a:cs typeface="Calibri"/>
              <a:sym typeface="Calibri"/>
            </a:endParaRPr>
          </a:p>
        </p:txBody>
      </p:sp>
      <p:sp>
        <p:nvSpPr>
          <p:cNvPr id="1155" name="Google Shape;1155;p44"/>
          <p:cNvSpPr txBox="1"/>
          <p:nvPr/>
        </p:nvSpPr>
        <p:spPr>
          <a:xfrm>
            <a:off x="1551501" y="1039182"/>
            <a:ext cx="50016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7. The Negative Reaction to Jenner’s Findings</a:t>
            </a:r>
            <a:endParaRPr sz="1200">
              <a:solidFill>
                <a:schemeClr val="lt1"/>
              </a:solidFill>
              <a:latin typeface="Calibri"/>
              <a:ea typeface="Calibri"/>
              <a:cs typeface="Calibri"/>
              <a:sym typeface="Calibri"/>
            </a:endParaRPr>
          </a:p>
        </p:txBody>
      </p:sp>
      <p:sp>
        <p:nvSpPr>
          <p:cNvPr id="1156" name="Google Shape;1156;p44"/>
          <p:cNvSpPr txBox="1"/>
          <p:nvPr/>
        </p:nvSpPr>
        <p:spPr>
          <a:xfrm>
            <a:off x="6864770" y="1344508"/>
            <a:ext cx="3877800" cy="28398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One powerful group that was in favour of Jenner’s vaccination was the </a:t>
            </a:r>
            <a:r>
              <a:rPr lang="en-GB" sz="1050" b="1">
                <a:solidFill>
                  <a:schemeClr val="dk1"/>
                </a:solidFill>
                <a:latin typeface="Calibri"/>
                <a:ea typeface="Calibri"/>
                <a:cs typeface="Calibri"/>
                <a:sym typeface="Calibri"/>
              </a:rPr>
              <a:t>British government</a:t>
            </a:r>
            <a:r>
              <a:rPr lang="en-GB" sz="1050">
                <a:solidFill>
                  <a:schemeClr val="dk1"/>
                </a:solidFill>
                <a:latin typeface="Calibri"/>
                <a:ea typeface="Calibri"/>
                <a:cs typeface="Calibri"/>
                <a:sym typeface="Calibri"/>
              </a:rPr>
              <a:t>.  They agreed that Jenner’s vaccination was safer and more reliable than the inoculation.  Importantly for them, vaccination was also cheaper. </a:t>
            </a:r>
            <a:endParaRPr/>
          </a:p>
          <a:p>
            <a:pPr marL="171450" marR="0" lvl="0" indent="-17145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At the start of the 1800s, there was also beginning to be more doubt over the use of inoculations.  For example, in 1837, another smallpox epidemic broke out and 35,000 die.  Many argued it was caused by the inoculations when doctors got their samples of smallpox and cowpox mixed up.  </a:t>
            </a:r>
            <a:endParaRPr/>
          </a:p>
          <a:p>
            <a:pPr marL="171450" marR="0" lvl="0" indent="-17145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The government funded the vaccine and also helped promote it to the people of Britain.  In 1802, the government gave Jenner £10,000 to open a vaccination clinic.</a:t>
            </a:r>
            <a:endParaRPr/>
          </a:p>
          <a:p>
            <a:pPr marL="171450" marR="0" lvl="0" indent="-17145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In 1840, the government banned the inoculation of smallpox.  </a:t>
            </a:r>
            <a:endParaRPr/>
          </a:p>
          <a:p>
            <a:pPr marL="171450" marR="0" lvl="0" indent="-17145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By 1840, the government agreed to give children the smallpox vaccine for free.  </a:t>
            </a:r>
            <a:endParaRPr/>
          </a:p>
          <a:p>
            <a:pPr marL="171450" marR="0" lvl="0" indent="-17145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In 1853, the government made the smallpox vaccination </a:t>
            </a:r>
            <a:r>
              <a:rPr lang="en-GB" sz="1050" b="1">
                <a:solidFill>
                  <a:schemeClr val="dk1"/>
                </a:solidFill>
                <a:latin typeface="Calibri"/>
                <a:ea typeface="Calibri"/>
                <a:cs typeface="Calibri"/>
                <a:sym typeface="Calibri"/>
              </a:rPr>
              <a:t>compulsory</a:t>
            </a:r>
            <a:r>
              <a:rPr lang="en-GB" sz="1050">
                <a:solidFill>
                  <a:schemeClr val="dk1"/>
                </a:solidFill>
                <a:latin typeface="Calibri"/>
                <a:ea typeface="Calibri"/>
                <a:cs typeface="Calibri"/>
                <a:sym typeface="Calibri"/>
              </a:rPr>
              <a:t>.  </a:t>
            </a:r>
            <a:endParaRPr/>
          </a:p>
        </p:txBody>
      </p:sp>
      <p:sp>
        <p:nvSpPr>
          <p:cNvPr id="1157" name="Google Shape;1157;p44"/>
          <p:cNvSpPr txBox="1"/>
          <p:nvPr/>
        </p:nvSpPr>
        <p:spPr>
          <a:xfrm>
            <a:off x="1551500" y="4237132"/>
            <a:ext cx="10564200" cy="307800"/>
          </a:xfrm>
          <a:prstGeom prst="rect">
            <a:avLst/>
          </a:prstGeom>
          <a:solidFill>
            <a:srgbClr val="DDEAF6"/>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rgbClr val="002060"/>
                </a:solidFill>
                <a:latin typeface="Calibri"/>
                <a:ea typeface="Calibri"/>
                <a:cs typeface="Calibri"/>
                <a:sym typeface="Calibri"/>
              </a:rPr>
              <a:t>The Impact of Edward Jenner’s Development of Vaccination</a:t>
            </a:r>
            <a:endParaRPr sz="1400">
              <a:solidFill>
                <a:srgbClr val="002060"/>
              </a:solidFill>
              <a:latin typeface="Calibri"/>
              <a:ea typeface="Calibri"/>
              <a:cs typeface="Calibri"/>
              <a:sym typeface="Calibri"/>
            </a:endParaRPr>
          </a:p>
        </p:txBody>
      </p:sp>
      <p:sp>
        <p:nvSpPr>
          <p:cNvPr id="1158" name="Google Shape;1158;p44"/>
          <p:cNvSpPr txBox="1"/>
          <p:nvPr/>
        </p:nvSpPr>
        <p:spPr>
          <a:xfrm>
            <a:off x="6860844" y="1041969"/>
            <a:ext cx="38817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8. The Positive  Reaction to Jenner’s Findings</a:t>
            </a:r>
            <a:endParaRPr sz="1200">
              <a:solidFill>
                <a:schemeClr val="lt1"/>
              </a:solidFill>
              <a:latin typeface="Calibri"/>
              <a:ea typeface="Calibri"/>
              <a:cs typeface="Calibri"/>
              <a:sym typeface="Calibri"/>
            </a:endParaRPr>
          </a:p>
        </p:txBody>
      </p:sp>
      <p:sp>
        <p:nvSpPr>
          <p:cNvPr id="1159" name="Google Shape;1159;p44"/>
          <p:cNvSpPr/>
          <p:nvPr/>
        </p:nvSpPr>
        <p:spPr>
          <a:xfrm rot="5400000">
            <a:off x="3791082" y="779370"/>
            <a:ext cx="280500" cy="290100"/>
          </a:xfrm>
          <a:prstGeom prst="rightArrow">
            <a:avLst>
              <a:gd name="adj1" fmla="val 50000"/>
              <a:gd name="adj2" fmla="val 50000"/>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0" name="Google Shape;1160;p44"/>
          <p:cNvSpPr/>
          <p:nvPr/>
        </p:nvSpPr>
        <p:spPr>
          <a:xfrm rot="5400000">
            <a:off x="8675029" y="757680"/>
            <a:ext cx="253200" cy="290100"/>
          </a:xfrm>
          <a:prstGeom prst="rightArrow">
            <a:avLst>
              <a:gd name="adj1" fmla="val 50002"/>
              <a:gd name="adj2" fmla="val 50000"/>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1" name="Google Shape;1161;p44"/>
          <p:cNvSpPr txBox="1"/>
          <p:nvPr/>
        </p:nvSpPr>
        <p:spPr>
          <a:xfrm>
            <a:off x="1551500" y="4598294"/>
            <a:ext cx="22350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9. The Short Term Impact</a:t>
            </a:r>
            <a:endParaRPr sz="1200">
              <a:solidFill>
                <a:schemeClr val="lt1"/>
              </a:solidFill>
              <a:latin typeface="Calibri"/>
              <a:ea typeface="Calibri"/>
              <a:cs typeface="Calibri"/>
              <a:sym typeface="Calibri"/>
            </a:endParaRPr>
          </a:p>
        </p:txBody>
      </p:sp>
      <p:sp>
        <p:nvSpPr>
          <p:cNvPr id="1162" name="Google Shape;1162;p44"/>
          <p:cNvSpPr txBox="1"/>
          <p:nvPr/>
        </p:nvSpPr>
        <p:spPr>
          <a:xfrm>
            <a:off x="3931385" y="4598293"/>
            <a:ext cx="40695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10. The Longer Term Impact</a:t>
            </a:r>
            <a:endParaRPr sz="1200">
              <a:solidFill>
                <a:schemeClr val="lt1"/>
              </a:solidFill>
              <a:latin typeface="Calibri"/>
              <a:ea typeface="Calibri"/>
              <a:cs typeface="Calibri"/>
              <a:sym typeface="Calibri"/>
            </a:endParaRPr>
          </a:p>
        </p:txBody>
      </p:sp>
      <p:pic>
        <p:nvPicPr>
          <p:cNvPr id="1163" name="Google Shape;1163;p44"/>
          <p:cNvPicPr preferRelativeResize="0"/>
          <p:nvPr/>
        </p:nvPicPr>
        <p:blipFill rotWithShape="1">
          <a:blip r:embed="rId8">
            <a:alphaModFix/>
          </a:blip>
          <a:srcRect l="26310" t="39201" r="18462" b="18804"/>
          <a:stretch/>
        </p:blipFill>
        <p:spPr>
          <a:xfrm>
            <a:off x="8054837" y="4614412"/>
            <a:ext cx="4060958" cy="2202471"/>
          </a:xfrm>
          <a:prstGeom prst="rect">
            <a:avLst/>
          </a:prstGeom>
          <a:noFill/>
          <a:ln w="9525" cap="flat" cmpd="sng">
            <a:solidFill>
              <a:schemeClr val="dk1"/>
            </a:solidFill>
            <a:prstDash val="solid"/>
            <a:round/>
            <a:headEnd type="none" w="sm" len="sm"/>
            <a:tailEnd type="none" w="sm" len="sm"/>
          </a:ln>
        </p:spPr>
      </p:pic>
      <p:pic>
        <p:nvPicPr>
          <p:cNvPr id="1164" name="Google Shape;1164;p44"/>
          <p:cNvPicPr preferRelativeResize="0"/>
          <p:nvPr/>
        </p:nvPicPr>
        <p:blipFill rotWithShape="1">
          <a:blip r:embed="rId9">
            <a:alphaModFix/>
          </a:blip>
          <a:srcRect l="16396" t="12995" r="49915" b="18893"/>
          <a:stretch/>
        </p:blipFill>
        <p:spPr>
          <a:xfrm>
            <a:off x="10544175" y="196463"/>
            <a:ext cx="1647824" cy="4040668"/>
          </a:xfrm>
          <a:prstGeom prst="rect">
            <a:avLst/>
          </a:prstGeom>
          <a:noFill/>
          <a:ln>
            <a:noFill/>
          </a:ln>
        </p:spPr>
      </p:pic>
      <p:sp>
        <p:nvSpPr>
          <p:cNvPr id="1165" name="Google Shape;1165;p44"/>
          <p:cNvSpPr/>
          <p:nvPr/>
        </p:nvSpPr>
        <p:spPr>
          <a:xfrm rot="-1138733">
            <a:off x="10167782" y="444063"/>
            <a:ext cx="1332604" cy="627127"/>
          </a:xfrm>
          <a:custGeom>
            <a:avLst/>
            <a:gdLst/>
            <a:ahLst/>
            <a:cxnLst/>
            <a:rect l="l" t="t" r="r" b="b"/>
            <a:pathLst>
              <a:path w="1333504" h="627551" fill="none" extrusionOk="0">
                <a:moveTo>
                  <a:pt x="0" y="104594"/>
                </a:moveTo>
                <a:cubicBezTo>
                  <a:pt x="-3990" y="52561"/>
                  <a:pt x="54437" y="8112"/>
                  <a:pt x="104594" y="0"/>
                </a:cubicBezTo>
                <a:cubicBezTo>
                  <a:pt x="340750" y="14488"/>
                  <a:pt x="571445" y="6175"/>
                  <a:pt x="777877" y="0"/>
                </a:cubicBezTo>
                <a:lnTo>
                  <a:pt x="777877" y="0"/>
                </a:lnTo>
                <a:cubicBezTo>
                  <a:pt x="851302" y="-10735"/>
                  <a:pt x="1008960" y="-11106"/>
                  <a:pt x="1111253" y="0"/>
                </a:cubicBezTo>
                <a:cubicBezTo>
                  <a:pt x="1161475" y="5196"/>
                  <a:pt x="1181831" y="2704"/>
                  <a:pt x="1228910" y="0"/>
                </a:cubicBezTo>
                <a:cubicBezTo>
                  <a:pt x="1274961" y="-3668"/>
                  <a:pt x="1329860" y="43844"/>
                  <a:pt x="1333504" y="104594"/>
                </a:cubicBezTo>
                <a:cubicBezTo>
                  <a:pt x="1325955" y="204266"/>
                  <a:pt x="1344482" y="273332"/>
                  <a:pt x="1333504" y="366071"/>
                </a:cubicBezTo>
                <a:lnTo>
                  <a:pt x="1333504" y="366071"/>
                </a:lnTo>
                <a:cubicBezTo>
                  <a:pt x="1326760" y="423032"/>
                  <a:pt x="1338359" y="484006"/>
                  <a:pt x="1333504" y="522959"/>
                </a:cubicBezTo>
                <a:lnTo>
                  <a:pt x="1333504" y="522957"/>
                </a:lnTo>
                <a:cubicBezTo>
                  <a:pt x="1339171" y="589468"/>
                  <a:pt x="1287856" y="617656"/>
                  <a:pt x="1228910" y="627551"/>
                </a:cubicBezTo>
                <a:cubicBezTo>
                  <a:pt x="1180943" y="627238"/>
                  <a:pt x="1166025" y="624319"/>
                  <a:pt x="1111253" y="627551"/>
                </a:cubicBezTo>
                <a:cubicBezTo>
                  <a:pt x="1056119" y="716427"/>
                  <a:pt x="1044313" y="751052"/>
                  <a:pt x="1003355" y="851844"/>
                </a:cubicBezTo>
                <a:cubicBezTo>
                  <a:pt x="942282" y="791588"/>
                  <a:pt x="870784" y="710873"/>
                  <a:pt x="777877" y="627551"/>
                </a:cubicBezTo>
                <a:cubicBezTo>
                  <a:pt x="480520" y="654078"/>
                  <a:pt x="427807" y="618982"/>
                  <a:pt x="104594" y="627551"/>
                </a:cubicBezTo>
                <a:cubicBezTo>
                  <a:pt x="38191" y="626915"/>
                  <a:pt x="4726" y="567149"/>
                  <a:pt x="0" y="522957"/>
                </a:cubicBezTo>
                <a:lnTo>
                  <a:pt x="0" y="522959"/>
                </a:lnTo>
                <a:cubicBezTo>
                  <a:pt x="-4306" y="482550"/>
                  <a:pt x="-1940" y="436091"/>
                  <a:pt x="0" y="366071"/>
                </a:cubicBezTo>
                <a:lnTo>
                  <a:pt x="0" y="366071"/>
                </a:lnTo>
                <a:cubicBezTo>
                  <a:pt x="5163" y="240308"/>
                  <a:pt x="-9462" y="223077"/>
                  <a:pt x="0" y="104594"/>
                </a:cubicBezTo>
                <a:close/>
              </a:path>
              <a:path w="1333504" h="627551" extrusionOk="0">
                <a:moveTo>
                  <a:pt x="0" y="104594"/>
                </a:moveTo>
                <a:cubicBezTo>
                  <a:pt x="11007" y="39243"/>
                  <a:pt x="45436" y="8611"/>
                  <a:pt x="104594" y="0"/>
                </a:cubicBezTo>
                <a:cubicBezTo>
                  <a:pt x="352616" y="-6917"/>
                  <a:pt x="480787" y="-28732"/>
                  <a:pt x="777877" y="0"/>
                </a:cubicBezTo>
                <a:lnTo>
                  <a:pt x="777877" y="0"/>
                </a:lnTo>
                <a:cubicBezTo>
                  <a:pt x="869198" y="-10546"/>
                  <a:pt x="979790" y="-8723"/>
                  <a:pt x="1111253" y="0"/>
                </a:cubicBezTo>
                <a:cubicBezTo>
                  <a:pt x="1159385" y="-4722"/>
                  <a:pt x="1184335" y="-5068"/>
                  <a:pt x="1228910" y="0"/>
                </a:cubicBezTo>
                <a:cubicBezTo>
                  <a:pt x="1284945" y="1654"/>
                  <a:pt x="1329489" y="49529"/>
                  <a:pt x="1333504" y="104594"/>
                </a:cubicBezTo>
                <a:cubicBezTo>
                  <a:pt x="1330598" y="202862"/>
                  <a:pt x="1336570" y="300021"/>
                  <a:pt x="1333504" y="366071"/>
                </a:cubicBezTo>
                <a:lnTo>
                  <a:pt x="1333504" y="366071"/>
                </a:lnTo>
                <a:cubicBezTo>
                  <a:pt x="1332691" y="422794"/>
                  <a:pt x="1330748" y="486739"/>
                  <a:pt x="1333504" y="522959"/>
                </a:cubicBezTo>
                <a:lnTo>
                  <a:pt x="1333504" y="522957"/>
                </a:lnTo>
                <a:cubicBezTo>
                  <a:pt x="1329124" y="567374"/>
                  <a:pt x="1297443" y="618850"/>
                  <a:pt x="1228910" y="627551"/>
                </a:cubicBezTo>
                <a:cubicBezTo>
                  <a:pt x="1187892" y="627384"/>
                  <a:pt x="1163604" y="630953"/>
                  <a:pt x="1111253" y="627551"/>
                </a:cubicBezTo>
                <a:cubicBezTo>
                  <a:pt x="1073355" y="718294"/>
                  <a:pt x="1017754" y="795387"/>
                  <a:pt x="1003355" y="851844"/>
                </a:cubicBezTo>
                <a:cubicBezTo>
                  <a:pt x="901609" y="737134"/>
                  <a:pt x="878576" y="739153"/>
                  <a:pt x="777877" y="627551"/>
                </a:cubicBezTo>
                <a:cubicBezTo>
                  <a:pt x="560993" y="610573"/>
                  <a:pt x="347810" y="633921"/>
                  <a:pt x="104594" y="627551"/>
                </a:cubicBezTo>
                <a:cubicBezTo>
                  <a:pt x="34706" y="635219"/>
                  <a:pt x="-6280" y="588628"/>
                  <a:pt x="0" y="522957"/>
                </a:cubicBezTo>
                <a:lnTo>
                  <a:pt x="0" y="522959"/>
                </a:lnTo>
                <a:cubicBezTo>
                  <a:pt x="6808" y="478324"/>
                  <a:pt x="6063" y="409519"/>
                  <a:pt x="0" y="366071"/>
                </a:cubicBezTo>
                <a:lnTo>
                  <a:pt x="0" y="366071"/>
                </a:lnTo>
                <a:cubicBezTo>
                  <a:pt x="-1163" y="282340"/>
                  <a:pt x="7760" y="215130"/>
                  <a:pt x="0" y="104594"/>
                </a:cubicBezTo>
                <a:close/>
              </a:path>
            </a:pathLst>
          </a:cu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dk1"/>
                </a:solidFill>
                <a:latin typeface="Comic Sans MS"/>
                <a:ea typeface="Comic Sans MS"/>
                <a:cs typeface="Comic Sans MS"/>
                <a:sym typeface="Comic Sans MS"/>
              </a:rPr>
              <a:t>I told you it would work</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1" name="Google Shape;1171;p45"/>
          <p:cNvSpPr txBox="1"/>
          <p:nvPr/>
        </p:nvSpPr>
        <p:spPr>
          <a:xfrm>
            <a:off x="89648" y="49103"/>
            <a:ext cx="14217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26</a:t>
            </a:r>
            <a:endParaRPr/>
          </a:p>
        </p:txBody>
      </p:sp>
      <p:pic>
        <p:nvPicPr>
          <p:cNvPr id="1172" name="Google Shape;1172;p45" descr="Radio Newsman Regular"/>
          <p:cNvPicPr preferRelativeResize="0"/>
          <p:nvPr/>
        </p:nvPicPr>
        <p:blipFill rotWithShape="1">
          <a:blip r:embed="rId3">
            <a:alphaModFix/>
          </a:blip>
          <a:srcRect l="58713" b="-9998"/>
          <a:stretch/>
        </p:blipFill>
        <p:spPr>
          <a:xfrm>
            <a:off x="44823" y="986305"/>
            <a:ext cx="1419248" cy="170062"/>
          </a:xfrm>
          <a:prstGeom prst="rect">
            <a:avLst/>
          </a:prstGeom>
          <a:noFill/>
          <a:ln>
            <a:noFill/>
          </a:ln>
        </p:spPr>
      </p:pic>
      <p:pic>
        <p:nvPicPr>
          <p:cNvPr id="1173" name="Google Shape;1173;p45" descr="Radio Newsman Regular"/>
          <p:cNvPicPr preferRelativeResize="0"/>
          <p:nvPr/>
        </p:nvPicPr>
        <p:blipFill rotWithShape="1">
          <a:blip r:embed="rId4">
            <a:alphaModFix/>
          </a:blip>
          <a:srcRect l="27432" r="42097" b="-14995"/>
          <a:stretch/>
        </p:blipFill>
        <p:spPr>
          <a:xfrm>
            <a:off x="84866" y="724075"/>
            <a:ext cx="1379183" cy="225827"/>
          </a:xfrm>
          <a:prstGeom prst="rect">
            <a:avLst/>
          </a:prstGeom>
          <a:noFill/>
          <a:ln>
            <a:noFill/>
          </a:ln>
        </p:spPr>
      </p:pic>
      <p:pic>
        <p:nvPicPr>
          <p:cNvPr id="1174" name="Google Shape;1174;p45" descr="Radio Newsman Regular"/>
          <p:cNvPicPr preferRelativeResize="0"/>
          <p:nvPr/>
        </p:nvPicPr>
        <p:blipFill rotWithShape="1">
          <a:blip r:embed="rId5">
            <a:alphaModFix/>
          </a:blip>
          <a:srcRect r="73478" b="-4997"/>
          <a:stretch/>
        </p:blipFill>
        <p:spPr>
          <a:xfrm>
            <a:off x="89647" y="437649"/>
            <a:ext cx="1421575" cy="286426"/>
          </a:xfrm>
          <a:prstGeom prst="rect">
            <a:avLst/>
          </a:prstGeom>
          <a:noFill/>
          <a:ln>
            <a:noFill/>
          </a:ln>
        </p:spPr>
      </p:pic>
      <p:pic>
        <p:nvPicPr>
          <p:cNvPr id="1175" name="Google Shape;1175;p45" descr="Image result for heart monitor clipart"/>
          <p:cNvPicPr preferRelativeResize="0"/>
          <p:nvPr/>
        </p:nvPicPr>
        <p:blipFill rotWithShape="1">
          <a:blip r:embed="rId6">
            <a:alphaModFix/>
          </a:blip>
          <a:srcRect t="39191" r="15902" b="38201"/>
          <a:stretch/>
        </p:blipFill>
        <p:spPr>
          <a:xfrm>
            <a:off x="1" y="1145824"/>
            <a:ext cx="1464048" cy="785474"/>
          </a:xfrm>
          <a:prstGeom prst="rect">
            <a:avLst/>
          </a:prstGeom>
          <a:noFill/>
          <a:ln>
            <a:noFill/>
          </a:ln>
        </p:spPr>
      </p:pic>
      <p:sp>
        <p:nvSpPr>
          <p:cNvPr id="1176" name="Google Shape;1176;p45"/>
          <p:cNvSpPr txBox="1"/>
          <p:nvPr/>
        </p:nvSpPr>
        <p:spPr>
          <a:xfrm>
            <a:off x="1551504" y="49103"/>
            <a:ext cx="105642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2: </a:t>
            </a:r>
            <a:r>
              <a:rPr lang="en-GB" sz="1600">
                <a:solidFill>
                  <a:schemeClr val="lt1"/>
                </a:solidFill>
                <a:latin typeface="Calibri"/>
                <a:ea typeface="Calibri"/>
                <a:cs typeface="Calibri"/>
                <a:sym typeface="Calibri"/>
              </a:rPr>
              <a:t>Medicine – The 18</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&amp; 19</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Century – CASE STUDY: The Fight Against Cholera in London, 1854</a:t>
            </a:r>
            <a:endParaRPr sz="1600" b="1">
              <a:solidFill>
                <a:schemeClr val="lt1"/>
              </a:solidFill>
              <a:latin typeface="Calibri"/>
              <a:ea typeface="Calibri"/>
              <a:cs typeface="Calibri"/>
              <a:sym typeface="Calibri"/>
            </a:endParaRPr>
          </a:p>
        </p:txBody>
      </p:sp>
      <p:pic>
        <p:nvPicPr>
          <p:cNvPr id="1177" name="Google Shape;1177;p45" descr="Related image"/>
          <p:cNvPicPr preferRelativeResize="0"/>
          <p:nvPr/>
        </p:nvPicPr>
        <p:blipFill rotWithShape="1">
          <a:blip r:embed="rId7">
            <a:alphaModFix/>
          </a:blip>
          <a:srcRect/>
          <a:stretch/>
        </p:blipFill>
        <p:spPr>
          <a:xfrm>
            <a:off x="532652" y="1177665"/>
            <a:ext cx="732840" cy="664943"/>
          </a:xfrm>
          <a:prstGeom prst="rect">
            <a:avLst/>
          </a:prstGeom>
          <a:noFill/>
          <a:ln>
            <a:noFill/>
          </a:ln>
        </p:spPr>
      </p:pic>
      <p:sp>
        <p:nvSpPr>
          <p:cNvPr id="1178" name="Google Shape;1178;p45"/>
          <p:cNvSpPr/>
          <p:nvPr/>
        </p:nvSpPr>
        <p:spPr>
          <a:xfrm>
            <a:off x="80041" y="1837530"/>
            <a:ext cx="1431300" cy="49566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9" name="Google Shape;1179;p45"/>
          <p:cNvSpPr txBox="1"/>
          <p:nvPr/>
        </p:nvSpPr>
        <p:spPr>
          <a:xfrm>
            <a:off x="89647" y="1893121"/>
            <a:ext cx="13743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KEY TERMS</a:t>
            </a:r>
            <a:endParaRPr sz="1200">
              <a:solidFill>
                <a:schemeClr val="lt1"/>
              </a:solidFill>
              <a:latin typeface="Calibri"/>
              <a:ea typeface="Calibri"/>
              <a:cs typeface="Calibri"/>
              <a:sym typeface="Calibri"/>
            </a:endParaRPr>
          </a:p>
        </p:txBody>
      </p:sp>
      <p:sp>
        <p:nvSpPr>
          <p:cNvPr id="1180" name="Google Shape;1180;p45"/>
          <p:cNvSpPr txBox="1"/>
          <p:nvPr/>
        </p:nvSpPr>
        <p:spPr>
          <a:xfrm>
            <a:off x="1551503" y="428984"/>
            <a:ext cx="10564200" cy="769500"/>
          </a:xfrm>
          <a:prstGeom prst="rect">
            <a:avLst/>
          </a:prstGeom>
          <a:solidFill>
            <a:srgbClr val="DDEAF6"/>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a:solidFill>
                  <a:schemeClr val="dk1"/>
                </a:solidFill>
                <a:latin typeface="Calibri"/>
                <a:ea typeface="Calibri"/>
                <a:cs typeface="Calibri"/>
                <a:sym typeface="Calibri"/>
              </a:rPr>
              <a:t>HISTORICAL CONTEXT: </a:t>
            </a:r>
            <a:r>
              <a:rPr lang="en-GB" sz="1100">
                <a:solidFill>
                  <a:srgbClr val="002060"/>
                </a:solidFill>
                <a:latin typeface="Calibri"/>
                <a:ea typeface="Calibri"/>
                <a:cs typeface="Calibri"/>
                <a:sym typeface="Calibri"/>
              </a:rPr>
              <a:t>Cholera didn’t arrive in Britain until the early 1800s when it caused several bad epidemics. </a:t>
            </a:r>
            <a:r>
              <a:rPr lang="en-GB" sz="1100">
                <a:solidFill>
                  <a:schemeClr val="dk1"/>
                </a:solidFill>
                <a:latin typeface="Calibri"/>
                <a:ea typeface="Calibri"/>
                <a:cs typeface="Calibri"/>
                <a:sym typeface="Calibri"/>
              </a:rPr>
              <a:t>It was </a:t>
            </a:r>
            <a:r>
              <a:rPr lang="en-GB" sz="1100" b="1">
                <a:solidFill>
                  <a:schemeClr val="dk1"/>
                </a:solidFill>
                <a:latin typeface="Calibri"/>
                <a:ea typeface="Calibri"/>
                <a:cs typeface="Calibri"/>
                <a:sym typeface="Calibri"/>
              </a:rPr>
              <a:t>fatal </a:t>
            </a:r>
            <a:r>
              <a:rPr lang="en-GB" sz="1100">
                <a:solidFill>
                  <a:schemeClr val="dk1"/>
                </a:solidFill>
                <a:latin typeface="Calibri"/>
                <a:ea typeface="Calibri"/>
                <a:cs typeface="Calibri"/>
                <a:sym typeface="Calibri"/>
              </a:rPr>
              <a:t>and once caught would result in death within 6 days. </a:t>
            </a:r>
            <a:r>
              <a:rPr lang="en-GB" sz="1100" b="1">
                <a:solidFill>
                  <a:schemeClr val="dk1"/>
                </a:solidFill>
                <a:latin typeface="Calibri"/>
                <a:ea typeface="Calibri"/>
                <a:cs typeface="Calibri"/>
                <a:sym typeface="Calibri"/>
              </a:rPr>
              <a:t>Diarrhoea</a:t>
            </a:r>
            <a:r>
              <a:rPr lang="en-GB" sz="1100">
                <a:solidFill>
                  <a:schemeClr val="dk1"/>
                </a:solidFill>
                <a:latin typeface="Calibri"/>
                <a:ea typeface="Calibri"/>
                <a:cs typeface="Calibri"/>
                <a:sym typeface="Calibri"/>
              </a:rPr>
              <a:t> &amp; </a:t>
            </a:r>
            <a:r>
              <a:rPr lang="en-GB" sz="1100" b="1">
                <a:solidFill>
                  <a:schemeClr val="dk1"/>
                </a:solidFill>
                <a:latin typeface="Calibri"/>
                <a:ea typeface="Calibri"/>
                <a:cs typeface="Calibri"/>
                <a:sym typeface="Calibri"/>
              </a:rPr>
              <a:t>sickness </a:t>
            </a:r>
            <a:r>
              <a:rPr lang="en-GB" sz="1100">
                <a:solidFill>
                  <a:schemeClr val="dk1"/>
                </a:solidFill>
                <a:latin typeface="Calibri"/>
                <a:ea typeface="Calibri"/>
                <a:cs typeface="Calibri"/>
                <a:sym typeface="Calibri"/>
              </a:rPr>
              <a:t>would become so bad that the victim would </a:t>
            </a:r>
            <a:r>
              <a:rPr lang="en-GB" sz="1100" b="1">
                <a:solidFill>
                  <a:schemeClr val="dk1"/>
                </a:solidFill>
                <a:latin typeface="Calibri"/>
                <a:ea typeface="Calibri"/>
                <a:cs typeface="Calibri"/>
                <a:sym typeface="Calibri"/>
              </a:rPr>
              <a:t>dehydrate</a:t>
            </a:r>
            <a:r>
              <a:rPr lang="en-GB" sz="1100">
                <a:solidFill>
                  <a:schemeClr val="dk1"/>
                </a:solidFill>
                <a:latin typeface="Calibri"/>
                <a:ea typeface="Calibri"/>
                <a:cs typeface="Calibri"/>
                <a:sym typeface="Calibri"/>
              </a:rPr>
              <a:t>, blood would become thicker and not be able to flow through blood vessels.  Without a healthy supply of blood a person’s skin would turn blue.  Cholera was even known as the ‘</a:t>
            </a:r>
            <a:r>
              <a:rPr lang="en-GB" sz="1100" b="1">
                <a:solidFill>
                  <a:schemeClr val="dk1"/>
                </a:solidFill>
                <a:latin typeface="Calibri"/>
                <a:ea typeface="Calibri"/>
                <a:cs typeface="Calibri"/>
                <a:sym typeface="Calibri"/>
              </a:rPr>
              <a:t>Blue Death</a:t>
            </a:r>
            <a:r>
              <a:rPr lang="en-GB" sz="1100">
                <a:solidFill>
                  <a:schemeClr val="dk1"/>
                </a:solidFill>
                <a:latin typeface="Calibri"/>
                <a:ea typeface="Calibri"/>
                <a:cs typeface="Calibri"/>
                <a:sym typeface="Calibri"/>
              </a:rPr>
              <a:t>’.  It was easily spread from person to person and through </a:t>
            </a:r>
            <a:r>
              <a:rPr lang="en-GB" sz="1100" b="1">
                <a:solidFill>
                  <a:schemeClr val="dk1"/>
                </a:solidFill>
                <a:latin typeface="Calibri"/>
                <a:ea typeface="Calibri"/>
                <a:cs typeface="Calibri"/>
                <a:sym typeface="Calibri"/>
              </a:rPr>
              <a:t>water</a:t>
            </a:r>
            <a:r>
              <a:rPr lang="en-GB" sz="1100">
                <a:solidFill>
                  <a:schemeClr val="dk1"/>
                </a:solidFill>
                <a:latin typeface="Calibri"/>
                <a:ea typeface="Calibri"/>
                <a:cs typeface="Calibri"/>
                <a:sym typeface="Calibri"/>
              </a:rPr>
              <a:t> that had been </a:t>
            </a:r>
            <a:r>
              <a:rPr lang="en-GB" sz="1100" b="1">
                <a:solidFill>
                  <a:schemeClr val="dk1"/>
                </a:solidFill>
                <a:latin typeface="Calibri"/>
                <a:ea typeface="Calibri"/>
                <a:cs typeface="Calibri"/>
                <a:sym typeface="Calibri"/>
              </a:rPr>
              <a:t>contaminated</a:t>
            </a:r>
            <a:r>
              <a:rPr lang="en-GB" sz="1100">
                <a:solidFill>
                  <a:schemeClr val="dk1"/>
                </a:solidFill>
                <a:latin typeface="Calibri"/>
                <a:ea typeface="Calibri"/>
                <a:cs typeface="Calibri"/>
                <a:sym typeface="Calibri"/>
              </a:rPr>
              <a:t> with the </a:t>
            </a:r>
            <a:r>
              <a:rPr lang="en-GB" sz="1100" b="1">
                <a:solidFill>
                  <a:schemeClr val="dk1"/>
                </a:solidFill>
                <a:latin typeface="Calibri"/>
                <a:ea typeface="Calibri"/>
                <a:cs typeface="Calibri"/>
                <a:sym typeface="Calibri"/>
              </a:rPr>
              <a:t>faeces</a:t>
            </a:r>
            <a:r>
              <a:rPr lang="en-GB" sz="1100">
                <a:solidFill>
                  <a:schemeClr val="dk1"/>
                </a:solidFill>
                <a:latin typeface="Calibri"/>
                <a:ea typeface="Calibri"/>
                <a:cs typeface="Calibri"/>
                <a:sym typeface="Calibri"/>
              </a:rPr>
              <a:t> of another sufferer.  This lesson will cover how one individual, </a:t>
            </a:r>
            <a:r>
              <a:rPr lang="en-GB" sz="1100" b="1">
                <a:solidFill>
                  <a:schemeClr val="dk1"/>
                </a:solidFill>
                <a:latin typeface="Calibri"/>
                <a:ea typeface="Calibri"/>
                <a:cs typeface="Calibri"/>
                <a:sym typeface="Calibri"/>
              </a:rPr>
              <a:t>John Snow </a:t>
            </a:r>
            <a:r>
              <a:rPr lang="en-GB" sz="1100">
                <a:solidFill>
                  <a:schemeClr val="dk1"/>
                </a:solidFill>
                <a:latin typeface="Calibri"/>
                <a:ea typeface="Calibri"/>
                <a:cs typeface="Calibri"/>
                <a:sym typeface="Calibri"/>
              </a:rPr>
              <a:t>found the cause Cholera in 1854 and how the government tackled the disease. </a:t>
            </a:r>
            <a:endParaRPr sz="1050">
              <a:solidFill>
                <a:schemeClr val="dk1"/>
              </a:solidFill>
              <a:latin typeface="Calibri"/>
              <a:ea typeface="Calibri"/>
              <a:cs typeface="Calibri"/>
              <a:sym typeface="Calibri"/>
            </a:endParaRPr>
          </a:p>
        </p:txBody>
      </p:sp>
      <p:sp>
        <p:nvSpPr>
          <p:cNvPr id="1181" name="Google Shape;1181;p45"/>
          <p:cNvSpPr txBox="1"/>
          <p:nvPr/>
        </p:nvSpPr>
        <p:spPr>
          <a:xfrm>
            <a:off x="1551504" y="1463941"/>
            <a:ext cx="2393100" cy="1870200"/>
          </a:xfrm>
          <a:prstGeom prst="rect">
            <a:avLst/>
          </a:prstGeom>
          <a:solidFill>
            <a:schemeClr val="lt1"/>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a:solidFill>
                  <a:srgbClr val="002060"/>
                </a:solidFill>
                <a:latin typeface="Calibri"/>
                <a:ea typeface="Calibri"/>
                <a:cs typeface="Calibri"/>
                <a:sym typeface="Calibri"/>
              </a:rPr>
              <a:t>Cholera first arrived in London in </a:t>
            </a:r>
            <a:r>
              <a:rPr lang="en-GB" sz="1050" b="1">
                <a:solidFill>
                  <a:srgbClr val="002060"/>
                </a:solidFill>
                <a:latin typeface="Calibri"/>
                <a:ea typeface="Calibri"/>
                <a:cs typeface="Calibri"/>
                <a:sym typeface="Calibri"/>
              </a:rPr>
              <a:t>1832</a:t>
            </a:r>
            <a:r>
              <a:rPr lang="en-GB" sz="1050">
                <a:solidFill>
                  <a:srgbClr val="002060"/>
                </a:solidFill>
                <a:latin typeface="Calibri"/>
                <a:ea typeface="Calibri"/>
                <a:cs typeface="Calibri"/>
                <a:sym typeface="Calibri"/>
              </a:rPr>
              <a:t> when there were </a:t>
            </a:r>
            <a:r>
              <a:rPr lang="en-GB" sz="1050" b="1">
                <a:solidFill>
                  <a:srgbClr val="002060"/>
                </a:solidFill>
                <a:latin typeface="Calibri"/>
                <a:ea typeface="Calibri"/>
                <a:cs typeface="Calibri"/>
                <a:sym typeface="Calibri"/>
              </a:rPr>
              <a:t>5,275</a:t>
            </a:r>
            <a:r>
              <a:rPr lang="en-GB" sz="1050">
                <a:solidFill>
                  <a:srgbClr val="002060"/>
                </a:solidFill>
                <a:latin typeface="Calibri"/>
                <a:ea typeface="Calibri"/>
                <a:cs typeface="Calibri"/>
                <a:sym typeface="Calibri"/>
              </a:rPr>
              <a:t> deaths recorded in the city.  It mostly affected the </a:t>
            </a:r>
            <a:r>
              <a:rPr lang="en-GB" sz="1050" b="1">
                <a:solidFill>
                  <a:srgbClr val="002060"/>
                </a:solidFill>
                <a:latin typeface="Calibri"/>
                <a:ea typeface="Calibri"/>
                <a:cs typeface="Calibri"/>
                <a:sym typeface="Calibri"/>
              </a:rPr>
              <a:t>poorest </a:t>
            </a:r>
            <a:r>
              <a:rPr lang="en-GB" sz="1050">
                <a:solidFill>
                  <a:srgbClr val="002060"/>
                </a:solidFill>
                <a:latin typeface="Calibri"/>
                <a:ea typeface="Calibri"/>
                <a:cs typeface="Calibri"/>
                <a:sym typeface="Calibri"/>
              </a:rPr>
              <a:t>people living in the dirtiest conditions &amp; heavily populated places such as slum dwellings, workhouses and prisons. However, wealthier areas and people did not escape.  Like the </a:t>
            </a:r>
            <a:r>
              <a:rPr lang="en-GB" sz="1050" b="1">
                <a:solidFill>
                  <a:srgbClr val="002060"/>
                </a:solidFill>
                <a:latin typeface="Calibri"/>
                <a:ea typeface="Calibri"/>
                <a:cs typeface="Calibri"/>
                <a:sym typeface="Calibri"/>
              </a:rPr>
              <a:t>Black Death </a:t>
            </a:r>
            <a:r>
              <a:rPr lang="en-GB" sz="1050">
                <a:solidFill>
                  <a:srgbClr val="002060"/>
                </a:solidFill>
                <a:latin typeface="Calibri"/>
                <a:ea typeface="Calibri"/>
                <a:cs typeface="Calibri"/>
                <a:sym typeface="Calibri"/>
              </a:rPr>
              <a:t>(1348) and the </a:t>
            </a:r>
            <a:r>
              <a:rPr lang="en-GB" sz="1050" b="1">
                <a:solidFill>
                  <a:srgbClr val="002060"/>
                </a:solidFill>
                <a:latin typeface="Calibri"/>
                <a:ea typeface="Calibri"/>
                <a:cs typeface="Calibri"/>
                <a:sym typeface="Calibri"/>
              </a:rPr>
              <a:t>Plague</a:t>
            </a:r>
            <a:r>
              <a:rPr lang="en-GB" sz="1050">
                <a:solidFill>
                  <a:srgbClr val="002060"/>
                </a:solidFill>
                <a:latin typeface="Calibri"/>
                <a:ea typeface="Calibri"/>
                <a:cs typeface="Calibri"/>
                <a:sym typeface="Calibri"/>
              </a:rPr>
              <a:t> (1665) , doctors found it impossible to treat with no knowledge of how it was caused.  </a:t>
            </a:r>
            <a:endParaRPr/>
          </a:p>
        </p:txBody>
      </p:sp>
      <p:sp>
        <p:nvSpPr>
          <p:cNvPr id="1182" name="Google Shape;1182;p45"/>
          <p:cNvSpPr txBox="1"/>
          <p:nvPr/>
        </p:nvSpPr>
        <p:spPr>
          <a:xfrm>
            <a:off x="89647" y="2191418"/>
            <a:ext cx="1431300" cy="43407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Dehydrated</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The Blue Death</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Contaminated</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Slums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Workhouses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Boards of Health</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Miasma</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Water</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Faeces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John Snow</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Epidemic</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Fatal</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Soho (London)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Spot Map</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Broad Street</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Water Pump</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Cesspit</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Evidence</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Sewer systems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Great Stink (1858)</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Germ Theory (1861)</a:t>
            </a:r>
            <a:endParaRPr/>
          </a:p>
        </p:txBody>
      </p:sp>
      <p:sp>
        <p:nvSpPr>
          <p:cNvPr id="1183" name="Google Shape;1183;p45"/>
          <p:cNvSpPr txBox="1"/>
          <p:nvPr/>
        </p:nvSpPr>
        <p:spPr>
          <a:xfrm>
            <a:off x="1551503" y="1239752"/>
            <a:ext cx="23931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Cholera in London</a:t>
            </a:r>
            <a:endParaRPr sz="1100">
              <a:solidFill>
                <a:schemeClr val="lt1"/>
              </a:solidFill>
              <a:latin typeface="Calibri"/>
              <a:ea typeface="Calibri"/>
              <a:cs typeface="Calibri"/>
              <a:sym typeface="Calibri"/>
            </a:endParaRPr>
          </a:p>
        </p:txBody>
      </p:sp>
      <p:sp>
        <p:nvSpPr>
          <p:cNvPr id="1184" name="Google Shape;1184;p45"/>
          <p:cNvSpPr txBox="1"/>
          <p:nvPr/>
        </p:nvSpPr>
        <p:spPr>
          <a:xfrm>
            <a:off x="4005588" y="1463940"/>
            <a:ext cx="1981500" cy="1870200"/>
          </a:xfrm>
          <a:prstGeom prst="rect">
            <a:avLst/>
          </a:prstGeom>
          <a:solidFill>
            <a:schemeClr val="lt1"/>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a:solidFill>
                  <a:schemeClr val="dk1"/>
                </a:solidFill>
                <a:latin typeface="Calibri"/>
                <a:ea typeface="Calibri"/>
                <a:cs typeface="Calibri"/>
                <a:sym typeface="Calibri"/>
              </a:rPr>
              <a:t>There was still the belief that </a:t>
            </a:r>
            <a:r>
              <a:rPr lang="en-GB" sz="1050" b="1">
                <a:solidFill>
                  <a:schemeClr val="dk1"/>
                </a:solidFill>
                <a:latin typeface="Calibri"/>
                <a:ea typeface="Calibri"/>
                <a:cs typeface="Calibri"/>
                <a:sym typeface="Calibri"/>
              </a:rPr>
              <a:t>miasma</a:t>
            </a:r>
            <a:r>
              <a:rPr lang="en-GB" sz="1050">
                <a:solidFill>
                  <a:schemeClr val="dk1"/>
                </a:solidFill>
                <a:latin typeface="Calibri"/>
                <a:ea typeface="Calibri"/>
                <a:cs typeface="Calibri"/>
                <a:sym typeface="Calibri"/>
              </a:rPr>
              <a:t> (bad air) was the cause.  Attempts were made to </a:t>
            </a:r>
            <a:r>
              <a:rPr lang="en-GB" sz="1050" b="1">
                <a:solidFill>
                  <a:schemeClr val="dk1"/>
                </a:solidFill>
                <a:latin typeface="Calibri"/>
                <a:ea typeface="Calibri"/>
                <a:cs typeface="Calibri"/>
                <a:sym typeface="Calibri"/>
              </a:rPr>
              <a:t>clean</a:t>
            </a:r>
            <a:r>
              <a:rPr lang="en-GB" sz="1050">
                <a:solidFill>
                  <a:schemeClr val="dk1"/>
                </a:solidFill>
                <a:latin typeface="Calibri"/>
                <a:ea typeface="Calibri"/>
                <a:cs typeface="Calibri"/>
                <a:sym typeface="Calibri"/>
              </a:rPr>
              <a:t> the most dirty streets in the city.  The government encouraged (BUT did not force) cities to set up </a:t>
            </a:r>
            <a:r>
              <a:rPr lang="en-GB" sz="1050" b="1">
                <a:solidFill>
                  <a:schemeClr val="dk1"/>
                </a:solidFill>
                <a:latin typeface="Calibri"/>
                <a:ea typeface="Calibri"/>
                <a:cs typeface="Calibri"/>
                <a:sym typeface="Calibri"/>
              </a:rPr>
              <a:t>Boards of Health </a:t>
            </a:r>
            <a:r>
              <a:rPr lang="en-GB" sz="1050">
                <a:solidFill>
                  <a:schemeClr val="dk1"/>
                </a:solidFill>
                <a:latin typeface="Calibri"/>
                <a:ea typeface="Calibri"/>
                <a:cs typeface="Calibri"/>
                <a:sym typeface="Calibri"/>
              </a:rPr>
              <a:t>to tidy up the mess in which people were living.  However, those that did this saw little effect and cholera continued to spread quickly.</a:t>
            </a:r>
            <a:endParaRPr/>
          </a:p>
        </p:txBody>
      </p:sp>
      <p:sp>
        <p:nvSpPr>
          <p:cNvPr id="1185" name="Google Shape;1185;p45"/>
          <p:cNvSpPr txBox="1"/>
          <p:nvPr/>
        </p:nvSpPr>
        <p:spPr>
          <a:xfrm>
            <a:off x="6048267" y="1461015"/>
            <a:ext cx="1724100" cy="1870200"/>
          </a:xfrm>
          <a:prstGeom prst="rect">
            <a:avLst/>
          </a:prstGeom>
          <a:solidFill>
            <a:schemeClr val="lt1"/>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a:solidFill>
                  <a:srgbClr val="002060"/>
                </a:solidFill>
                <a:latin typeface="Calibri"/>
                <a:ea typeface="Calibri"/>
                <a:cs typeface="Calibri"/>
                <a:sym typeface="Calibri"/>
              </a:rPr>
              <a:t>John Snow was a </a:t>
            </a:r>
            <a:r>
              <a:rPr lang="en-GB" sz="1050" b="1">
                <a:solidFill>
                  <a:srgbClr val="002060"/>
                </a:solidFill>
                <a:latin typeface="Calibri"/>
                <a:ea typeface="Calibri"/>
                <a:cs typeface="Calibri"/>
                <a:sym typeface="Calibri"/>
              </a:rPr>
              <a:t>surgeon</a:t>
            </a:r>
            <a:r>
              <a:rPr lang="en-GB" sz="1050">
                <a:solidFill>
                  <a:srgbClr val="002060"/>
                </a:solidFill>
                <a:latin typeface="Calibri"/>
                <a:ea typeface="Calibri"/>
                <a:cs typeface="Calibri"/>
                <a:sym typeface="Calibri"/>
              </a:rPr>
              <a:t> who had moved to an area of London called </a:t>
            </a:r>
            <a:r>
              <a:rPr lang="en-GB" sz="1050" b="1">
                <a:solidFill>
                  <a:srgbClr val="002060"/>
                </a:solidFill>
                <a:latin typeface="Calibri"/>
                <a:ea typeface="Calibri"/>
                <a:cs typeface="Calibri"/>
                <a:sym typeface="Calibri"/>
              </a:rPr>
              <a:t>Soho</a:t>
            </a:r>
            <a:r>
              <a:rPr lang="en-GB" sz="1050">
                <a:solidFill>
                  <a:srgbClr val="002060"/>
                </a:solidFill>
                <a:latin typeface="Calibri"/>
                <a:ea typeface="Calibri"/>
                <a:cs typeface="Calibri"/>
                <a:sym typeface="Calibri"/>
              </a:rPr>
              <a:t> in 1836.  He became one of London’s leading </a:t>
            </a:r>
            <a:r>
              <a:rPr lang="en-GB" sz="1050" b="1">
                <a:solidFill>
                  <a:srgbClr val="002060"/>
                </a:solidFill>
                <a:latin typeface="Calibri"/>
                <a:ea typeface="Calibri"/>
                <a:cs typeface="Calibri"/>
                <a:sym typeface="Calibri"/>
              </a:rPr>
              <a:t>anaesthetists</a:t>
            </a:r>
            <a:r>
              <a:rPr lang="en-GB" sz="1050">
                <a:solidFill>
                  <a:srgbClr val="002060"/>
                </a:solidFill>
                <a:latin typeface="Calibri"/>
                <a:ea typeface="Calibri"/>
                <a:cs typeface="Calibri"/>
                <a:sym typeface="Calibri"/>
              </a:rPr>
              <a:t>.  It was John Snow who gave </a:t>
            </a:r>
            <a:r>
              <a:rPr lang="en-GB" sz="1050" b="1">
                <a:solidFill>
                  <a:srgbClr val="002060"/>
                </a:solidFill>
                <a:latin typeface="Calibri"/>
                <a:ea typeface="Calibri"/>
                <a:cs typeface="Calibri"/>
                <a:sym typeface="Calibri"/>
              </a:rPr>
              <a:t>Queen Victoria </a:t>
            </a:r>
            <a:r>
              <a:rPr lang="en-GB" sz="1050">
                <a:solidFill>
                  <a:srgbClr val="002060"/>
                </a:solidFill>
                <a:latin typeface="Calibri"/>
                <a:ea typeface="Calibri"/>
                <a:cs typeface="Calibri"/>
                <a:sym typeface="Calibri"/>
              </a:rPr>
              <a:t>chloroform during her birth of Prince Leopold in 1851.  He was very popular and well respected.</a:t>
            </a:r>
            <a:endParaRPr/>
          </a:p>
        </p:txBody>
      </p:sp>
      <p:sp>
        <p:nvSpPr>
          <p:cNvPr id="1186" name="Google Shape;1186;p45"/>
          <p:cNvSpPr txBox="1"/>
          <p:nvPr/>
        </p:nvSpPr>
        <p:spPr>
          <a:xfrm>
            <a:off x="7833516" y="1461015"/>
            <a:ext cx="3075300" cy="1870200"/>
          </a:xfrm>
          <a:prstGeom prst="rect">
            <a:avLst/>
          </a:prstGeom>
          <a:solidFill>
            <a:schemeClr val="lt1"/>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a:solidFill>
                  <a:schemeClr val="dk1"/>
                </a:solidFill>
                <a:latin typeface="Calibri"/>
                <a:ea typeface="Calibri"/>
                <a:cs typeface="Calibri"/>
                <a:sym typeface="Calibri"/>
              </a:rPr>
              <a:t>Snow carefully </a:t>
            </a:r>
            <a:r>
              <a:rPr lang="en-GB" sz="1050" b="1">
                <a:solidFill>
                  <a:schemeClr val="dk1"/>
                </a:solidFill>
                <a:latin typeface="Calibri"/>
                <a:ea typeface="Calibri"/>
                <a:cs typeface="Calibri"/>
                <a:sym typeface="Calibri"/>
              </a:rPr>
              <a:t>observed</a:t>
            </a:r>
            <a:r>
              <a:rPr lang="en-GB" sz="1050">
                <a:solidFill>
                  <a:schemeClr val="dk1"/>
                </a:solidFill>
                <a:latin typeface="Calibri"/>
                <a:ea typeface="Calibri"/>
                <a:cs typeface="Calibri"/>
                <a:sym typeface="Calibri"/>
              </a:rPr>
              <a:t> the events of the Cholera epidemic in London of </a:t>
            </a:r>
            <a:r>
              <a:rPr lang="en-GB" sz="1050" b="1">
                <a:solidFill>
                  <a:schemeClr val="dk1"/>
                </a:solidFill>
                <a:latin typeface="Calibri"/>
                <a:ea typeface="Calibri"/>
                <a:cs typeface="Calibri"/>
                <a:sym typeface="Calibri"/>
              </a:rPr>
              <a:t>1848-9</a:t>
            </a:r>
            <a:r>
              <a:rPr lang="en-GB" sz="1050">
                <a:solidFill>
                  <a:schemeClr val="dk1"/>
                </a:solidFill>
                <a:latin typeface="Calibri"/>
                <a:ea typeface="Calibri"/>
                <a:cs typeface="Calibri"/>
                <a:sym typeface="Calibri"/>
              </a:rPr>
              <a:t>.  He wrote his theories in a book called </a:t>
            </a:r>
            <a:r>
              <a:rPr lang="en-GB" sz="1050" i="1">
                <a:solidFill>
                  <a:schemeClr val="dk1"/>
                </a:solidFill>
                <a:latin typeface="Calibri"/>
                <a:ea typeface="Calibri"/>
                <a:cs typeface="Calibri"/>
                <a:sym typeface="Calibri"/>
              </a:rPr>
              <a:t>On the Mode of Communication of Cholera</a:t>
            </a:r>
            <a:r>
              <a:rPr lang="en-GB" sz="1050">
                <a:solidFill>
                  <a:schemeClr val="dk1"/>
                </a:solidFill>
                <a:latin typeface="Calibri"/>
                <a:ea typeface="Calibri"/>
                <a:cs typeface="Calibri"/>
                <a:sym typeface="Calibri"/>
              </a:rPr>
              <a:t>.  His theory was that Cholera could not be spread by miasma as the disease affected the </a:t>
            </a:r>
            <a:r>
              <a:rPr lang="en-GB" sz="1050" b="1">
                <a:solidFill>
                  <a:schemeClr val="dk1"/>
                </a:solidFill>
                <a:latin typeface="Calibri"/>
                <a:ea typeface="Calibri"/>
                <a:cs typeface="Calibri"/>
                <a:sym typeface="Calibri"/>
              </a:rPr>
              <a:t>stomach</a:t>
            </a:r>
            <a:r>
              <a:rPr lang="en-GB" sz="1050">
                <a:solidFill>
                  <a:schemeClr val="dk1"/>
                </a:solidFill>
                <a:latin typeface="Calibri"/>
                <a:ea typeface="Calibri"/>
                <a:cs typeface="Calibri"/>
                <a:sym typeface="Calibri"/>
              </a:rPr>
              <a:t> not the lungs.  He believed that </a:t>
            </a:r>
            <a:r>
              <a:rPr lang="en-GB" sz="1050" b="1">
                <a:solidFill>
                  <a:schemeClr val="dk1"/>
                </a:solidFill>
                <a:latin typeface="Calibri"/>
                <a:ea typeface="Calibri"/>
                <a:cs typeface="Calibri"/>
                <a:sym typeface="Calibri"/>
              </a:rPr>
              <a:t>drinking water </a:t>
            </a:r>
            <a:r>
              <a:rPr lang="en-GB" sz="1050">
                <a:solidFill>
                  <a:schemeClr val="dk1"/>
                </a:solidFill>
                <a:latin typeface="Calibri"/>
                <a:ea typeface="Calibri"/>
                <a:cs typeface="Calibri"/>
                <a:sym typeface="Calibri"/>
              </a:rPr>
              <a:t>was being </a:t>
            </a:r>
            <a:r>
              <a:rPr lang="en-GB" sz="1050" b="1">
                <a:solidFill>
                  <a:schemeClr val="dk1"/>
                </a:solidFill>
                <a:latin typeface="Calibri"/>
                <a:ea typeface="Calibri"/>
                <a:cs typeface="Calibri"/>
                <a:sym typeface="Calibri"/>
              </a:rPr>
              <a:t>contaminated</a:t>
            </a:r>
            <a:r>
              <a:rPr lang="en-GB" sz="1050">
                <a:solidFill>
                  <a:schemeClr val="dk1"/>
                </a:solidFill>
                <a:latin typeface="Calibri"/>
                <a:ea typeface="Calibri"/>
                <a:cs typeface="Calibri"/>
                <a:sym typeface="Calibri"/>
              </a:rPr>
              <a:t> by the cholera infected faeces (human waste) thrown away in the city drains.  Therefore, Snow correctly concluded that cholera was transmitted by dirty drinking water.  The only problem was that he had to prove it.</a:t>
            </a:r>
            <a:endParaRPr/>
          </a:p>
        </p:txBody>
      </p:sp>
      <p:sp>
        <p:nvSpPr>
          <p:cNvPr id="1187" name="Google Shape;1187;p45"/>
          <p:cNvSpPr txBox="1"/>
          <p:nvPr/>
        </p:nvSpPr>
        <p:spPr>
          <a:xfrm>
            <a:off x="1551503" y="3631827"/>
            <a:ext cx="3063000" cy="3163200"/>
          </a:xfrm>
          <a:prstGeom prst="rect">
            <a:avLst/>
          </a:prstGeom>
          <a:solidFill>
            <a:schemeClr val="lt1"/>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88900" marR="0" lvl="0" indent="-8890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Cholera once again broke out in London, and particularly in </a:t>
            </a:r>
            <a:r>
              <a:rPr lang="en-GB" sz="1050" b="1">
                <a:solidFill>
                  <a:schemeClr val="dk1"/>
                </a:solidFill>
                <a:latin typeface="Calibri"/>
                <a:ea typeface="Calibri"/>
                <a:cs typeface="Calibri"/>
                <a:sym typeface="Calibri"/>
              </a:rPr>
              <a:t>Soho</a:t>
            </a:r>
            <a:r>
              <a:rPr lang="en-GB" sz="1050">
                <a:solidFill>
                  <a:schemeClr val="dk1"/>
                </a:solidFill>
                <a:latin typeface="Calibri"/>
                <a:ea typeface="Calibri"/>
                <a:cs typeface="Calibri"/>
                <a:sym typeface="Calibri"/>
              </a:rPr>
              <a:t> where Snow lived.  He set out to further investigate the deaths in the area.  Snow created a </a:t>
            </a:r>
            <a:r>
              <a:rPr lang="en-GB" sz="1050" b="1">
                <a:solidFill>
                  <a:schemeClr val="dk1"/>
                </a:solidFill>
                <a:latin typeface="Calibri"/>
                <a:ea typeface="Calibri"/>
                <a:cs typeface="Calibri"/>
                <a:sym typeface="Calibri"/>
              </a:rPr>
              <a:t>spot map </a:t>
            </a:r>
            <a:r>
              <a:rPr lang="en-GB" sz="1050">
                <a:solidFill>
                  <a:schemeClr val="dk1"/>
                </a:solidFill>
                <a:latin typeface="Calibri"/>
                <a:ea typeface="Calibri"/>
                <a:cs typeface="Calibri"/>
                <a:sym typeface="Calibri"/>
              </a:rPr>
              <a:t>to show where the deaths had occurred.  He did this by buying a street map and drew spots to show the location of each death. </a:t>
            </a:r>
            <a:endParaRPr/>
          </a:p>
          <a:p>
            <a:pPr marL="88900" marR="0" lvl="0" indent="-8890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Looking at his map, he observed a large number of deaths around a water pump located </a:t>
            </a:r>
            <a:r>
              <a:rPr lang="en-GB" sz="1050" b="1">
                <a:solidFill>
                  <a:schemeClr val="dk1"/>
                </a:solidFill>
                <a:latin typeface="Calibri"/>
                <a:ea typeface="Calibri"/>
                <a:cs typeface="Calibri"/>
                <a:sym typeface="Calibri"/>
              </a:rPr>
              <a:t>on Broad Street</a:t>
            </a:r>
            <a:r>
              <a:rPr lang="en-GB" sz="1050">
                <a:solidFill>
                  <a:schemeClr val="dk1"/>
                </a:solidFill>
                <a:latin typeface="Calibri"/>
                <a:ea typeface="Calibri"/>
                <a:cs typeface="Calibri"/>
                <a:sym typeface="Calibri"/>
              </a:rPr>
              <a:t>.  To Snow, it was obvious that the water pump was linked to cholera.  Within 200 meters from the Broad Street pump there had been </a:t>
            </a:r>
            <a:r>
              <a:rPr lang="en-GB" sz="1050" b="1">
                <a:solidFill>
                  <a:schemeClr val="dk1"/>
                </a:solidFill>
                <a:latin typeface="Calibri"/>
                <a:ea typeface="Calibri"/>
                <a:cs typeface="Calibri"/>
                <a:sym typeface="Calibri"/>
              </a:rPr>
              <a:t>500 fatal cases </a:t>
            </a:r>
            <a:r>
              <a:rPr lang="en-GB" sz="1050">
                <a:solidFill>
                  <a:schemeClr val="dk1"/>
                </a:solidFill>
                <a:latin typeface="Calibri"/>
                <a:ea typeface="Calibri"/>
                <a:cs typeface="Calibri"/>
                <a:sym typeface="Calibri"/>
              </a:rPr>
              <a:t>of cholera. However, residents in a local workhouse which had its own water supply had not been badly affected with only 5 deaths out of 535.  </a:t>
            </a:r>
            <a:endParaRPr/>
          </a:p>
          <a:p>
            <a:pPr marL="88900" marR="0" lvl="0" indent="-88900" algn="l" rtl="0">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One mystery was a women who died of cholera several miles from Soho. However, it was discovered that she had once lived in Soho and had a bottle of water sent up to her from the </a:t>
            </a:r>
            <a:r>
              <a:rPr lang="en-GB" sz="1050" b="1">
                <a:solidFill>
                  <a:schemeClr val="dk1"/>
                </a:solidFill>
                <a:latin typeface="Calibri"/>
                <a:ea typeface="Calibri"/>
                <a:cs typeface="Calibri"/>
                <a:sym typeface="Calibri"/>
              </a:rPr>
              <a:t>Broad Street pump </a:t>
            </a:r>
            <a:r>
              <a:rPr lang="en-GB" sz="1050">
                <a:solidFill>
                  <a:schemeClr val="dk1"/>
                </a:solidFill>
                <a:latin typeface="Calibri"/>
                <a:ea typeface="Calibri"/>
                <a:cs typeface="Calibri"/>
                <a:sym typeface="Calibri"/>
              </a:rPr>
              <a:t>every day because she liked its taste!</a:t>
            </a:r>
            <a:endParaRPr/>
          </a:p>
        </p:txBody>
      </p:sp>
      <p:sp>
        <p:nvSpPr>
          <p:cNvPr id="1188" name="Google Shape;1188;p45"/>
          <p:cNvSpPr txBox="1"/>
          <p:nvPr/>
        </p:nvSpPr>
        <p:spPr>
          <a:xfrm>
            <a:off x="4676055" y="3358033"/>
            <a:ext cx="22200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Snow’s Actions</a:t>
            </a:r>
            <a:endParaRPr sz="1100">
              <a:solidFill>
                <a:schemeClr val="lt1"/>
              </a:solidFill>
              <a:latin typeface="Calibri"/>
              <a:ea typeface="Calibri"/>
              <a:cs typeface="Calibri"/>
              <a:sym typeface="Calibri"/>
            </a:endParaRPr>
          </a:p>
        </p:txBody>
      </p:sp>
      <p:sp>
        <p:nvSpPr>
          <p:cNvPr id="1189" name="Google Shape;1189;p45"/>
          <p:cNvSpPr txBox="1"/>
          <p:nvPr/>
        </p:nvSpPr>
        <p:spPr>
          <a:xfrm>
            <a:off x="4676055" y="3631056"/>
            <a:ext cx="2220000" cy="3163200"/>
          </a:xfrm>
          <a:prstGeom prst="rect">
            <a:avLst/>
          </a:prstGeom>
          <a:solidFill>
            <a:schemeClr val="lt1"/>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88900" marR="0" lvl="0" indent="-88900" algn="l" rtl="0">
              <a:spcBef>
                <a:spcPts val="0"/>
              </a:spcBef>
              <a:spcAft>
                <a:spcPts val="0"/>
              </a:spcAft>
              <a:buClr>
                <a:srgbClr val="002060"/>
              </a:buClr>
              <a:buSzPts val="1050"/>
              <a:buFont typeface="Arial"/>
              <a:buChar char="•"/>
            </a:pPr>
            <a:r>
              <a:rPr lang="en-GB" sz="1050">
                <a:solidFill>
                  <a:srgbClr val="002060"/>
                </a:solidFill>
                <a:latin typeface="Calibri"/>
                <a:ea typeface="Calibri"/>
                <a:cs typeface="Calibri"/>
                <a:sym typeface="Calibri"/>
              </a:rPr>
              <a:t>Famously, Snow tested his theory by taking </a:t>
            </a:r>
            <a:r>
              <a:rPr lang="en-GB" sz="1050" b="1">
                <a:solidFill>
                  <a:srgbClr val="002060"/>
                </a:solidFill>
                <a:latin typeface="Calibri"/>
                <a:ea typeface="Calibri"/>
                <a:cs typeface="Calibri"/>
                <a:sym typeface="Calibri"/>
              </a:rPr>
              <a:t>the handle away </a:t>
            </a:r>
            <a:r>
              <a:rPr lang="en-GB" sz="1050">
                <a:solidFill>
                  <a:srgbClr val="002060"/>
                </a:solidFill>
                <a:latin typeface="Calibri"/>
                <a:ea typeface="Calibri"/>
                <a:cs typeface="Calibri"/>
                <a:sym typeface="Calibri"/>
              </a:rPr>
              <a:t>from the water pump so locals could not use it – they had to use another water pump nearby. (Remember, water was not something that people could simply go and buy like today).  </a:t>
            </a:r>
            <a:endParaRPr/>
          </a:p>
          <a:p>
            <a:pPr marL="88900" marR="0" lvl="0" indent="-88900" algn="l" rtl="0">
              <a:spcBef>
                <a:spcPts val="0"/>
              </a:spcBef>
              <a:spcAft>
                <a:spcPts val="0"/>
              </a:spcAft>
              <a:buClr>
                <a:srgbClr val="002060"/>
              </a:buClr>
              <a:buSzPts val="1050"/>
              <a:buFont typeface="Arial"/>
              <a:buChar char="•"/>
            </a:pPr>
            <a:r>
              <a:rPr lang="en-GB" sz="1050">
                <a:solidFill>
                  <a:srgbClr val="002060"/>
                </a:solidFill>
                <a:latin typeface="Calibri"/>
                <a:ea typeface="Calibri"/>
                <a:cs typeface="Calibri"/>
                <a:sym typeface="Calibri"/>
              </a:rPr>
              <a:t>With no water from the pump available, the cases of Cholera simply disappeared!  A later inspection of the water pump revealed that it was only located 1 meter away from a </a:t>
            </a:r>
            <a:r>
              <a:rPr lang="en-GB" sz="1050" b="1">
                <a:solidFill>
                  <a:srgbClr val="002060"/>
                </a:solidFill>
                <a:latin typeface="Calibri"/>
                <a:ea typeface="Calibri"/>
                <a:cs typeface="Calibri"/>
                <a:sym typeface="Calibri"/>
              </a:rPr>
              <a:t>cesspit</a:t>
            </a:r>
            <a:r>
              <a:rPr lang="en-GB" sz="1050">
                <a:solidFill>
                  <a:srgbClr val="002060"/>
                </a:solidFill>
                <a:latin typeface="Calibri"/>
                <a:ea typeface="Calibri"/>
                <a:cs typeface="Calibri"/>
                <a:sym typeface="Calibri"/>
              </a:rPr>
              <a:t> (a pit for storing sewage and bodily waste).  The bricks around the cesspit had cracked which meant </a:t>
            </a:r>
            <a:r>
              <a:rPr lang="en-GB" sz="1050" b="1">
                <a:solidFill>
                  <a:srgbClr val="002060"/>
                </a:solidFill>
                <a:latin typeface="Calibri"/>
                <a:ea typeface="Calibri"/>
                <a:cs typeface="Calibri"/>
                <a:sym typeface="Calibri"/>
              </a:rPr>
              <a:t>waste</a:t>
            </a:r>
            <a:r>
              <a:rPr lang="en-GB" sz="1050">
                <a:solidFill>
                  <a:srgbClr val="002060"/>
                </a:solidFill>
                <a:latin typeface="Calibri"/>
                <a:ea typeface="Calibri"/>
                <a:cs typeface="Calibri"/>
                <a:sym typeface="Calibri"/>
              </a:rPr>
              <a:t> from it was seeping into the well connected to the drinking water pump.</a:t>
            </a:r>
            <a:endParaRPr/>
          </a:p>
        </p:txBody>
      </p:sp>
      <p:sp>
        <p:nvSpPr>
          <p:cNvPr id="1190" name="Google Shape;1190;p45"/>
          <p:cNvSpPr txBox="1"/>
          <p:nvPr/>
        </p:nvSpPr>
        <p:spPr>
          <a:xfrm>
            <a:off x="6957512" y="3356548"/>
            <a:ext cx="21057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The Consequences</a:t>
            </a:r>
            <a:endParaRPr sz="1100">
              <a:solidFill>
                <a:schemeClr val="lt1"/>
              </a:solidFill>
              <a:latin typeface="Calibri"/>
              <a:ea typeface="Calibri"/>
              <a:cs typeface="Calibri"/>
              <a:sym typeface="Calibri"/>
            </a:endParaRPr>
          </a:p>
        </p:txBody>
      </p:sp>
      <p:sp>
        <p:nvSpPr>
          <p:cNvPr id="1191" name="Google Shape;1191;p45"/>
          <p:cNvSpPr txBox="1"/>
          <p:nvPr/>
        </p:nvSpPr>
        <p:spPr>
          <a:xfrm>
            <a:off x="6957512" y="3631827"/>
            <a:ext cx="2105700" cy="3163200"/>
          </a:xfrm>
          <a:prstGeom prst="rect">
            <a:avLst/>
          </a:prstGeom>
          <a:solidFill>
            <a:schemeClr val="lt1"/>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a:solidFill>
                  <a:schemeClr val="dk1"/>
                </a:solidFill>
                <a:latin typeface="Calibri"/>
                <a:ea typeface="Calibri"/>
                <a:cs typeface="Calibri"/>
                <a:sym typeface="Calibri"/>
              </a:rPr>
              <a:t>In </a:t>
            </a:r>
            <a:r>
              <a:rPr lang="en-GB" sz="1050" b="1">
                <a:solidFill>
                  <a:schemeClr val="dk1"/>
                </a:solidFill>
                <a:latin typeface="Calibri"/>
                <a:ea typeface="Calibri"/>
                <a:cs typeface="Calibri"/>
                <a:sym typeface="Calibri"/>
              </a:rPr>
              <a:t>1855</a:t>
            </a:r>
            <a:r>
              <a:rPr lang="en-GB" sz="1050">
                <a:solidFill>
                  <a:schemeClr val="dk1"/>
                </a:solidFill>
                <a:latin typeface="Calibri"/>
                <a:ea typeface="Calibri"/>
                <a:cs typeface="Calibri"/>
                <a:sym typeface="Calibri"/>
              </a:rPr>
              <a:t>, Snow was allowed to presented his evidence to the government.  He suggested an improved sewer system in London to provide clean drinking water. A new sewer system was completed by </a:t>
            </a:r>
            <a:r>
              <a:rPr lang="en-GB" sz="1050" b="1">
                <a:solidFill>
                  <a:schemeClr val="dk1"/>
                </a:solidFill>
                <a:latin typeface="Calibri"/>
                <a:ea typeface="Calibri"/>
                <a:cs typeface="Calibri"/>
                <a:sym typeface="Calibri"/>
              </a:rPr>
              <a:t>1875</a:t>
            </a:r>
            <a:r>
              <a:rPr lang="en-GB" sz="1050">
                <a:solidFill>
                  <a:schemeClr val="dk1"/>
                </a:solidFill>
                <a:latin typeface="Calibri"/>
                <a:ea typeface="Calibri"/>
                <a:cs typeface="Calibri"/>
                <a:sym typeface="Calibri"/>
              </a:rPr>
              <a:t> but it was not just the work of Snow that caused the government to take action. The dry and hot summer of </a:t>
            </a:r>
            <a:r>
              <a:rPr lang="en-GB" sz="1050" b="1">
                <a:solidFill>
                  <a:schemeClr val="dk1"/>
                </a:solidFill>
                <a:latin typeface="Calibri"/>
                <a:ea typeface="Calibri"/>
                <a:cs typeface="Calibri"/>
                <a:sym typeface="Calibri"/>
              </a:rPr>
              <a:t>1858</a:t>
            </a:r>
            <a:r>
              <a:rPr lang="en-GB" sz="1050">
                <a:solidFill>
                  <a:schemeClr val="dk1"/>
                </a:solidFill>
                <a:latin typeface="Calibri"/>
                <a:ea typeface="Calibri"/>
                <a:cs typeface="Calibri"/>
                <a:sym typeface="Calibri"/>
              </a:rPr>
              <a:t> caused ‘</a:t>
            </a:r>
            <a:r>
              <a:rPr lang="en-GB" sz="1050" b="1">
                <a:solidFill>
                  <a:schemeClr val="dk1"/>
                </a:solidFill>
                <a:latin typeface="Calibri"/>
                <a:ea typeface="Calibri"/>
                <a:cs typeface="Calibri"/>
                <a:sym typeface="Calibri"/>
              </a:rPr>
              <a:t>The Great Stink</a:t>
            </a:r>
            <a:r>
              <a:rPr lang="en-GB" sz="1050">
                <a:solidFill>
                  <a:schemeClr val="dk1"/>
                </a:solidFill>
                <a:latin typeface="Calibri"/>
                <a:ea typeface="Calibri"/>
                <a:cs typeface="Calibri"/>
                <a:sym typeface="Calibri"/>
              </a:rPr>
              <a:t>’ when the River Thames started to dry up and revealed the stinking sewage on the riverbed below.  The waste began to heat up in the sun until the smell became terrible.  This happened right outside the </a:t>
            </a:r>
            <a:r>
              <a:rPr lang="en-GB" sz="1050" b="1">
                <a:solidFill>
                  <a:schemeClr val="dk1"/>
                </a:solidFill>
                <a:latin typeface="Calibri"/>
                <a:ea typeface="Calibri"/>
                <a:cs typeface="Calibri"/>
                <a:sym typeface="Calibri"/>
              </a:rPr>
              <a:t>Houses of Parliament.  </a:t>
            </a:r>
            <a:r>
              <a:rPr lang="en-GB" sz="1050">
                <a:solidFill>
                  <a:schemeClr val="dk1"/>
                </a:solidFill>
                <a:latin typeface="Calibri"/>
                <a:ea typeface="Calibri"/>
                <a:cs typeface="Calibri"/>
                <a:sym typeface="Calibri"/>
              </a:rPr>
              <a:t>The following year the new sewer system was started.</a:t>
            </a:r>
            <a:endParaRPr/>
          </a:p>
        </p:txBody>
      </p:sp>
      <p:sp>
        <p:nvSpPr>
          <p:cNvPr id="1192" name="Google Shape;1192;p45"/>
          <p:cNvSpPr txBox="1"/>
          <p:nvPr/>
        </p:nvSpPr>
        <p:spPr>
          <a:xfrm>
            <a:off x="9124741" y="3358033"/>
            <a:ext cx="29910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The Impact OF John Snow</a:t>
            </a:r>
            <a:endParaRPr sz="1100">
              <a:solidFill>
                <a:schemeClr val="lt1"/>
              </a:solidFill>
              <a:latin typeface="Calibri"/>
              <a:ea typeface="Calibri"/>
              <a:cs typeface="Calibri"/>
              <a:sym typeface="Calibri"/>
            </a:endParaRPr>
          </a:p>
        </p:txBody>
      </p:sp>
      <p:sp>
        <p:nvSpPr>
          <p:cNvPr id="1193" name="Google Shape;1193;p45"/>
          <p:cNvSpPr txBox="1"/>
          <p:nvPr/>
        </p:nvSpPr>
        <p:spPr>
          <a:xfrm>
            <a:off x="9124740" y="3618158"/>
            <a:ext cx="2991000" cy="3001500"/>
          </a:xfrm>
          <a:prstGeom prst="rect">
            <a:avLst/>
          </a:prstGeom>
          <a:solidFill>
            <a:schemeClr val="lt1"/>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88900" marR="0" lvl="0" indent="-88900" algn="l" rtl="0">
              <a:spcBef>
                <a:spcPts val="0"/>
              </a:spcBef>
              <a:spcAft>
                <a:spcPts val="0"/>
              </a:spcAft>
              <a:buClr>
                <a:srgbClr val="002060"/>
              </a:buClr>
              <a:buSzPts val="1050"/>
              <a:buFont typeface="Arial"/>
              <a:buChar char="•"/>
            </a:pPr>
            <a:r>
              <a:rPr lang="en-GB" sz="1050">
                <a:solidFill>
                  <a:srgbClr val="002060"/>
                </a:solidFill>
                <a:latin typeface="Calibri"/>
                <a:ea typeface="Calibri"/>
                <a:cs typeface="Calibri"/>
                <a:sym typeface="Calibri"/>
              </a:rPr>
              <a:t>Snow proved that clean drinking water was essential to prevent disease but many people </a:t>
            </a:r>
            <a:r>
              <a:rPr lang="en-GB" sz="1050" b="1">
                <a:solidFill>
                  <a:srgbClr val="002060"/>
                </a:solidFill>
                <a:latin typeface="Calibri"/>
                <a:ea typeface="Calibri"/>
                <a:cs typeface="Calibri"/>
                <a:sym typeface="Calibri"/>
              </a:rPr>
              <a:t>rejected</a:t>
            </a:r>
            <a:r>
              <a:rPr lang="en-GB" sz="1050">
                <a:solidFill>
                  <a:srgbClr val="002060"/>
                </a:solidFill>
                <a:latin typeface="Calibri"/>
                <a:ea typeface="Calibri"/>
                <a:cs typeface="Calibri"/>
                <a:sym typeface="Calibri"/>
              </a:rPr>
              <a:t> and </a:t>
            </a:r>
            <a:r>
              <a:rPr lang="en-GB" sz="1050" b="1">
                <a:solidFill>
                  <a:srgbClr val="002060"/>
                </a:solidFill>
                <a:latin typeface="Calibri"/>
                <a:ea typeface="Calibri"/>
                <a:cs typeface="Calibri"/>
                <a:sym typeface="Calibri"/>
              </a:rPr>
              <a:t>mocked</a:t>
            </a:r>
            <a:r>
              <a:rPr lang="en-GB" sz="1050">
                <a:solidFill>
                  <a:srgbClr val="002060"/>
                </a:solidFill>
                <a:latin typeface="Calibri"/>
                <a:ea typeface="Calibri"/>
                <a:cs typeface="Calibri"/>
                <a:sym typeface="Calibri"/>
              </a:rPr>
              <a:t> Snow’s work and stuck with the idea of miasma being to blame.  </a:t>
            </a:r>
            <a:endParaRPr/>
          </a:p>
          <a:p>
            <a:pPr marL="88900" marR="0" lvl="0" indent="-88900" algn="l" rtl="0">
              <a:spcBef>
                <a:spcPts val="0"/>
              </a:spcBef>
              <a:spcAft>
                <a:spcPts val="0"/>
              </a:spcAft>
              <a:buClr>
                <a:srgbClr val="002060"/>
              </a:buClr>
              <a:buSzPts val="1050"/>
              <a:buFont typeface="Arial"/>
              <a:buChar char="•"/>
            </a:pPr>
            <a:r>
              <a:rPr lang="en-GB" sz="1050">
                <a:solidFill>
                  <a:srgbClr val="002060"/>
                </a:solidFill>
                <a:latin typeface="Calibri"/>
                <a:ea typeface="Calibri"/>
                <a:cs typeface="Calibri"/>
                <a:sym typeface="Calibri"/>
              </a:rPr>
              <a:t>Some members of the government even </a:t>
            </a:r>
            <a:r>
              <a:rPr lang="en-GB" sz="1050" b="1">
                <a:solidFill>
                  <a:srgbClr val="002060"/>
                </a:solidFill>
                <a:latin typeface="Calibri"/>
                <a:ea typeface="Calibri"/>
                <a:cs typeface="Calibri"/>
                <a:sym typeface="Calibri"/>
              </a:rPr>
              <a:t>admitted</a:t>
            </a:r>
            <a:r>
              <a:rPr lang="en-GB" sz="1050">
                <a:solidFill>
                  <a:srgbClr val="002060"/>
                </a:solidFill>
                <a:latin typeface="Calibri"/>
                <a:ea typeface="Calibri"/>
                <a:cs typeface="Calibri"/>
                <a:sym typeface="Calibri"/>
              </a:rPr>
              <a:t> that if Snow was correct, it would be very </a:t>
            </a:r>
            <a:r>
              <a:rPr lang="en-GB" sz="1050" b="1">
                <a:solidFill>
                  <a:srgbClr val="002060"/>
                </a:solidFill>
                <a:latin typeface="Calibri"/>
                <a:ea typeface="Calibri"/>
                <a:cs typeface="Calibri"/>
                <a:sym typeface="Calibri"/>
              </a:rPr>
              <a:t>costly</a:t>
            </a:r>
            <a:r>
              <a:rPr lang="en-GB" sz="1050">
                <a:solidFill>
                  <a:srgbClr val="002060"/>
                </a:solidFill>
                <a:latin typeface="Calibri"/>
                <a:ea typeface="Calibri"/>
                <a:cs typeface="Calibri"/>
                <a:sym typeface="Calibri"/>
              </a:rPr>
              <a:t> to improve the quality of the drinking water in the poorer districts.  They even argued that Snow had no scientific proof despite all of his evidence. </a:t>
            </a:r>
            <a:endParaRPr/>
          </a:p>
          <a:p>
            <a:pPr marL="88900" marR="0" lvl="0" indent="-88900" algn="l" rtl="0">
              <a:spcBef>
                <a:spcPts val="0"/>
              </a:spcBef>
              <a:spcAft>
                <a:spcPts val="0"/>
              </a:spcAft>
              <a:buClr>
                <a:srgbClr val="002060"/>
              </a:buClr>
              <a:buSzPts val="1050"/>
              <a:buFont typeface="Arial"/>
              <a:buChar char="•"/>
            </a:pPr>
            <a:r>
              <a:rPr lang="en-GB" sz="1050">
                <a:solidFill>
                  <a:srgbClr val="002060"/>
                </a:solidFill>
                <a:latin typeface="Calibri"/>
                <a:ea typeface="Calibri"/>
                <a:cs typeface="Calibri"/>
                <a:sym typeface="Calibri"/>
              </a:rPr>
              <a:t>In the short term, Snow’s work had an </a:t>
            </a:r>
            <a:r>
              <a:rPr lang="en-GB" sz="1050" b="1">
                <a:solidFill>
                  <a:srgbClr val="002060"/>
                </a:solidFill>
                <a:latin typeface="Calibri"/>
                <a:ea typeface="Calibri"/>
                <a:cs typeface="Calibri"/>
                <a:sym typeface="Calibri"/>
              </a:rPr>
              <a:t>immediate impact </a:t>
            </a:r>
            <a:r>
              <a:rPr lang="en-GB" sz="1050">
                <a:solidFill>
                  <a:srgbClr val="002060"/>
                </a:solidFill>
                <a:latin typeface="Calibri"/>
                <a:ea typeface="Calibri"/>
                <a:cs typeface="Calibri"/>
                <a:sym typeface="Calibri"/>
              </a:rPr>
              <a:t>on the people of Soho with the repair and removal of the Broad Street Pump.  </a:t>
            </a:r>
            <a:endParaRPr/>
          </a:p>
          <a:p>
            <a:pPr marL="88900" marR="0" lvl="0" indent="-88900" algn="l" rtl="0">
              <a:spcBef>
                <a:spcPts val="0"/>
              </a:spcBef>
              <a:spcAft>
                <a:spcPts val="0"/>
              </a:spcAft>
              <a:buClr>
                <a:srgbClr val="002060"/>
              </a:buClr>
              <a:buSzPts val="1050"/>
              <a:buFont typeface="Arial"/>
              <a:buChar char="•"/>
            </a:pPr>
            <a:r>
              <a:rPr lang="en-GB" sz="1050">
                <a:solidFill>
                  <a:srgbClr val="002060"/>
                </a:solidFill>
                <a:latin typeface="Calibri"/>
                <a:ea typeface="Calibri"/>
                <a:cs typeface="Calibri"/>
                <a:sym typeface="Calibri"/>
              </a:rPr>
              <a:t>Unfortunately, his impact outside of this area was limited due to the attitudes of other scientists and the government.  </a:t>
            </a:r>
            <a:endParaRPr/>
          </a:p>
          <a:p>
            <a:pPr marL="88900" marR="0" lvl="0" indent="-88900" algn="l" rtl="0">
              <a:spcBef>
                <a:spcPts val="0"/>
              </a:spcBef>
              <a:spcAft>
                <a:spcPts val="0"/>
              </a:spcAft>
              <a:buClr>
                <a:srgbClr val="002060"/>
              </a:buClr>
              <a:buSzPts val="1050"/>
              <a:buFont typeface="Arial"/>
              <a:buChar char="•"/>
            </a:pPr>
            <a:r>
              <a:rPr lang="en-GB" sz="1050">
                <a:solidFill>
                  <a:srgbClr val="002060"/>
                </a:solidFill>
                <a:latin typeface="Calibri"/>
                <a:ea typeface="Calibri"/>
                <a:cs typeface="Calibri"/>
                <a:sym typeface="Calibri"/>
              </a:rPr>
              <a:t>The government had listened to the theories of John Snow but had only acted to repair sewers when it was in their own interest.</a:t>
            </a:r>
            <a:endParaRPr/>
          </a:p>
        </p:txBody>
      </p:sp>
      <p:sp>
        <p:nvSpPr>
          <p:cNvPr id="1194" name="Google Shape;1194;p45"/>
          <p:cNvSpPr txBox="1"/>
          <p:nvPr/>
        </p:nvSpPr>
        <p:spPr>
          <a:xfrm>
            <a:off x="1551503" y="3369446"/>
            <a:ext cx="30630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The 1854 Cholera Epidemic in London</a:t>
            </a:r>
            <a:endParaRPr sz="1100">
              <a:solidFill>
                <a:schemeClr val="lt1"/>
              </a:solidFill>
              <a:latin typeface="Calibri"/>
              <a:ea typeface="Calibri"/>
              <a:cs typeface="Calibri"/>
              <a:sym typeface="Calibri"/>
            </a:endParaRPr>
          </a:p>
        </p:txBody>
      </p:sp>
      <p:sp>
        <p:nvSpPr>
          <p:cNvPr id="1195" name="Google Shape;1195;p45"/>
          <p:cNvSpPr txBox="1"/>
          <p:nvPr/>
        </p:nvSpPr>
        <p:spPr>
          <a:xfrm>
            <a:off x="4005588" y="1236728"/>
            <a:ext cx="19815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Attempts to Prevent Cholera</a:t>
            </a:r>
            <a:endParaRPr sz="1100">
              <a:solidFill>
                <a:schemeClr val="lt1"/>
              </a:solidFill>
              <a:latin typeface="Calibri"/>
              <a:ea typeface="Calibri"/>
              <a:cs typeface="Calibri"/>
              <a:sym typeface="Calibri"/>
            </a:endParaRPr>
          </a:p>
        </p:txBody>
      </p:sp>
      <p:sp>
        <p:nvSpPr>
          <p:cNvPr id="1196" name="Google Shape;1196;p45"/>
          <p:cNvSpPr txBox="1"/>
          <p:nvPr/>
        </p:nvSpPr>
        <p:spPr>
          <a:xfrm>
            <a:off x="6048266" y="1237113"/>
            <a:ext cx="17241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Introducing John Snow</a:t>
            </a:r>
            <a:endParaRPr sz="1100">
              <a:solidFill>
                <a:schemeClr val="lt1"/>
              </a:solidFill>
              <a:latin typeface="Calibri"/>
              <a:ea typeface="Calibri"/>
              <a:cs typeface="Calibri"/>
              <a:sym typeface="Calibri"/>
            </a:endParaRPr>
          </a:p>
        </p:txBody>
      </p:sp>
      <p:sp>
        <p:nvSpPr>
          <p:cNvPr id="1197" name="Google Shape;1197;p45"/>
          <p:cNvSpPr txBox="1"/>
          <p:nvPr/>
        </p:nvSpPr>
        <p:spPr>
          <a:xfrm>
            <a:off x="7833517" y="1237113"/>
            <a:ext cx="30753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Snow begins to Study Cholera</a:t>
            </a:r>
            <a:endParaRPr sz="1100">
              <a:solidFill>
                <a:schemeClr val="lt1"/>
              </a:solidFill>
              <a:latin typeface="Calibri"/>
              <a:ea typeface="Calibri"/>
              <a:cs typeface="Calibri"/>
              <a:sym typeface="Calibri"/>
            </a:endParaRPr>
          </a:p>
        </p:txBody>
      </p:sp>
      <p:pic>
        <p:nvPicPr>
          <p:cNvPr id="1198" name="Google Shape;1198;p45" descr="epidemiologi – Store medisinske leksikon"/>
          <p:cNvPicPr preferRelativeResize="0"/>
          <p:nvPr/>
        </p:nvPicPr>
        <p:blipFill rotWithShape="1">
          <a:blip r:embed="rId8">
            <a:alphaModFix/>
          </a:blip>
          <a:srcRect l="5217" t="13832" r="25309" b="17145"/>
          <a:stretch/>
        </p:blipFill>
        <p:spPr>
          <a:xfrm>
            <a:off x="10908871" y="1223361"/>
            <a:ext cx="1193481" cy="213922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p46"/>
          <p:cNvSpPr/>
          <p:nvPr/>
        </p:nvSpPr>
        <p:spPr>
          <a:xfrm>
            <a:off x="1553587" y="1218653"/>
            <a:ext cx="10562100" cy="5497200"/>
          </a:xfrm>
          <a:prstGeom prst="rect">
            <a:avLst/>
          </a:prstGeom>
          <a:solidFill>
            <a:srgbClr val="D8D8D8"/>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4" name="Google Shape;1204;p46"/>
          <p:cNvSpPr txBox="1"/>
          <p:nvPr/>
        </p:nvSpPr>
        <p:spPr>
          <a:xfrm>
            <a:off x="89648" y="49103"/>
            <a:ext cx="14217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27a</a:t>
            </a:r>
            <a:endParaRPr/>
          </a:p>
        </p:txBody>
      </p:sp>
      <p:pic>
        <p:nvPicPr>
          <p:cNvPr id="1205" name="Google Shape;1205;p46" descr="Radio Newsman Regular"/>
          <p:cNvPicPr preferRelativeResize="0"/>
          <p:nvPr/>
        </p:nvPicPr>
        <p:blipFill rotWithShape="1">
          <a:blip r:embed="rId3">
            <a:alphaModFix/>
          </a:blip>
          <a:srcRect l="58713" b="-9998"/>
          <a:stretch/>
        </p:blipFill>
        <p:spPr>
          <a:xfrm>
            <a:off x="44823" y="852609"/>
            <a:ext cx="1466400" cy="175712"/>
          </a:xfrm>
          <a:prstGeom prst="rect">
            <a:avLst/>
          </a:prstGeom>
          <a:noFill/>
          <a:ln>
            <a:noFill/>
          </a:ln>
        </p:spPr>
      </p:pic>
      <p:pic>
        <p:nvPicPr>
          <p:cNvPr id="1206" name="Google Shape;1206;p46" descr="Radio Newsman Regular"/>
          <p:cNvPicPr preferRelativeResize="0"/>
          <p:nvPr/>
        </p:nvPicPr>
        <p:blipFill rotWithShape="1">
          <a:blip r:embed="rId4">
            <a:alphaModFix/>
          </a:blip>
          <a:srcRect l="27432" r="42097" b="-14995"/>
          <a:stretch/>
        </p:blipFill>
        <p:spPr>
          <a:xfrm>
            <a:off x="84866" y="658192"/>
            <a:ext cx="1426359" cy="225827"/>
          </a:xfrm>
          <a:prstGeom prst="rect">
            <a:avLst/>
          </a:prstGeom>
          <a:noFill/>
          <a:ln>
            <a:noFill/>
          </a:ln>
        </p:spPr>
      </p:pic>
      <p:pic>
        <p:nvPicPr>
          <p:cNvPr id="1207" name="Google Shape;1207;p46" descr="Radio Newsman Regular"/>
          <p:cNvPicPr preferRelativeResize="0"/>
          <p:nvPr/>
        </p:nvPicPr>
        <p:blipFill rotWithShape="1">
          <a:blip r:embed="rId5">
            <a:alphaModFix/>
          </a:blip>
          <a:srcRect r="73478" b="-4997"/>
          <a:stretch/>
        </p:blipFill>
        <p:spPr>
          <a:xfrm>
            <a:off x="89647" y="387657"/>
            <a:ext cx="1421575" cy="286426"/>
          </a:xfrm>
          <a:prstGeom prst="rect">
            <a:avLst/>
          </a:prstGeom>
          <a:noFill/>
          <a:ln>
            <a:noFill/>
          </a:ln>
        </p:spPr>
      </p:pic>
      <p:sp>
        <p:nvSpPr>
          <p:cNvPr id="1208" name="Google Shape;1208;p46"/>
          <p:cNvSpPr txBox="1"/>
          <p:nvPr/>
        </p:nvSpPr>
        <p:spPr>
          <a:xfrm>
            <a:off x="1555406" y="49103"/>
            <a:ext cx="105603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2: </a:t>
            </a:r>
            <a:r>
              <a:rPr lang="en-GB" sz="1600">
                <a:solidFill>
                  <a:schemeClr val="lt1"/>
                </a:solidFill>
                <a:latin typeface="Calibri"/>
                <a:ea typeface="Calibri"/>
                <a:cs typeface="Calibri"/>
                <a:sym typeface="Calibri"/>
              </a:rPr>
              <a:t>Medicine – The 18</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&amp; 19</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Century – Explaining WHY there were so many medical breakthroughs in the 19</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century.</a:t>
            </a:r>
            <a:endParaRPr sz="1600" b="1">
              <a:solidFill>
                <a:schemeClr val="lt1"/>
              </a:solidFill>
              <a:latin typeface="Calibri"/>
              <a:ea typeface="Calibri"/>
              <a:cs typeface="Calibri"/>
              <a:sym typeface="Calibri"/>
            </a:endParaRPr>
          </a:p>
        </p:txBody>
      </p:sp>
      <p:sp>
        <p:nvSpPr>
          <p:cNvPr id="1209" name="Google Shape;1209;p46"/>
          <p:cNvSpPr txBox="1"/>
          <p:nvPr/>
        </p:nvSpPr>
        <p:spPr>
          <a:xfrm>
            <a:off x="1551502" y="387657"/>
            <a:ext cx="10551300" cy="831000"/>
          </a:xfrm>
          <a:prstGeom prst="rect">
            <a:avLst/>
          </a:prstGeom>
          <a:solidFill>
            <a:srgbClr val="DDEAF6"/>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a:solidFill>
                  <a:schemeClr val="dk1"/>
                </a:solidFill>
                <a:latin typeface="Calibri"/>
                <a:ea typeface="Calibri"/>
                <a:cs typeface="Calibri"/>
                <a:sym typeface="Calibri"/>
              </a:rPr>
              <a:t>HISTORICAL CONTEXT:  </a:t>
            </a:r>
            <a:r>
              <a:rPr lang="en-GB" sz="1200">
                <a:solidFill>
                  <a:schemeClr val="dk1"/>
                </a:solidFill>
                <a:latin typeface="Calibri"/>
                <a:ea typeface="Calibri"/>
                <a:cs typeface="Calibri"/>
                <a:sym typeface="Calibri"/>
              </a:rPr>
              <a:t>These fact sheets will outline a number of </a:t>
            </a:r>
            <a:r>
              <a:rPr lang="en-GB" sz="1200" b="1">
                <a:solidFill>
                  <a:schemeClr val="dk1"/>
                </a:solidFill>
                <a:latin typeface="Calibri"/>
                <a:ea typeface="Calibri"/>
                <a:cs typeface="Calibri"/>
                <a:sym typeface="Calibri"/>
              </a:rPr>
              <a:t>different reasons </a:t>
            </a:r>
            <a:r>
              <a:rPr lang="en-GB" sz="1200">
                <a:solidFill>
                  <a:schemeClr val="dk1"/>
                </a:solidFill>
                <a:latin typeface="Calibri"/>
                <a:ea typeface="Calibri"/>
                <a:cs typeface="Calibri"/>
                <a:sym typeface="Calibri"/>
              </a:rPr>
              <a:t>why there were a significant number of medical breakthroughs throughout the 1800s.  Your task will be to fully </a:t>
            </a:r>
            <a:r>
              <a:rPr lang="en-GB" sz="1200" b="1">
                <a:solidFill>
                  <a:schemeClr val="dk1"/>
                </a:solidFill>
                <a:latin typeface="Calibri"/>
                <a:ea typeface="Calibri"/>
                <a:cs typeface="Calibri"/>
                <a:sym typeface="Calibri"/>
              </a:rPr>
              <a:t>understand</a:t>
            </a:r>
            <a:r>
              <a:rPr lang="en-GB" sz="1200">
                <a:solidFill>
                  <a:schemeClr val="dk1"/>
                </a:solidFill>
                <a:latin typeface="Calibri"/>
                <a:ea typeface="Calibri"/>
                <a:cs typeface="Calibri"/>
                <a:sym typeface="Calibri"/>
              </a:rPr>
              <a:t> and </a:t>
            </a:r>
            <a:r>
              <a:rPr lang="en-GB" sz="1200" b="1">
                <a:solidFill>
                  <a:schemeClr val="dk1"/>
                </a:solidFill>
                <a:latin typeface="Calibri"/>
                <a:ea typeface="Calibri"/>
                <a:cs typeface="Calibri"/>
                <a:sym typeface="Calibri"/>
              </a:rPr>
              <a:t>explain</a:t>
            </a:r>
            <a:r>
              <a:rPr lang="en-GB" sz="1200">
                <a:solidFill>
                  <a:schemeClr val="dk1"/>
                </a:solidFill>
                <a:latin typeface="Calibri"/>
                <a:ea typeface="Calibri"/>
                <a:cs typeface="Calibri"/>
                <a:sym typeface="Calibri"/>
              </a:rPr>
              <a:t> these reasons before attempting a 16 mark question and making a </a:t>
            </a:r>
            <a:r>
              <a:rPr lang="en-GB" sz="1200" b="1">
                <a:solidFill>
                  <a:schemeClr val="dk1"/>
                </a:solidFill>
                <a:latin typeface="Calibri"/>
                <a:ea typeface="Calibri"/>
                <a:cs typeface="Calibri"/>
                <a:sym typeface="Calibri"/>
              </a:rPr>
              <a:t>judgement</a:t>
            </a:r>
            <a:r>
              <a:rPr lang="en-GB" sz="1200">
                <a:solidFill>
                  <a:schemeClr val="dk1"/>
                </a:solidFill>
                <a:latin typeface="Calibri"/>
                <a:ea typeface="Calibri"/>
                <a:cs typeface="Calibri"/>
                <a:sym typeface="Calibri"/>
              </a:rPr>
              <a:t> about the most significant reason for the progress made.   However, don’t be fooled into thinking that all of the reasons can be neatly categorised into each category – it will be your job to understand how many of the reasons overlap.</a:t>
            </a:r>
            <a:endParaRPr sz="1100">
              <a:solidFill>
                <a:schemeClr val="dk1"/>
              </a:solidFill>
              <a:latin typeface="Calibri"/>
              <a:ea typeface="Calibri"/>
              <a:cs typeface="Calibri"/>
              <a:sym typeface="Calibri"/>
            </a:endParaRPr>
          </a:p>
        </p:txBody>
      </p:sp>
      <p:sp>
        <p:nvSpPr>
          <p:cNvPr id="1210" name="Google Shape;1210;p46"/>
          <p:cNvSpPr txBox="1"/>
          <p:nvPr/>
        </p:nvSpPr>
        <p:spPr>
          <a:xfrm>
            <a:off x="8782050" y="4759657"/>
            <a:ext cx="3320700" cy="1785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80975" marR="0" lvl="0" indent="-180975"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More scientists were willing to use </a:t>
            </a:r>
            <a:r>
              <a:rPr lang="en-GB" sz="1100" b="1">
                <a:solidFill>
                  <a:schemeClr val="dk1"/>
                </a:solidFill>
                <a:latin typeface="Calibri"/>
                <a:ea typeface="Calibri"/>
                <a:cs typeface="Calibri"/>
                <a:sym typeface="Calibri"/>
              </a:rPr>
              <a:t>scientific methods of investigation </a:t>
            </a:r>
            <a:r>
              <a:rPr lang="en-GB" sz="1100">
                <a:solidFill>
                  <a:schemeClr val="dk1"/>
                </a:solidFill>
                <a:latin typeface="Calibri"/>
                <a:ea typeface="Calibri"/>
                <a:cs typeface="Calibri"/>
                <a:sym typeface="Calibri"/>
              </a:rPr>
              <a:t>rather than believing what was written in older medical textbooks and </a:t>
            </a:r>
            <a:r>
              <a:rPr lang="en-GB" sz="1100" b="1">
                <a:solidFill>
                  <a:schemeClr val="dk1"/>
                </a:solidFill>
                <a:latin typeface="Calibri"/>
                <a:ea typeface="Calibri"/>
                <a:cs typeface="Calibri"/>
                <a:sym typeface="Calibri"/>
              </a:rPr>
              <a:t>experiments </a:t>
            </a:r>
            <a:r>
              <a:rPr lang="en-GB" sz="1100">
                <a:solidFill>
                  <a:schemeClr val="dk1"/>
                </a:solidFill>
                <a:latin typeface="Calibri"/>
                <a:ea typeface="Calibri"/>
                <a:cs typeface="Calibri"/>
                <a:sym typeface="Calibri"/>
              </a:rPr>
              <a:t>became common as a way to  discover new treatments. Both James Simpson (chloroform) and Edward Jenner (smallpox) experimented widely before finding what they were looking for.</a:t>
            </a:r>
            <a:endParaRPr/>
          </a:p>
          <a:p>
            <a:pPr marL="180975" marR="0" lvl="0" indent="-180975"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Doctors were more likely to use and record </a:t>
            </a:r>
            <a:r>
              <a:rPr lang="en-GB" sz="1100" b="1">
                <a:solidFill>
                  <a:schemeClr val="dk1"/>
                </a:solidFill>
                <a:latin typeface="Calibri"/>
                <a:ea typeface="Calibri"/>
                <a:cs typeface="Calibri"/>
                <a:sym typeface="Calibri"/>
              </a:rPr>
              <a:t>detailed evidence </a:t>
            </a:r>
            <a:r>
              <a:rPr lang="en-GB" sz="1100">
                <a:solidFill>
                  <a:schemeClr val="dk1"/>
                </a:solidFill>
                <a:latin typeface="Calibri"/>
                <a:ea typeface="Calibri"/>
                <a:cs typeface="Calibri"/>
                <a:sym typeface="Calibri"/>
              </a:rPr>
              <a:t>as a way to </a:t>
            </a:r>
            <a:r>
              <a:rPr lang="en-GB" sz="1100" b="1">
                <a:solidFill>
                  <a:schemeClr val="dk1"/>
                </a:solidFill>
                <a:latin typeface="Calibri"/>
                <a:ea typeface="Calibri"/>
                <a:cs typeface="Calibri"/>
                <a:sym typeface="Calibri"/>
              </a:rPr>
              <a:t>prove</a:t>
            </a:r>
            <a:r>
              <a:rPr lang="en-GB" sz="1100">
                <a:solidFill>
                  <a:schemeClr val="dk1"/>
                </a:solidFill>
                <a:latin typeface="Calibri"/>
                <a:ea typeface="Calibri"/>
                <a:cs typeface="Calibri"/>
                <a:sym typeface="Calibri"/>
              </a:rPr>
              <a:t> their findings to the government and other scientists.</a:t>
            </a:r>
            <a:endParaRPr/>
          </a:p>
        </p:txBody>
      </p:sp>
      <p:sp>
        <p:nvSpPr>
          <p:cNvPr id="1211" name="Google Shape;1211;p46"/>
          <p:cNvSpPr txBox="1"/>
          <p:nvPr/>
        </p:nvSpPr>
        <p:spPr>
          <a:xfrm>
            <a:off x="6051791" y="3124041"/>
            <a:ext cx="4797300" cy="1277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Noto Sans Symbols"/>
              <a:buChar char="❑"/>
            </a:pPr>
            <a:r>
              <a:rPr lang="en-GB" sz="1100" b="1">
                <a:solidFill>
                  <a:schemeClr val="dk1"/>
                </a:solidFill>
                <a:latin typeface="Calibri"/>
                <a:ea typeface="Calibri"/>
                <a:cs typeface="Calibri"/>
                <a:sym typeface="Calibri"/>
              </a:rPr>
              <a:t>Steel making </a:t>
            </a:r>
            <a:r>
              <a:rPr lang="en-GB" sz="1100">
                <a:solidFill>
                  <a:schemeClr val="dk1"/>
                </a:solidFill>
                <a:latin typeface="Calibri"/>
                <a:ea typeface="Calibri"/>
                <a:cs typeface="Calibri"/>
                <a:sym typeface="Calibri"/>
              </a:rPr>
              <a:t>helped produce thin </a:t>
            </a:r>
            <a:r>
              <a:rPr lang="en-GB" sz="1100" b="1">
                <a:solidFill>
                  <a:schemeClr val="dk1"/>
                </a:solidFill>
                <a:latin typeface="Calibri"/>
                <a:ea typeface="Calibri"/>
                <a:cs typeface="Calibri"/>
                <a:sym typeface="Calibri"/>
              </a:rPr>
              <a:t>syringe needles </a:t>
            </a:r>
            <a:r>
              <a:rPr lang="en-GB" sz="1100">
                <a:solidFill>
                  <a:schemeClr val="dk1"/>
                </a:solidFill>
                <a:latin typeface="Calibri"/>
                <a:ea typeface="Calibri"/>
                <a:cs typeface="Calibri"/>
                <a:sym typeface="Calibri"/>
              </a:rPr>
              <a:t>that to be used for vaccinations and improved glass making led to better microscope lenses                   and thermometers.  </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Without these superior medication instruments and pieces of equipment, it can be argued that some medical developments could not have taken place.  For example, </a:t>
            </a:r>
            <a:r>
              <a:rPr lang="en-GB" sz="1100" b="1">
                <a:solidFill>
                  <a:schemeClr val="dk1"/>
                </a:solidFill>
                <a:latin typeface="Calibri"/>
                <a:ea typeface="Calibri"/>
                <a:cs typeface="Calibri"/>
                <a:sym typeface="Calibri"/>
              </a:rPr>
              <a:t>Robert Koch </a:t>
            </a:r>
            <a:r>
              <a:rPr lang="en-GB" sz="1100">
                <a:solidFill>
                  <a:schemeClr val="dk1"/>
                </a:solidFill>
                <a:latin typeface="Calibri"/>
                <a:ea typeface="Calibri"/>
                <a:cs typeface="Calibri"/>
                <a:sym typeface="Calibri"/>
              </a:rPr>
              <a:t>needed the use of a modern microscope before he could clearly identify and then photograph specific types of bacteria.</a:t>
            </a:r>
            <a:endParaRPr/>
          </a:p>
        </p:txBody>
      </p:sp>
      <p:sp>
        <p:nvSpPr>
          <p:cNvPr id="1212" name="Google Shape;1212;p46"/>
          <p:cNvSpPr txBox="1"/>
          <p:nvPr/>
        </p:nvSpPr>
        <p:spPr>
          <a:xfrm>
            <a:off x="1610365" y="1601698"/>
            <a:ext cx="4351800" cy="2801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a:solidFill>
                  <a:schemeClr val="dk1"/>
                </a:solidFill>
                <a:latin typeface="Calibri"/>
                <a:ea typeface="Calibri"/>
                <a:cs typeface="Calibri"/>
                <a:sym typeface="Calibri"/>
              </a:rPr>
              <a:t>Many developments were the </a:t>
            </a:r>
            <a:r>
              <a:rPr lang="en-GB" sz="1100" b="1">
                <a:solidFill>
                  <a:schemeClr val="dk1"/>
                </a:solidFill>
                <a:latin typeface="Calibri"/>
                <a:ea typeface="Calibri"/>
                <a:cs typeface="Calibri"/>
                <a:sym typeface="Calibri"/>
              </a:rPr>
              <a:t>ideas</a:t>
            </a:r>
            <a:r>
              <a:rPr lang="en-GB" sz="1100">
                <a:solidFill>
                  <a:schemeClr val="dk1"/>
                </a:solidFill>
                <a:latin typeface="Calibri"/>
                <a:ea typeface="Calibri"/>
                <a:cs typeface="Calibri"/>
                <a:sym typeface="Calibri"/>
              </a:rPr>
              <a:t> of key individuals (and their teams).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In 1864, </a:t>
            </a:r>
            <a:r>
              <a:rPr lang="en-GB" sz="1100" b="1">
                <a:solidFill>
                  <a:schemeClr val="dk1"/>
                </a:solidFill>
                <a:latin typeface="Calibri"/>
                <a:ea typeface="Calibri"/>
                <a:cs typeface="Calibri"/>
                <a:sym typeface="Calibri"/>
              </a:rPr>
              <a:t>Joseph Lister </a:t>
            </a:r>
            <a:r>
              <a:rPr lang="en-GB" sz="1100">
                <a:solidFill>
                  <a:schemeClr val="dk1"/>
                </a:solidFill>
                <a:latin typeface="Calibri"/>
                <a:ea typeface="Calibri"/>
                <a:cs typeface="Calibri"/>
                <a:sym typeface="Calibri"/>
              </a:rPr>
              <a:t>saw the use of the chemical carbolic acid as a way to prevent the bad smells from sewage.  It was </a:t>
            </a:r>
            <a:r>
              <a:rPr lang="en-GB" sz="1100" b="1" i="1">
                <a:solidFill>
                  <a:schemeClr val="dk1"/>
                </a:solidFill>
                <a:latin typeface="Calibri"/>
                <a:ea typeface="Calibri"/>
                <a:cs typeface="Calibri"/>
                <a:sym typeface="Calibri"/>
              </a:rPr>
              <a:t>his</a:t>
            </a:r>
            <a:r>
              <a:rPr lang="en-GB" sz="1100">
                <a:solidFill>
                  <a:schemeClr val="dk1"/>
                </a:solidFill>
                <a:latin typeface="Calibri"/>
                <a:ea typeface="Calibri"/>
                <a:cs typeface="Calibri"/>
                <a:sym typeface="Calibri"/>
              </a:rPr>
              <a:t> idea that this could be adapted in some way and used in surgery.   </a:t>
            </a:r>
            <a:endParaRPr/>
          </a:p>
          <a:p>
            <a:pPr marL="171450" marR="0" lvl="0" indent="-171450" algn="l" rtl="0">
              <a:spcBef>
                <a:spcPts val="0"/>
              </a:spcBef>
              <a:spcAft>
                <a:spcPts val="0"/>
              </a:spcAft>
              <a:buClr>
                <a:schemeClr val="dk1"/>
              </a:buClr>
              <a:buSzPts val="1100"/>
              <a:buFont typeface="Noto Sans Symbols"/>
              <a:buChar char="❑"/>
            </a:pPr>
            <a:r>
              <a:rPr lang="en-GB" sz="1100" b="1">
                <a:solidFill>
                  <a:schemeClr val="dk1"/>
                </a:solidFill>
                <a:latin typeface="Calibri"/>
                <a:ea typeface="Calibri"/>
                <a:cs typeface="Calibri"/>
                <a:sym typeface="Calibri"/>
              </a:rPr>
              <a:t>Edward Jenner </a:t>
            </a:r>
            <a:r>
              <a:rPr lang="en-GB" sz="1100">
                <a:solidFill>
                  <a:schemeClr val="dk1"/>
                </a:solidFill>
                <a:latin typeface="Calibri"/>
                <a:ea typeface="Calibri"/>
                <a:cs typeface="Calibri"/>
                <a:sym typeface="Calibri"/>
              </a:rPr>
              <a:t>was the </a:t>
            </a:r>
            <a:r>
              <a:rPr lang="en-GB" sz="1100" b="1" i="1">
                <a:solidFill>
                  <a:schemeClr val="dk1"/>
                </a:solidFill>
                <a:latin typeface="Calibri"/>
                <a:ea typeface="Calibri"/>
                <a:cs typeface="Calibri"/>
                <a:sym typeface="Calibri"/>
              </a:rPr>
              <a:t>only</a:t>
            </a:r>
            <a:r>
              <a:rPr lang="en-GB" sz="1100">
                <a:solidFill>
                  <a:schemeClr val="dk1"/>
                </a:solidFill>
                <a:latin typeface="Calibri"/>
                <a:ea typeface="Calibri"/>
                <a:cs typeface="Calibri"/>
                <a:sym typeface="Calibri"/>
              </a:rPr>
              <a:t> person who observed the recovery of the milk maids with smallpox who had already suffered from cowpox.  </a:t>
            </a:r>
            <a:endParaRPr/>
          </a:p>
          <a:p>
            <a:pPr marL="171450" marR="0" lvl="0" indent="-171450" algn="l" rtl="0">
              <a:spcBef>
                <a:spcPts val="0"/>
              </a:spcBef>
              <a:spcAft>
                <a:spcPts val="0"/>
              </a:spcAft>
              <a:buClr>
                <a:schemeClr val="dk1"/>
              </a:buClr>
              <a:buSzPts val="1100"/>
              <a:buFont typeface="Noto Sans Symbols"/>
              <a:buChar char="❑"/>
            </a:pPr>
            <a:r>
              <a:rPr lang="en-GB" sz="1100" b="1">
                <a:solidFill>
                  <a:schemeClr val="dk1"/>
                </a:solidFill>
                <a:latin typeface="Calibri"/>
                <a:ea typeface="Calibri"/>
                <a:cs typeface="Calibri"/>
                <a:sym typeface="Calibri"/>
              </a:rPr>
              <a:t>John Snow </a:t>
            </a:r>
            <a:r>
              <a:rPr lang="en-GB" sz="1100">
                <a:solidFill>
                  <a:schemeClr val="dk1"/>
                </a:solidFill>
                <a:latin typeface="Calibri"/>
                <a:ea typeface="Calibri"/>
                <a:cs typeface="Calibri"/>
                <a:sym typeface="Calibri"/>
              </a:rPr>
              <a:t>was the one who </a:t>
            </a:r>
            <a:r>
              <a:rPr lang="en-GB" sz="1100" b="1" i="1">
                <a:solidFill>
                  <a:schemeClr val="dk1"/>
                </a:solidFill>
                <a:latin typeface="Calibri"/>
                <a:ea typeface="Calibri"/>
                <a:cs typeface="Calibri"/>
                <a:sym typeface="Calibri"/>
              </a:rPr>
              <a:t>investigated</a:t>
            </a:r>
            <a:r>
              <a:rPr lang="en-GB" sz="1100">
                <a:solidFill>
                  <a:schemeClr val="dk1"/>
                </a:solidFill>
                <a:latin typeface="Calibri"/>
                <a:ea typeface="Calibri"/>
                <a:cs typeface="Calibri"/>
                <a:sym typeface="Calibri"/>
              </a:rPr>
              <a:t> the deaths of his patients in the Soho area of London with the use of his dot map.  </a:t>
            </a:r>
            <a:endParaRPr/>
          </a:p>
          <a:p>
            <a:pPr marL="171450" marR="0" lvl="0" indent="-171450" algn="l" rtl="0">
              <a:spcBef>
                <a:spcPts val="0"/>
              </a:spcBef>
              <a:spcAft>
                <a:spcPts val="0"/>
              </a:spcAft>
              <a:buClr>
                <a:schemeClr val="dk1"/>
              </a:buClr>
              <a:buSzPts val="1100"/>
              <a:buFont typeface="Noto Sans Symbols"/>
              <a:buChar char="❑"/>
            </a:pPr>
            <a:r>
              <a:rPr lang="en-GB" sz="1100" b="1">
                <a:solidFill>
                  <a:schemeClr val="dk1"/>
                </a:solidFill>
                <a:latin typeface="Calibri"/>
                <a:ea typeface="Calibri"/>
                <a:cs typeface="Calibri"/>
                <a:sym typeface="Calibri"/>
              </a:rPr>
              <a:t>Louis Pasteur </a:t>
            </a:r>
            <a:r>
              <a:rPr lang="en-GB" sz="1100">
                <a:solidFill>
                  <a:schemeClr val="dk1"/>
                </a:solidFill>
                <a:latin typeface="Calibri"/>
                <a:ea typeface="Calibri"/>
                <a:cs typeface="Calibri"/>
                <a:sym typeface="Calibri"/>
              </a:rPr>
              <a:t>was </a:t>
            </a:r>
            <a:r>
              <a:rPr lang="en-GB" sz="1100" b="1" i="1">
                <a:solidFill>
                  <a:schemeClr val="dk1"/>
                </a:solidFill>
                <a:latin typeface="Calibri"/>
                <a:ea typeface="Calibri"/>
                <a:cs typeface="Calibri"/>
                <a:sym typeface="Calibri"/>
              </a:rPr>
              <a:t>brave</a:t>
            </a:r>
            <a:r>
              <a:rPr lang="en-GB" sz="1100">
                <a:solidFill>
                  <a:schemeClr val="dk1"/>
                </a:solidFill>
                <a:latin typeface="Calibri"/>
                <a:ea typeface="Calibri"/>
                <a:cs typeface="Calibri"/>
                <a:sym typeface="Calibri"/>
              </a:rPr>
              <a:t> enough to publish his ideas about the Germ Theory, despite knowing how much opposition he would face. </a:t>
            </a:r>
            <a:endParaRPr/>
          </a:p>
          <a:p>
            <a:pPr marL="171450" marR="0" lvl="0" indent="-171450" algn="l" rtl="0">
              <a:spcBef>
                <a:spcPts val="0"/>
              </a:spcBef>
              <a:spcAft>
                <a:spcPts val="0"/>
              </a:spcAft>
              <a:buClr>
                <a:schemeClr val="dk1"/>
              </a:buClr>
              <a:buSzPts val="1100"/>
              <a:buFont typeface="Noto Sans Symbols"/>
              <a:buChar char="❑"/>
            </a:pPr>
            <a:r>
              <a:rPr lang="en-GB" sz="1100" b="1">
                <a:solidFill>
                  <a:schemeClr val="dk1"/>
                </a:solidFill>
                <a:latin typeface="Calibri"/>
                <a:ea typeface="Calibri"/>
                <a:cs typeface="Calibri"/>
                <a:sym typeface="Calibri"/>
              </a:rPr>
              <a:t>Florence Nightingale </a:t>
            </a:r>
            <a:r>
              <a:rPr lang="en-GB" sz="1100" b="1" i="1">
                <a:solidFill>
                  <a:schemeClr val="dk1"/>
                </a:solidFill>
                <a:latin typeface="Calibri"/>
                <a:ea typeface="Calibri"/>
                <a:cs typeface="Calibri"/>
                <a:sym typeface="Calibri"/>
              </a:rPr>
              <a:t>challenged</a:t>
            </a:r>
            <a:r>
              <a:rPr lang="en-GB" sz="1100">
                <a:solidFill>
                  <a:schemeClr val="dk1"/>
                </a:solidFill>
                <a:latin typeface="Calibri"/>
                <a:ea typeface="Calibri"/>
                <a:cs typeface="Calibri"/>
                <a:sym typeface="Calibri"/>
              </a:rPr>
              <a:t> her family as well as her female stereotype to make huge changes in nursing and hospital care.  </a:t>
            </a:r>
            <a:endParaRPr/>
          </a:p>
          <a:p>
            <a:pPr marL="171450" marR="0" lvl="0" indent="-171450" algn="l" rtl="0">
              <a:spcBef>
                <a:spcPts val="0"/>
              </a:spcBef>
              <a:spcAft>
                <a:spcPts val="0"/>
              </a:spcAft>
              <a:buClr>
                <a:schemeClr val="dk1"/>
              </a:buClr>
              <a:buSzPts val="1100"/>
              <a:buFont typeface="Noto Sans Symbols"/>
              <a:buChar char="❑"/>
            </a:pPr>
            <a:r>
              <a:rPr lang="en-GB" sz="1100" b="1">
                <a:solidFill>
                  <a:schemeClr val="dk1"/>
                </a:solidFill>
                <a:latin typeface="Calibri"/>
                <a:ea typeface="Calibri"/>
                <a:cs typeface="Calibri"/>
                <a:sym typeface="Calibri"/>
              </a:rPr>
              <a:t>James Simpson </a:t>
            </a:r>
            <a:r>
              <a:rPr lang="en-GB" sz="1100">
                <a:solidFill>
                  <a:schemeClr val="dk1"/>
                </a:solidFill>
                <a:latin typeface="Calibri"/>
                <a:ea typeface="Calibri"/>
                <a:cs typeface="Calibri"/>
                <a:sym typeface="Calibri"/>
              </a:rPr>
              <a:t>was the one willing to </a:t>
            </a:r>
            <a:r>
              <a:rPr lang="en-GB" sz="1100" b="1" i="1">
                <a:solidFill>
                  <a:schemeClr val="dk1"/>
                </a:solidFill>
                <a:latin typeface="Calibri"/>
                <a:ea typeface="Calibri"/>
                <a:cs typeface="Calibri"/>
                <a:sym typeface="Calibri"/>
              </a:rPr>
              <a:t>experiment</a:t>
            </a:r>
            <a:r>
              <a:rPr lang="en-GB" sz="1100">
                <a:solidFill>
                  <a:schemeClr val="dk1"/>
                </a:solidFill>
                <a:latin typeface="Calibri"/>
                <a:ea typeface="Calibri"/>
                <a:cs typeface="Calibri"/>
                <a:sym typeface="Calibri"/>
              </a:rPr>
              <a:t> on himself in order to find the anaesthetic affect of chloroform.  </a:t>
            </a:r>
            <a:endParaRPr/>
          </a:p>
          <a:p>
            <a:pPr marL="171450" marR="0" lvl="0" indent="-171450" algn="l" rtl="0">
              <a:spcBef>
                <a:spcPts val="0"/>
              </a:spcBef>
              <a:spcAft>
                <a:spcPts val="0"/>
              </a:spcAft>
              <a:buClr>
                <a:schemeClr val="dk1"/>
              </a:buClr>
              <a:buSzPts val="1100"/>
              <a:buFont typeface="Noto Sans Symbols"/>
              <a:buChar char="❑"/>
            </a:pPr>
            <a:r>
              <a:rPr lang="en-GB" sz="1100" b="1">
                <a:solidFill>
                  <a:schemeClr val="dk1"/>
                </a:solidFill>
                <a:latin typeface="Calibri"/>
                <a:ea typeface="Calibri"/>
                <a:cs typeface="Calibri"/>
                <a:sym typeface="Calibri"/>
              </a:rPr>
              <a:t>Robert Koch</a:t>
            </a:r>
            <a:r>
              <a:rPr lang="en-GB" sz="1100">
                <a:solidFill>
                  <a:schemeClr val="dk1"/>
                </a:solidFill>
                <a:latin typeface="Calibri"/>
                <a:ea typeface="Calibri"/>
                <a:cs typeface="Calibri"/>
                <a:sym typeface="Calibri"/>
              </a:rPr>
              <a:t> was </a:t>
            </a:r>
            <a:r>
              <a:rPr lang="en-GB" sz="1100" b="1" i="1">
                <a:solidFill>
                  <a:schemeClr val="dk1"/>
                </a:solidFill>
                <a:latin typeface="Calibri"/>
                <a:ea typeface="Calibri"/>
                <a:cs typeface="Calibri"/>
                <a:sym typeface="Calibri"/>
              </a:rPr>
              <a:t>skilled </a:t>
            </a:r>
            <a:r>
              <a:rPr lang="en-GB" sz="1100">
                <a:solidFill>
                  <a:schemeClr val="dk1"/>
                </a:solidFill>
                <a:latin typeface="Calibri"/>
                <a:ea typeface="Calibri"/>
                <a:cs typeface="Calibri"/>
                <a:sym typeface="Calibri"/>
              </a:rPr>
              <a:t>enough to use the work of Pasteur with new microscope technology to identify specific types of bacteria.</a:t>
            </a:r>
            <a:endParaRPr/>
          </a:p>
        </p:txBody>
      </p:sp>
      <p:sp>
        <p:nvSpPr>
          <p:cNvPr id="1213" name="Google Shape;1213;p46"/>
          <p:cNvSpPr txBox="1"/>
          <p:nvPr/>
        </p:nvSpPr>
        <p:spPr>
          <a:xfrm>
            <a:off x="1617522" y="4761351"/>
            <a:ext cx="3916500" cy="1785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Noto Sans Symbols"/>
              <a:buChar char="❑"/>
            </a:pPr>
            <a:r>
              <a:rPr lang="en-GB" sz="1100" b="1">
                <a:solidFill>
                  <a:schemeClr val="dk1"/>
                </a:solidFill>
                <a:latin typeface="Calibri"/>
                <a:ea typeface="Calibri"/>
                <a:cs typeface="Calibri"/>
                <a:sym typeface="Calibri"/>
              </a:rPr>
              <a:t>Training</a:t>
            </a:r>
            <a:r>
              <a:rPr lang="en-GB" sz="1100">
                <a:solidFill>
                  <a:schemeClr val="dk1"/>
                </a:solidFill>
                <a:latin typeface="Calibri"/>
                <a:ea typeface="Calibri"/>
                <a:cs typeface="Calibri"/>
                <a:sym typeface="Calibri"/>
              </a:rPr>
              <a:t> to become a doctor or nurse became far more professional and rigorous.  Doctors encouraged their medical students to </a:t>
            </a:r>
            <a:r>
              <a:rPr lang="en-GB" sz="1100" b="1">
                <a:solidFill>
                  <a:schemeClr val="dk1"/>
                </a:solidFill>
                <a:latin typeface="Calibri"/>
                <a:ea typeface="Calibri"/>
                <a:cs typeface="Calibri"/>
                <a:sym typeface="Calibri"/>
              </a:rPr>
              <a:t>question</a:t>
            </a:r>
            <a:r>
              <a:rPr lang="en-GB" sz="1100">
                <a:solidFill>
                  <a:schemeClr val="dk1"/>
                </a:solidFill>
                <a:latin typeface="Calibri"/>
                <a:ea typeface="Calibri"/>
                <a:cs typeface="Calibri"/>
                <a:sym typeface="Calibri"/>
              </a:rPr>
              <a:t> older medical ideas and experiment as much as they could.  Students were encouraged to carry out human dissections. </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There was also a </a:t>
            </a:r>
            <a:r>
              <a:rPr lang="en-GB" sz="1100" b="1">
                <a:solidFill>
                  <a:schemeClr val="dk1"/>
                </a:solidFill>
                <a:latin typeface="Calibri"/>
                <a:ea typeface="Calibri"/>
                <a:cs typeface="Calibri"/>
                <a:sym typeface="Calibri"/>
              </a:rPr>
              <a:t>better education system </a:t>
            </a:r>
            <a:r>
              <a:rPr lang="en-GB" sz="1100">
                <a:solidFill>
                  <a:schemeClr val="dk1"/>
                </a:solidFill>
                <a:latin typeface="Calibri"/>
                <a:ea typeface="Calibri"/>
                <a:cs typeface="Calibri"/>
                <a:sym typeface="Calibri"/>
              </a:rPr>
              <a:t>set up by the end of the 1800s when some form of education became compulsory.  In addition to this, literacy rates increased and more people were able to </a:t>
            </a:r>
            <a:r>
              <a:rPr lang="en-GB" sz="1100" b="1">
                <a:solidFill>
                  <a:schemeClr val="dk1"/>
                </a:solidFill>
                <a:latin typeface="Calibri"/>
                <a:ea typeface="Calibri"/>
                <a:cs typeface="Calibri"/>
                <a:sym typeface="Calibri"/>
              </a:rPr>
              <a:t>read advice leaflets </a:t>
            </a:r>
            <a:r>
              <a:rPr lang="en-GB" sz="1100">
                <a:solidFill>
                  <a:schemeClr val="dk1"/>
                </a:solidFill>
                <a:latin typeface="Calibri"/>
                <a:ea typeface="Calibri"/>
                <a:cs typeface="Calibri"/>
                <a:sym typeface="Calibri"/>
              </a:rPr>
              <a:t>about health.  This led to even </a:t>
            </a:r>
            <a:r>
              <a:rPr lang="en-GB" sz="1100" b="1">
                <a:solidFill>
                  <a:schemeClr val="dk1"/>
                </a:solidFill>
                <a:latin typeface="Calibri"/>
                <a:ea typeface="Calibri"/>
                <a:cs typeface="Calibri"/>
                <a:sym typeface="Calibri"/>
              </a:rPr>
              <a:t>more demand </a:t>
            </a:r>
            <a:r>
              <a:rPr lang="en-GB" sz="1100">
                <a:solidFill>
                  <a:schemeClr val="dk1"/>
                </a:solidFill>
                <a:latin typeface="Calibri"/>
                <a:ea typeface="Calibri"/>
                <a:cs typeface="Calibri"/>
                <a:sym typeface="Calibri"/>
              </a:rPr>
              <a:t>from the public for medical progress.</a:t>
            </a:r>
            <a:endParaRPr/>
          </a:p>
        </p:txBody>
      </p:sp>
      <p:pic>
        <p:nvPicPr>
          <p:cNvPr id="1214" name="Google Shape;1214;p46" descr="Image result for heart monitor clipart"/>
          <p:cNvPicPr preferRelativeResize="0"/>
          <p:nvPr/>
        </p:nvPicPr>
        <p:blipFill rotWithShape="1">
          <a:blip r:embed="rId6">
            <a:alphaModFix/>
          </a:blip>
          <a:srcRect t="39191" r="15902" b="38201"/>
          <a:stretch/>
        </p:blipFill>
        <p:spPr>
          <a:xfrm>
            <a:off x="1" y="1145824"/>
            <a:ext cx="1464048" cy="785474"/>
          </a:xfrm>
          <a:prstGeom prst="rect">
            <a:avLst/>
          </a:prstGeom>
          <a:noFill/>
          <a:ln>
            <a:noFill/>
          </a:ln>
        </p:spPr>
      </p:pic>
      <p:pic>
        <p:nvPicPr>
          <p:cNvPr id="1215" name="Google Shape;1215;p46" descr="Related image"/>
          <p:cNvPicPr preferRelativeResize="0"/>
          <p:nvPr/>
        </p:nvPicPr>
        <p:blipFill rotWithShape="1">
          <a:blip r:embed="rId7">
            <a:alphaModFix/>
          </a:blip>
          <a:srcRect/>
          <a:stretch/>
        </p:blipFill>
        <p:spPr>
          <a:xfrm>
            <a:off x="532652" y="1177665"/>
            <a:ext cx="732840" cy="664943"/>
          </a:xfrm>
          <a:prstGeom prst="rect">
            <a:avLst/>
          </a:prstGeom>
          <a:noFill/>
          <a:ln>
            <a:noFill/>
          </a:ln>
        </p:spPr>
      </p:pic>
      <p:sp>
        <p:nvSpPr>
          <p:cNvPr id="1216" name="Google Shape;1216;p46"/>
          <p:cNvSpPr/>
          <p:nvPr/>
        </p:nvSpPr>
        <p:spPr>
          <a:xfrm>
            <a:off x="80041" y="1837530"/>
            <a:ext cx="1431300" cy="49566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7" name="Google Shape;1217;p46"/>
          <p:cNvSpPr txBox="1"/>
          <p:nvPr/>
        </p:nvSpPr>
        <p:spPr>
          <a:xfrm>
            <a:off x="89647" y="1893121"/>
            <a:ext cx="13743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KEY TERMS</a:t>
            </a:r>
            <a:endParaRPr sz="1200">
              <a:solidFill>
                <a:schemeClr val="lt1"/>
              </a:solidFill>
              <a:latin typeface="Calibri"/>
              <a:ea typeface="Calibri"/>
              <a:cs typeface="Calibri"/>
              <a:sym typeface="Calibri"/>
            </a:endParaRPr>
          </a:p>
        </p:txBody>
      </p:sp>
      <p:sp>
        <p:nvSpPr>
          <p:cNvPr id="1218" name="Google Shape;1218;p46"/>
          <p:cNvSpPr txBox="1"/>
          <p:nvPr/>
        </p:nvSpPr>
        <p:spPr>
          <a:xfrm>
            <a:off x="89647" y="2191418"/>
            <a:ext cx="1431300" cy="45252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Factors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Reasons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Judgement</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Scientific Methods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Education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New Technology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War</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Key Individuals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Printing Press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Communication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Population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Urbanisation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Government</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Laissez Faire</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Attitudes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Society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Laws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Photography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Journals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Experimentation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Public Health Act</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Industrial Revolution</a:t>
            </a:r>
            <a:endParaRPr/>
          </a:p>
        </p:txBody>
      </p:sp>
      <p:sp>
        <p:nvSpPr>
          <p:cNvPr id="1219" name="Google Shape;1219;p46"/>
          <p:cNvSpPr txBox="1"/>
          <p:nvPr/>
        </p:nvSpPr>
        <p:spPr>
          <a:xfrm>
            <a:off x="5637802" y="4759657"/>
            <a:ext cx="3001500" cy="1277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a:solidFill>
                  <a:schemeClr val="dk1"/>
                </a:solidFill>
                <a:latin typeface="Calibri"/>
                <a:ea typeface="Calibri"/>
                <a:cs typeface="Calibri"/>
                <a:sym typeface="Calibri"/>
              </a:rPr>
              <a:t>For the first time, more people lived in the </a:t>
            </a:r>
            <a:r>
              <a:rPr lang="en-GB" sz="1100" b="1">
                <a:solidFill>
                  <a:schemeClr val="dk1"/>
                </a:solidFill>
                <a:latin typeface="Calibri"/>
                <a:ea typeface="Calibri"/>
                <a:cs typeface="Calibri"/>
                <a:sym typeface="Calibri"/>
              </a:rPr>
              <a:t>towns</a:t>
            </a:r>
            <a:r>
              <a:rPr lang="en-GB" sz="1100">
                <a:solidFill>
                  <a:schemeClr val="dk1"/>
                </a:solidFill>
                <a:latin typeface="Calibri"/>
                <a:ea typeface="Calibri"/>
                <a:cs typeface="Calibri"/>
                <a:sym typeface="Calibri"/>
              </a:rPr>
              <a:t> than in the countryside.  Conditions became </a:t>
            </a:r>
            <a:r>
              <a:rPr lang="en-GB" sz="1100" b="1">
                <a:solidFill>
                  <a:schemeClr val="dk1"/>
                </a:solidFill>
                <a:latin typeface="Calibri"/>
                <a:ea typeface="Calibri"/>
                <a:cs typeface="Calibri"/>
                <a:sym typeface="Calibri"/>
              </a:rPr>
              <a:t>over-crowded</a:t>
            </a:r>
            <a:r>
              <a:rPr lang="en-GB" sz="1100">
                <a:solidFill>
                  <a:schemeClr val="dk1"/>
                </a:solidFill>
                <a:latin typeface="Calibri"/>
                <a:ea typeface="Calibri"/>
                <a:cs typeface="Calibri"/>
                <a:sym typeface="Calibri"/>
              </a:rPr>
              <a:t> and </a:t>
            </a:r>
            <a:r>
              <a:rPr lang="en-GB" sz="1100" b="1">
                <a:solidFill>
                  <a:schemeClr val="dk1"/>
                </a:solidFill>
                <a:latin typeface="Calibri"/>
                <a:ea typeface="Calibri"/>
                <a:cs typeface="Calibri"/>
                <a:sym typeface="Calibri"/>
              </a:rPr>
              <a:t>dirty</a:t>
            </a:r>
            <a:r>
              <a:rPr lang="en-GB" sz="1100">
                <a:solidFill>
                  <a:schemeClr val="dk1"/>
                </a:solidFill>
                <a:latin typeface="Calibri"/>
                <a:ea typeface="Calibri"/>
                <a:cs typeface="Calibri"/>
                <a:sym typeface="Calibri"/>
              </a:rPr>
              <a:t>.  This led to even worse epidemics such as </a:t>
            </a:r>
            <a:r>
              <a:rPr lang="en-GB" sz="1100" b="1">
                <a:solidFill>
                  <a:schemeClr val="dk1"/>
                </a:solidFill>
                <a:latin typeface="Calibri"/>
                <a:ea typeface="Calibri"/>
                <a:cs typeface="Calibri"/>
                <a:sym typeface="Calibri"/>
              </a:rPr>
              <a:t>cholera</a:t>
            </a:r>
            <a:r>
              <a:rPr lang="en-GB" sz="1100">
                <a:solidFill>
                  <a:schemeClr val="dk1"/>
                </a:solidFill>
                <a:latin typeface="Calibri"/>
                <a:ea typeface="Calibri"/>
                <a:cs typeface="Calibri"/>
                <a:sym typeface="Calibri"/>
              </a:rPr>
              <a:t>.  It was far easier to </a:t>
            </a:r>
            <a:r>
              <a:rPr lang="en-GB" sz="1100" b="1">
                <a:solidFill>
                  <a:schemeClr val="dk1"/>
                </a:solidFill>
                <a:latin typeface="Calibri"/>
                <a:ea typeface="Calibri"/>
                <a:cs typeface="Calibri"/>
                <a:sym typeface="Calibri"/>
              </a:rPr>
              <a:t>see</a:t>
            </a:r>
            <a:r>
              <a:rPr lang="en-GB" sz="1100">
                <a:solidFill>
                  <a:schemeClr val="dk1"/>
                </a:solidFill>
                <a:latin typeface="Calibri"/>
                <a:ea typeface="Calibri"/>
                <a:cs typeface="Calibri"/>
                <a:sym typeface="Calibri"/>
              </a:rPr>
              <a:t> the poor health in the towns and the demand for better medicine and health care increased hugely from the poor.</a:t>
            </a:r>
            <a:endParaRPr/>
          </a:p>
        </p:txBody>
      </p:sp>
      <p:sp>
        <p:nvSpPr>
          <p:cNvPr id="1220" name="Google Shape;1220;p46"/>
          <p:cNvSpPr txBox="1"/>
          <p:nvPr/>
        </p:nvSpPr>
        <p:spPr>
          <a:xfrm>
            <a:off x="8782050" y="4482658"/>
            <a:ext cx="33207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SCIENTIFIC METHODS</a:t>
            </a:r>
            <a:endParaRPr sz="1200">
              <a:solidFill>
                <a:schemeClr val="lt1"/>
              </a:solidFill>
              <a:latin typeface="Calibri"/>
              <a:ea typeface="Calibri"/>
              <a:cs typeface="Calibri"/>
              <a:sym typeface="Calibri"/>
            </a:endParaRPr>
          </a:p>
        </p:txBody>
      </p:sp>
      <p:sp>
        <p:nvSpPr>
          <p:cNvPr id="1221" name="Google Shape;1221;p46"/>
          <p:cNvSpPr txBox="1"/>
          <p:nvPr/>
        </p:nvSpPr>
        <p:spPr>
          <a:xfrm>
            <a:off x="1607917" y="4482658"/>
            <a:ext cx="39261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IMPROVED EDUCATION</a:t>
            </a:r>
            <a:endParaRPr sz="1200">
              <a:solidFill>
                <a:schemeClr val="lt1"/>
              </a:solidFill>
              <a:latin typeface="Calibri"/>
              <a:ea typeface="Calibri"/>
              <a:cs typeface="Calibri"/>
              <a:sym typeface="Calibri"/>
            </a:endParaRPr>
          </a:p>
        </p:txBody>
      </p:sp>
      <p:sp>
        <p:nvSpPr>
          <p:cNvPr id="1222" name="Google Shape;1222;p46"/>
          <p:cNvSpPr txBox="1"/>
          <p:nvPr/>
        </p:nvSpPr>
        <p:spPr>
          <a:xfrm>
            <a:off x="6846158" y="1324699"/>
            <a:ext cx="52248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NEW &amp; DEVELOPED TECHNOLOGY</a:t>
            </a:r>
            <a:endParaRPr sz="1200">
              <a:solidFill>
                <a:schemeClr val="lt1"/>
              </a:solidFill>
              <a:latin typeface="Calibri"/>
              <a:ea typeface="Calibri"/>
              <a:cs typeface="Calibri"/>
              <a:sym typeface="Calibri"/>
            </a:endParaRPr>
          </a:p>
        </p:txBody>
      </p:sp>
      <p:sp>
        <p:nvSpPr>
          <p:cNvPr id="1223" name="Google Shape;1223;p46"/>
          <p:cNvSpPr txBox="1"/>
          <p:nvPr/>
        </p:nvSpPr>
        <p:spPr>
          <a:xfrm>
            <a:off x="5644341" y="4482658"/>
            <a:ext cx="29949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URBANISATION</a:t>
            </a:r>
            <a:endParaRPr sz="1200">
              <a:solidFill>
                <a:schemeClr val="lt1"/>
              </a:solidFill>
              <a:latin typeface="Calibri"/>
              <a:ea typeface="Calibri"/>
              <a:cs typeface="Calibri"/>
              <a:sym typeface="Calibri"/>
            </a:endParaRPr>
          </a:p>
        </p:txBody>
      </p:sp>
      <p:sp>
        <p:nvSpPr>
          <p:cNvPr id="1224" name="Google Shape;1224;p46"/>
          <p:cNvSpPr txBox="1"/>
          <p:nvPr/>
        </p:nvSpPr>
        <p:spPr>
          <a:xfrm>
            <a:off x="1610365" y="1324698"/>
            <a:ext cx="43518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THE ROLE OF KEY INDIVIDUALS</a:t>
            </a:r>
            <a:endParaRPr sz="1200">
              <a:solidFill>
                <a:schemeClr val="lt1"/>
              </a:solidFill>
              <a:latin typeface="Calibri"/>
              <a:ea typeface="Calibri"/>
              <a:cs typeface="Calibri"/>
              <a:sym typeface="Calibri"/>
            </a:endParaRPr>
          </a:p>
        </p:txBody>
      </p:sp>
      <p:sp>
        <p:nvSpPr>
          <p:cNvPr id="1225" name="Google Shape;1225;p46"/>
          <p:cNvSpPr txBox="1"/>
          <p:nvPr/>
        </p:nvSpPr>
        <p:spPr>
          <a:xfrm>
            <a:off x="6846158" y="1597298"/>
            <a:ext cx="5224800" cy="1446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New technology invented during the Industrial Revolution was key.  </a:t>
            </a:r>
            <a:r>
              <a:rPr lang="en-GB" sz="1100" b="1">
                <a:solidFill>
                  <a:schemeClr val="dk1"/>
                </a:solidFill>
                <a:latin typeface="Calibri"/>
                <a:ea typeface="Calibri"/>
                <a:cs typeface="Calibri"/>
                <a:sym typeface="Calibri"/>
              </a:rPr>
              <a:t>Sewers</a:t>
            </a:r>
            <a:r>
              <a:rPr lang="en-GB" sz="1100">
                <a:solidFill>
                  <a:schemeClr val="dk1"/>
                </a:solidFill>
                <a:latin typeface="Calibri"/>
                <a:ea typeface="Calibri"/>
                <a:cs typeface="Calibri"/>
                <a:sym typeface="Calibri"/>
              </a:rPr>
              <a:t> could be built to help supply clean water to people in towns.  The </a:t>
            </a:r>
            <a:r>
              <a:rPr lang="en-GB" sz="1100" b="1">
                <a:solidFill>
                  <a:schemeClr val="dk1"/>
                </a:solidFill>
                <a:latin typeface="Calibri"/>
                <a:ea typeface="Calibri"/>
                <a:cs typeface="Calibri"/>
                <a:sym typeface="Calibri"/>
              </a:rPr>
              <a:t>flushing toilet </a:t>
            </a:r>
            <a:r>
              <a:rPr lang="en-GB" sz="1100">
                <a:solidFill>
                  <a:schemeClr val="dk1"/>
                </a:solidFill>
                <a:latin typeface="Calibri"/>
                <a:ea typeface="Calibri"/>
                <a:cs typeface="Calibri"/>
                <a:sym typeface="Calibri"/>
              </a:rPr>
              <a:t>in the late 1800s meant waste could sent into the sewers rather than having to be emptied by hand and spade from a cesspit or the street.</a:t>
            </a:r>
            <a:endParaRPr/>
          </a:p>
          <a:p>
            <a:pPr marL="171450" marR="0" lvl="0" indent="-171450" algn="l" rtl="0">
              <a:spcBef>
                <a:spcPts val="0"/>
              </a:spcBef>
              <a:spcAft>
                <a:spcPts val="0"/>
              </a:spcAft>
              <a:buClr>
                <a:schemeClr val="dk1"/>
              </a:buClr>
              <a:buSzPts val="1100"/>
              <a:buFont typeface="Noto Sans Symbols"/>
              <a:buChar char="❑"/>
            </a:pPr>
            <a:r>
              <a:rPr lang="en-GB" sz="1100" b="1">
                <a:solidFill>
                  <a:schemeClr val="dk1"/>
                </a:solidFill>
                <a:latin typeface="Calibri"/>
                <a:ea typeface="Calibri"/>
                <a:cs typeface="Calibri"/>
                <a:sym typeface="Calibri"/>
              </a:rPr>
              <a:t>Medical equipment</a:t>
            </a:r>
            <a:r>
              <a:rPr lang="en-GB" sz="1100">
                <a:solidFill>
                  <a:schemeClr val="dk1"/>
                </a:solidFill>
                <a:latin typeface="Calibri"/>
                <a:ea typeface="Calibri"/>
                <a:cs typeface="Calibri"/>
                <a:sym typeface="Calibri"/>
              </a:rPr>
              <a:t> became more accurate and easier to produce.  The improvement of </a:t>
            </a:r>
            <a:r>
              <a:rPr lang="en-GB" sz="1100" b="1">
                <a:solidFill>
                  <a:schemeClr val="dk1"/>
                </a:solidFill>
                <a:latin typeface="Calibri"/>
                <a:ea typeface="Calibri"/>
                <a:cs typeface="Calibri"/>
                <a:sym typeface="Calibri"/>
              </a:rPr>
              <a:t>microscopes</a:t>
            </a:r>
            <a:r>
              <a:rPr lang="en-GB" sz="1100">
                <a:solidFill>
                  <a:schemeClr val="dk1"/>
                </a:solidFill>
                <a:latin typeface="Calibri"/>
                <a:ea typeface="Calibri"/>
                <a:cs typeface="Calibri"/>
                <a:sym typeface="Calibri"/>
              </a:rPr>
              <a:t> was key in allowing scientists to see and identify bacteria.  </a:t>
            </a:r>
            <a:r>
              <a:rPr lang="en-GB" sz="1100" b="1">
                <a:solidFill>
                  <a:schemeClr val="dk1"/>
                </a:solidFill>
                <a:latin typeface="Calibri"/>
                <a:ea typeface="Calibri"/>
                <a:cs typeface="Calibri"/>
                <a:sym typeface="Calibri"/>
              </a:rPr>
              <a:t>Lister </a:t>
            </a:r>
            <a:r>
              <a:rPr lang="en-GB" sz="1100">
                <a:solidFill>
                  <a:schemeClr val="dk1"/>
                </a:solidFill>
                <a:latin typeface="Calibri"/>
                <a:ea typeface="Calibri"/>
                <a:cs typeface="Calibri"/>
                <a:sym typeface="Calibri"/>
              </a:rPr>
              <a:t>helped design a microscope that magnified objects 1000 times.  Equipment became stronger and more precise due to the development of new </a:t>
            </a:r>
            <a:r>
              <a:rPr lang="en-GB" sz="1100" b="1">
                <a:solidFill>
                  <a:schemeClr val="dk1"/>
                </a:solidFill>
                <a:latin typeface="Calibri"/>
                <a:ea typeface="Calibri"/>
                <a:cs typeface="Calibri"/>
                <a:sym typeface="Calibri"/>
              </a:rPr>
              <a:t>engineering skills</a:t>
            </a:r>
            <a:r>
              <a:rPr lang="en-GB" sz="1100">
                <a:solidFill>
                  <a:schemeClr val="dk1"/>
                </a:solidFill>
                <a:latin typeface="Calibri"/>
                <a:ea typeface="Calibri"/>
                <a:cs typeface="Calibri"/>
                <a:sym typeface="Calibri"/>
              </a:rPr>
              <a:t>.</a:t>
            </a:r>
            <a:endParaRPr/>
          </a:p>
        </p:txBody>
      </p:sp>
      <p:pic>
        <p:nvPicPr>
          <p:cNvPr id="1226" name="Google Shape;1226;p46" descr="Clip Art Mac Toys Microscope Set Biology Clipart Vector Graphics -  Unicellular Organism - Cartoon Dessin Transparent PNG"/>
          <p:cNvPicPr preferRelativeResize="0"/>
          <p:nvPr/>
        </p:nvPicPr>
        <p:blipFill rotWithShape="1">
          <a:blip r:embed="rId8">
            <a:alphaModFix/>
          </a:blip>
          <a:srcRect/>
          <a:stretch/>
        </p:blipFill>
        <p:spPr>
          <a:xfrm>
            <a:off x="10620376" y="2953070"/>
            <a:ext cx="1450504" cy="1448243"/>
          </a:xfrm>
          <a:prstGeom prst="rect">
            <a:avLst/>
          </a:prstGeom>
          <a:noFill/>
          <a:ln>
            <a:noFill/>
          </a:ln>
        </p:spPr>
      </p:pic>
      <p:pic>
        <p:nvPicPr>
          <p:cNvPr id="1227" name="Google Shape;1227;p46" descr="light-bulb-idea"/>
          <p:cNvPicPr preferRelativeResize="0"/>
          <p:nvPr/>
        </p:nvPicPr>
        <p:blipFill rotWithShape="1">
          <a:blip r:embed="rId9">
            <a:alphaModFix/>
          </a:blip>
          <a:srcRect/>
          <a:stretch/>
        </p:blipFill>
        <p:spPr>
          <a:xfrm>
            <a:off x="5648605" y="1214921"/>
            <a:ext cx="1489883" cy="179863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2" name="Google Shape;1232;p47"/>
          <p:cNvSpPr/>
          <p:nvPr/>
        </p:nvSpPr>
        <p:spPr>
          <a:xfrm>
            <a:off x="1553587" y="436109"/>
            <a:ext cx="10562100" cy="6279600"/>
          </a:xfrm>
          <a:prstGeom prst="rect">
            <a:avLst/>
          </a:prstGeom>
          <a:solidFill>
            <a:srgbClr val="D8D8D8"/>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3" name="Google Shape;1233;p47"/>
          <p:cNvSpPr txBox="1"/>
          <p:nvPr/>
        </p:nvSpPr>
        <p:spPr>
          <a:xfrm>
            <a:off x="89648" y="49103"/>
            <a:ext cx="14217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27b</a:t>
            </a:r>
            <a:endParaRPr/>
          </a:p>
        </p:txBody>
      </p:sp>
      <p:pic>
        <p:nvPicPr>
          <p:cNvPr id="1234" name="Google Shape;1234;p47" descr="Radio Newsman Regular"/>
          <p:cNvPicPr preferRelativeResize="0"/>
          <p:nvPr/>
        </p:nvPicPr>
        <p:blipFill rotWithShape="1">
          <a:blip r:embed="rId3">
            <a:alphaModFix/>
          </a:blip>
          <a:srcRect l="58713" b="-9998"/>
          <a:stretch/>
        </p:blipFill>
        <p:spPr>
          <a:xfrm>
            <a:off x="44823" y="852609"/>
            <a:ext cx="1466400" cy="175712"/>
          </a:xfrm>
          <a:prstGeom prst="rect">
            <a:avLst/>
          </a:prstGeom>
          <a:noFill/>
          <a:ln>
            <a:noFill/>
          </a:ln>
        </p:spPr>
      </p:pic>
      <p:pic>
        <p:nvPicPr>
          <p:cNvPr id="1235" name="Google Shape;1235;p47" descr="Radio Newsman Regular"/>
          <p:cNvPicPr preferRelativeResize="0"/>
          <p:nvPr/>
        </p:nvPicPr>
        <p:blipFill rotWithShape="1">
          <a:blip r:embed="rId4">
            <a:alphaModFix/>
          </a:blip>
          <a:srcRect l="27432" r="42097" b="-14995"/>
          <a:stretch/>
        </p:blipFill>
        <p:spPr>
          <a:xfrm>
            <a:off x="84866" y="658192"/>
            <a:ext cx="1426359" cy="225827"/>
          </a:xfrm>
          <a:prstGeom prst="rect">
            <a:avLst/>
          </a:prstGeom>
          <a:noFill/>
          <a:ln>
            <a:noFill/>
          </a:ln>
        </p:spPr>
      </p:pic>
      <p:pic>
        <p:nvPicPr>
          <p:cNvPr id="1236" name="Google Shape;1236;p47" descr="Radio Newsman Regular"/>
          <p:cNvPicPr preferRelativeResize="0"/>
          <p:nvPr/>
        </p:nvPicPr>
        <p:blipFill rotWithShape="1">
          <a:blip r:embed="rId5">
            <a:alphaModFix/>
          </a:blip>
          <a:srcRect r="73478" b="-4997"/>
          <a:stretch/>
        </p:blipFill>
        <p:spPr>
          <a:xfrm>
            <a:off x="89647" y="387657"/>
            <a:ext cx="1421575" cy="286426"/>
          </a:xfrm>
          <a:prstGeom prst="rect">
            <a:avLst/>
          </a:prstGeom>
          <a:noFill/>
          <a:ln>
            <a:noFill/>
          </a:ln>
        </p:spPr>
      </p:pic>
      <p:sp>
        <p:nvSpPr>
          <p:cNvPr id="1237" name="Google Shape;1237;p47"/>
          <p:cNvSpPr txBox="1"/>
          <p:nvPr/>
        </p:nvSpPr>
        <p:spPr>
          <a:xfrm>
            <a:off x="1555406" y="49103"/>
            <a:ext cx="105603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2: </a:t>
            </a:r>
            <a:r>
              <a:rPr lang="en-GB" sz="1600">
                <a:solidFill>
                  <a:schemeClr val="lt1"/>
                </a:solidFill>
                <a:latin typeface="Calibri"/>
                <a:ea typeface="Calibri"/>
                <a:cs typeface="Calibri"/>
                <a:sym typeface="Calibri"/>
              </a:rPr>
              <a:t>Medicine – The 18</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&amp; 19</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Century – Explaining WHY there were so many medical breakthroughs in the 19</a:t>
            </a:r>
            <a:r>
              <a:rPr lang="en-GB" sz="1600" baseline="30000">
                <a:solidFill>
                  <a:schemeClr val="lt1"/>
                </a:solidFill>
                <a:latin typeface="Calibri"/>
                <a:ea typeface="Calibri"/>
                <a:cs typeface="Calibri"/>
                <a:sym typeface="Calibri"/>
              </a:rPr>
              <a:t>th</a:t>
            </a:r>
            <a:r>
              <a:rPr lang="en-GB" sz="1600">
                <a:solidFill>
                  <a:schemeClr val="lt1"/>
                </a:solidFill>
                <a:latin typeface="Calibri"/>
                <a:ea typeface="Calibri"/>
                <a:cs typeface="Calibri"/>
                <a:sym typeface="Calibri"/>
              </a:rPr>
              <a:t> century.</a:t>
            </a:r>
            <a:endParaRPr sz="1600" b="1">
              <a:solidFill>
                <a:schemeClr val="lt1"/>
              </a:solidFill>
              <a:latin typeface="Calibri"/>
              <a:ea typeface="Calibri"/>
              <a:cs typeface="Calibri"/>
              <a:sym typeface="Calibri"/>
            </a:endParaRPr>
          </a:p>
        </p:txBody>
      </p:sp>
      <p:sp>
        <p:nvSpPr>
          <p:cNvPr id="1238" name="Google Shape;1238;p47"/>
          <p:cNvSpPr txBox="1"/>
          <p:nvPr/>
        </p:nvSpPr>
        <p:spPr>
          <a:xfrm>
            <a:off x="1651138" y="804825"/>
            <a:ext cx="5013600" cy="3601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Scientists such as Jenner and Pasteur </a:t>
            </a:r>
            <a:r>
              <a:rPr lang="en-GB" sz="1200" b="1">
                <a:solidFill>
                  <a:schemeClr val="dk1"/>
                </a:solidFill>
                <a:latin typeface="Calibri"/>
                <a:ea typeface="Calibri"/>
                <a:cs typeface="Calibri"/>
                <a:sym typeface="Calibri"/>
              </a:rPr>
              <a:t>published</a:t>
            </a:r>
            <a:r>
              <a:rPr lang="en-GB" sz="1200">
                <a:solidFill>
                  <a:schemeClr val="dk1"/>
                </a:solidFill>
                <a:latin typeface="Calibri"/>
                <a:ea typeface="Calibri"/>
                <a:cs typeface="Calibri"/>
                <a:sym typeface="Calibri"/>
              </a:rPr>
              <a:t> their work and drew attention to their new findings.  More scientific journals were being printed meaning that doctors and scientists could learn from each other.  For example, Lister was known for using the work of Pasteur and Koch in developing his ideas about antiseptics. </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Trains</a:t>
            </a:r>
            <a:r>
              <a:rPr lang="en-GB" sz="1200">
                <a:solidFill>
                  <a:schemeClr val="dk1"/>
                </a:solidFill>
                <a:latin typeface="Calibri"/>
                <a:ea typeface="Calibri"/>
                <a:cs typeface="Calibri"/>
                <a:sym typeface="Calibri"/>
              </a:rPr>
              <a:t>, allowed scientists and doctors to </a:t>
            </a:r>
            <a:r>
              <a:rPr lang="en-GB" sz="1200" b="1">
                <a:solidFill>
                  <a:schemeClr val="dk1"/>
                </a:solidFill>
                <a:latin typeface="Calibri"/>
                <a:ea typeface="Calibri"/>
                <a:cs typeface="Calibri"/>
                <a:sym typeface="Calibri"/>
              </a:rPr>
              <a:t>travel </a:t>
            </a:r>
            <a:r>
              <a:rPr lang="en-GB" sz="1200">
                <a:solidFill>
                  <a:schemeClr val="dk1"/>
                </a:solidFill>
                <a:latin typeface="Calibri"/>
                <a:ea typeface="Calibri"/>
                <a:cs typeface="Calibri"/>
                <a:sym typeface="Calibri"/>
              </a:rPr>
              <a:t>quickly and learn from each other in person.  News was reported far more quickly, especially after the </a:t>
            </a:r>
            <a:r>
              <a:rPr lang="en-GB" sz="1200" b="1">
                <a:solidFill>
                  <a:schemeClr val="dk1"/>
                </a:solidFill>
                <a:latin typeface="Calibri"/>
                <a:ea typeface="Calibri"/>
                <a:cs typeface="Calibri"/>
                <a:sym typeface="Calibri"/>
              </a:rPr>
              <a:t>telegraph </a:t>
            </a:r>
            <a:r>
              <a:rPr lang="en-GB" sz="1200">
                <a:solidFill>
                  <a:schemeClr val="dk1"/>
                </a:solidFill>
                <a:latin typeface="Calibri"/>
                <a:ea typeface="Calibri"/>
                <a:cs typeface="Calibri"/>
                <a:sym typeface="Calibri"/>
              </a:rPr>
              <a:t>was developed in the 1850s.  This meant details of experiments could be reported around Britain as well as worldwide by the next day.</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Photography</a:t>
            </a:r>
            <a:r>
              <a:rPr lang="en-GB" sz="1200">
                <a:solidFill>
                  <a:schemeClr val="dk1"/>
                </a:solidFill>
                <a:latin typeface="Calibri"/>
                <a:ea typeface="Calibri"/>
                <a:cs typeface="Calibri"/>
                <a:sym typeface="Calibri"/>
              </a:rPr>
              <a:t> was another invention that allowed scientists to collect evidence of their work.  For example, Koch was able to photograph specific bacteria found under the microscope. Photographs of the dirty living conditions in London and were also a way to </a:t>
            </a:r>
            <a:r>
              <a:rPr lang="en-GB" sz="1200" b="1">
                <a:solidFill>
                  <a:schemeClr val="dk1"/>
                </a:solidFill>
                <a:latin typeface="Calibri"/>
                <a:ea typeface="Calibri"/>
                <a:cs typeface="Calibri"/>
                <a:sym typeface="Calibri"/>
              </a:rPr>
              <a:t>encourage</a:t>
            </a:r>
            <a:r>
              <a:rPr lang="en-GB" sz="1200">
                <a:solidFill>
                  <a:schemeClr val="dk1"/>
                </a:solidFill>
                <a:latin typeface="Calibri"/>
                <a:ea typeface="Calibri"/>
                <a:cs typeface="Calibri"/>
                <a:sym typeface="Calibri"/>
              </a:rPr>
              <a:t> the                      government to make changes to improve public health.   </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John Snow </a:t>
            </a:r>
            <a:r>
              <a:rPr lang="en-GB" sz="1200">
                <a:solidFill>
                  <a:schemeClr val="dk1"/>
                </a:solidFill>
                <a:latin typeface="Calibri"/>
                <a:ea typeface="Calibri"/>
                <a:cs typeface="Calibri"/>
                <a:sym typeface="Calibri"/>
              </a:rPr>
              <a:t>and </a:t>
            </a:r>
            <a:r>
              <a:rPr lang="en-GB" sz="1200" b="1">
                <a:solidFill>
                  <a:schemeClr val="dk1"/>
                </a:solidFill>
                <a:latin typeface="Calibri"/>
                <a:ea typeface="Calibri"/>
                <a:cs typeface="Calibri"/>
                <a:sym typeface="Calibri"/>
              </a:rPr>
              <a:t>Edwin Chadwick </a:t>
            </a:r>
            <a:r>
              <a:rPr lang="en-GB" sz="1200">
                <a:solidFill>
                  <a:schemeClr val="dk1"/>
                </a:solidFill>
                <a:latin typeface="Calibri"/>
                <a:ea typeface="Calibri"/>
                <a:cs typeface="Calibri"/>
                <a:sym typeface="Calibri"/>
              </a:rPr>
              <a:t>were among many who </a:t>
            </a:r>
            <a:r>
              <a:rPr lang="en-GB" sz="1200" b="1">
                <a:solidFill>
                  <a:schemeClr val="dk1"/>
                </a:solidFill>
                <a:latin typeface="Calibri"/>
                <a:ea typeface="Calibri"/>
                <a:cs typeface="Calibri"/>
                <a:sym typeface="Calibri"/>
              </a:rPr>
              <a:t>wrote</a:t>
            </a:r>
            <a:r>
              <a:rPr lang="en-GB" sz="1200">
                <a:solidFill>
                  <a:schemeClr val="dk1"/>
                </a:solidFill>
                <a:latin typeface="Calibri"/>
                <a:ea typeface="Calibri"/>
                <a:cs typeface="Calibri"/>
                <a:sym typeface="Calibri"/>
              </a:rPr>
              <a:t> about                   the poor health conditions in the towns and had their writing </a:t>
            </a:r>
            <a:r>
              <a:rPr lang="en-GB" sz="1200" b="1">
                <a:solidFill>
                  <a:schemeClr val="dk1"/>
                </a:solidFill>
                <a:latin typeface="Calibri"/>
                <a:ea typeface="Calibri"/>
                <a:cs typeface="Calibri"/>
                <a:sym typeface="Calibri"/>
              </a:rPr>
              <a:t>published</a:t>
            </a:r>
            <a:r>
              <a:rPr lang="en-GB" sz="1200">
                <a:solidFill>
                  <a:schemeClr val="dk1"/>
                </a:solidFill>
                <a:latin typeface="Calibri"/>
                <a:ea typeface="Calibri"/>
                <a:cs typeface="Calibri"/>
                <a:sym typeface="Calibri"/>
              </a:rPr>
              <a:t>                 in the popular newspapers of the time.  This made people in Britain                     as well as the government more aware of the conditions and                    motivated them to make changes.</a:t>
            </a:r>
            <a:endParaRPr/>
          </a:p>
        </p:txBody>
      </p:sp>
      <p:sp>
        <p:nvSpPr>
          <p:cNvPr id="1239" name="Google Shape;1239;p47"/>
          <p:cNvSpPr txBox="1"/>
          <p:nvPr/>
        </p:nvSpPr>
        <p:spPr>
          <a:xfrm>
            <a:off x="6762751" y="768751"/>
            <a:ext cx="5257800" cy="2462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1848 and 1875 Public Health Acts were examples of how the British government introduced new laws to help improve public health.  The 1875 Act in particular </a:t>
            </a:r>
            <a:r>
              <a:rPr lang="en-GB" sz="1100" b="1">
                <a:solidFill>
                  <a:schemeClr val="dk1"/>
                </a:solidFill>
                <a:latin typeface="Calibri"/>
                <a:ea typeface="Calibri"/>
                <a:cs typeface="Calibri"/>
                <a:sym typeface="Calibri"/>
              </a:rPr>
              <a:t>forced</a:t>
            </a:r>
            <a:r>
              <a:rPr lang="en-GB" sz="1100">
                <a:solidFill>
                  <a:schemeClr val="dk1"/>
                </a:solidFill>
                <a:latin typeface="Calibri"/>
                <a:ea typeface="Calibri"/>
                <a:cs typeface="Calibri"/>
                <a:sym typeface="Calibri"/>
              </a:rPr>
              <a:t> local authorities to supply clean drinking water and remove waste.</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Working men were given the </a:t>
            </a:r>
            <a:r>
              <a:rPr lang="en-GB" sz="1100" b="1">
                <a:solidFill>
                  <a:schemeClr val="dk1"/>
                </a:solidFill>
                <a:latin typeface="Calibri"/>
                <a:ea typeface="Calibri"/>
                <a:cs typeface="Calibri"/>
                <a:sym typeface="Calibri"/>
              </a:rPr>
              <a:t>vote</a:t>
            </a:r>
            <a:r>
              <a:rPr lang="en-GB" sz="1100">
                <a:solidFill>
                  <a:schemeClr val="dk1"/>
                </a:solidFill>
                <a:latin typeface="Calibri"/>
                <a:ea typeface="Calibri"/>
                <a:cs typeface="Calibri"/>
                <a:sym typeface="Calibri"/>
              </a:rPr>
              <a:t> for the first time in </a:t>
            </a:r>
            <a:r>
              <a:rPr lang="en-GB" sz="1100" b="1">
                <a:solidFill>
                  <a:schemeClr val="dk1"/>
                </a:solidFill>
                <a:latin typeface="Calibri"/>
                <a:ea typeface="Calibri"/>
                <a:cs typeface="Calibri"/>
                <a:sym typeface="Calibri"/>
              </a:rPr>
              <a:t>1867</a:t>
            </a:r>
            <a:r>
              <a:rPr lang="en-GB" sz="1100">
                <a:solidFill>
                  <a:schemeClr val="dk1"/>
                </a:solidFill>
                <a:latin typeface="Calibri"/>
                <a:ea typeface="Calibri"/>
                <a:cs typeface="Calibri"/>
                <a:sym typeface="Calibri"/>
              </a:rPr>
              <a:t> and the numbers increased further by </a:t>
            </a:r>
            <a:r>
              <a:rPr lang="en-GB" sz="1100" b="1">
                <a:solidFill>
                  <a:schemeClr val="dk1"/>
                </a:solidFill>
                <a:latin typeface="Calibri"/>
                <a:ea typeface="Calibri"/>
                <a:cs typeface="Calibri"/>
                <a:sym typeface="Calibri"/>
              </a:rPr>
              <a:t>1884</a:t>
            </a:r>
            <a:r>
              <a:rPr lang="en-GB" sz="1100">
                <a:solidFill>
                  <a:schemeClr val="dk1"/>
                </a:solidFill>
                <a:latin typeface="Calibri"/>
                <a:ea typeface="Calibri"/>
                <a:cs typeface="Calibri"/>
                <a:sym typeface="Calibri"/>
              </a:rPr>
              <a:t>. The government had to </a:t>
            </a:r>
            <a:r>
              <a:rPr lang="en-GB" sz="1100" b="1">
                <a:solidFill>
                  <a:schemeClr val="dk1"/>
                </a:solidFill>
                <a:latin typeface="Calibri"/>
                <a:ea typeface="Calibri"/>
                <a:cs typeface="Calibri"/>
                <a:sym typeface="Calibri"/>
              </a:rPr>
              <a:t>appeal</a:t>
            </a:r>
            <a:r>
              <a:rPr lang="en-GB" sz="1100">
                <a:solidFill>
                  <a:schemeClr val="dk1"/>
                </a:solidFill>
                <a:latin typeface="Calibri"/>
                <a:ea typeface="Calibri"/>
                <a:cs typeface="Calibri"/>
                <a:sym typeface="Calibri"/>
              </a:rPr>
              <a:t> to the working class people to get their vote and one way to do this was to help improve their health. This resulted in major reforms such as the </a:t>
            </a:r>
            <a:r>
              <a:rPr lang="en-GB" sz="1100" b="1">
                <a:solidFill>
                  <a:schemeClr val="dk1"/>
                </a:solidFill>
                <a:latin typeface="Calibri"/>
                <a:ea typeface="Calibri"/>
                <a:cs typeface="Calibri"/>
                <a:sym typeface="Calibri"/>
              </a:rPr>
              <a:t>Public Health Act.</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Up until the 1900s, the British government had a </a:t>
            </a:r>
            <a:r>
              <a:rPr lang="en-GB" sz="1100" b="1" i="1">
                <a:solidFill>
                  <a:schemeClr val="dk1"/>
                </a:solidFill>
                <a:latin typeface="Calibri"/>
                <a:ea typeface="Calibri"/>
                <a:cs typeface="Calibri"/>
                <a:sym typeface="Calibri"/>
              </a:rPr>
              <a:t>laissez faire </a:t>
            </a:r>
            <a:r>
              <a:rPr lang="en-GB" sz="1100">
                <a:solidFill>
                  <a:schemeClr val="dk1"/>
                </a:solidFill>
                <a:latin typeface="Calibri"/>
                <a:ea typeface="Calibri"/>
                <a:cs typeface="Calibri"/>
                <a:sym typeface="Calibri"/>
              </a:rPr>
              <a:t>attitude towards helping people.  They believed it was wrong to interfere in people’s lives as it was the responsibility of the public to take care of themselves.  However, after 1900, the government began making laws to </a:t>
            </a:r>
            <a:r>
              <a:rPr lang="en-GB" sz="1100" b="1">
                <a:solidFill>
                  <a:schemeClr val="dk1"/>
                </a:solidFill>
                <a:latin typeface="Calibri"/>
                <a:ea typeface="Calibri"/>
                <a:cs typeface="Calibri"/>
                <a:sym typeface="Calibri"/>
              </a:rPr>
              <a:t>forcing</a:t>
            </a:r>
            <a:r>
              <a:rPr lang="en-GB" sz="1100">
                <a:solidFill>
                  <a:schemeClr val="dk1"/>
                </a:solidFill>
                <a:latin typeface="Calibri"/>
                <a:ea typeface="Calibri"/>
                <a:cs typeface="Calibri"/>
                <a:sym typeface="Calibri"/>
              </a:rPr>
              <a:t> changes onto people for the first time. </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It was the government who finally decided that treatments such as Edward Jenner’s smallpox vaccination should become </a:t>
            </a:r>
            <a:r>
              <a:rPr lang="en-GB" sz="1100" b="1">
                <a:solidFill>
                  <a:schemeClr val="dk1"/>
                </a:solidFill>
                <a:latin typeface="Calibri"/>
                <a:ea typeface="Calibri"/>
                <a:cs typeface="Calibri"/>
                <a:sym typeface="Calibri"/>
              </a:rPr>
              <a:t>compulsory </a:t>
            </a:r>
            <a:r>
              <a:rPr lang="en-GB" sz="1100">
                <a:solidFill>
                  <a:schemeClr val="dk1"/>
                </a:solidFill>
                <a:latin typeface="Calibri"/>
                <a:ea typeface="Calibri"/>
                <a:cs typeface="Calibri"/>
                <a:sym typeface="Calibri"/>
              </a:rPr>
              <a:t>by law by 1871.  This led to the end of smallpox in Britain.</a:t>
            </a:r>
            <a:endParaRPr/>
          </a:p>
        </p:txBody>
      </p:sp>
      <p:sp>
        <p:nvSpPr>
          <p:cNvPr id="1240" name="Google Shape;1240;p47"/>
          <p:cNvSpPr txBox="1"/>
          <p:nvPr/>
        </p:nvSpPr>
        <p:spPr>
          <a:xfrm>
            <a:off x="8664248" y="3563606"/>
            <a:ext cx="3356400" cy="2970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Attitudes about science and medicine were changing along with the decline in the traditional ideas of the Church. People were more willing to </a:t>
            </a:r>
            <a:r>
              <a:rPr lang="en-GB" sz="1100" b="1">
                <a:solidFill>
                  <a:schemeClr val="dk1"/>
                </a:solidFill>
                <a:latin typeface="Calibri"/>
                <a:ea typeface="Calibri"/>
                <a:cs typeface="Calibri"/>
                <a:sym typeface="Calibri"/>
              </a:rPr>
              <a:t>ask questions </a:t>
            </a:r>
            <a:r>
              <a:rPr lang="en-GB" sz="1100">
                <a:solidFill>
                  <a:schemeClr val="dk1"/>
                </a:solidFill>
                <a:latin typeface="Calibri"/>
                <a:ea typeface="Calibri"/>
                <a:cs typeface="Calibri"/>
                <a:sym typeface="Calibri"/>
              </a:rPr>
              <a:t>and </a:t>
            </a:r>
            <a:r>
              <a:rPr lang="en-GB" sz="1100" b="1">
                <a:solidFill>
                  <a:schemeClr val="dk1"/>
                </a:solidFill>
                <a:latin typeface="Calibri"/>
                <a:ea typeface="Calibri"/>
                <a:cs typeface="Calibri"/>
                <a:sym typeface="Calibri"/>
              </a:rPr>
              <a:t>challenge</a:t>
            </a:r>
            <a:r>
              <a:rPr lang="en-GB" sz="1100">
                <a:solidFill>
                  <a:schemeClr val="dk1"/>
                </a:solidFill>
                <a:latin typeface="Calibri"/>
                <a:ea typeface="Calibri"/>
                <a:cs typeface="Calibri"/>
                <a:sym typeface="Calibri"/>
              </a:rPr>
              <a:t> traditional ideas. Scientists </a:t>
            </a:r>
            <a:r>
              <a:rPr lang="en-GB" sz="1100" b="1">
                <a:solidFill>
                  <a:schemeClr val="dk1"/>
                </a:solidFill>
                <a:latin typeface="Calibri"/>
                <a:ea typeface="Calibri"/>
                <a:cs typeface="Calibri"/>
                <a:sym typeface="Calibri"/>
              </a:rPr>
              <a:t>experimented</a:t>
            </a:r>
            <a:r>
              <a:rPr lang="en-GB" sz="1100">
                <a:solidFill>
                  <a:schemeClr val="dk1"/>
                </a:solidFill>
                <a:latin typeface="Calibri"/>
                <a:ea typeface="Calibri"/>
                <a:cs typeface="Calibri"/>
                <a:sym typeface="Calibri"/>
              </a:rPr>
              <a:t> for themselves rather than believed what was written in older medical textbooks.  This meant that scientists were able to inspire and motivate others to develop their work further.</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a:t>
            </a:r>
            <a:r>
              <a:rPr lang="en-GB" sz="1100" b="1">
                <a:solidFill>
                  <a:schemeClr val="dk1"/>
                </a:solidFill>
                <a:latin typeface="Calibri"/>
                <a:ea typeface="Calibri"/>
                <a:cs typeface="Calibri"/>
                <a:sym typeface="Calibri"/>
              </a:rPr>
              <a:t>public </a:t>
            </a:r>
            <a:r>
              <a:rPr lang="en-GB" sz="1100">
                <a:solidFill>
                  <a:schemeClr val="dk1"/>
                </a:solidFill>
                <a:latin typeface="Calibri"/>
                <a:ea typeface="Calibri"/>
                <a:cs typeface="Calibri"/>
                <a:sym typeface="Calibri"/>
              </a:rPr>
              <a:t>became more accepting of new medical ideas.  This was partly down to what they may have read in </a:t>
            </a:r>
            <a:r>
              <a:rPr lang="en-GB" sz="1100" b="1">
                <a:solidFill>
                  <a:schemeClr val="dk1"/>
                </a:solidFill>
                <a:latin typeface="Calibri"/>
                <a:ea typeface="Calibri"/>
                <a:cs typeface="Calibri"/>
                <a:sym typeface="Calibri"/>
              </a:rPr>
              <a:t>newspapers</a:t>
            </a:r>
            <a:r>
              <a:rPr lang="en-GB" sz="1100">
                <a:solidFill>
                  <a:schemeClr val="dk1"/>
                </a:solidFill>
                <a:latin typeface="Calibri"/>
                <a:ea typeface="Calibri"/>
                <a:cs typeface="Calibri"/>
                <a:sym typeface="Calibri"/>
              </a:rPr>
              <a:t> or journals.  </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Industrial Revolution meant that society was going through a lot of change and so people began to understand that change was a positive and exciting thing that could help them. This was especially true after they began to see evidence of vaccinations such as the smallpox vaccine worked.</a:t>
            </a:r>
            <a:endParaRPr/>
          </a:p>
        </p:txBody>
      </p:sp>
      <p:sp>
        <p:nvSpPr>
          <p:cNvPr id="1241" name="Google Shape;1241;p47"/>
          <p:cNvSpPr txBox="1"/>
          <p:nvPr/>
        </p:nvSpPr>
        <p:spPr>
          <a:xfrm>
            <a:off x="1651705" y="527826"/>
            <a:ext cx="50130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THE PRINTING PRESS &amp; COMMUNICATION</a:t>
            </a:r>
            <a:endParaRPr sz="1200">
              <a:solidFill>
                <a:schemeClr val="lt1"/>
              </a:solidFill>
              <a:latin typeface="Calibri"/>
              <a:ea typeface="Calibri"/>
              <a:cs typeface="Calibri"/>
              <a:sym typeface="Calibri"/>
            </a:endParaRPr>
          </a:p>
        </p:txBody>
      </p:sp>
      <p:sp>
        <p:nvSpPr>
          <p:cNvPr id="1242" name="Google Shape;1242;p47"/>
          <p:cNvSpPr txBox="1"/>
          <p:nvPr/>
        </p:nvSpPr>
        <p:spPr>
          <a:xfrm>
            <a:off x="8486774" y="3298922"/>
            <a:ext cx="35337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CHANGING ATTITUDES IN SOCIETY</a:t>
            </a:r>
            <a:endParaRPr sz="1200">
              <a:solidFill>
                <a:schemeClr val="lt1"/>
              </a:solidFill>
              <a:latin typeface="Calibri"/>
              <a:ea typeface="Calibri"/>
              <a:cs typeface="Calibri"/>
              <a:sym typeface="Calibri"/>
            </a:endParaRPr>
          </a:p>
        </p:txBody>
      </p:sp>
      <p:sp>
        <p:nvSpPr>
          <p:cNvPr id="1243" name="Google Shape;1243;p47"/>
          <p:cNvSpPr txBox="1"/>
          <p:nvPr/>
        </p:nvSpPr>
        <p:spPr>
          <a:xfrm>
            <a:off x="6762750" y="527826"/>
            <a:ext cx="52578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GOVERNMENT ACTION</a:t>
            </a:r>
            <a:endParaRPr sz="1200">
              <a:solidFill>
                <a:schemeClr val="lt1"/>
              </a:solidFill>
              <a:latin typeface="Calibri"/>
              <a:ea typeface="Calibri"/>
              <a:cs typeface="Calibri"/>
              <a:sym typeface="Calibri"/>
            </a:endParaRPr>
          </a:p>
        </p:txBody>
      </p:sp>
      <p:pic>
        <p:nvPicPr>
          <p:cNvPr id="1244" name="Google Shape;1244;p47" descr="Image result for heart monitor clipart"/>
          <p:cNvPicPr preferRelativeResize="0"/>
          <p:nvPr/>
        </p:nvPicPr>
        <p:blipFill rotWithShape="1">
          <a:blip r:embed="rId6">
            <a:alphaModFix/>
          </a:blip>
          <a:srcRect t="39191" r="15902" b="38201"/>
          <a:stretch/>
        </p:blipFill>
        <p:spPr>
          <a:xfrm>
            <a:off x="1" y="1145824"/>
            <a:ext cx="1464048" cy="785474"/>
          </a:xfrm>
          <a:prstGeom prst="rect">
            <a:avLst/>
          </a:prstGeom>
          <a:noFill/>
          <a:ln>
            <a:noFill/>
          </a:ln>
        </p:spPr>
      </p:pic>
      <p:pic>
        <p:nvPicPr>
          <p:cNvPr id="1245" name="Google Shape;1245;p47" descr="Related image"/>
          <p:cNvPicPr preferRelativeResize="0"/>
          <p:nvPr/>
        </p:nvPicPr>
        <p:blipFill rotWithShape="1">
          <a:blip r:embed="rId7">
            <a:alphaModFix/>
          </a:blip>
          <a:srcRect/>
          <a:stretch/>
        </p:blipFill>
        <p:spPr>
          <a:xfrm>
            <a:off x="532652" y="1177665"/>
            <a:ext cx="732840" cy="664943"/>
          </a:xfrm>
          <a:prstGeom prst="rect">
            <a:avLst/>
          </a:prstGeom>
          <a:noFill/>
          <a:ln>
            <a:noFill/>
          </a:ln>
        </p:spPr>
      </p:pic>
      <p:sp>
        <p:nvSpPr>
          <p:cNvPr id="1246" name="Google Shape;1246;p47"/>
          <p:cNvSpPr/>
          <p:nvPr/>
        </p:nvSpPr>
        <p:spPr>
          <a:xfrm>
            <a:off x="80041" y="1837530"/>
            <a:ext cx="1431300" cy="49566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7" name="Google Shape;1247;p47"/>
          <p:cNvSpPr txBox="1"/>
          <p:nvPr/>
        </p:nvSpPr>
        <p:spPr>
          <a:xfrm>
            <a:off x="89647" y="1893121"/>
            <a:ext cx="13743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KEY TERMS</a:t>
            </a:r>
            <a:endParaRPr sz="1200">
              <a:solidFill>
                <a:schemeClr val="lt1"/>
              </a:solidFill>
              <a:latin typeface="Calibri"/>
              <a:ea typeface="Calibri"/>
              <a:cs typeface="Calibri"/>
              <a:sym typeface="Calibri"/>
            </a:endParaRPr>
          </a:p>
        </p:txBody>
      </p:sp>
      <p:sp>
        <p:nvSpPr>
          <p:cNvPr id="1248" name="Google Shape;1248;p47"/>
          <p:cNvSpPr txBox="1"/>
          <p:nvPr/>
        </p:nvSpPr>
        <p:spPr>
          <a:xfrm>
            <a:off x="89647" y="2191418"/>
            <a:ext cx="1431300" cy="45252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Factors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Reasons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Judgement</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Scientific Methods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Education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New Technology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War</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Key Individuals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Printing Press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Communication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Population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Urbanisation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Government</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Laissez Faire</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Attitudes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Society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Laws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Photography</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Journals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Experimentation</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Public Health Act</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Industrial Revolution</a:t>
            </a:r>
            <a:endParaRPr/>
          </a:p>
        </p:txBody>
      </p:sp>
      <p:sp>
        <p:nvSpPr>
          <p:cNvPr id="1249" name="Google Shape;1249;p47"/>
          <p:cNvSpPr txBox="1"/>
          <p:nvPr/>
        </p:nvSpPr>
        <p:spPr>
          <a:xfrm>
            <a:off x="4399232" y="4497528"/>
            <a:ext cx="41637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WAR</a:t>
            </a:r>
            <a:endParaRPr sz="1200">
              <a:solidFill>
                <a:schemeClr val="lt1"/>
              </a:solidFill>
              <a:latin typeface="Calibri"/>
              <a:ea typeface="Calibri"/>
              <a:cs typeface="Calibri"/>
              <a:sym typeface="Calibri"/>
            </a:endParaRPr>
          </a:p>
        </p:txBody>
      </p:sp>
      <p:sp>
        <p:nvSpPr>
          <p:cNvPr id="1250" name="Google Shape;1250;p47"/>
          <p:cNvSpPr txBox="1"/>
          <p:nvPr/>
        </p:nvSpPr>
        <p:spPr>
          <a:xfrm>
            <a:off x="4399232" y="4774527"/>
            <a:ext cx="4165800" cy="1754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The </a:t>
            </a:r>
            <a:r>
              <a:rPr lang="en-GB" sz="1200" b="1">
                <a:solidFill>
                  <a:schemeClr val="dk1"/>
                </a:solidFill>
                <a:latin typeface="Calibri"/>
                <a:ea typeface="Calibri"/>
                <a:cs typeface="Calibri"/>
                <a:sym typeface="Calibri"/>
              </a:rPr>
              <a:t>Crimean War </a:t>
            </a:r>
            <a:r>
              <a:rPr lang="en-GB" sz="1200">
                <a:solidFill>
                  <a:schemeClr val="dk1"/>
                </a:solidFill>
                <a:latin typeface="Calibri"/>
                <a:ea typeface="Calibri"/>
                <a:cs typeface="Calibri"/>
                <a:sym typeface="Calibri"/>
              </a:rPr>
              <a:t>gave individuals such as </a:t>
            </a:r>
            <a:r>
              <a:rPr lang="en-GB" sz="1200" b="1">
                <a:solidFill>
                  <a:schemeClr val="dk1"/>
                </a:solidFill>
                <a:latin typeface="Calibri"/>
                <a:ea typeface="Calibri"/>
                <a:cs typeface="Calibri"/>
                <a:sym typeface="Calibri"/>
              </a:rPr>
              <a:t>Florence Nightingale </a:t>
            </a:r>
            <a:r>
              <a:rPr lang="en-GB" sz="1200">
                <a:solidFill>
                  <a:schemeClr val="dk1"/>
                </a:solidFill>
                <a:latin typeface="Calibri"/>
                <a:ea typeface="Calibri"/>
                <a:cs typeface="Calibri"/>
                <a:sym typeface="Calibri"/>
              </a:rPr>
              <a:t>the opportunity to practice their medical ideas and demonstrate their skills. As a result of the war, Nightingale was able to use her </a:t>
            </a:r>
            <a:r>
              <a:rPr lang="en-GB" sz="1200" b="1">
                <a:solidFill>
                  <a:schemeClr val="dk1"/>
                </a:solidFill>
                <a:latin typeface="Calibri"/>
                <a:ea typeface="Calibri"/>
                <a:cs typeface="Calibri"/>
                <a:sym typeface="Calibri"/>
              </a:rPr>
              <a:t>fame</a:t>
            </a:r>
            <a:r>
              <a:rPr lang="en-GB" sz="1200">
                <a:solidFill>
                  <a:schemeClr val="dk1"/>
                </a:solidFill>
                <a:latin typeface="Calibri"/>
                <a:ea typeface="Calibri"/>
                <a:cs typeface="Calibri"/>
                <a:sym typeface="Calibri"/>
              </a:rPr>
              <a:t> to improve hospital sanitation in England as well as improve the image of nursing as a professional career with the founding of the </a:t>
            </a:r>
            <a:r>
              <a:rPr lang="en-GB" sz="1200" b="1">
                <a:solidFill>
                  <a:schemeClr val="dk1"/>
                </a:solidFill>
                <a:latin typeface="Calibri"/>
                <a:ea typeface="Calibri"/>
                <a:cs typeface="Calibri"/>
                <a:sym typeface="Calibri"/>
              </a:rPr>
              <a:t>Nightingale School for Nurses </a:t>
            </a:r>
            <a:r>
              <a:rPr lang="en-GB" sz="1200">
                <a:solidFill>
                  <a:schemeClr val="dk1"/>
                </a:solidFill>
                <a:latin typeface="Calibri"/>
                <a:ea typeface="Calibri"/>
                <a:cs typeface="Calibri"/>
                <a:sym typeface="Calibri"/>
              </a:rPr>
              <a:t>in 1863.  However, she was helped by the government of the time to do this as was hugely respected because of the coverage she gained in the newspapers of the day.  </a:t>
            </a:r>
            <a:endParaRPr/>
          </a:p>
        </p:txBody>
      </p:sp>
      <p:pic>
        <p:nvPicPr>
          <p:cNvPr id="1251" name="Google Shape;1251;p47" descr="Soldiers in war | Free SVG"/>
          <p:cNvPicPr preferRelativeResize="0"/>
          <p:nvPr/>
        </p:nvPicPr>
        <p:blipFill rotWithShape="1">
          <a:blip r:embed="rId8">
            <a:alphaModFix/>
          </a:blip>
          <a:srcRect t="22153" b="22835"/>
          <a:stretch/>
        </p:blipFill>
        <p:spPr>
          <a:xfrm>
            <a:off x="1671728" y="4497528"/>
            <a:ext cx="2685140" cy="2018397"/>
          </a:xfrm>
          <a:prstGeom prst="rect">
            <a:avLst/>
          </a:prstGeom>
          <a:noFill/>
          <a:ln>
            <a:noFill/>
          </a:ln>
        </p:spPr>
      </p:pic>
      <p:pic>
        <p:nvPicPr>
          <p:cNvPr id="1252" name="Google Shape;1252;p47" descr="Brain in head with solid fill"/>
          <p:cNvPicPr preferRelativeResize="0"/>
          <p:nvPr/>
        </p:nvPicPr>
        <p:blipFill rotWithShape="1">
          <a:blip r:embed="rId9">
            <a:alphaModFix/>
          </a:blip>
          <a:srcRect/>
          <a:stretch/>
        </p:blipFill>
        <p:spPr>
          <a:xfrm>
            <a:off x="7040269" y="3240075"/>
            <a:ext cx="1248342" cy="124834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sp>
        <p:nvSpPr>
          <p:cNvPr id="1258" name="Google Shape;1258;p48"/>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GB" sz="4400"/>
              <a:t>Modern Medicine</a:t>
            </a:r>
            <a:endParaRPr/>
          </a:p>
        </p:txBody>
      </p:sp>
      <p:sp>
        <p:nvSpPr>
          <p:cNvPr id="1259" name="Google Shape;1259;p48"/>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sp>
        <p:nvSpPr>
          <p:cNvPr id="1265" name="Google Shape;1265;p49"/>
          <p:cNvSpPr txBox="1"/>
          <p:nvPr/>
        </p:nvSpPr>
        <p:spPr>
          <a:xfrm>
            <a:off x="89648" y="49103"/>
            <a:ext cx="1451196" cy="338554"/>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Calibri"/>
                <a:ea typeface="Calibri"/>
                <a:cs typeface="Calibri"/>
                <a:sym typeface="Calibri"/>
              </a:rPr>
              <a:t>Lesson 28</a:t>
            </a:r>
            <a:endParaRPr sz="1400" b="0" i="0" u="none" strike="noStrike" cap="none">
              <a:solidFill>
                <a:srgbClr val="000000"/>
              </a:solidFill>
              <a:latin typeface="Arial"/>
              <a:ea typeface="Arial"/>
              <a:cs typeface="Arial"/>
              <a:sym typeface="Arial"/>
            </a:endParaRPr>
          </a:p>
        </p:txBody>
      </p:sp>
      <p:pic>
        <p:nvPicPr>
          <p:cNvPr id="1266" name="Google Shape;1266;p49" descr="Radio Newsman Regular"/>
          <p:cNvPicPr preferRelativeResize="0"/>
          <p:nvPr/>
        </p:nvPicPr>
        <p:blipFill rotWithShape="1">
          <a:blip r:embed="rId3">
            <a:alphaModFix/>
          </a:blip>
          <a:srcRect l="58712" t="1" b="-10001"/>
          <a:stretch/>
        </p:blipFill>
        <p:spPr>
          <a:xfrm>
            <a:off x="44823" y="852609"/>
            <a:ext cx="1466400" cy="175712"/>
          </a:xfrm>
          <a:prstGeom prst="rect">
            <a:avLst/>
          </a:prstGeom>
          <a:noFill/>
          <a:ln>
            <a:noFill/>
          </a:ln>
        </p:spPr>
      </p:pic>
      <p:pic>
        <p:nvPicPr>
          <p:cNvPr id="1267" name="Google Shape;1267;p49" descr="Radio Newsman Regular"/>
          <p:cNvPicPr preferRelativeResize="0"/>
          <p:nvPr/>
        </p:nvPicPr>
        <p:blipFill rotWithShape="1">
          <a:blip r:embed="rId4">
            <a:alphaModFix/>
          </a:blip>
          <a:srcRect l="27433" t="1" r="42096" b="-14998"/>
          <a:stretch/>
        </p:blipFill>
        <p:spPr>
          <a:xfrm>
            <a:off x="84866" y="658192"/>
            <a:ext cx="1426358" cy="225827"/>
          </a:xfrm>
          <a:prstGeom prst="rect">
            <a:avLst/>
          </a:prstGeom>
          <a:noFill/>
          <a:ln>
            <a:noFill/>
          </a:ln>
        </p:spPr>
      </p:pic>
      <p:pic>
        <p:nvPicPr>
          <p:cNvPr id="1268" name="Google Shape;1268;p49" descr="Radio Newsman Regular"/>
          <p:cNvPicPr preferRelativeResize="0"/>
          <p:nvPr/>
        </p:nvPicPr>
        <p:blipFill rotWithShape="1">
          <a:blip r:embed="rId5">
            <a:alphaModFix/>
          </a:blip>
          <a:srcRect r="73478" b="-4999"/>
          <a:stretch/>
        </p:blipFill>
        <p:spPr>
          <a:xfrm>
            <a:off x="89647" y="387657"/>
            <a:ext cx="1421576" cy="286426"/>
          </a:xfrm>
          <a:prstGeom prst="rect">
            <a:avLst/>
          </a:prstGeom>
          <a:noFill/>
          <a:ln>
            <a:noFill/>
          </a:ln>
        </p:spPr>
      </p:pic>
      <p:sp>
        <p:nvSpPr>
          <p:cNvPr id="1269" name="Google Shape;1269;p49"/>
          <p:cNvSpPr txBox="1"/>
          <p:nvPr/>
        </p:nvSpPr>
        <p:spPr>
          <a:xfrm>
            <a:off x="1575176" y="49103"/>
            <a:ext cx="10540621" cy="338554"/>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Calibri"/>
                <a:ea typeface="Calibri"/>
                <a:cs typeface="Calibri"/>
                <a:sym typeface="Calibri"/>
              </a:rPr>
              <a:t>UNIT 2: </a:t>
            </a:r>
            <a:r>
              <a:rPr lang="en-GB" sz="1600" b="0" i="0" u="none" strike="noStrike" cap="none">
                <a:solidFill>
                  <a:schemeClr val="lt1"/>
                </a:solidFill>
                <a:latin typeface="Calibri"/>
                <a:ea typeface="Calibri"/>
                <a:cs typeface="Calibri"/>
                <a:sym typeface="Calibri"/>
              </a:rPr>
              <a:t>Medicine – 1900-Present Day – The advances made in understanding the </a:t>
            </a:r>
            <a:r>
              <a:rPr lang="en-GB" sz="1600" b="1" i="0" u="none" strike="noStrike" cap="none">
                <a:solidFill>
                  <a:schemeClr val="lt1"/>
                </a:solidFill>
                <a:latin typeface="Calibri"/>
                <a:ea typeface="Calibri"/>
                <a:cs typeface="Calibri"/>
                <a:sym typeface="Calibri"/>
              </a:rPr>
              <a:t>cause</a:t>
            </a:r>
            <a:r>
              <a:rPr lang="en-GB" sz="1600" b="0" i="0" u="none" strike="noStrike" cap="none">
                <a:solidFill>
                  <a:schemeClr val="lt1"/>
                </a:solidFill>
                <a:latin typeface="Calibri"/>
                <a:ea typeface="Calibri"/>
                <a:cs typeface="Calibri"/>
                <a:sym typeface="Calibri"/>
              </a:rPr>
              <a:t> of disease: </a:t>
            </a:r>
            <a:r>
              <a:rPr lang="en-GB" sz="1600" b="1" i="0" u="sng" strike="noStrike" cap="none">
                <a:solidFill>
                  <a:schemeClr val="lt1"/>
                </a:solidFill>
                <a:latin typeface="Calibri"/>
                <a:ea typeface="Calibri"/>
                <a:cs typeface="Calibri"/>
                <a:sym typeface="Calibri"/>
              </a:rPr>
              <a:t>GENETICS</a:t>
            </a:r>
            <a:endParaRPr sz="1400" b="0" i="0" u="none" strike="noStrike" cap="none">
              <a:solidFill>
                <a:srgbClr val="000000"/>
              </a:solidFill>
              <a:latin typeface="Arial"/>
              <a:ea typeface="Arial"/>
              <a:cs typeface="Arial"/>
              <a:sym typeface="Arial"/>
            </a:endParaRPr>
          </a:p>
        </p:txBody>
      </p:sp>
      <p:sp>
        <p:nvSpPr>
          <p:cNvPr id="1270" name="Google Shape;1270;p49"/>
          <p:cNvSpPr txBox="1"/>
          <p:nvPr/>
        </p:nvSpPr>
        <p:spPr>
          <a:xfrm>
            <a:off x="3810822" y="1515219"/>
            <a:ext cx="3572368" cy="738664"/>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Calibri"/>
                <a:ea typeface="Calibri"/>
                <a:cs typeface="Calibri"/>
                <a:sym typeface="Calibri"/>
              </a:rPr>
              <a:t>By </a:t>
            </a:r>
            <a:r>
              <a:rPr lang="en-GB" sz="1050" b="1" i="0" u="none" strike="noStrike" cap="none">
                <a:solidFill>
                  <a:schemeClr val="dk1"/>
                </a:solidFill>
                <a:latin typeface="Calibri"/>
                <a:ea typeface="Calibri"/>
                <a:cs typeface="Calibri"/>
                <a:sym typeface="Calibri"/>
              </a:rPr>
              <a:t>1900</a:t>
            </a:r>
            <a:r>
              <a:rPr lang="en-GB" sz="1050" b="0" i="0" u="none" strike="noStrike" cap="none">
                <a:solidFill>
                  <a:schemeClr val="dk1"/>
                </a:solidFill>
                <a:latin typeface="Calibri"/>
                <a:ea typeface="Calibri"/>
                <a:cs typeface="Calibri"/>
                <a:sym typeface="Calibri"/>
              </a:rPr>
              <a:t>, scientists believed that </a:t>
            </a:r>
            <a:r>
              <a:rPr lang="en-GB" sz="1050" b="1" i="0" u="none" strike="noStrike" cap="none">
                <a:solidFill>
                  <a:schemeClr val="dk1"/>
                </a:solidFill>
                <a:latin typeface="Calibri"/>
                <a:ea typeface="Calibri"/>
                <a:cs typeface="Calibri"/>
                <a:sym typeface="Calibri"/>
              </a:rPr>
              <a:t>genes</a:t>
            </a:r>
            <a:r>
              <a:rPr lang="en-GB" sz="1050" b="0" i="0" u="none" strike="noStrike" cap="none">
                <a:solidFill>
                  <a:schemeClr val="dk1"/>
                </a:solidFill>
                <a:latin typeface="Calibri"/>
                <a:ea typeface="Calibri"/>
                <a:cs typeface="Calibri"/>
                <a:sym typeface="Calibri"/>
              </a:rPr>
              <a:t> came in </a:t>
            </a:r>
            <a:r>
              <a:rPr lang="en-GB" sz="1050" b="1" i="0" u="none" strike="noStrike" cap="none">
                <a:solidFill>
                  <a:schemeClr val="dk1"/>
                </a:solidFill>
                <a:latin typeface="Calibri"/>
                <a:ea typeface="Calibri"/>
                <a:cs typeface="Calibri"/>
                <a:sym typeface="Calibri"/>
              </a:rPr>
              <a:t>pairs</a:t>
            </a:r>
            <a:r>
              <a:rPr lang="en-GB" sz="1050" b="0" i="0" u="none" strike="noStrike" cap="none">
                <a:solidFill>
                  <a:schemeClr val="dk1"/>
                </a:solidFill>
                <a:latin typeface="Calibri"/>
                <a:ea typeface="Calibri"/>
                <a:cs typeface="Calibri"/>
                <a:sym typeface="Calibri"/>
              </a:rPr>
              <a:t> with one </a:t>
            </a:r>
            <a:r>
              <a:rPr lang="en-GB" sz="1050" b="1" i="0" u="none" strike="noStrike" cap="none">
                <a:solidFill>
                  <a:schemeClr val="dk1"/>
                </a:solidFill>
                <a:latin typeface="Calibri"/>
                <a:ea typeface="Calibri"/>
                <a:cs typeface="Calibri"/>
                <a:sym typeface="Calibri"/>
              </a:rPr>
              <a:t>inherited</a:t>
            </a:r>
            <a:r>
              <a:rPr lang="en-GB" sz="1050" b="0" i="0" u="none" strike="noStrike" cap="none">
                <a:solidFill>
                  <a:schemeClr val="dk1"/>
                </a:solidFill>
                <a:latin typeface="Calibri"/>
                <a:ea typeface="Calibri"/>
                <a:cs typeface="Calibri"/>
                <a:sym typeface="Calibri"/>
              </a:rPr>
              <a:t> from the mother and one from the father.  However, there was not yet any scientific proof of this as microscopes were not yet powerful enough to see them. </a:t>
            </a:r>
            <a:endParaRPr sz="1400" b="0" i="0" u="none" strike="noStrike" cap="none">
              <a:solidFill>
                <a:srgbClr val="000000"/>
              </a:solidFill>
              <a:latin typeface="Arial"/>
              <a:ea typeface="Arial"/>
              <a:cs typeface="Arial"/>
              <a:sym typeface="Arial"/>
            </a:endParaRPr>
          </a:p>
        </p:txBody>
      </p:sp>
      <p:sp>
        <p:nvSpPr>
          <p:cNvPr id="1271" name="Google Shape;1271;p49"/>
          <p:cNvSpPr txBox="1"/>
          <p:nvPr/>
        </p:nvSpPr>
        <p:spPr>
          <a:xfrm>
            <a:off x="1575176" y="1250298"/>
            <a:ext cx="2155281" cy="461665"/>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DNA and why it an important discovery?</a:t>
            </a:r>
            <a:endParaRPr sz="1200" b="0" i="0" u="none" strike="noStrike" cap="none">
              <a:solidFill>
                <a:schemeClr val="lt1"/>
              </a:solidFill>
              <a:latin typeface="Calibri"/>
              <a:ea typeface="Calibri"/>
              <a:cs typeface="Calibri"/>
              <a:sym typeface="Calibri"/>
            </a:endParaRPr>
          </a:p>
        </p:txBody>
      </p:sp>
      <p:pic>
        <p:nvPicPr>
          <p:cNvPr id="1272" name="Google Shape;1272;p49" descr="Image result for heart monitor clipart"/>
          <p:cNvPicPr preferRelativeResize="0"/>
          <p:nvPr/>
        </p:nvPicPr>
        <p:blipFill rotWithShape="1">
          <a:blip r:embed="rId6">
            <a:alphaModFix/>
          </a:blip>
          <a:srcRect t="39191" r="15898" b="38200"/>
          <a:stretch/>
        </p:blipFill>
        <p:spPr>
          <a:xfrm>
            <a:off x="0" y="1062545"/>
            <a:ext cx="1464048" cy="785474"/>
          </a:xfrm>
          <a:prstGeom prst="rect">
            <a:avLst/>
          </a:prstGeom>
          <a:noFill/>
          <a:ln>
            <a:noFill/>
          </a:ln>
        </p:spPr>
      </p:pic>
      <p:pic>
        <p:nvPicPr>
          <p:cNvPr id="1273" name="Google Shape;1273;p49" descr="Related image"/>
          <p:cNvPicPr preferRelativeResize="0"/>
          <p:nvPr/>
        </p:nvPicPr>
        <p:blipFill rotWithShape="1">
          <a:blip r:embed="rId7">
            <a:alphaModFix/>
          </a:blip>
          <a:srcRect/>
          <a:stretch/>
        </p:blipFill>
        <p:spPr>
          <a:xfrm>
            <a:off x="410427" y="1113835"/>
            <a:ext cx="732840" cy="664943"/>
          </a:xfrm>
          <a:prstGeom prst="rect">
            <a:avLst/>
          </a:prstGeom>
          <a:noFill/>
          <a:ln>
            <a:noFill/>
          </a:ln>
        </p:spPr>
      </p:pic>
      <p:sp>
        <p:nvSpPr>
          <p:cNvPr id="1274" name="Google Shape;1274;p49"/>
          <p:cNvSpPr/>
          <p:nvPr/>
        </p:nvSpPr>
        <p:spPr>
          <a:xfrm>
            <a:off x="67199" y="1756933"/>
            <a:ext cx="1473645" cy="4956701"/>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5" name="Google Shape;1275;p49"/>
          <p:cNvSpPr txBox="1"/>
          <p:nvPr/>
        </p:nvSpPr>
        <p:spPr>
          <a:xfrm>
            <a:off x="146408" y="1787388"/>
            <a:ext cx="1303274" cy="276999"/>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KEY TERMS</a:t>
            </a:r>
            <a:endParaRPr sz="1200" b="0" i="0" u="none" strike="noStrike" cap="none">
              <a:solidFill>
                <a:schemeClr val="lt1"/>
              </a:solidFill>
              <a:latin typeface="Calibri"/>
              <a:ea typeface="Calibri"/>
              <a:cs typeface="Calibri"/>
              <a:sym typeface="Calibri"/>
            </a:endParaRPr>
          </a:p>
        </p:txBody>
      </p:sp>
      <p:sp>
        <p:nvSpPr>
          <p:cNvPr id="1276" name="Google Shape;1276;p49"/>
          <p:cNvSpPr txBox="1"/>
          <p:nvPr/>
        </p:nvSpPr>
        <p:spPr>
          <a:xfrm>
            <a:off x="18273" y="2057882"/>
            <a:ext cx="1522572" cy="4524315"/>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DNA</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Genetics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Hereditary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Microbes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Collaborate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Inherited</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Archibald Garrod</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Cells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Genes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Rosalind Franklin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Maurice Watkins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X-Ray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James Watson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Francis Crick</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Cambridge University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Double Helix</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Genome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Downs Syndrome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Human Genome Project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Angelina Jolie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Electron Microscope</a:t>
            </a:r>
            <a:endParaRPr sz="1400" b="0" i="0" u="none" strike="noStrike" cap="none">
              <a:solidFill>
                <a:srgbClr val="000000"/>
              </a:solidFill>
              <a:latin typeface="Arial"/>
              <a:ea typeface="Arial"/>
              <a:cs typeface="Arial"/>
              <a:sym typeface="Arial"/>
            </a:endParaRPr>
          </a:p>
        </p:txBody>
      </p:sp>
      <p:sp>
        <p:nvSpPr>
          <p:cNvPr id="1277" name="Google Shape;1277;p49"/>
          <p:cNvSpPr txBox="1"/>
          <p:nvPr/>
        </p:nvSpPr>
        <p:spPr>
          <a:xfrm>
            <a:off x="1575176" y="387657"/>
            <a:ext cx="10540621" cy="830997"/>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HISTORICAL CONTEXT:  </a:t>
            </a:r>
            <a:r>
              <a:rPr lang="en-GB" sz="1200" b="0" i="0" u="none" strike="noStrike" cap="none">
                <a:solidFill>
                  <a:schemeClr val="dk1"/>
                </a:solidFill>
                <a:latin typeface="Calibri"/>
                <a:ea typeface="Calibri"/>
                <a:cs typeface="Calibri"/>
                <a:sym typeface="Calibri"/>
              </a:rPr>
              <a:t>After 1900, doctors no longer believed that disease was caused by the </a:t>
            </a:r>
            <a:r>
              <a:rPr lang="en-GB" sz="1200" b="1" i="0" u="none" strike="noStrike" cap="none">
                <a:solidFill>
                  <a:schemeClr val="dk1"/>
                </a:solidFill>
                <a:latin typeface="Calibri"/>
                <a:ea typeface="Calibri"/>
                <a:cs typeface="Calibri"/>
                <a:sym typeface="Calibri"/>
              </a:rPr>
              <a:t>Four Humours</a:t>
            </a:r>
            <a:r>
              <a:rPr lang="en-GB" sz="1200" b="0" i="0" u="none" strike="noStrike" cap="none">
                <a:solidFill>
                  <a:schemeClr val="dk1"/>
                </a:solidFill>
                <a:latin typeface="Calibri"/>
                <a:ea typeface="Calibri"/>
                <a:cs typeface="Calibri"/>
                <a:sym typeface="Calibri"/>
              </a:rPr>
              <a:t>, </a:t>
            </a:r>
            <a:r>
              <a:rPr lang="en-GB" sz="1200" b="1" i="0" u="none" strike="noStrike" cap="none">
                <a:solidFill>
                  <a:schemeClr val="dk1"/>
                </a:solidFill>
                <a:latin typeface="Calibri"/>
                <a:ea typeface="Calibri"/>
                <a:cs typeface="Calibri"/>
                <a:sym typeface="Calibri"/>
              </a:rPr>
              <a:t>miasma</a:t>
            </a:r>
            <a:r>
              <a:rPr lang="en-GB" sz="1200" b="0" i="0" u="none" strike="noStrike" cap="none">
                <a:solidFill>
                  <a:schemeClr val="dk1"/>
                </a:solidFill>
                <a:latin typeface="Calibri"/>
                <a:ea typeface="Calibri"/>
                <a:cs typeface="Calibri"/>
                <a:sym typeface="Calibri"/>
              </a:rPr>
              <a:t> or the </a:t>
            </a:r>
            <a:r>
              <a:rPr lang="en-GB" sz="1200" b="1" i="0" u="none" strike="noStrike" cap="none">
                <a:solidFill>
                  <a:schemeClr val="dk1"/>
                </a:solidFill>
                <a:latin typeface="Calibri"/>
                <a:ea typeface="Calibri"/>
                <a:cs typeface="Calibri"/>
                <a:sym typeface="Calibri"/>
              </a:rPr>
              <a:t>supernatural</a:t>
            </a:r>
            <a:r>
              <a:rPr lang="en-GB" sz="1200" b="0" i="0" u="none" strike="noStrike" cap="none">
                <a:solidFill>
                  <a:schemeClr val="dk1"/>
                </a:solidFill>
                <a:latin typeface="Calibri"/>
                <a:ea typeface="Calibri"/>
                <a:cs typeface="Calibri"/>
                <a:sym typeface="Calibri"/>
              </a:rPr>
              <a:t>.  Instead they had evidence that </a:t>
            </a:r>
            <a:r>
              <a:rPr lang="en-GB" sz="1200" b="1" i="0" u="none" strike="noStrike" cap="none">
                <a:solidFill>
                  <a:schemeClr val="dk1"/>
                </a:solidFill>
                <a:latin typeface="Calibri"/>
                <a:ea typeface="Calibri"/>
                <a:cs typeface="Calibri"/>
                <a:sym typeface="Calibri"/>
              </a:rPr>
              <a:t>microbes</a:t>
            </a:r>
            <a:r>
              <a:rPr lang="en-GB" sz="1200" b="0" i="0" u="none" strike="noStrike" cap="none">
                <a:solidFill>
                  <a:schemeClr val="dk1"/>
                </a:solidFill>
                <a:latin typeface="Calibri"/>
                <a:ea typeface="Calibri"/>
                <a:cs typeface="Calibri"/>
                <a:sym typeface="Calibri"/>
              </a:rPr>
              <a:t> (or bacteria) caused disease.  This understanding was far more </a:t>
            </a:r>
            <a:r>
              <a:rPr lang="en-GB" sz="1200" b="1" i="0" u="none" strike="noStrike" cap="none">
                <a:solidFill>
                  <a:schemeClr val="dk1"/>
                </a:solidFill>
                <a:latin typeface="Calibri"/>
                <a:ea typeface="Calibri"/>
                <a:cs typeface="Calibri"/>
                <a:sym typeface="Calibri"/>
              </a:rPr>
              <a:t>accurate</a:t>
            </a:r>
            <a:r>
              <a:rPr lang="en-GB" sz="1200" b="0" i="0" u="none" strike="noStrike" cap="none">
                <a:solidFill>
                  <a:schemeClr val="dk1"/>
                </a:solidFill>
                <a:latin typeface="Calibri"/>
                <a:ea typeface="Calibri"/>
                <a:cs typeface="Calibri"/>
                <a:sym typeface="Calibri"/>
              </a:rPr>
              <a:t> and specific diseases could be scientifically identified.  </a:t>
            </a:r>
            <a:r>
              <a:rPr lang="en-GB" sz="1200" b="1" i="0" u="none" strike="noStrike" cap="none">
                <a:solidFill>
                  <a:schemeClr val="dk1"/>
                </a:solidFill>
                <a:latin typeface="Calibri"/>
                <a:ea typeface="Calibri"/>
                <a:cs typeface="Calibri"/>
                <a:sym typeface="Calibri"/>
              </a:rPr>
              <a:t>HOWEVER</a:t>
            </a:r>
            <a:r>
              <a:rPr lang="en-GB" sz="1200" b="0" i="0" u="none" strike="noStrike" cap="none">
                <a:solidFill>
                  <a:schemeClr val="dk1"/>
                </a:solidFill>
                <a:latin typeface="Calibri"/>
                <a:ea typeface="Calibri"/>
                <a:cs typeface="Calibri"/>
                <a:sym typeface="Calibri"/>
              </a:rPr>
              <a:t>, it was clear that bacteria did not cause </a:t>
            </a:r>
            <a:r>
              <a:rPr lang="en-GB" sz="1200" b="1" i="0" u="none" strike="noStrike" cap="none">
                <a:solidFill>
                  <a:schemeClr val="dk1"/>
                </a:solidFill>
                <a:latin typeface="Calibri"/>
                <a:ea typeface="Calibri"/>
                <a:cs typeface="Calibri"/>
                <a:sym typeface="Calibri"/>
              </a:rPr>
              <a:t>ALL </a:t>
            </a:r>
            <a:r>
              <a:rPr lang="en-GB" sz="1200" b="0" i="0" u="none" strike="noStrike" cap="none">
                <a:solidFill>
                  <a:schemeClr val="dk1"/>
                </a:solidFill>
                <a:latin typeface="Calibri"/>
                <a:ea typeface="Calibri"/>
                <a:cs typeface="Calibri"/>
                <a:sym typeface="Calibri"/>
              </a:rPr>
              <a:t>diseases.  For example, some diseases were </a:t>
            </a:r>
            <a:r>
              <a:rPr lang="en-GB" sz="1200" b="1" i="0" u="none" strike="noStrike" cap="none">
                <a:solidFill>
                  <a:schemeClr val="dk1"/>
                </a:solidFill>
                <a:latin typeface="Calibri"/>
                <a:ea typeface="Calibri"/>
                <a:cs typeface="Calibri"/>
                <a:sym typeface="Calibri"/>
              </a:rPr>
              <a:t>hereditary disease</a:t>
            </a:r>
            <a:r>
              <a:rPr lang="en-GB" sz="1200" b="0" i="0" u="none" strike="noStrike" cap="none">
                <a:solidFill>
                  <a:schemeClr val="dk1"/>
                </a:solidFill>
                <a:latin typeface="Calibri"/>
                <a:ea typeface="Calibri"/>
                <a:cs typeface="Calibri"/>
                <a:sym typeface="Calibri"/>
              </a:rPr>
              <a:t>s.  This meant that a parent had passed the disease on to their child. Eventually, a wide range of scientists were able to </a:t>
            </a:r>
            <a:r>
              <a:rPr lang="en-GB" sz="1200" b="1" i="0" u="none" strike="noStrike" cap="none">
                <a:solidFill>
                  <a:schemeClr val="dk1"/>
                </a:solidFill>
                <a:latin typeface="Calibri"/>
                <a:ea typeface="Calibri"/>
                <a:cs typeface="Calibri"/>
                <a:sym typeface="Calibri"/>
              </a:rPr>
              <a:t>collaborate</a:t>
            </a:r>
            <a:r>
              <a:rPr lang="en-GB" sz="1200" b="0" i="0" u="none" strike="noStrike" cap="none">
                <a:solidFill>
                  <a:schemeClr val="dk1"/>
                </a:solidFill>
                <a:latin typeface="Calibri"/>
                <a:ea typeface="Calibri"/>
                <a:cs typeface="Calibri"/>
                <a:sym typeface="Calibri"/>
              </a:rPr>
              <a:t> (work together) across the world to develop their knowledge of </a:t>
            </a:r>
            <a:r>
              <a:rPr lang="en-GB" sz="1200" b="1" i="0" u="none" strike="noStrike" cap="none">
                <a:solidFill>
                  <a:schemeClr val="dk1"/>
                </a:solidFill>
                <a:latin typeface="Calibri"/>
                <a:ea typeface="Calibri"/>
                <a:cs typeface="Calibri"/>
                <a:sym typeface="Calibri"/>
              </a:rPr>
              <a:t>human genetics </a:t>
            </a:r>
            <a:r>
              <a:rPr lang="en-GB" sz="1200" b="0" i="0" u="none" strike="noStrike" cap="none">
                <a:solidFill>
                  <a:schemeClr val="dk1"/>
                </a:solidFill>
                <a:latin typeface="Calibri"/>
                <a:ea typeface="Calibri"/>
                <a:cs typeface="Calibri"/>
                <a:sym typeface="Calibri"/>
              </a:rPr>
              <a:t>and </a:t>
            </a:r>
            <a:r>
              <a:rPr lang="en-GB" sz="1200" b="1" i="0" u="none" strike="noStrike" cap="none">
                <a:solidFill>
                  <a:schemeClr val="dk1"/>
                </a:solidFill>
                <a:latin typeface="Calibri"/>
                <a:ea typeface="Calibri"/>
                <a:cs typeface="Calibri"/>
                <a:sym typeface="Calibri"/>
              </a:rPr>
              <a:t>DNA</a:t>
            </a:r>
            <a:r>
              <a:rPr lang="en-GB" sz="1200" b="0" i="0" u="none" strike="noStrike" cap="none">
                <a:solidFill>
                  <a:schemeClr val="dk1"/>
                </a:solidFill>
                <a:latin typeface="Calibri"/>
                <a:ea typeface="Calibri"/>
                <a:cs typeface="Calibri"/>
                <a:sym typeface="Calibri"/>
              </a:rPr>
              <a:t>.  </a:t>
            </a:r>
            <a:endParaRPr sz="1100" b="0" i="0" u="none" strike="noStrike" cap="none">
              <a:solidFill>
                <a:schemeClr val="dk1"/>
              </a:solidFill>
              <a:latin typeface="Calibri"/>
              <a:ea typeface="Calibri"/>
              <a:cs typeface="Calibri"/>
              <a:sym typeface="Calibri"/>
            </a:endParaRPr>
          </a:p>
        </p:txBody>
      </p:sp>
      <p:sp>
        <p:nvSpPr>
          <p:cNvPr id="1278" name="Google Shape;1278;p49"/>
          <p:cNvSpPr txBox="1"/>
          <p:nvPr/>
        </p:nvSpPr>
        <p:spPr>
          <a:xfrm>
            <a:off x="3810822" y="2311766"/>
            <a:ext cx="3572370" cy="415498"/>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Calibri"/>
                <a:ea typeface="Calibri"/>
                <a:cs typeface="Calibri"/>
                <a:sym typeface="Calibri"/>
              </a:rPr>
              <a:t>In </a:t>
            </a:r>
            <a:r>
              <a:rPr lang="en-GB" sz="1050" b="1" i="0" u="none" strike="noStrike" cap="none">
                <a:solidFill>
                  <a:schemeClr val="dk1"/>
                </a:solidFill>
                <a:latin typeface="Calibri"/>
                <a:ea typeface="Calibri"/>
                <a:cs typeface="Calibri"/>
                <a:sym typeface="Calibri"/>
              </a:rPr>
              <a:t>1901</a:t>
            </a:r>
            <a:r>
              <a:rPr lang="en-GB" sz="1050" b="0" i="0" u="none" strike="noStrike" cap="none">
                <a:solidFill>
                  <a:schemeClr val="dk1"/>
                </a:solidFill>
                <a:latin typeface="Calibri"/>
                <a:ea typeface="Calibri"/>
                <a:cs typeface="Calibri"/>
                <a:sym typeface="Calibri"/>
              </a:rPr>
              <a:t>, English doctor </a:t>
            </a:r>
            <a:r>
              <a:rPr lang="en-GB" sz="1050" b="1" i="0" u="none" strike="noStrike" cap="none">
                <a:solidFill>
                  <a:schemeClr val="dk1"/>
                </a:solidFill>
                <a:latin typeface="Calibri"/>
                <a:ea typeface="Calibri"/>
                <a:cs typeface="Calibri"/>
                <a:sym typeface="Calibri"/>
              </a:rPr>
              <a:t>Archibald Garrod</a:t>
            </a:r>
            <a:r>
              <a:rPr lang="en-GB" sz="1050" b="0" i="0" u="none" strike="noStrike" cap="none">
                <a:solidFill>
                  <a:schemeClr val="dk1"/>
                </a:solidFill>
                <a:latin typeface="Calibri"/>
                <a:ea typeface="Calibri"/>
                <a:cs typeface="Calibri"/>
                <a:sym typeface="Calibri"/>
              </a:rPr>
              <a:t>, said  that </a:t>
            </a:r>
            <a:r>
              <a:rPr lang="en-GB" sz="1050" b="1" i="0" u="none" strike="noStrike" cap="none">
                <a:solidFill>
                  <a:schemeClr val="dk1"/>
                </a:solidFill>
                <a:latin typeface="Calibri"/>
                <a:ea typeface="Calibri"/>
                <a:cs typeface="Calibri"/>
                <a:sym typeface="Calibri"/>
              </a:rPr>
              <a:t>hereditary diseases </a:t>
            </a:r>
            <a:r>
              <a:rPr lang="en-GB" sz="1050" b="0" i="0" u="none" strike="noStrike" cap="none">
                <a:solidFill>
                  <a:schemeClr val="dk1"/>
                </a:solidFill>
                <a:latin typeface="Calibri"/>
                <a:ea typeface="Calibri"/>
                <a:cs typeface="Calibri"/>
                <a:sym typeface="Calibri"/>
              </a:rPr>
              <a:t>were caused by </a:t>
            </a:r>
            <a:r>
              <a:rPr lang="en-GB" sz="1050" b="1" i="0" u="none" strike="noStrike" cap="none">
                <a:solidFill>
                  <a:schemeClr val="dk1"/>
                </a:solidFill>
                <a:latin typeface="Calibri"/>
                <a:ea typeface="Calibri"/>
                <a:cs typeface="Calibri"/>
                <a:sym typeface="Calibri"/>
              </a:rPr>
              <a:t>faulty genes </a:t>
            </a:r>
            <a:r>
              <a:rPr lang="en-GB" sz="1050" b="0" i="0" u="none" strike="noStrike" cap="none">
                <a:solidFill>
                  <a:schemeClr val="dk1"/>
                </a:solidFill>
                <a:latin typeface="Calibri"/>
                <a:ea typeface="Calibri"/>
                <a:cs typeface="Calibri"/>
                <a:sym typeface="Calibri"/>
              </a:rPr>
              <a:t>passed down. </a:t>
            </a:r>
            <a:endParaRPr sz="1400" b="0" i="0" u="none" strike="noStrike" cap="none">
              <a:solidFill>
                <a:srgbClr val="000000"/>
              </a:solidFill>
              <a:latin typeface="Arial"/>
              <a:ea typeface="Arial"/>
              <a:cs typeface="Arial"/>
              <a:sym typeface="Arial"/>
            </a:endParaRPr>
          </a:p>
        </p:txBody>
      </p:sp>
      <p:sp>
        <p:nvSpPr>
          <p:cNvPr id="1279" name="Google Shape;1279;p49"/>
          <p:cNvSpPr txBox="1"/>
          <p:nvPr/>
        </p:nvSpPr>
        <p:spPr>
          <a:xfrm>
            <a:off x="3810820" y="2785147"/>
            <a:ext cx="3572370" cy="738664"/>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Calibri"/>
                <a:ea typeface="Calibri"/>
                <a:cs typeface="Calibri"/>
                <a:sym typeface="Calibri"/>
              </a:rPr>
              <a:t>In </a:t>
            </a:r>
            <a:r>
              <a:rPr lang="en-GB" sz="1050" b="1" i="0" u="none" strike="noStrike" cap="none">
                <a:solidFill>
                  <a:schemeClr val="dk1"/>
                </a:solidFill>
                <a:latin typeface="Calibri"/>
                <a:ea typeface="Calibri"/>
                <a:cs typeface="Calibri"/>
                <a:sym typeface="Calibri"/>
              </a:rPr>
              <a:t>1951</a:t>
            </a:r>
            <a:r>
              <a:rPr lang="en-GB" sz="1050" b="0" i="0" u="none" strike="noStrike" cap="none">
                <a:solidFill>
                  <a:schemeClr val="dk1"/>
                </a:solidFill>
                <a:latin typeface="Calibri"/>
                <a:ea typeface="Calibri"/>
                <a:cs typeface="Calibri"/>
                <a:sym typeface="Calibri"/>
              </a:rPr>
              <a:t>, it was believed that a ‘</a:t>
            </a:r>
            <a:r>
              <a:rPr lang="en-GB" sz="1050" b="1" i="0" u="none" strike="noStrike" cap="none">
                <a:solidFill>
                  <a:schemeClr val="dk1"/>
                </a:solidFill>
                <a:latin typeface="Calibri"/>
                <a:ea typeface="Calibri"/>
                <a:cs typeface="Calibri"/>
                <a:sym typeface="Calibri"/>
              </a:rPr>
              <a:t>substance’</a:t>
            </a:r>
            <a:r>
              <a:rPr lang="en-GB" sz="1050" b="0" i="0" u="none" strike="noStrike" cap="none">
                <a:solidFill>
                  <a:schemeClr val="dk1"/>
                </a:solidFill>
                <a:latin typeface="Calibri"/>
                <a:ea typeface="Calibri"/>
                <a:cs typeface="Calibri"/>
                <a:sym typeface="Calibri"/>
              </a:rPr>
              <a:t> in the human cells was responsible for passing on this information.  It was not yet known what this ‘substance’ was BUT it would help to explain how some diseases were passed on from parent to child. </a:t>
            </a:r>
            <a:endParaRPr sz="1400" b="0" i="0" u="none" strike="noStrike" cap="none">
              <a:solidFill>
                <a:srgbClr val="000000"/>
              </a:solidFill>
              <a:latin typeface="Arial"/>
              <a:ea typeface="Arial"/>
              <a:cs typeface="Arial"/>
              <a:sym typeface="Arial"/>
            </a:endParaRPr>
          </a:p>
        </p:txBody>
      </p:sp>
      <p:sp>
        <p:nvSpPr>
          <p:cNvPr id="1280" name="Google Shape;1280;p49"/>
          <p:cNvSpPr txBox="1"/>
          <p:nvPr/>
        </p:nvSpPr>
        <p:spPr>
          <a:xfrm>
            <a:off x="3810823" y="3581694"/>
            <a:ext cx="3560361" cy="738664"/>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Calibri"/>
                <a:ea typeface="Calibri"/>
                <a:cs typeface="Calibri"/>
                <a:sym typeface="Calibri"/>
              </a:rPr>
              <a:t>In </a:t>
            </a:r>
            <a:r>
              <a:rPr lang="en-GB" sz="1050" b="1" i="0" u="none" strike="noStrike" cap="none">
                <a:solidFill>
                  <a:schemeClr val="dk1"/>
                </a:solidFill>
                <a:latin typeface="Calibri"/>
                <a:ea typeface="Calibri"/>
                <a:cs typeface="Calibri"/>
                <a:sym typeface="Calibri"/>
              </a:rPr>
              <a:t>1953</a:t>
            </a:r>
            <a:r>
              <a:rPr lang="en-GB" sz="1050" b="0" i="0" u="none" strike="noStrike" cap="none">
                <a:solidFill>
                  <a:schemeClr val="dk1"/>
                </a:solidFill>
                <a:latin typeface="Calibri"/>
                <a:ea typeface="Calibri"/>
                <a:cs typeface="Calibri"/>
                <a:sym typeface="Calibri"/>
              </a:rPr>
              <a:t>, </a:t>
            </a:r>
            <a:r>
              <a:rPr lang="en-GB" sz="1050" b="1" i="0" u="none" strike="noStrike" cap="none">
                <a:solidFill>
                  <a:schemeClr val="dk1"/>
                </a:solidFill>
                <a:latin typeface="Calibri"/>
                <a:ea typeface="Calibri"/>
                <a:cs typeface="Calibri"/>
                <a:sym typeface="Calibri"/>
              </a:rPr>
              <a:t>Rosalind Franklin </a:t>
            </a:r>
            <a:r>
              <a:rPr lang="en-GB" sz="1050" b="0" i="0" u="none" strike="noStrike" cap="none">
                <a:solidFill>
                  <a:schemeClr val="dk1"/>
                </a:solidFill>
                <a:latin typeface="Calibri"/>
                <a:ea typeface="Calibri"/>
                <a:cs typeface="Calibri"/>
                <a:sym typeface="Calibri"/>
              </a:rPr>
              <a:t>&amp; </a:t>
            </a:r>
            <a:r>
              <a:rPr lang="en-GB" sz="1050" b="1" i="0" u="none" strike="noStrike" cap="none">
                <a:solidFill>
                  <a:schemeClr val="dk1"/>
                </a:solidFill>
                <a:latin typeface="Calibri"/>
                <a:ea typeface="Calibri"/>
                <a:cs typeface="Calibri"/>
                <a:sym typeface="Calibri"/>
              </a:rPr>
              <a:t>Maurice Watkins</a:t>
            </a:r>
            <a:r>
              <a:rPr lang="en-GB" sz="1050" b="0" i="0" u="none" strike="noStrike" cap="none">
                <a:solidFill>
                  <a:schemeClr val="dk1"/>
                </a:solidFill>
                <a:latin typeface="Calibri"/>
                <a:ea typeface="Calibri"/>
                <a:cs typeface="Calibri"/>
                <a:sym typeface="Calibri"/>
              </a:rPr>
              <a:t> identified the substance that carried the </a:t>
            </a:r>
            <a:r>
              <a:rPr lang="en-GB" sz="1050" b="1" i="0" u="none" strike="noStrike" cap="none">
                <a:solidFill>
                  <a:schemeClr val="dk1"/>
                </a:solidFill>
                <a:latin typeface="Calibri"/>
                <a:ea typeface="Calibri"/>
                <a:cs typeface="Calibri"/>
                <a:sym typeface="Calibri"/>
              </a:rPr>
              <a:t>genetic information </a:t>
            </a:r>
            <a:r>
              <a:rPr lang="en-GB" sz="1050" b="0" i="0" u="none" strike="noStrike" cap="none">
                <a:solidFill>
                  <a:schemeClr val="dk1"/>
                </a:solidFill>
                <a:latin typeface="Calibri"/>
                <a:ea typeface="Calibri"/>
                <a:cs typeface="Calibri"/>
                <a:sym typeface="Calibri"/>
              </a:rPr>
              <a:t>from parent to child.  It was named </a:t>
            </a:r>
            <a:r>
              <a:rPr lang="en-GB" sz="1050" b="1" i="0" u="none" strike="noStrike" cap="none">
                <a:solidFill>
                  <a:schemeClr val="dk1"/>
                </a:solidFill>
                <a:latin typeface="Calibri"/>
                <a:ea typeface="Calibri"/>
                <a:cs typeface="Calibri"/>
                <a:sym typeface="Calibri"/>
              </a:rPr>
              <a:t>DNA</a:t>
            </a:r>
            <a:r>
              <a:rPr lang="en-GB" sz="1050" b="0" i="0" u="none" strike="noStrike" cap="none">
                <a:solidFill>
                  <a:schemeClr val="dk1"/>
                </a:solidFill>
                <a:latin typeface="Calibri"/>
                <a:ea typeface="Calibri"/>
                <a:cs typeface="Calibri"/>
                <a:sym typeface="Calibri"/>
              </a:rPr>
              <a:t>.  They also </a:t>
            </a:r>
            <a:r>
              <a:rPr lang="en-GB" sz="1050" b="1" i="0" u="none" strike="noStrike" cap="none">
                <a:solidFill>
                  <a:schemeClr val="dk1"/>
                </a:solidFill>
                <a:latin typeface="Calibri"/>
                <a:ea typeface="Calibri"/>
                <a:cs typeface="Calibri"/>
                <a:sym typeface="Calibri"/>
              </a:rPr>
              <a:t>photographed</a:t>
            </a:r>
            <a:r>
              <a:rPr lang="en-GB" sz="1050" b="0" i="0" u="none" strike="noStrike" cap="none">
                <a:solidFill>
                  <a:schemeClr val="dk1"/>
                </a:solidFill>
                <a:latin typeface="Calibri"/>
                <a:ea typeface="Calibri"/>
                <a:cs typeface="Calibri"/>
                <a:sym typeface="Calibri"/>
              </a:rPr>
              <a:t> DNA using a powerful  </a:t>
            </a:r>
            <a:r>
              <a:rPr lang="en-GB" sz="1050" b="1" i="0" u="none" strike="noStrike" cap="none">
                <a:solidFill>
                  <a:schemeClr val="dk1"/>
                </a:solidFill>
                <a:latin typeface="Calibri"/>
                <a:ea typeface="Calibri"/>
                <a:cs typeface="Calibri"/>
                <a:sym typeface="Calibri"/>
              </a:rPr>
              <a:t>X-Ray</a:t>
            </a:r>
            <a:r>
              <a:rPr lang="en-GB" sz="1050" b="0" i="0" u="none" strike="noStrike" cap="none">
                <a:solidFill>
                  <a:schemeClr val="dk1"/>
                </a:solidFill>
                <a:latin typeface="Calibri"/>
                <a:ea typeface="Calibri"/>
                <a:cs typeface="Calibri"/>
                <a:sym typeface="Calibri"/>
              </a:rPr>
              <a:t> and shared their work with other scientists.</a:t>
            </a:r>
            <a:endParaRPr sz="1400" b="0" i="0" u="none" strike="noStrike" cap="none">
              <a:solidFill>
                <a:srgbClr val="000000"/>
              </a:solidFill>
              <a:latin typeface="Arial"/>
              <a:ea typeface="Arial"/>
              <a:cs typeface="Arial"/>
              <a:sym typeface="Arial"/>
            </a:endParaRPr>
          </a:p>
        </p:txBody>
      </p:sp>
      <p:sp>
        <p:nvSpPr>
          <p:cNvPr id="1281" name="Google Shape;1281;p49"/>
          <p:cNvSpPr txBox="1"/>
          <p:nvPr/>
        </p:nvSpPr>
        <p:spPr>
          <a:xfrm>
            <a:off x="3810820" y="4378241"/>
            <a:ext cx="3572370" cy="1223412"/>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Calibri"/>
                <a:ea typeface="Calibri"/>
                <a:cs typeface="Calibri"/>
                <a:sym typeface="Calibri"/>
              </a:rPr>
              <a:t>Also in </a:t>
            </a:r>
            <a:r>
              <a:rPr lang="en-GB" sz="1050" b="1" i="0" u="none" strike="noStrike" cap="none">
                <a:solidFill>
                  <a:schemeClr val="dk1"/>
                </a:solidFill>
                <a:latin typeface="Calibri"/>
                <a:ea typeface="Calibri"/>
                <a:cs typeface="Calibri"/>
                <a:sym typeface="Calibri"/>
              </a:rPr>
              <a:t>1953</a:t>
            </a:r>
            <a:r>
              <a:rPr lang="en-GB" sz="1050" b="0" i="0" u="none" strike="noStrike" cap="none">
                <a:solidFill>
                  <a:schemeClr val="dk1"/>
                </a:solidFill>
                <a:latin typeface="Calibri"/>
                <a:ea typeface="Calibri"/>
                <a:cs typeface="Calibri"/>
                <a:sym typeface="Calibri"/>
              </a:rPr>
              <a:t>, at Cambridge University, </a:t>
            </a:r>
            <a:r>
              <a:rPr lang="en-GB" sz="1050" b="1" i="0" u="none" strike="noStrike" cap="none">
                <a:solidFill>
                  <a:schemeClr val="dk1"/>
                </a:solidFill>
                <a:latin typeface="Calibri"/>
                <a:ea typeface="Calibri"/>
                <a:cs typeface="Calibri"/>
                <a:sym typeface="Calibri"/>
              </a:rPr>
              <a:t>James Watson</a:t>
            </a:r>
            <a:r>
              <a:rPr lang="en-GB" sz="1050" b="0" i="0" u="none" strike="noStrike" cap="none">
                <a:solidFill>
                  <a:schemeClr val="dk1"/>
                </a:solidFill>
                <a:latin typeface="Calibri"/>
                <a:ea typeface="Calibri"/>
                <a:cs typeface="Calibri"/>
                <a:sym typeface="Calibri"/>
              </a:rPr>
              <a:t> (a US Biologist) &amp; </a:t>
            </a:r>
            <a:r>
              <a:rPr lang="en-GB" sz="1050" b="1" i="0" u="none" strike="noStrike" cap="none">
                <a:solidFill>
                  <a:schemeClr val="dk1"/>
                </a:solidFill>
                <a:latin typeface="Calibri"/>
                <a:ea typeface="Calibri"/>
                <a:cs typeface="Calibri"/>
                <a:sym typeface="Calibri"/>
              </a:rPr>
              <a:t>Francis Crick</a:t>
            </a:r>
            <a:r>
              <a:rPr lang="en-GB" sz="1050" b="0" i="0" u="none" strike="noStrike" cap="none">
                <a:solidFill>
                  <a:schemeClr val="dk1"/>
                </a:solidFill>
                <a:latin typeface="Calibri"/>
                <a:ea typeface="Calibri"/>
                <a:cs typeface="Calibri"/>
                <a:sym typeface="Calibri"/>
              </a:rPr>
              <a:t>  (an English physicist) were shown the </a:t>
            </a:r>
            <a:r>
              <a:rPr lang="en-GB" sz="1050" b="1" i="0" u="none" strike="noStrike" cap="none">
                <a:solidFill>
                  <a:schemeClr val="dk1"/>
                </a:solidFill>
                <a:latin typeface="Calibri"/>
                <a:ea typeface="Calibri"/>
                <a:cs typeface="Calibri"/>
                <a:sym typeface="Calibri"/>
              </a:rPr>
              <a:t>X-Rays</a:t>
            </a:r>
            <a:r>
              <a:rPr lang="en-GB" sz="1050" b="0" i="0" u="none" strike="noStrike" cap="none">
                <a:solidFill>
                  <a:schemeClr val="dk1"/>
                </a:solidFill>
                <a:latin typeface="Calibri"/>
                <a:ea typeface="Calibri"/>
                <a:cs typeface="Calibri"/>
                <a:sym typeface="Calibri"/>
              </a:rPr>
              <a:t> from Franklin and Wilkins work.  Fascinated, they began to work on what DNA </a:t>
            </a:r>
            <a:r>
              <a:rPr lang="en-GB" sz="1050" b="1" i="0" u="none" strike="noStrike" cap="none">
                <a:solidFill>
                  <a:schemeClr val="dk1"/>
                </a:solidFill>
                <a:latin typeface="Calibri"/>
                <a:ea typeface="Calibri"/>
                <a:cs typeface="Calibri"/>
                <a:sym typeface="Calibri"/>
              </a:rPr>
              <a:t>looked like</a:t>
            </a:r>
            <a:r>
              <a:rPr lang="en-GB" sz="1050" b="0" i="0" u="none" strike="noStrike" cap="none">
                <a:solidFill>
                  <a:schemeClr val="dk1"/>
                </a:solidFill>
                <a:latin typeface="Calibri"/>
                <a:ea typeface="Calibri"/>
                <a:cs typeface="Calibri"/>
                <a:sym typeface="Calibri"/>
              </a:rPr>
              <a:t>.  They discovered that it was shaped like a </a:t>
            </a:r>
            <a:r>
              <a:rPr lang="en-GB" sz="1050" b="1" i="0" u="none" strike="noStrike" cap="none">
                <a:solidFill>
                  <a:schemeClr val="dk1"/>
                </a:solidFill>
                <a:latin typeface="Calibri"/>
                <a:ea typeface="Calibri"/>
                <a:cs typeface="Calibri"/>
                <a:sym typeface="Calibri"/>
              </a:rPr>
              <a:t>double helix </a:t>
            </a:r>
            <a:r>
              <a:rPr lang="en-GB" sz="1050" b="0" i="0" u="none" strike="noStrike" cap="none">
                <a:solidFill>
                  <a:schemeClr val="dk1"/>
                </a:solidFill>
                <a:latin typeface="Calibri"/>
                <a:ea typeface="Calibri"/>
                <a:cs typeface="Calibri"/>
                <a:sym typeface="Calibri"/>
              </a:rPr>
              <a:t>(like a twisted zip) which could make copies of itself. They then began finding the parts of the DNA that were </a:t>
            </a:r>
            <a:r>
              <a:rPr lang="en-GB" sz="1050" b="1" i="0" u="none" strike="noStrike" cap="none">
                <a:solidFill>
                  <a:schemeClr val="dk1"/>
                </a:solidFill>
                <a:latin typeface="Calibri"/>
                <a:ea typeface="Calibri"/>
                <a:cs typeface="Calibri"/>
                <a:sym typeface="Calibri"/>
              </a:rPr>
              <a:t>responsible</a:t>
            </a:r>
            <a:r>
              <a:rPr lang="en-GB" sz="1050" b="0" i="0" u="none" strike="noStrike" cap="none">
                <a:solidFill>
                  <a:schemeClr val="dk1"/>
                </a:solidFill>
                <a:latin typeface="Calibri"/>
                <a:ea typeface="Calibri"/>
                <a:cs typeface="Calibri"/>
                <a:sym typeface="Calibri"/>
              </a:rPr>
              <a:t> for </a:t>
            </a:r>
            <a:r>
              <a:rPr lang="en-GB" sz="1050" b="1" i="0" u="none" strike="noStrike" cap="none">
                <a:solidFill>
                  <a:schemeClr val="dk1"/>
                </a:solidFill>
                <a:latin typeface="Calibri"/>
                <a:ea typeface="Calibri"/>
                <a:cs typeface="Calibri"/>
                <a:sym typeface="Calibri"/>
              </a:rPr>
              <a:t>hereditary diseases</a:t>
            </a:r>
            <a:r>
              <a:rPr lang="en-GB" sz="105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282" name="Google Shape;1282;p49"/>
          <p:cNvSpPr txBox="1"/>
          <p:nvPr/>
        </p:nvSpPr>
        <p:spPr>
          <a:xfrm>
            <a:off x="3798814" y="5659536"/>
            <a:ext cx="3572370" cy="1061829"/>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Calibri"/>
                <a:ea typeface="Calibri"/>
                <a:cs typeface="Calibri"/>
                <a:sym typeface="Calibri"/>
              </a:rPr>
              <a:t>In </a:t>
            </a:r>
            <a:r>
              <a:rPr lang="en-GB" sz="1050" b="1" i="0" u="none" strike="noStrike" cap="none">
                <a:solidFill>
                  <a:schemeClr val="dk1"/>
                </a:solidFill>
                <a:latin typeface="Calibri"/>
                <a:ea typeface="Calibri"/>
                <a:cs typeface="Calibri"/>
                <a:sym typeface="Calibri"/>
              </a:rPr>
              <a:t>1986</a:t>
            </a:r>
            <a:r>
              <a:rPr lang="en-GB" sz="1050" b="0" i="0" u="none" strike="noStrike" cap="none">
                <a:solidFill>
                  <a:schemeClr val="dk1"/>
                </a:solidFill>
                <a:latin typeface="Calibri"/>
                <a:ea typeface="Calibri"/>
                <a:cs typeface="Calibri"/>
                <a:sym typeface="Calibri"/>
              </a:rPr>
              <a:t>, </a:t>
            </a:r>
            <a:r>
              <a:rPr lang="en-GB" sz="1050" b="1" i="1" u="none" strike="noStrike" cap="none">
                <a:solidFill>
                  <a:schemeClr val="dk1"/>
                </a:solidFill>
                <a:latin typeface="Calibri"/>
                <a:ea typeface="Calibri"/>
                <a:cs typeface="Calibri"/>
                <a:sym typeface="Calibri"/>
              </a:rPr>
              <a:t>The Human Genome Project </a:t>
            </a:r>
            <a:r>
              <a:rPr lang="en-GB" sz="1050" b="0" i="0" u="none" strike="noStrike" cap="none">
                <a:solidFill>
                  <a:schemeClr val="dk1"/>
                </a:solidFill>
                <a:latin typeface="Calibri"/>
                <a:ea typeface="Calibri"/>
                <a:cs typeface="Calibri"/>
                <a:sym typeface="Calibri"/>
              </a:rPr>
              <a:t>was set up by James Watson.  A ‘</a:t>
            </a:r>
            <a:r>
              <a:rPr lang="en-GB" sz="1050" b="1" i="0" u="none" strike="noStrike" cap="none">
                <a:solidFill>
                  <a:schemeClr val="dk1"/>
                </a:solidFill>
                <a:latin typeface="Calibri"/>
                <a:ea typeface="Calibri"/>
                <a:cs typeface="Calibri"/>
                <a:sym typeface="Calibri"/>
              </a:rPr>
              <a:t>genome</a:t>
            </a:r>
            <a:r>
              <a:rPr lang="en-GB" sz="1050" b="0" i="0" u="none" strike="noStrike" cap="none">
                <a:solidFill>
                  <a:schemeClr val="dk1"/>
                </a:solidFill>
                <a:latin typeface="Calibri"/>
                <a:ea typeface="Calibri"/>
                <a:cs typeface="Calibri"/>
                <a:sym typeface="Calibri"/>
              </a:rPr>
              <a:t>’ is the </a:t>
            </a:r>
            <a:r>
              <a:rPr lang="en-GB" sz="1050" b="1" i="0" u="none" strike="noStrike" cap="none">
                <a:solidFill>
                  <a:schemeClr val="dk1"/>
                </a:solidFill>
                <a:latin typeface="Calibri"/>
                <a:ea typeface="Calibri"/>
                <a:cs typeface="Calibri"/>
                <a:sym typeface="Calibri"/>
              </a:rPr>
              <a:t>complete set </a:t>
            </a:r>
            <a:r>
              <a:rPr lang="en-GB" sz="1050" b="0" i="0" u="none" strike="noStrike" cap="none">
                <a:solidFill>
                  <a:schemeClr val="dk1"/>
                </a:solidFill>
                <a:latin typeface="Calibri"/>
                <a:ea typeface="Calibri"/>
                <a:cs typeface="Calibri"/>
                <a:sym typeface="Calibri"/>
              </a:rPr>
              <a:t>of genes in a living creature. Thousands of scientists from 18 countries worked for </a:t>
            </a:r>
            <a:r>
              <a:rPr lang="en-GB" sz="1050" b="1" i="0" u="none" strike="noStrike" cap="none">
                <a:solidFill>
                  <a:schemeClr val="dk1"/>
                </a:solidFill>
                <a:latin typeface="Calibri"/>
                <a:ea typeface="Calibri"/>
                <a:cs typeface="Calibri"/>
                <a:sym typeface="Calibri"/>
              </a:rPr>
              <a:t>10 years</a:t>
            </a:r>
            <a:r>
              <a:rPr lang="en-GB" sz="1050" b="0" i="0" u="none" strike="noStrike" cap="none">
                <a:solidFill>
                  <a:schemeClr val="dk1"/>
                </a:solidFill>
                <a:latin typeface="Calibri"/>
                <a:ea typeface="Calibri"/>
                <a:cs typeface="Calibri"/>
                <a:sym typeface="Calibri"/>
              </a:rPr>
              <a:t> to map the human genome, identifying DNA from </a:t>
            </a:r>
            <a:r>
              <a:rPr lang="en-GB" sz="1050" b="1" i="0" u="none" strike="noStrike" cap="none">
                <a:solidFill>
                  <a:schemeClr val="dk1"/>
                </a:solidFill>
                <a:latin typeface="Calibri"/>
                <a:ea typeface="Calibri"/>
                <a:cs typeface="Calibri"/>
                <a:sym typeface="Calibri"/>
              </a:rPr>
              <a:t>every part </a:t>
            </a:r>
            <a:r>
              <a:rPr lang="en-GB" sz="1050" b="0" i="0" u="none" strike="noStrike" cap="none">
                <a:solidFill>
                  <a:schemeClr val="dk1"/>
                </a:solidFill>
                <a:latin typeface="Calibri"/>
                <a:ea typeface="Calibri"/>
                <a:cs typeface="Calibri"/>
                <a:sym typeface="Calibri"/>
              </a:rPr>
              <a:t>of the body. It was possible to use this ‘map’ to spot any faults in the DNA of people with hereditary diseases.  </a:t>
            </a:r>
            <a:endParaRPr sz="1400" b="0" i="0" u="none" strike="noStrike" cap="none">
              <a:solidFill>
                <a:srgbClr val="000000"/>
              </a:solidFill>
              <a:latin typeface="Arial"/>
              <a:ea typeface="Arial"/>
              <a:cs typeface="Arial"/>
              <a:sym typeface="Arial"/>
            </a:endParaRPr>
          </a:p>
        </p:txBody>
      </p:sp>
      <p:sp>
        <p:nvSpPr>
          <p:cNvPr id="1283" name="Google Shape;1283;p49"/>
          <p:cNvSpPr txBox="1"/>
          <p:nvPr/>
        </p:nvSpPr>
        <p:spPr>
          <a:xfrm>
            <a:off x="7470855" y="1527297"/>
            <a:ext cx="4644942" cy="3323987"/>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1" i="0" u="sng" strike="noStrike" cap="none">
                <a:solidFill>
                  <a:schemeClr val="dk1"/>
                </a:solidFill>
                <a:latin typeface="Calibri"/>
                <a:ea typeface="Calibri"/>
                <a:cs typeface="Calibri"/>
                <a:sym typeface="Calibri"/>
              </a:rPr>
              <a:t>Advances in Technology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1" i="0" u="none" strike="noStrike" cap="none">
                <a:solidFill>
                  <a:schemeClr val="dk1"/>
                </a:solidFill>
                <a:latin typeface="Calibri"/>
                <a:ea typeface="Calibri"/>
                <a:cs typeface="Calibri"/>
                <a:sym typeface="Calibri"/>
              </a:rPr>
              <a:t>Microscope technology </a:t>
            </a:r>
            <a:r>
              <a:rPr lang="en-GB" sz="1050" b="0" i="0" u="none" strike="noStrike" cap="none">
                <a:solidFill>
                  <a:schemeClr val="dk1"/>
                </a:solidFill>
                <a:latin typeface="Calibri"/>
                <a:ea typeface="Calibri"/>
                <a:cs typeface="Calibri"/>
                <a:sym typeface="Calibri"/>
              </a:rPr>
              <a:t>progressed quickly.  In 1931, a new ‘</a:t>
            </a:r>
            <a:r>
              <a:rPr lang="en-GB" sz="1050" b="1" i="0" u="none" strike="noStrike" cap="none">
                <a:solidFill>
                  <a:schemeClr val="dk1"/>
                </a:solidFill>
                <a:latin typeface="Calibri"/>
                <a:ea typeface="Calibri"/>
                <a:cs typeface="Calibri"/>
                <a:sym typeface="Calibri"/>
              </a:rPr>
              <a:t>electron</a:t>
            </a:r>
            <a:r>
              <a:rPr lang="en-GB" sz="1050" b="0" i="0" u="none" strike="noStrike" cap="none">
                <a:solidFill>
                  <a:schemeClr val="dk1"/>
                </a:solidFill>
                <a:latin typeface="Calibri"/>
                <a:ea typeface="Calibri"/>
                <a:cs typeface="Calibri"/>
                <a:sym typeface="Calibri"/>
              </a:rPr>
              <a:t>’ microscope allowed scientists to magnify to x 10,000,000 (previously x 2,000) to produce </a:t>
            </a:r>
            <a:r>
              <a:rPr lang="en-GB" sz="1050" b="1" i="0" u="none" strike="noStrike" cap="none">
                <a:solidFill>
                  <a:schemeClr val="dk1"/>
                </a:solidFill>
                <a:latin typeface="Calibri"/>
                <a:ea typeface="Calibri"/>
                <a:cs typeface="Calibri"/>
                <a:sym typeface="Calibri"/>
              </a:rPr>
              <a:t>high quality </a:t>
            </a:r>
            <a:r>
              <a:rPr lang="en-GB" sz="1050" b="0" i="0" u="none" strike="noStrike" cap="none">
                <a:solidFill>
                  <a:schemeClr val="dk1"/>
                </a:solidFill>
                <a:latin typeface="Calibri"/>
                <a:ea typeface="Calibri"/>
                <a:cs typeface="Calibri"/>
                <a:sym typeface="Calibri"/>
              </a:rPr>
              <a:t>images.  Scientists were able to ‘see’ DNA and how it was structured.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1" i="0" u="none" strike="noStrike" cap="none">
                <a:solidFill>
                  <a:schemeClr val="dk1"/>
                </a:solidFill>
                <a:latin typeface="Calibri"/>
                <a:ea typeface="Calibri"/>
                <a:cs typeface="Calibri"/>
                <a:sym typeface="Calibri"/>
              </a:rPr>
              <a:t>X-Ray technology </a:t>
            </a:r>
            <a:r>
              <a:rPr lang="en-GB" sz="1050" b="0" i="0" u="none" strike="noStrike" cap="none">
                <a:solidFill>
                  <a:schemeClr val="dk1"/>
                </a:solidFill>
                <a:latin typeface="Calibri"/>
                <a:ea typeface="Calibri"/>
                <a:cs typeface="Calibri"/>
                <a:sym typeface="Calibri"/>
              </a:rPr>
              <a:t>became more powerful with the ability to produce high quality photographic images. Without this technology, Crick and Watson would not have been able to see the structure of DNA.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1" i="0" u="none" strike="noStrike" cap="none">
                <a:solidFill>
                  <a:schemeClr val="dk1"/>
                </a:solidFill>
                <a:latin typeface="Calibri"/>
                <a:ea typeface="Calibri"/>
                <a:cs typeface="Calibri"/>
                <a:sym typeface="Calibri"/>
              </a:rPr>
              <a:t>Modern Communication Methods </a:t>
            </a:r>
            <a:r>
              <a:rPr lang="en-GB" sz="1050" b="0" i="0" u="none" strike="noStrike" cap="none">
                <a:solidFill>
                  <a:schemeClr val="dk1"/>
                </a:solidFill>
                <a:latin typeface="Calibri"/>
                <a:ea typeface="Calibri"/>
                <a:cs typeface="Calibri"/>
                <a:sym typeface="Calibri"/>
              </a:rPr>
              <a:t>were needed to map the human genome. Modern methods of communication such as the internet, transport and the latest computer systems made sharing information instant.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GB" sz="1050" b="1" i="0" u="sng" strike="noStrike" cap="none">
                <a:solidFill>
                  <a:schemeClr val="dk1"/>
                </a:solidFill>
                <a:latin typeface="Calibri"/>
                <a:ea typeface="Calibri"/>
                <a:cs typeface="Calibri"/>
                <a:sym typeface="Calibri"/>
              </a:rPr>
              <a:t>Key Individuals &amp; Collaboration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0" i="0" u="none" strike="noStrike" cap="none">
                <a:solidFill>
                  <a:schemeClr val="dk1"/>
                </a:solidFill>
                <a:latin typeface="Calibri"/>
                <a:ea typeface="Calibri"/>
                <a:cs typeface="Calibri"/>
                <a:sym typeface="Calibri"/>
              </a:rPr>
              <a:t>The scientists involved in had a </a:t>
            </a:r>
            <a:r>
              <a:rPr lang="en-GB" sz="1050" b="1" i="0" u="none" strike="noStrike" cap="none">
                <a:solidFill>
                  <a:schemeClr val="dk1"/>
                </a:solidFill>
                <a:latin typeface="Calibri"/>
                <a:ea typeface="Calibri"/>
                <a:cs typeface="Calibri"/>
                <a:sym typeface="Calibri"/>
              </a:rPr>
              <a:t>wide range of skills </a:t>
            </a:r>
            <a:r>
              <a:rPr lang="en-GB" sz="1050" b="0" i="0" u="none" strike="noStrike" cap="none">
                <a:solidFill>
                  <a:schemeClr val="dk1"/>
                </a:solidFill>
                <a:latin typeface="Calibri"/>
                <a:ea typeface="Calibri"/>
                <a:cs typeface="Calibri"/>
                <a:sym typeface="Calibri"/>
              </a:rPr>
              <a:t>such as in photography and physics. Understanding DNA needed a lot of </a:t>
            </a:r>
            <a:r>
              <a:rPr lang="en-GB" sz="1050" b="1" i="0" u="none" strike="noStrike" cap="none">
                <a:solidFill>
                  <a:schemeClr val="dk1"/>
                </a:solidFill>
                <a:latin typeface="Calibri"/>
                <a:ea typeface="Calibri"/>
                <a:cs typeface="Calibri"/>
                <a:sym typeface="Calibri"/>
              </a:rPr>
              <a:t>collaboration</a:t>
            </a:r>
            <a:r>
              <a:rPr lang="en-GB" sz="1050" b="0" i="0" u="none" strike="noStrike" cap="none">
                <a:solidFill>
                  <a:schemeClr val="dk1"/>
                </a:solidFill>
                <a:latin typeface="Calibri"/>
                <a:ea typeface="Calibri"/>
                <a:cs typeface="Calibri"/>
                <a:sym typeface="Calibri"/>
              </a:rPr>
              <a:t> between the scientists with a range of skills.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GB" sz="1050" b="1" i="0" u="sng" strike="noStrike" cap="none">
                <a:solidFill>
                  <a:schemeClr val="dk1"/>
                </a:solidFill>
                <a:latin typeface="Calibri"/>
                <a:ea typeface="Calibri"/>
                <a:cs typeface="Calibri"/>
                <a:sym typeface="Calibri"/>
              </a:rPr>
              <a:t>Money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1" i="0" u="none" strike="noStrike" cap="none">
                <a:solidFill>
                  <a:schemeClr val="dk1"/>
                </a:solidFill>
                <a:latin typeface="Calibri"/>
                <a:ea typeface="Calibri"/>
                <a:cs typeface="Calibri"/>
                <a:sym typeface="Calibri"/>
              </a:rPr>
              <a:t>Cambridge University </a:t>
            </a:r>
            <a:r>
              <a:rPr lang="en-GB" sz="1050" b="0" i="0" u="none" strike="noStrike" cap="none">
                <a:solidFill>
                  <a:schemeClr val="dk1"/>
                </a:solidFill>
                <a:latin typeface="Calibri"/>
                <a:ea typeface="Calibri"/>
                <a:cs typeface="Calibri"/>
                <a:sym typeface="Calibri"/>
              </a:rPr>
              <a:t>was world famous and could </a:t>
            </a:r>
            <a:r>
              <a:rPr lang="en-GB" sz="1050" b="1" i="0" u="none" strike="noStrike" cap="none">
                <a:solidFill>
                  <a:schemeClr val="dk1"/>
                </a:solidFill>
                <a:latin typeface="Calibri"/>
                <a:ea typeface="Calibri"/>
                <a:cs typeface="Calibri"/>
                <a:sym typeface="Calibri"/>
              </a:rPr>
              <a:t>afford</a:t>
            </a:r>
            <a:r>
              <a:rPr lang="en-GB" sz="1050" b="0" i="0" u="none" strike="noStrike" cap="none">
                <a:solidFill>
                  <a:schemeClr val="dk1"/>
                </a:solidFill>
                <a:latin typeface="Calibri"/>
                <a:ea typeface="Calibri"/>
                <a:cs typeface="Calibri"/>
                <a:sym typeface="Calibri"/>
              </a:rPr>
              <a:t>                                                 the latest technology and best scientists from around the world.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GB" sz="1050" b="1" i="0" u="sng" strike="noStrike" cap="none">
                <a:solidFill>
                  <a:schemeClr val="dk1"/>
                </a:solidFill>
                <a:latin typeface="Calibri"/>
                <a:ea typeface="Calibri"/>
                <a:cs typeface="Calibri"/>
                <a:sym typeface="Calibri"/>
              </a:rPr>
              <a:t>Government Help</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1" i="0" u="none" strike="noStrike" cap="none">
                <a:solidFill>
                  <a:schemeClr val="dk1"/>
                </a:solidFill>
                <a:latin typeface="Calibri"/>
                <a:ea typeface="Calibri"/>
                <a:cs typeface="Calibri"/>
                <a:sym typeface="Calibri"/>
              </a:rPr>
              <a:t>The British government </a:t>
            </a:r>
            <a:r>
              <a:rPr lang="en-GB" sz="1050" b="0" i="0" u="none" strike="noStrike" cap="none">
                <a:solidFill>
                  <a:schemeClr val="dk1"/>
                </a:solidFill>
                <a:latin typeface="Calibri"/>
                <a:ea typeface="Calibri"/>
                <a:cs typeface="Calibri"/>
                <a:sym typeface="Calibri"/>
              </a:rPr>
              <a:t>helped fund the research at Cambridge University.</a:t>
            </a:r>
            <a:endParaRPr sz="1400" b="0" i="0" u="none" strike="noStrike" cap="none">
              <a:solidFill>
                <a:srgbClr val="000000"/>
              </a:solidFill>
              <a:latin typeface="Arial"/>
              <a:ea typeface="Arial"/>
              <a:cs typeface="Arial"/>
              <a:sym typeface="Arial"/>
            </a:endParaRPr>
          </a:p>
        </p:txBody>
      </p:sp>
      <p:sp>
        <p:nvSpPr>
          <p:cNvPr id="1284" name="Google Shape;1284;p49"/>
          <p:cNvSpPr txBox="1"/>
          <p:nvPr/>
        </p:nvSpPr>
        <p:spPr>
          <a:xfrm>
            <a:off x="7470855" y="4974634"/>
            <a:ext cx="4644942" cy="1785104"/>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The Impact of Genetic Science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GB" sz="1100" b="0" i="0" u="none" strike="noStrike" cap="none">
                <a:solidFill>
                  <a:schemeClr val="dk1"/>
                </a:solidFill>
                <a:latin typeface="Calibri"/>
                <a:ea typeface="Calibri"/>
                <a:cs typeface="Calibri"/>
                <a:sym typeface="Calibri"/>
              </a:rPr>
              <a:t>We now understand why some diseases are caused without the role of germs but because of faulty genes being inherited from our parents.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GB" sz="1100" b="0" i="0" u="none" strike="noStrike" cap="none">
                <a:solidFill>
                  <a:schemeClr val="dk1"/>
                </a:solidFill>
                <a:latin typeface="Calibri"/>
                <a:ea typeface="Calibri"/>
                <a:cs typeface="Calibri"/>
                <a:sym typeface="Calibri"/>
              </a:rPr>
              <a:t>Scientists had a better understanding of how faulty genes are passed down through the family to cause hereditary diseases.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GB" sz="1100" b="0" i="0" u="none" strike="noStrike" cap="none">
                <a:solidFill>
                  <a:schemeClr val="dk1"/>
                </a:solidFill>
                <a:latin typeface="Calibri"/>
                <a:ea typeface="Calibri"/>
                <a:cs typeface="Calibri"/>
                <a:sym typeface="Calibri"/>
              </a:rPr>
              <a:t>Scientists are now able to better predict if some people are at a higher risk of developing hereditary diseases.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GB" sz="1100" b="0" i="0" u="none" strike="noStrike" cap="none">
                <a:solidFill>
                  <a:schemeClr val="dk1"/>
                </a:solidFill>
                <a:latin typeface="Calibri"/>
                <a:ea typeface="Calibri"/>
                <a:cs typeface="Calibri"/>
                <a:sym typeface="Calibri"/>
              </a:rPr>
              <a:t>The aim now is to be able to ‘fill in’ the missing information from the DNA to produce a possible cure or treatment of the disease as there is not yet a cure for most genetic conditions.</a:t>
            </a:r>
            <a:endParaRPr sz="1400" b="0" i="0" u="none" strike="noStrike" cap="none">
              <a:solidFill>
                <a:srgbClr val="000000"/>
              </a:solidFill>
              <a:latin typeface="Arial"/>
              <a:ea typeface="Arial"/>
              <a:cs typeface="Arial"/>
              <a:sym typeface="Arial"/>
            </a:endParaRPr>
          </a:p>
        </p:txBody>
      </p:sp>
      <p:sp>
        <p:nvSpPr>
          <p:cNvPr id="1285" name="Google Shape;1285;p49"/>
          <p:cNvSpPr txBox="1"/>
          <p:nvPr/>
        </p:nvSpPr>
        <p:spPr>
          <a:xfrm>
            <a:off x="1575176" y="1699231"/>
            <a:ext cx="2155281" cy="3323987"/>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1" i="0" u="none" strike="noStrike" cap="none">
                <a:solidFill>
                  <a:schemeClr val="dk1"/>
                </a:solidFill>
                <a:latin typeface="Calibri"/>
                <a:ea typeface="Calibri"/>
                <a:cs typeface="Calibri"/>
                <a:sym typeface="Calibri"/>
              </a:rPr>
              <a:t>DNA</a:t>
            </a:r>
            <a:r>
              <a:rPr lang="en-GB" sz="1050" b="0" i="0" u="none" strike="noStrike" cap="none">
                <a:solidFill>
                  <a:schemeClr val="dk1"/>
                </a:solidFill>
                <a:latin typeface="Calibri"/>
                <a:ea typeface="Calibri"/>
                <a:cs typeface="Calibri"/>
                <a:sym typeface="Calibri"/>
              </a:rPr>
              <a:t> is like a long list of </a:t>
            </a:r>
            <a:r>
              <a:rPr lang="en-GB" sz="1050" b="1" i="0" u="none" strike="noStrike" cap="none">
                <a:solidFill>
                  <a:schemeClr val="dk1"/>
                </a:solidFill>
                <a:latin typeface="Calibri"/>
                <a:ea typeface="Calibri"/>
                <a:cs typeface="Calibri"/>
                <a:sym typeface="Calibri"/>
              </a:rPr>
              <a:t>operating instructions </a:t>
            </a:r>
            <a:r>
              <a:rPr lang="en-GB" sz="1050" b="0" i="0" u="none" strike="noStrike" cap="none">
                <a:solidFill>
                  <a:schemeClr val="dk1"/>
                </a:solidFill>
                <a:latin typeface="Calibri"/>
                <a:ea typeface="Calibri"/>
                <a:cs typeface="Calibri"/>
                <a:sym typeface="Calibri"/>
              </a:rPr>
              <a:t>for the body.  Every </a:t>
            </a:r>
            <a:r>
              <a:rPr lang="en-GB" sz="1050" b="1" i="0" u="none" strike="noStrike" cap="none">
                <a:solidFill>
                  <a:schemeClr val="dk1"/>
                </a:solidFill>
                <a:latin typeface="Calibri"/>
                <a:ea typeface="Calibri"/>
                <a:cs typeface="Calibri"/>
                <a:sym typeface="Calibri"/>
              </a:rPr>
              <a:t>cell</a:t>
            </a:r>
            <a:r>
              <a:rPr lang="en-GB" sz="1050" b="0" i="0" u="none" strike="noStrike" cap="none">
                <a:solidFill>
                  <a:schemeClr val="dk1"/>
                </a:solidFill>
                <a:latin typeface="Calibri"/>
                <a:ea typeface="Calibri"/>
                <a:cs typeface="Calibri"/>
                <a:sym typeface="Calibri"/>
              </a:rPr>
              <a:t> contains these instructions and DNA is part of our </a:t>
            </a:r>
            <a:r>
              <a:rPr lang="en-GB" sz="1050" b="1" i="0" u="none" strike="noStrike" cap="none">
                <a:solidFill>
                  <a:schemeClr val="dk1"/>
                </a:solidFill>
                <a:latin typeface="Calibri"/>
                <a:ea typeface="Calibri"/>
                <a:cs typeface="Calibri"/>
                <a:sym typeface="Calibri"/>
              </a:rPr>
              <a:t>genes</a:t>
            </a:r>
            <a:r>
              <a:rPr lang="en-GB" sz="1050" b="0" i="0" u="none" strike="noStrike" cap="none">
                <a:solidFill>
                  <a:schemeClr val="dk1"/>
                </a:solidFill>
                <a:latin typeface="Calibri"/>
                <a:ea typeface="Calibri"/>
                <a:cs typeface="Calibri"/>
                <a:sym typeface="Calibri"/>
              </a:rPr>
              <a:t>. Genes contain the </a:t>
            </a:r>
            <a:r>
              <a:rPr lang="en-GB" sz="1050" b="1" i="0" u="none" strike="noStrike" cap="none">
                <a:solidFill>
                  <a:schemeClr val="dk1"/>
                </a:solidFill>
                <a:latin typeface="Calibri"/>
                <a:ea typeface="Calibri"/>
                <a:cs typeface="Calibri"/>
                <a:sym typeface="Calibri"/>
              </a:rPr>
              <a:t>information passed on</a:t>
            </a:r>
            <a:r>
              <a:rPr lang="en-GB" sz="1050" b="0" i="0" u="none" strike="noStrike" cap="none">
                <a:solidFill>
                  <a:schemeClr val="dk1"/>
                </a:solidFill>
                <a:latin typeface="Calibri"/>
                <a:ea typeface="Calibri"/>
                <a:cs typeface="Calibri"/>
                <a:sym typeface="Calibri"/>
              </a:rPr>
              <a:t> about us from our </a:t>
            </a:r>
            <a:r>
              <a:rPr lang="en-GB" sz="1050" b="1" i="0" u="none" strike="noStrike" cap="none">
                <a:solidFill>
                  <a:schemeClr val="dk1"/>
                </a:solidFill>
                <a:latin typeface="Calibri"/>
                <a:ea typeface="Calibri"/>
                <a:cs typeface="Calibri"/>
                <a:sym typeface="Calibri"/>
              </a:rPr>
              <a:t>parents</a:t>
            </a:r>
            <a:r>
              <a:rPr lang="en-GB" sz="1050" b="0" i="0" u="none" strike="noStrike" cap="none">
                <a:solidFill>
                  <a:schemeClr val="dk1"/>
                </a:solidFill>
                <a:latin typeface="Calibri"/>
                <a:ea typeface="Calibri"/>
                <a:cs typeface="Calibri"/>
                <a:sym typeface="Calibri"/>
              </a:rPr>
              <a:t> with every gene having a different function (e.g. to decide eye colour or build). Some parts of a person’s </a:t>
            </a:r>
            <a:r>
              <a:rPr lang="en-GB" sz="1050" b="1" i="0" u="none" strike="noStrike" cap="none">
                <a:solidFill>
                  <a:schemeClr val="dk1"/>
                </a:solidFill>
                <a:latin typeface="Calibri"/>
                <a:ea typeface="Calibri"/>
                <a:cs typeface="Calibri"/>
                <a:sym typeface="Calibri"/>
              </a:rPr>
              <a:t>DNA</a:t>
            </a:r>
            <a:r>
              <a:rPr lang="en-GB" sz="1050" b="0" i="0" u="none" strike="noStrike" cap="none">
                <a:solidFill>
                  <a:schemeClr val="dk1"/>
                </a:solidFill>
                <a:latin typeface="Calibri"/>
                <a:ea typeface="Calibri"/>
                <a:cs typeface="Calibri"/>
                <a:sym typeface="Calibri"/>
              </a:rPr>
              <a:t>  however, may have ‘</a:t>
            </a:r>
            <a:r>
              <a:rPr lang="en-GB" sz="1050" b="1" i="0" u="none" strike="noStrike" cap="none">
                <a:solidFill>
                  <a:schemeClr val="dk1"/>
                </a:solidFill>
                <a:latin typeface="Calibri"/>
                <a:ea typeface="Calibri"/>
                <a:cs typeface="Calibri"/>
                <a:sym typeface="Calibri"/>
              </a:rPr>
              <a:t>missing information</a:t>
            </a:r>
            <a:r>
              <a:rPr lang="en-GB" sz="1050" b="0" i="0" u="none" strike="noStrike" cap="none">
                <a:solidFill>
                  <a:schemeClr val="dk1"/>
                </a:solidFill>
                <a:latin typeface="Calibri"/>
                <a:ea typeface="Calibri"/>
                <a:cs typeface="Calibri"/>
                <a:sym typeface="Calibri"/>
              </a:rPr>
              <a:t>’ and this is what causes some diseases.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Calibri"/>
                <a:ea typeface="Calibri"/>
                <a:cs typeface="Calibri"/>
                <a:sym typeface="Calibri"/>
              </a:rPr>
              <a:t>The discovery of DNA has </a:t>
            </a:r>
            <a:r>
              <a:rPr lang="en-GB" sz="1050" b="1" i="0" u="none" strike="noStrike" cap="none">
                <a:solidFill>
                  <a:schemeClr val="dk1"/>
                </a:solidFill>
                <a:latin typeface="Calibri"/>
                <a:ea typeface="Calibri"/>
                <a:cs typeface="Calibri"/>
                <a:sym typeface="Calibri"/>
              </a:rPr>
              <a:t>meant that </a:t>
            </a:r>
            <a:r>
              <a:rPr lang="en-GB" sz="1050" b="0" i="0" u="none" strike="noStrike" cap="none">
                <a:solidFill>
                  <a:schemeClr val="dk1"/>
                </a:solidFill>
                <a:latin typeface="Calibri"/>
                <a:ea typeface="Calibri"/>
                <a:cs typeface="Calibri"/>
                <a:sym typeface="Calibri"/>
              </a:rPr>
              <a:t>scientists are now able to identify the specific genes which pass on a number of </a:t>
            </a:r>
            <a:r>
              <a:rPr lang="en-GB" sz="1050" b="1" i="0" u="none" strike="noStrike" cap="none">
                <a:solidFill>
                  <a:schemeClr val="dk1"/>
                </a:solidFill>
                <a:latin typeface="Calibri"/>
                <a:ea typeface="Calibri"/>
                <a:cs typeface="Calibri"/>
                <a:sym typeface="Calibri"/>
              </a:rPr>
              <a:t>hereditary diseases </a:t>
            </a:r>
            <a:r>
              <a:rPr lang="en-GB" sz="1050" b="0" i="0" u="none" strike="noStrike" cap="none">
                <a:solidFill>
                  <a:schemeClr val="dk1"/>
                </a:solidFill>
                <a:latin typeface="Calibri"/>
                <a:ea typeface="Calibri"/>
                <a:cs typeface="Calibri"/>
                <a:sym typeface="Calibri"/>
              </a:rPr>
              <a:t>such as </a:t>
            </a:r>
            <a:r>
              <a:rPr lang="en-GB" sz="1050" b="1" i="0" u="none" strike="noStrike" cap="none">
                <a:solidFill>
                  <a:schemeClr val="dk1"/>
                </a:solidFill>
                <a:latin typeface="Calibri"/>
                <a:ea typeface="Calibri"/>
                <a:cs typeface="Calibri"/>
                <a:sym typeface="Calibri"/>
              </a:rPr>
              <a:t>Downs Syndrome</a:t>
            </a:r>
            <a:r>
              <a:rPr lang="en-GB" sz="1050" b="0" i="0" u="none" strike="noStrike" cap="none">
                <a:solidFill>
                  <a:schemeClr val="dk1"/>
                </a:solidFill>
                <a:latin typeface="Calibri"/>
                <a:ea typeface="Calibri"/>
                <a:cs typeface="Calibri"/>
                <a:sym typeface="Calibri"/>
              </a:rPr>
              <a:t>, </a:t>
            </a:r>
            <a:r>
              <a:rPr lang="en-GB" sz="1050" b="1" i="0" u="none" strike="noStrike" cap="none">
                <a:solidFill>
                  <a:schemeClr val="dk1"/>
                </a:solidFill>
                <a:latin typeface="Calibri"/>
                <a:ea typeface="Calibri"/>
                <a:cs typeface="Calibri"/>
                <a:sym typeface="Calibri"/>
              </a:rPr>
              <a:t>Parkinson’s Disease</a:t>
            </a:r>
            <a:r>
              <a:rPr lang="en-GB" sz="1050" b="0" i="0" u="none" strike="noStrike" cap="none">
                <a:solidFill>
                  <a:schemeClr val="dk1"/>
                </a:solidFill>
                <a:latin typeface="Calibri"/>
                <a:ea typeface="Calibri"/>
                <a:cs typeface="Calibri"/>
                <a:sym typeface="Calibri"/>
              </a:rPr>
              <a:t>, </a:t>
            </a:r>
            <a:r>
              <a:rPr lang="en-GB" sz="1050" b="1" i="0" u="none" strike="noStrike" cap="none">
                <a:solidFill>
                  <a:schemeClr val="dk1"/>
                </a:solidFill>
                <a:latin typeface="Calibri"/>
                <a:ea typeface="Calibri"/>
                <a:cs typeface="Calibri"/>
                <a:sym typeface="Calibri"/>
              </a:rPr>
              <a:t>Diabetes</a:t>
            </a:r>
            <a:r>
              <a:rPr lang="en-GB" sz="1050" b="0" i="0" u="none" strike="noStrike" cap="none">
                <a:solidFill>
                  <a:schemeClr val="dk1"/>
                </a:solidFill>
                <a:latin typeface="Calibri"/>
                <a:ea typeface="Calibri"/>
                <a:cs typeface="Calibri"/>
                <a:sym typeface="Calibri"/>
              </a:rPr>
              <a:t>, </a:t>
            </a:r>
            <a:r>
              <a:rPr lang="en-GB" sz="1050" b="1" i="0" u="none" strike="noStrike" cap="none">
                <a:solidFill>
                  <a:schemeClr val="dk1"/>
                </a:solidFill>
                <a:latin typeface="Calibri"/>
                <a:ea typeface="Calibri"/>
                <a:cs typeface="Calibri"/>
                <a:sym typeface="Calibri"/>
              </a:rPr>
              <a:t>Alzheimer's</a:t>
            </a:r>
            <a:r>
              <a:rPr lang="en-GB" sz="1050" b="0" i="0" u="none" strike="noStrike" cap="none">
                <a:solidFill>
                  <a:schemeClr val="dk1"/>
                </a:solidFill>
                <a:latin typeface="Calibri"/>
                <a:ea typeface="Calibri"/>
                <a:cs typeface="Calibri"/>
                <a:sym typeface="Calibri"/>
              </a:rPr>
              <a:t>, </a:t>
            </a:r>
            <a:r>
              <a:rPr lang="en-GB" sz="1050" b="1" i="0" u="none" strike="noStrike" cap="none">
                <a:solidFill>
                  <a:schemeClr val="dk1"/>
                </a:solidFill>
                <a:latin typeface="Calibri"/>
                <a:ea typeface="Calibri"/>
                <a:cs typeface="Calibri"/>
                <a:sym typeface="Calibri"/>
              </a:rPr>
              <a:t>Haemophilia</a:t>
            </a:r>
            <a:r>
              <a:rPr lang="en-GB" sz="1050" b="0" i="0" u="none" strike="noStrike" cap="none">
                <a:solidFill>
                  <a:schemeClr val="dk1"/>
                </a:solidFill>
                <a:latin typeface="Calibri"/>
                <a:ea typeface="Calibri"/>
                <a:cs typeface="Calibri"/>
                <a:sym typeface="Calibri"/>
              </a:rPr>
              <a:t>, some </a:t>
            </a:r>
            <a:r>
              <a:rPr lang="en-GB" sz="1050" b="1" i="0" u="none" strike="noStrike" cap="none">
                <a:solidFill>
                  <a:schemeClr val="dk1"/>
                </a:solidFill>
                <a:latin typeface="Calibri"/>
                <a:ea typeface="Calibri"/>
                <a:cs typeface="Calibri"/>
                <a:sym typeface="Calibri"/>
              </a:rPr>
              <a:t>forms of cancer</a:t>
            </a:r>
            <a:r>
              <a:rPr lang="en-GB" sz="105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286" name="Google Shape;1286;p49"/>
          <p:cNvSpPr txBox="1"/>
          <p:nvPr/>
        </p:nvSpPr>
        <p:spPr>
          <a:xfrm>
            <a:off x="3810823" y="1250298"/>
            <a:ext cx="3572367" cy="276999"/>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A Timeline of Genetics and DNA</a:t>
            </a:r>
            <a:endParaRPr sz="1200" b="0" i="0" u="none" strike="noStrike" cap="none">
              <a:solidFill>
                <a:schemeClr val="lt1"/>
              </a:solidFill>
              <a:latin typeface="Calibri"/>
              <a:ea typeface="Calibri"/>
              <a:cs typeface="Calibri"/>
              <a:sym typeface="Calibri"/>
            </a:endParaRPr>
          </a:p>
        </p:txBody>
      </p:sp>
      <p:sp>
        <p:nvSpPr>
          <p:cNvPr id="1287" name="Google Shape;1287;p49"/>
          <p:cNvSpPr txBox="1"/>
          <p:nvPr/>
        </p:nvSpPr>
        <p:spPr>
          <a:xfrm>
            <a:off x="1589771" y="5111207"/>
            <a:ext cx="2133384" cy="154657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a:solidFill>
                  <a:schemeClr val="dk1"/>
                </a:solidFill>
                <a:latin typeface="Calibri"/>
                <a:ea typeface="Calibri"/>
                <a:cs typeface="Calibri"/>
                <a:sym typeface="Calibri"/>
              </a:rPr>
              <a:t>EXAMPLE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Calibri"/>
                <a:ea typeface="Calibri"/>
                <a:cs typeface="Calibri"/>
                <a:sym typeface="Calibri"/>
              </a:rPr>
              <a:t>There is a faulty gene present in some women that suffer from breast cancer.  Actress </a:t>
            </a:r>
            <a:r>
              <a:rPr lang="en-GB" sz="1050" b="1" i="0" u="none" strike="noStrike" cap="none">
                <a:solidFill>
                  <a:schemeClr val="dk1"/>
                </a:solidFill>
                <a:latin typeface="Calibri"/>
                <a:ea typeface="Calibri"/>
                <a:cs typeface="Calibri"/>
                <a:sym typeface="Calibri"/>
              </a:rPr>
              <a:t>Angelina Jolie </a:t>
            </a:r>
            <a:r>
              <a:rPr lang="en-GB" sz="1050" b="0" i="0" u="none" strike="noStrike" cap="none">
                <a:solidFill>
                  <a:schemeClr val="dk1"/>
                </a:solidFill>
                <a:latin typeface="Calibri"/>
                <a:ea typeface="Calibri"/>
                <a:cs typeface="Calibri"/>
                <a:sym typeface="Calibri"/>
              </a:rPr>
              <a:t>decided to have a </a:t>
            </a:r>
            <a:r>
              <a:rPr lang="en-GB" sz="1050" b="1" i="0" u="none" strike="noStrike" cap="none">
                <a:solidFill>
                  <a:schemeClr val="dk1"/>
                </a:solidFill>
                <a:latin typeface="Calibri"/>
                <a:ea typeface="Calibri"/>
                <a:cs typeface="Calibri"/>
                <a:sym typeface="Calibri"/>
              </a:rPr>
              <a:t>mastectomy</a:t>
            </a:r>
            <a:r>
              <a:rPr lang="en-GB" sz="1050" b="0" i="0" u="none" strike="noStrike" cap="none">
                <a:solidFill>
                  <a:schemeClr val="dk1"/>
                </a:solidFill>
                <a:latin typeface="Calibri"/>
                <a:ea typeface="Calibri"/>
                <a:cs typeface="Calibri"/>
                <a:sym typeface="Calibri"/>
              </a:rPr>
              <a:t> in 2013 after finding out she had the </a:t>
            </a:r>
            <a:r>
              <a:rPr lang="en-GB" sz="1050" b="1" i="0" u="none" strike="noStrike" cap="none">
                <a:solidFill>
                  <a:schemeClr val="dk1"/>
                </a:solidFill>
                <a:latin typeface="Calibri"/>
                <a:ea typeface="Calibri"/>
                <a:cs typeface="Calibri"/>
                <a:sym typeface="Calibri"/>
              </a:rPr>
              <a:t>faulty</a:t>
            </a:r>
            <a:r>
              <a:rPr lang="en-GB" sz="1050" b="0" i="0" u="none" strike="noStrike" cap="none">
                <a:solidFill>
                  <a:schemeClr val="dk1"/>
                </a:solidFill>
                <a:latin typeface="Calibri"/>
                <a:ea typeface="Calibri"/>
                <a:cs typeface="Calibri"/>
                <a:sym typeface="Calibri"/>
              </a:rPr>
              <a:t> </a:t>
            </a:r>
            <a:r>
              <a:rPr lang="en-GB" sz="1050" b="1" i="0" u="none" strike="noStrike" cap="none">
                <a:solidFill>
                  <a:schemeClr val="dk1"/>
                </a:solidFill>
                <a:latin typeface="Calibri"/>
                <a:ea typeface="Calibri"/>
                <a:cs typeface="Calibri"/>
                <a:sym typeface="Calibri"/>
              </a:rPr>
              <a:t>gene</a:t>
            </a:r>
            <a:r>
              <a:rPr lang="en-GB" sz="1050" b="0" i="0" u="none" strike="noStrike" cap="none">
                <a:solidFill>
                  <a:schemeClr val="dk1"/>
                </a:solidFill>
                <a:latin typeface="Calibri"/>
                <a:ea typeface="Calibri"/>
                <a:cs typeface="Calibri"/>
                <a:sym typeface="Calibri"/>
              </a:rPr>
              <a:t> that caused her mother to die of breast cancer. </a:t>
            </a:r>
            <a:endParaRPr sz="1400" b="0" i="0" u="none" strike="noStrike" cap="none">
              <a:solidFill>
                <a:srgbClr val="000000"/>
              </a:solidFill>
              <a:latin typeface="Arial"/>
              <a:ea typeface="Arial"/>
              <a:cs typeface="Arial"/>
              <a:sym typeface="Arial"/>
            </a:endParaRPr>
          </a:p>
        </p:txBody>
      </p:sp>
      <p:sp>
        <p:nvSpPr>
          <p:cNvPr id="1288" name="Google Shape;1288;p49"/>
          <p:cNvSpPr txBox="1"/>
          <p:nvPr/>
        </p:nvSpPr>
        <p:spPr>
          <a:xfrm>
            <a:off x="7463555" y="1250298"/>
            <a:ext cx="4652242" cy="276999"/>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Why was the study of DNA Possible?</a:t>
            </a:r>
            <a:endParaRPr sz="1200" b="0" i="0" u="none" strike="noStrike" cap="none">
              <a:solidFill>
                <a:schemeClr val="lt1"/>
              </a:solidFill>
              <a:latin typeface="Calibri"/>
              <a:ea typeface="Calibri"/>
              <a:cs typeface="Calibri"/>
              <a:sym typeface="Calibri"/>
            </a:endParaRPr>
          </a:p>
        </p:txBody>
      </p:sp>
      <p:pic>
        <p:nvPicPr>
          <p:cNvPr id="1289" name="Google Shape;1289;p49"/>
          <p:cNvPicPr preferRelativeResize="0"/>
          <p:nvPr/>
        </p:nvPicPr>
        <p:blipFill rotWithShape="1">
          <a:blip r:embed="rId8">
            <a:alphaModFix/>
          </a:blip>
          <a:srcRect/>
          <a:stretch/>
        </p:blipFill>
        <p:spPr>
          <a:xfrm>
            <a:off x="11353799" y="3797177"/>
            <a:ext cx="621795" cy="66243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p50"/>
          <p:cNvSpPr txBox="1"/>
          <p:nvPr/>
        </p:nvSpPr>
        <p:spPr>
          <a:xfrm>
            <a:off x="89648" y="49103"/>
            <a:ext cx="14856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Calibri"/>
                <a:ea typeface="Calibri"/>
                <a:cs typeface="Calibri"/>
                <a:sym typeface="Calibri"/>
              </a:rPr>
              <a:t>Lesson 29</a:t>
            </a:r>
            <a:endParaRPr sz="1400" b="0" i="0" u="none" strike="noStrike" cap="none">
              <a:solidFill>
                <a:srgbClr val="000000"/>
              </a:solidFill>
              <a:latin typeface="Arial"/>
              <a:ea typeface="Arial"/>
              <a:cs typeface="Arial"/>
              <a:sym typeface="Arial"/>
            </a:endParaRPr>
          </a:p>
        </p:txBody>
      </p:sp>
      <p:pic>
        <p:nvPicPr>
          <p:cNvPr id="1296" name="Google Shape;1296;p50" descr="Radio Newsman Regular"/>
          <p:cNvPicPr preferRelativeResize="0"/>
          <p:nvPr/>
        </p:nvPicPr>
        <p:blipFill rotWithShape="1">
          <a:blip r:embed="rId3">
            <a:alphaModFix/>
          </a:blip>
          <a:srcRect l="58712" b="-9997"/>
          <a:stretch/>
        </p:blipFill>
        <p:spPr>
          <a:xfrm>
            <a:off x="44823" y="852609"/>
            <a:ext cx="1466400" cy="175712"/>
          </a:xfrm>
          <a:prstGeom prst="rect">
            <a:avLst/>
          </a:prstGeom>
          <a:noFill/>
          <a:ln>
            <a:noFill/>
          </a:ln>
        </p:spPr>
      </p:pic>
      <p:pic>
        <p:nvPicPr>
          <p:cNvPr id="1297" name="Google Shape;1297;p50" descr="Radio Newsman Regular"/>
          <p:cNvPicPr preferRelativeResize="0"/>
          <p:nvPr/>
        </p:nvPicPr>
        <p:blipFill rotWithShape="1">
          <a:blip r:embed="rId4">
            <a:alphaModFix/>
          </a:blip>
          <a:srcRect l="27432" r="42097" b="-14995"/>
          <a:stretch/>
        </p:blipFill>
        <p:spPr>
          <a:xfrm>
            <a:off x="84866" y="658192"/>
            <a:ext cx="1426359" cy="225827"/>
          </a:xfrm>
          <a:prstGeom prst="rect">
            <a:avLst/>
          </a:prstGeom>
          <a:noFill/>
          <a:ln>
            <a:noFill/>
          </a:ln>
        </p:spPr>
      </p:pic>
      <p:pic>
        <p:nvPicPr>
          <p:cNvPr id="1298" name="Google Shape;1298;p50" descr="Radio Newsman Regular"/>
          <p:cNvPicPr preferRelativeResize="0"/>
          <p:nvPr/>
        </p:nvPicPr>
        <p:blipFill rotWithShape="1">
          <a:blip r:embed="rId5">
            <a:alphaModFix/>
          </a:blip>
          <a:srcRect r="73478" b="-4997"/>
          <a:stretch/>
        </p:blipFill>
        <p:spPr>
          <a:xfrm>
            <a:off x="89647" y="387657"/>
            <a:ext cx="1421575" cy="286426"/>
          </a:xfrm>
          <a:prstGeom prst="rect">
            <a:avLst/>
          </a:prstGeom>
          <a:noFill/>
          <a:ln>
            <a:noFill/>
          </a:ln>
        </p:spPr>
      </p:pic>
      <p:sp>
        <p:nvSpPr>
          <p:cNvPr id="1299" name="Google Shape;1299;p50"/>
          <p:cNvSpPr txBox="1"/>
          <p:nvPr/>
        </p:nvSpPr>
        <p:spPr>
          <a:xfrm>
            <a:off x="1624102" y="49103"/>
            <a:ext cx="104916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Calibri"/>
                <a:ea typeface="Calibri"/>
                <a:cs typeface="Calibri"/>
                <a:sym typeface="Calibri"/>
              </a:rPr>
              <a:t>UNIT 2: </a:t>
            </a:r>
            <a:r>
              <a:rPr lang="en-GB" sz="1600" b="0" i="0" u="none" strike="noStrike" cap="none">
                <a:solidFill>
                  <a:schemeClr val="lt1"/>
                </a:solidFill>
                <a:latin typeface="Calibri"/>
                <a:ea typeface="Calibri"/>
                <a:cs typeface="Calibri"/>
                <a:sym typeface="Calibri"/>
              </a:rPr>
              <a:t>Medicine – 1900-Present Day – The advances made in understanding the </a:t>
            </a:r>
            <a:r>
              <a:rPr lang="en-GB" sz="1600" b="1" i="0" u="none" strike="noStrike" cap="none">
                <a:solidFill>
                  <a:schemeClr val="lt1"/>
                </a:solidFill>
                <a:latin typeface="Calibri"/>
                <a:ea typeface="Calibri"/>
                <a:cs typeface="Calibri"/>
                <a:sym typeface="Calibri"/>
              </a:rPr>
              <a:t>cause</a:t>
            </a:r>
            <a:r>
              <a:rPr lang="en-GB" sz="1600" b="0" i="0" u="none" strike="noStrike" cap="none">
                <a:solidFill>
                  <a:schemeClr val="lt1"/>
                </a:solidFill>
                <a:latin typeface="Calibri"/>
                <a:ea typeface="Calibri"/>
                <a:cs typeface="Calibri"/>
                <a:sym typeface="Calibri"/>
              </a:rPr>
              <a:t> of disease: </a:t>
            </a:r>
            <a:r>
              <a:rPr lang="en-GB" sz="1600" b="1" i="0" u="sng" strike="noStrike" cap="none">
                <a:solidFill>
                  <a:schemeClr val="lt1"/>
                </a:solidFill>
                <a:latin typeface="Calibri"/>
                <a:ea typeface="Calibri"/>
                <a:cs typeface="Calibri"/>
                <a:sym typeface="Calibri"/>
              </a:rPr>
              <a:t>Lifestyle and health</a:t>
            </a:r>
            <a:endParaRPr sz="1400" b="0" i="0" u="none" strike="noStrike" cap="none">
              <a:solidFill>
                <a:srgbClr val="000000"/>
              </a:solidFill>
              <a:latin typeface="Arial"/>
              <a:ea typeface="Arial"/>
              <a:cs typeface="Arial"/>
              <a:sym typeface="Arial"/>
            </a:endParaRPr>
          </a:p>
        </p:txBody>
      </p:sp>
      <p:pic>
        <p:nvPicPr>
          <p:cNvPr id="1300" name="Google Shape;1300;p50" descr="Image result for heart monitor clipart"/>
          <p:cNvPicPr preferRelativeResize="0"/>
          <p:nvPr/>
        </p:nvPicPr>
        <p:blipFill rotWithShape="1">
          <a:blip r:embed="rId6">
            <a:alphaModFix/>
          </a:blip>
          <a:srcRect t="39191" r="15902" b="38200"/>
          <a:stretch/>
        </p:blipFill>
        <p:spPr>
          <a:xfrm>
            <a:off x="0" y="1062545"/>
            <a:ext cx="1575176" cy="785474"/>
          </a:xfrm>
          <a:prstGeom prst="rect">
            <a:avLst/>
          </a:prstGeom>
          <a:noFill/>
          <a:ln>
            <a:noFill/>
          </a:ln>
        </p:spPr>
      </p:pic>
      <p:pic>
        <p:nvPicPr>
          <p:cNvPr id="1301" name="Google Shape;1301;p50" descr="Related image"/>
          <p:cNvPicPr preferRelativeResize="0"/>
          <p:nvPr/>
        </p:nvPicPr>
        <p:blipFill rotWithShape="1">
          <a:blip r:embed="rId7">
            <a:alphaModFix/>
          </a:blip>
          <a:srcRect/>
          <a:stretch/>
        </p:blipFill>
        <p:spPr>
          <a:xfrm>
            <a:off x="492922" y="1091990"/>
            <a:ext cx="732840" cy="664943"/>
          </a:xfrm>
          <a:prstGeom prst="rect">
            <a:avLst/>
          </a:prstGeom>
          <a:noFill/>
          <a:ln>
            <a:noFill/>
          </a:ln>
        </p:spPr>
      </p:pic>
      <p:sp>
        <p:nvSpPr>
          <p:cNvPr id="1302" name="Google Shape;1302;p50"/>
          <p:cNvSpPr/>
          <p:nvPr/>
        </p:nvSpPr>
        <p:spPr>
          <a:xfrm>
            <a:off x="67199" y="1756933"/>
            <a:ext cx="1508100" cy="49566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3" name="Google Shape;1303;p50"/>
          <p:cNvSpPr txBox="1"/>
          <p:nvPr/>
        </p:nvSpPr>
        <p:spPr>
          <a:xfrm>
            <a:off x="180775" y="1782139"/>
            <a:ext cx="13032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KEY TERMS</a:t>
            </a:r>
            <a:endParaRPr sz="1200" b="0" i="0" u="none" strike="noStrike" cap="none">
              <a:solidFill>
                <a:schemeClr val="lt1"/>
              </a:solidFill>
              <a:latin typeface="Calibri"/>
              <a:ea typeface="Calibri"/>
              <a:cs typeface="Calibri"/>
              <a:sym typeface="Calibri"/>
            </a:endParaRPr>
          </a:p>
        </p:txBody>
      </p:sp>
      <p:sp>
        <p:nvSpPr>
          <p:cNvPr id="1304" name="Google Shape;1304;p50"/>
          <p:cNvSpPr txBox="1"/>
          <p:nvPr/>
        </p:nvSpPr>
        <p:spPr>
          <a:xfrm>
            <a:off x="0" y="1862723"/>
            <a:ext cx="1654800" cy="471000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Edwin Chadwick</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Charles Booth</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Joseph Rowntree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Lifestyle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Smoking</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Cancer</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Heart disease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Tooth decay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Preventable disease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Inhale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Diet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Moderation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Sugar</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Fat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Diabetes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Incurable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Nutrients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Binge drinking</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Liver</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Kidney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Intravenous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Tanning</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Obesity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Radiation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Life expectancy</a:t>
            </a:r>
            <a:endParaRPr sz="1400" b="0" i="0" u="none" strike="noStrike" cap="none">
              <a:solidFill>
                <a:srgbClr val="000000"/>
              </a:solidFill>
              <a:latin typeface="Arial"/>
              <a:ea typeface="Arial"/>
              <a:cs typeface="Arial"/>
              <a:sym typeface="Arial"/>
            </a:endParaRPr>
          </a:p>
        </p:txBody>
      </p:sp>
      <p:sp>
        <p:nvSpPr>
          <p:cNvPr id="1305" name="Google Shape;1305;p50"/>
          <p:cNvSpPr txBox="1"/>
          <p:nvPr/>
        </p:nvSpPr>
        <p:spPr>
          <a:xfrm>
            <a:off x="1624103" y="387657"/>
            <a:ext cx="10491600" cy="100050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HISTORICAL CONTEXT:  </a:t>
            </a:r>
            <a:r>
              <a:rPr lang="en-GB" sz="1100" b="0" i="0" u="none" strike="noStrike" cap="none">
                <a:solidFill>
                  <a:schemeClr val="dk1"/>
                </a:solidFill>
                <a:latin typeface="Calibri"/>
                <a:ea typeface="Calibri"/>
                <a:cs typeface="Calibri"/>
                <a:sym typeface="Calibri"/>
              </a:rPr>
              <a:t>We so far know that after 1900, there was an understanding of how </a:t>
            </a:r>
            <a:r>
              <a:rPr lang="en-GB" sz="1100" b="1" i="0" u="none" strike="noStrike" cap="none">
                <a:solidFill>
                  <a:schemeClr val="dk1"/>
                </a:solidFill>
                <a:latin typeface="Calibri"/>
                <a:ea typeface="Calibri"/>
                <a:cs typeface="Calibri"/>
                <a:sym typeface="Calibri"/>
              </a:rPr>
              <a:t>germs </a:t>
            </a:r>
            <a:r>
              <a:rPr lang="en-GB" sz="1100" b="0" i="0" u="none" strike="noStrike" cap="none">
                <a:solidFill>
                  <a:schemeClr val="dk1"/>
                </a:solidFill>
                <a:latin typeface="Calibri"/>
                <a:ea typeface="Calibri"/>
                <a:cs typeface="Calibri"/>
                <a:sym typeface="Calibri"/>
              </a:rPr>
              <a:t>caused disease and how a person’s genetics and DNA was a cause of </a:t>
            </a:r>
            <a:r>
              <a:rPr lang="en-GB" sz="1100" b="1" i="0" u="none" strike="noStrike" cap="none">
                <a:solidFill>
                  <a:schemeClr val="dk1"/>
                </a:solidFill>
                <a:latin typeface="Calibri"/>
                <a:ea typeface="Calibri"/>
                <a:cs typeface="Calibri"/>
                <a:sym typeface="Calibri"/>
              </a:rPr>
              <a:t>hereditary diseases .</a:t>
            </a:r>
            <a:r>
              <a:rPr lang="en-GB" sz="1100" b="0" i="0" u="none" strike="noStrike" cap="none">
                <a:solidFill>
                  <a:schemeClr val="dk1"/>
                </a:solidFill>
                <a:latin typeface="Calibri"/>
                <a:ea typeface="Calibri"/>
                <a:cs typeface="Calibri"/>
                <a:sym typeface="Calibri"/>
              </a:rPr>
              <a:t> However</a:t>
            </a:r>
            <a:r>
              <a:rPr lang="en-GB" sz="1100" b="1" i="0" u="none" strike="noStrike" cap="none">
                <a:solidFill>
                  <a:schemeClr val="dk1"/>
                </a:solidFill>
                <a:latin typeface="Calibri"/>
                <a:ea typeface="Calibri"/>
                <a:cs typeface="Calibri"/>
                <a:sym typeface="Calibri"/>
              </a:rPr>
              <a:t>, </a:t>
            </a:r>
            <a:r>
              <a:rPr lang="en-GB" sz="1200" b="0" i="0" u="none" strike="noStrike" cap="none">
                <a:solidFill>
                  <a:schemeClr val="dk1"/>
                </a:solidFill>
                <a:latin typeface="Calibri"/>
                <a:ea typeface="Calibri"/>
                <a:cs typeface="Calibri"/>
                <a:sym typeface="Calibri"/>
              </a:rPr>
              <a:t>after 1900 there was a significant development in how a person’s </a:t>
            </a:r>
            <a:r>
              <a:rPr lang="en-GB" sz="1200" b="1" i="0" u="none" strike="noStrike" cap="none">
                <a:solidFill>
                  <a:schemeClr val="dk1"/>
                </a:solidFill>
                <a:latin typeface="Calibri"/>
                <a:ea typeface="Calibri"/>
                <a:cs typeface="Calibri"/>
                <a:sym typeface="Calibri"/>
              </a:rPr>
              <a:t>living conditions </a:t>
            </a:r>
            <a:r>
              <a:rPr lang="en-GB" sz="1200" b="0" i="0" u="none" strike="noStrike" cap="none">
                <a:solidFill>
                  <a:schemeClr val="dk1"/>
                </a:solidFill>
                <a:latin typeface="Calibri"/>
                <a:ea typeface="Calibri"/>
                <a:cs typeface="Calibri"/>
                <a:sym typeface="Calibri"/>
              </a:rPr>
              <a:t>and </a:t>
            </a:r>
            <a:r>
              <a:rPr lang="en-GB" sz="1200" b="1" i="0" u="none" strike="noStrike" cap="none">
                <a:solidFill>
                  <a:schemeClr val="dk1"/>
                </a:solidFill>
                <a:latin typeface="Calibri"/>
                <a:ea typeface="Calibri"/>
                <a:cs typeface="Calibri"/>
                <a:sym typeface="Calibri"/>
              </a:rPr>
              <a:t>their lifestyle </a:t>
            </a:r>
            <a:r>
              <a:rPr lang="en-GB" sz="1200" b="0" i="0" u="none" strike="noStrike" cap="none">
                <a:solidFill>
                  <a:schemeClr val="dk1"/>
                </a:solidFill>
                <a:latin typeface="Calibri"/>
                <a:ea typeface="Calibri"/>
                <a:cs typeface="Calibri"/>
                <a:sym typeface="Calibri"/>
              </a:rPr>
              <a:t>also</a:t>
            </a:r>
            <a:r>
              <a:rPr lang="en-GB" sz="1200" b="1" i="0" u="none" strike="noStrike" cap="none">
                <a:solidFill>
                  <a:schemeClr val="dk1"/>
                </a:solidFill>
                <a:latin typeface="Calibri"/>
                <a:ea typeface="Calibri"/>
                <a:cs typeface="Calibri"/>
                <a:sym typeface="Calibri"/>
              </a:rPr>
              <a:t> </a:t>
            </a:r>
            <a:r>
              <a:rPr lang="en-GB" sz="1200" b="0" i="0" u="none" strike="noStrike" cap="none">
                <a:solidFill>
                  <a:schemeClr val="dk1"/>
                </a:solidFill>
                <a:latin typeface="Calibri"/>
                <a:ea typeface="Calibri"/>
                <a:cs typeface="Calibri"/>
                <a:sym typeface="Calibri"/>
              </a:rPr>
              <a:t>affected health.  Research into this link was being carried out before 1900 with a number of reports proving how the poor conditions in the industrial towns had a serious impact on health. After 1900, scientists and doctors were becoming more aware of how the </a:t>
            </a:r>
            <a:r>
              <a:rPr lang="en-GB" sz="1200" b="1" i="0" u="none" strike="noStrike" cap="none">
                <a:solidFill>
                  <a:schemeClr val="dk1"/>
                </a:solidFill>
                <a:latin typeface="Calibri"/>
                <a:ea typeface="Calibri"/>
                <a:cs typeface="Calibri"/>
                <a:sym typeface="Calibri"/>
              </a:rPr>
              <a:t>lifestyle choices </a:t>
            </a:r>
            <a:r>
              <a:rPr lang="en-GB" sz="1200" b="0" i="0" u="none" strike="noStrike" cap="none">
                <a:solidFill>
                  <a:schemeClr val="dk1"/>
                </a:solidFill>
                <a:latin typeface="Calibri"/>
                <a:ea typeface="Calibri"/>
                <a:cs typeface="Calibri"/>
                <a:sym typeface="Calibri"/>
              </a:rPr>
              <a:t>of some people were causing a </a:t>
            </a:r>
            <a:r>
              <a:rPr lang="en-GB" sz="1200" b="1" i="0" u="none" strike="noStrike" cap="none">
                <a:solidFill>
                  <a:schemeClr val="dk1"/>
                </a:solidFill>
                <a:latin typeface="Calibri"/>
                <a:ea typeface="Calibri"/>
                <a:cs typeface="Calibri"/>
                <a:sym typeface="Calibri"/>
              </a:rPr>
              <a:t>noticeable increase </a:t>
            </a:r>
            <a:r>
              <a:rPr lang="en-GB" sz="1200" b="0" i="0" u="none" strike="noStrike" cap="none">
                <a:solidFill>
                  <a:schemeClr val="dk1"/>
                </a:solidFill>
                <a:latin typeface="Calibri"/>
                <a:ea typeface="Calibri"/>
                <a:cs typeface="Calibri"/>
                <a:sym typeface="Calibri"/>
              </a:rPr>
              <a:t>in some diseases</a:t>
            </a:r>
            <a:r>
              <a:rPr lang="en-GB" sz="1200" b="1" i="0" u="none" strike="noStrike" cap="none">
                <a:solidFill>
                  <a:srgbClr val="002060"/>
                </a:solidFill>
                <a:latin typeface="Calibri"/>
                <a:ea typeface="Calibri"/>
                <a:cs typeface="Calibri"/>
                <a:sym typeface="Calibri"/>
              </a:rPr>
              <a:t>.  In this lesson, we will look at </a:t>
            </a:r>
            <a:r>
              <a:rPr lang="en-GB" sz="1200" b="1" i="0" u="sng" strike="noStrike" cap="none">
                <a:solidFill>
                  <a:srgbClr val="002060"/>
                </a:solidFill>
                <a:latin typeface="Calibri"/>
                <a:ea typeface="Calibri"/>
                <a:cs typeface="Calibri"/>
                <a:sym typeface="Calibri"/>
              </a:rPr>
              <a:t>what </a:t>
            </a:r>
            <a:r>
              <a:rPr lang="en-GB" sz="1200" b="1" i="0" u="none" strike="noStrike" cap="none">
                <a:solidFill>
                  <a:srgbClr val="002060"/>
                </a:solidFill>
                <a:latin typeface="Calibri"/>
                <a:ea typeface="Calibri"/>
                <a:cs typeface="Calibri"/>
                <a:sym typeface="Calibri"/>
              </a:rPr>
              <a:t>these poor lifestyle choices and conditions were (and still are) as well as explain </a:t>
            </a:r>
            <a:r>
              <a:rPr lang="en-GB" sz="1200" b="1" i="0" u="sng" strike="noStrike" cap="none">
                <a:solidFill>
                  <a:srgbClr val="002060"/>
                </a:solidFill>
                <a:latin typeface="Calibri"/>
                <a:ea typeface="Calibri"/>
                <a:cs typeface="Calibri"/>
                <a:sym typeface="Calibri"/>
              </a:rPr>
              <a:t>why</a:t>
            </a:r>
            <a:r>
              <a:rPr lang="en-GB" sz="1200" b="1" i="0" u="none" strike="noStrike" cap="none">
                <a:solidFill>
                  <a:srgbClr val="002060"/>
                </a:solidFill>
                <a:latin typeface="Calibri"/>
                <a:ea typeface="Calibri"/>
                <a:cs typeface="Calibri"/>
                <a:sym typeface="Calibri"/>
              </a:rPr>
              <a:t> it was an important link to make.</a:t>
            </a:r>
            <a:endParaRPr sz="1100" b="1" i="0" u="none" strike="noStrike" cap="none">
              <a:solidFill>
                <a:srgbClr val="002060"/>
              </a:solidFill>
              <a:latin typeface="Calibri"/>
              <a:ea typeface="Calibri"/>
              <a:cs typeface="Calibri"/>
              <a:sym typeface="Calibri"/>
            </a:endParaRPr>
          </a:p>
        </p:txBody>
      </p:sp>
      <p:sp>
        <p:nvSpPr>
          <p:cNvPr id="1306" name="Google Shape;1306;p50"/>
          <p:cNvSpPr txBox="1"/>
          <p:nvPr/>
        </p:nvSpPr>
        <p:spPr>
          <a:xfrm>
            <a:off x="1624102" y="1688574"/>
            <a:ext cx="7897500" cy="253800"/>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GB" sz="1050" b="0" i="0" u="none" strike="noStrike" cap="none">
                <a:solidFill>
                  <a:srgbClr val="002060"/>
                </a:solidFill>
                <a:latin typeface="Calibri"/>
                <a:ea typeface="Calibri"/>
                <a:cs typeface="Calibri"/>
                <a:sym typeface="Calibri"/>
              </a:rPr>
              <a:t>Some of the ‘lifestyle’ choices are not a ‘choice’ at all. Poverty, stress, &amp;  poor diet are all potential causes of disease but can’t be easily solved.</a:t>
            </a:r>
            <a:endParaRPr sz="1400" b="0" i="0" u="none" strike="noStrike" cap="none">
              <a:solidFill>
                <a:srgbClr val="000000"/>
              </a:solidFill>
              <a:latin typeface="Arial"/>
              <a:ea typeface="Arial"/>
              <a:cs typeface="Arial"/>
              <a:sym typeface="Arial"/>
            </a:endParaRPr>
          </a:p>
        </p:txBody>
      </p:sp>
      <p:sp>
        <p:nvSpPr>
          <p:cNvPr id="1307" name="Google Shape;1307;p50"/>
          <p:cNvSpPr/>
          <p:nvPr/>
        </p:nvSpPr>
        <p:spPr>
          <a:xfrm>
            <a:off x="9595252" y="1453852"/>
            <a:ext cx="2438700" cy="611700"/>
          </a:xfrm>
          <a:prstGeom prst="roundRect">
            <a:avLst>
              <a:gd name="adj" fmla="val 16667"/>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Why knowing the link between lifestyle choices and poor health an important development?</a:t>
            </a:r>
            <a:endParaRPr sz="1400" b="0" i="0" u="none" strike="noStrike" cap="none">
              <a:solidFill>
                <a:srgbClr val="000000"/>
              </a:solidFill>
              <a:latin typeface="Arial"/>
              <a:ea typeface="Arial"/>
              <a:cs typeface="Arial"/>
              <a:sym typeface="Arial"/>
            </a:endParaRPr>
          </a:p>
        </p:txBody>
      </p:sp>
      <p:sp>
        <p:nvSpPr>
          <p:cNvPr id="1308" name="Google Shape;1308;p50"/>
          <p:cNvSpPr/>
          <p:nvPr/>
        </p:nvSpPr>
        <p:spPr>
          <a:xfrm>
            <a:off x="9595253" y="3578955"/>
            <a:ext cx="2448600" cy="423600"/>
          </a:xfrm>
          <a:prstGeom prst="roundRect">
            <a:avLst>
              <a:gd name="adj" fmla="val 16667"/>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Who has been responsible for making this link?</a:t>
            </a:r>
            <a:endParaRPr sz="1400" b="0" i="0" u="none" strike="noStrike" cap="none">
              <a:solidFill>
                <a:srgbClr val="000000"/>
              </a:solidFill>
              <a:latin typeface="Arial"/>
              <a:ea typeface="Arial"/>
              <a:cs typeface="Arial"/>
              <a:sym typeface="Arial"/>
            </a:endParaRPr>
          </a:p>
        </p:txBody>
      </p:sp>
      <p:sp>
        <p:nvSpPr>
          <p:cNvPr id="1309" name="Google Shape;1309;p50"/>
          <p:cNvSpPr txBox="1"/>
          <p:nvPr/>
        </p:nvSpPr>
        <p:spPr>
          <a:xfrm>
            <a:off x="9595252" y="4089207"/>
            <a:ext cx="2438700" cy="2678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1" i="0" u="none" strike="noStrike" cap="none">
                <a:solidFill>
                  <a:schemeClr val="dk1"/>
                </a:solidFill>
                <a:latin typeface="Calibri"/>
                <a:ea typeface="Calibri"/>
                <a:cs typeface="Calibri"/>
                <a:sym typeface="Calibri"/>
              </a:rPr>
              <a:t>Research has been paid for by: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1" i="0" u="none" strike="noStrike" cap="none">
                <a:solidFill>
                  <a:schemeClr val="dk1"/>
                </a:solidFill>
                <a:latin typeface="Calibri"/>
                <a:ea typeface="Calibri"/>
                <a:cs typeface="Calibri"/>
                <a:sym typeface="Calibri"/>
              </a:rPr>
              <a:t>The British government - </a:t>
            </a:r>
            <a:r>
              <a:rPr lang="en-GB" sz="1050" b="0" i="0" u="none" strike="noStrike" cap="none">
                <a:solidFill>
                  <a:schemeClr val="dk1"/>
                </a:solidFill>
                <a:latin typeface="Calibri"/>
                <a:ea typeface="Calibri"/>
                <a:cs typeface="Calibri"/>
                <a:sym typeface="Calibri"/>
              </a:rPr>
              <a:t>For example, </a:t>
            </a:r>
            <a:r>
              <a:rPr lang="en-GB" sz="1050" b="1" i="0" u="none" strike="noStrike" cap="none">
                <a:solidFill>
                  <a:schemeClr val="dk1"/>
                </a:solidFill>
                <a:latin typeface="Calibri"/>
                <a:ea typeface="Calibri"/>
                <a:cs typeface="Calibri"/>
                <a:sym typeface="Calibri"/>
              </a:rPr>
              <a:t>Edwin Chadwick </a:t>
            </a:r>
            <a:r>
              <a:rPr lang="en-GB" sz="1050" b="0" i="0" u="none" strike="noStrike" cap="none">
                <a:solidFill>
                  <a:schemeClr val="dk1"/>
                </a:solidFill>
                <a:latin typeface="Calibri"/>
                <a:ea typeface="Calibri"/>
                <a:cs typeface="Calibri"/>
                <a:sym typeface="Calibri"/>
              </a:rPr>
              <a:t>published a report in 1842 showing how poverty linked to poor health and a much shorter life expectancy.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1" i="0" u="none" strike="noStrike" cap="none">
                <a:solidFill>
                  <a:schemeClr val="dk1"/>
                </a:solidFill>
                <a:latin typeface="Calibri"/>
                <a:ea typeface="Calibri"/>
                <a:cs typeface="Calibri"/>
                <a:sym typeface="Calibri"/>
              </a:rPr>
              <a:t>Charities –</a:t>
            </a:r>
            <a:r>
              <a:rPr lang="en-GB" sz="1050" b="0" i="0" u="none" strike="noStrike" cap="none">
                <a:solidFill>
                  <a:schemeClr val="dk1"/>
                </a:solidFill>
                <a:latin typeface="Calibri"/>
                <a:ea typeface="Calibri"/>
                <a:cs typeface="Calibri"/>
                <a:sym typeface="Calibri"/>
              </a:rPr>
              <a:t>The </a:t>
            </a:r>
            <a:r>
              <a:rPr lang="en-GB" sz="1050" b="1" i="0" u="none" strike="noStrike" cap="none">
                <a:solidFill>
                  <a:schemeClr val="dk1"/>
                </a:solidFill>
                <a:latin typeface="Calibri"/>
                <a:ea typeface="Calibri"/>
                <a:cs typeface="Calibri"/>
                <a:sym typeface="Calibri"/>
              </a:rPr>
              <a:t>Joseph Rowntree Foundation </a:t>
            </a:r>
            <a:r>
              <a:rPr lang="en-GB" sz="1050" b="0" i="0" u="none" strike="noStrike" cap="none">
                <a:solidFill>
                  <a:schemeClr val="dk1"/>
                </a:solidFill>
                <a:latin typeface="Calibri"/>
                <a:ea typeface="Calibri"/>
                <a:cs typeface="Calibri"/>
                <a:sym typeface="Calibri"/>
              </a:rPr>
              <a:t>was set up to help those living in poverty. </a:t>
            </a:r>
            <a:r>
              <a:rPr lang="en-GB" sz="1050" b="1" i="0" u="none" strike="noStrike" cap="none">
                <a:solidFill>
                  <a:schemeClr val="dk1"/>
                </a:solidFill>
                <a:latin typeface="Calibri"/>
                <a:ea typeface="Calibri"/>
                <a:cs typeface="Calibri"/>
                <a:sym typeface="Calibri"/>
              </a:rPr>
              <a:t>Charles Booth</a:t>
            </a:r>
            <a:r>
              <a:rPr lang="en-GB" sz="1050" b="0" i="0" u="none" strike="noStrike" cap="none">
                <a:solidFill>
                  <a:schemeClr val="dk1"/>
                </a:solidFill>
                <a:latin typeface="Calibri"/>
                <a:ea typeface="Calibri"/>
                <a:cs typeface="Calibri"/>
                <a:sym typeface="Calibri"/>
              </a:rPr>
              <a:t>, a wealthy businessman researched poverty in London.  He proved that 35% of Londoners lived in poverty and this seriously affected their health.</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1" i="0" u="none" strike="noStrike" cap="none">
                <a:solidFill>
                  <a:schemeClr val="dk1"/>
                </a:solidFill>
                <a:latin typeface="Calibri"/>
                <a:ea typeface="Calibri"/>
                <a:cs typeface="Calibri"/>
                <a:sym typeface="Calibri"/>
              </a:rPr>
              <a:t>Universities </a:t>
            </a:r>
            <a:r>
              <a:rPr lang="en-GB" sz="1050" b="0" i="0" u="none" strike="noStrike" cap="none">
                <a:solidFill>
                  <a:schemeClr val="dk1"/>
                </a:solidFill>
                <a:latin typeface="Calibri"/>
                <a:ea typeface="Calibri"/>
                <a:cs typeface="Calibri"/>
                <a:sym typeface="Calibri"/>
              </a:rPr>
              <a:t>and medical institutions such as hospitals as well as drug development companies.</a:t>
            </a:r>
            <a:endParaRPr sz="1400" b="0" i="0" u="none" strike="noStrike" cap="none">
              <a:solidFill>
                <a:srgbClr val="000000"/>
              </a:solidFill>
              <a:latin typeface="Arial"/>
              <a:ea typeface="Arial"/>
              <a:cs typeface="Arial"/>
              <a:sym typeface="Arial"/>
            </a:endParaRPr>
          </a:p>
        </p:txBody>
      </p:sp>
      <p:sp>
        <p:nvSpPr>
          <p:cNvPr id="1310" name="Google Shape;1310;p50"/>
          <p:cNvSpPr txBox="1"/>
          <p:nvPr/>
        </p:nvSpPr>
        <p:spPr>
          <a:xfrm>
            <a:off x="9595252" y="2129796"/>
            <a:ext cx="2448600" cy="1385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050"/>
              <a:buFont typeface="Noto Sans Symbols"/>
              <a:buChar char="❑"/>
            </a:pPr>
            <a:r>
              <a:rPr lang="en-GB" sz="1050" b="0" i="0" u="none" strike="noStrike" cap="none">
                <a:solidFill>
                  <a:schemeClr val="dk1"/>
                </a:solidFill>
                <a:latin typeface="Calibri"/>
                <a:ea typeface="Calibri"/>
                <a:cs typeface="Calibri"/>
                <a:sym typeface="Calibri"/>
              </a:rPr>
              <a:t>People can access better </a:t>
            </a:r>
            <a:r>
              <a:rPr lang="en-GB" sz="1050" b="1" i="0" u="none" strike="noStrike" cap="none">
                <a:solidFill>
                  <a:schemeClr val="dk1"/>
                </a:solidFill>
                <a:latin typeface="Calibri"/>
                <a:ea typeface="Calibri"/>
                <a:cs typeface="Calibri"/>
                <a:sym typeface="Calibri"/>
              </a:rPr>
              <a:t>advice</a:t>
            </a:r>
            <a:r>
              <a:rPr lang="en-GB" sz="1050" b="0" i="0" u="none" strike="noStrike" cap="none">
                <a:solidFill>
                  <a:schemeClr val="dk1"/>
                </a:solidFill>
                <a:latin typeface="Calibri"/>
                <a:ea typeface="Calibri"/>
                <a:cs typeface="Calibri"/>
                <a:sym typeface="Calibri"/>
              </a:rPr>
              <a:t> about how a change in lifestyle can help prevent disease.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0" i="0" u="none" strike="noStrike" cap="none">
                <a:solidFill>
                  <a:schemeClr val="dk1"/>
                </a:solidFill>
                <a:latin typeface="Calibri"/>
                <a:ea typeface="Calibri"/>
                <a:cs typeface="Calibri"/>
                <a:sym typeface="Calibri"/>
              </a:rPr>
              <a:t>Doctors are more aware of how to help </a:t>
            </a:r>
            <a:r>
              <a:rPr lang="en-GB" sz="1050" b="1" i="0" u="none" strike="noStrike" cap="none">
                <a:solidFill>
                  <a:schemeClr val="dk1"/>
                </a:solidFill>
                <a:latin typeface="Calibri"/>
                <a:ea typeface="Calibri"/>
                <a:cs typeface="Calibri"/>
                <a:sym typeface="Calibri"/>
              </a:rPr>
              <a:t>prevent </a:t>
            </a:r>
            <a:r>
              <a:rPr lang="en-GB" sz="1050" b="0" i="0" u="none" strike="noStrike" cap="none">
                <a:solidFill>
                  <a:schemeClr val="dk1"/>
                </a:solidFill>
                <a:latin typeface="Calibri"/>
                <a:ea typeface="Calibri"/>
                <a:cs typeface="Calibri"/>
                <a:sym typeface="Calibri"/>
              </a:rPr>
              <a:t>disease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0" i="0" u="none" strike="noStrike" cap="none">
                <a:solidFill>
                  <a:schemeClr val="dk1"/>
                </a:solidFill>
                <a:latin typeface="Calibri"/>
                <a:ea typeface="Calibri"/>
                <a:cs typeface="Calibri"/>
                <a:sym typeface="Calibri"/>
              </a:rPr>
              <a:t>Children from a young age can be </a:t>
            </a:r>
            <a:r>
              <a:rPr lang="en-GB" sz="1050" b="1" i="0" u="none" strike="noStrike" cap="none">
                <a:solidFill>
                  <a:schemeClr val="dk1"/>
                </a:solidFill>
                <a:latin typeface="Calibri"/>
                <a:ea typeface="Calibri"/>
                <a:cs typeface="Calibri"/>
                <a:sym typeface="Calibri"/>
              </a:rPr>
              <a:t>educated</a:t>
            </a:r>
            <a:r>
              <a:rPr lang="en-GB" sz="1050" b="0" i="0" u="none" strike="noStrike" cap="none">
                <a:solidFill>
                  <a:schemeClr val="dk1"/>
                </a:solidFill>
                <a:latin typeface="Calibri"/>
                <a:ea typeface="Calibri"/>
                <a:cs typeface="Calibri"/>
                <a:sym typeface="Calibri"/>
              </a:rPr>
              <a:t> about their future lifestyle choices and how it may affect health.</a:t>
            </a:r>
            <a:endParaRPr sz="1400" b="0" i="0" u="none" strike="noStrike" cap="none">
              <a:solidFill>
                <a:srgbClr val="000000"/>
              </a:solidFill>
              <a:latin typeface="Arial"/>
              <a:ea typeface="Arial"/>
              <a:cs typeface="Arial"/>
              <a:sym typeface="Arial"/>
            </a:endParaRPr>
          </a:p>
        </p:txBody>
      </p:sp>
      <p:sp>
        <p:nvSpPr>
          <p:cNvPr id="1311" name="Google Shape;1311;p50"/>
          <p:cNvSpPr/>
          <p:nvPr/>
        </p:nvSpPr>
        <p:spPr>
          <a:xfrm>
            <a:off x="1605831" y="1934638"/>
            <a:ext cx="7897500" cy="4637100"/>
          </a:xfrm>
          <a:prstGeom prst="roundRect">
            <a:avLst>
              <a:gd name="adj" fmla="val 3183"/>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2" name="Google Shape;1312;p50"/>
          <p:cNvSpPr txBox="1"/>
          <p:nvPr/>
        </p:nvSpPr>
        <p:spPr>
          <a:xfrm>
            <a:off x="1624102" y="1400873"/>
            <a:ext cx="7897500" cy="307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Calibri"/>
                <a:ea typeface="Calibri"/>
                <a:cs typeface="Calibri"/>
                <a:sym typeface="Calibri"/>
              </a:rPr>
              <a:t>Factors that are proven to cause poor health, disease and reduce a person’s life expectancy.</a:t>
            </a:r>
            <a:endParaRPr sz="1400" b="0" i="0" u="none" strike="noStrike" cap="none">
              <a:solidFill>
                <a:schemeClr val="lt1"/>
              </a:solidFill>
              <a:latin typeface="Calibri"/>
              <a:ea typeface="Calibri"/>
              <a:cs typeface="Calibri"/>
              <a:sym typeface="Calibri"/>
            </a:endParaRPr>
          </a:p>
        </p:txBody>
      </p:sp>
      <p:sp>
        <p:nvSpPr>
          <p:cNvPr id="1313" name="Google Shape;1313;p50"/>
          <p:cNvSpPr/>
          <p:nvPr/>
        </p:nvSpPr>
        <p:spPr>
          <a:xfrm>
            <a:off x="7200448" y="3450840"/>
            <a:ext cx="1175400" cy="356400"/>
          </a:xfrm>
          <a:prstGeom prst="roundRect">
            <a:avLst>
              <a:gd name="adj" fmla="val 16667"/>
            </a:avLst>
          </a:prstGeom>
          <a:solidFill>
            <a:srgbClr val="00206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SMOKING</a:t>
            </a:r>
            <a:endParaRPr sz="1400" b="0" i="0" u="none" strike="noStrike" cap="none">
              <a:solidFill>
                <a:srgbClr val="000000"/>
              </a:solidFill>
              <a:latin typeface="Arial"/>
              <a:ea typeface="Arial"/>
              <a:cs typeface="Arial"/>
              <a:sym typeface="Arial"/>
            </a:endParaRPr>
          </a:p>
        </p:txBody>
      </p:sp>
      <p:sp>
        <p:nvSpPr>
          <p:cNvPr id="1314" name="Google Shape;1314;p50"/>
          <p:cNvSpPr/>
          <p:nvPr/>
        </p:nvSpPr>
        <p:spPr>
          <a:xfrm>
            <a:off x="4135759" y="5124706"/>
            <a:ext cx="1175400" cy="356400"/>
          </a:xfrm>
          <a:prstGeom prst="roundRect">
            <a:avLst>
              <a:gd name="adj" fmla="val 16667"/>
            </a:avLst>
          </a:prstGeom>
          <a:solidFill>
            <a:srgbClr val="00206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STRESS</a:t>
            </a:r>
            <a:endParaRPr sz="1400" b="0" i="0" u="none" strike="noStrike" cap="none">
              <a:solidFill>
                <a:srgbClr val="000000"/>
              </a:solidFill>
              <a:latin typeface="Arial"/>
              <a:ea typeface="Arial"/>
              <a:cs typeface="Arial"/>
              <a:sym typeface="Arial"/>
            </a:endParaRPr>
          </a:p>
        </p:txBody>
      </p:sp>
      <p:sp>
        <p:nvSpPr>
          <p:cNvPr id="1315" name="Google Shape;1315;p50"/>
          <p:cNvSpPr/>
          <p:nvPr/>
        </p:nvSpPr>
        <p:spPr>
          <a:xfrm>
            <a:off x="2712894" y="3450840"/>
            <a:ext cx="1175400" cy="356400"/>
          </a:xfrm>
          <a:prstGeom prst="roundRect">
            <a:avLst>
              <a:gd name="adj" fmla="val 16667"/>
            </a:avLst>
          </a:prstGeom>
          <a:solidFill>
            <a:srgbClr val="00206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POVERTY</a:t>
            </a:r>
            <a:endParaRPr sz="1400" b="0" i="0" u="none" strike="noStrike" cap="none">
              <a:solidFill>
                <a:srgbClr val="000000"/>
              </a:solidFill>
              <a:latin typeface="Arial"/>
              <a:ea typeface="Arial"/>
              <a:cs typeface="Arial"/>
              <a:sym typeface="Arial"/>
            </a:endParaRPr>
          </a:p>
        </p:txBody>
      </p:sp>
      <p:sp>
        <p:nvSpPr>
          <p:cNvPr id="1316" name="Google Shape;1316;p50"/>
          <p:cNvSpPr/>
          <p:nvPr/>
        </p:nvSpPr>
        <p:spPr>
          <a:xfrm>
            <a:off x="5798014" y="3019925"/>
            <a:ext cx="1162200" cy="356400"/>
          </a:xfrm>
          <a:prstGeom prst="roundRect">
            <a:avLst>
              <a:gd name="adj" fmla="val 16667"/>
            </a:avLst>
          </a:prstGeom>
          <a:solidFill>
            <a:srgbClr val="00206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ALCOHOL</a:t>
            </a:r>
            <a:endParaRPr sz="1400" b="0" i="0" u="none" strike="noStrike" cap="none">
              <a:solidFill>
                <a:srgbClr val="000000"/>
              </a:solidFill>
              <a:latin typeface="Arial"/>
              <a:ea typeface="Arial"/>
              <a:cs typeface="Arial"/>
              <a:sym typeface="Arial"/>
            </a:endParaRPr>
          </a:p>
        </p:txBody>
      </p:sp>
      <p:sp>
        <p:nvSpPr>
          <p:cNvPr id="1317" name="Google Shape;1317;p50"/>
          <p:cNvSpPr/>
          <p:nvPr/>
        </p:nvSpPr>
        <p:spPr>
          <a:xfrm>
            <a:off x="5798014" y="5124706"/>
            <a:ext cx="1162200" cy="356400"/>
          </a:xfrm>
          <a:prstGeom prst="roundRect">
            <a:avLst>
              <a:gd name="adj" fmla="val 16667"/>
            </a:avLst>
          </a:prstGeom>
          <a:solidFill>
            <a:srgbClr val="00206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LACK OF EXERCISE</a:t>
            </a:r>
            <a:endParaRPr sz="1400" b="0" i="0" u="none" strike="noStrike" cap="none">
              <a:solidFill>
                <a:srgbClr val="000000"/>
              </a:solidFill>
              <a:latin typeface="Arial"/>
              <a:ea typeface="Arial"/>
              <a:cs typeface="Arial"/>
              <a:sym typeface="Arial"/>
            </a:endParaRPr>
          </a:p>
        </p:txBody>
      </p:sp>
      <p:sp>
        <p:nvSpPr>
          <p:cNvPr id="1318" name="Google Shape;1318;p50"/>
          <p:cNvSpPr/>
          <p:nvPr/>
        </p:nvSpPr>
        <p:spPr>
          <a:xfrm>
            <a:off x="7200448" y="4665661"/>
            <a:ext cx="1180800" cy="356400"/>
          </a:xfrm>
          <a:prstGeom prst="roundRect">
            <a:avLst>
              <a:gd name="adj" fmla="val 16667"/>
            </a:avLst>
          </a:prstGeom>
          <a:solidFill>
            <a:srgbClr val="00206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OBESITY</a:t>
            </a:r>
            <a:endParaRPr sz="1400" b="0" i="0" u="none" strike="noStrike" cap="none">
              <a:solidFill>
                <a:srgbClr val="000000"/>
              </a:solidFill>
              <a:latin typeface="Arial"/>
              <a:ea typeface="Arial"/>
              <a:cs typeface="Arial"/>
              <a:sym typeface="Arial"/>
            </a:endParaRPr>
          </a:p>
        </p:txBody>
      </p:sp>
      <p:sp>
        <p:nvSpPr>
          <p:cNvPr id="1319" name="Google Shape;1319;p50"/>
          <p:cNvSpPr/>
          <p:nvPr/>
        </p:nvSpPr>
        <p:spPr>
          <a:xfrm>
            <a:off x="2720898" y="4665661"/>
            <a:ext cx="1175400" cy="356400"/>
          </a:xfrm>
          <a:prstGeom prst="roundRect">
            <a:avLst>
              <a:gd name="adj" fmla="val 16667"/>
            </a:avLst>
          </a:prstGeom>
          <a:solidFill>
            <a:srgbClr val="00206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 DIET</a:t>
            </a:r>
            <a:endParaRPr sz="1400" b="0" i="0" u="none" strike="noStrike" cap="none">
              <a:solidFill>
                <a:srgbClr val="000000"/>
              </a:solidFill>
              <a:latin typeface="Arial"/>
              <a:ea typeface="Arial"/>
              <a:cs typeface="Arial"/>
              <a:sym typeface="Arial"/>
            </a:endParaRPr>
          </a:p>
        </p:txBody>
      </p:sp>
      <p:sp>
        <p:nvSpPr>
          <p:cNvPr id="1320" name="Google Shape;1320;p50"/>
          <p:cNvSpPr/>
          <p:nvPr/>
        </p:nvSpPr>
        <p:spPr>
          <a:xfrm>
            <a:off x="4135760" y="3019925"/>
            <a:ext cx="1175400" cy="356400"/>
          </a:xfrm>
          <a:prstGeom prst="roundRect">
            <a:avLst>
              <a:gd name="adj" fmla="val 16667"/>
            </a:avLst>
          </a:prstGeom>
          <a:solidFill>
            <a:srgbClr val="00206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TANNING</a:t>
            </a:r>
            <a:endParaRPr sz="1400" b="0" i="0" u="none" strike="noStrike" cap="none">
              <a:solidFill>
                <a:srgbClr val="000000"/>
              </a:solidFill>
              <a:latin typeface="Arial"/>
              <a:ea typeface="Arial"/>
              <a:cs typeface="Arial"/>
              <a:sym typeface="Arial"/>
            </a:endParaRPr>
          </a:p>
        </p:txBody>
      </p:sp>
      <p:sp>
        <p:nvSpPr>
          <p:cNvPr id="1321" name="Google Shape;1321;p50"/>
          <p:cNvSpPr/>
          <p:nvPr/>
        </p:nvSpPr>
        <p:spPr>
          <a:xfrm>
            <a:off x="3452371" y="4076924"/>
            <a:ext cx="1162200" cy="356400"/>
          </a:xfrm>
          <a:prstGeom prst="roundRect">
            <a:avLst>
              <a:gd name="adj" fmla="val 16667"/>
            </a:avLst>
          </a:prstGeom>
          <a:solidFill>
            <a:srgbClr val="00206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DRUG TAKING</a:t>
            </a:r>
            <a:endParaRPr sz="1400" b="0" i="0" u="none" strike="noStrike" cap="none">
              <a:solidFill>
                <a:srgbClr val="000000"/>
              </a:solidFill>
              <a:latin typeface="Arial"/>
              <a:ea typeface="Arial"/>
              <a:cs typeface="Arial"/>
              <a:sym typeface="Arial"/>
            </a:endParaRPr>
          </a:p>
        </p:txBody>
      </p:sp>
      <p:sp>
        <p:nvSpPr>
          <p:cNvPr id="1322" name="Google Shape;1322;p50"/>
          <p:cNvSpPr/>
          <p:nvPr/>
        </p:nvSpPr>
        <p:spPr>
          <a:xfrm>
            <a:off x="6494631" y="4074936"/>
            <a:ext cx="1162200" cy="356400"/>
          </a:xfrm>
          <a:prstGeom prst="roundRect">
            <a:avLst>
              <a:gd name="adj" fmla="val 16667"/>
            </a:avLst>
          </a:prstGeom>
          <a:solidFill>
            <a:srgbClr val="00206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UNPROTECTED SEX</a:t>
            </a:r>
            <a:endParaRPr sz="1400" b="0" i="0" u="none" strike="noStrike" cap="none">
              <a:solidFill>
                <a:srgbClr val="000000"/>
              </a:solidFill>
              <a:latin typeface="Arial"/>
              <a:ea typeface="Arial"/>
              <a:cs typeface="Arial"/>
              <a:sym typeface="Arial"/>
            </a:endParaRPr>
          </a:p>
        </p:txBody>
      </p:sp>
      <p:sp>
        <p:nvSpPr>
          <p:cNvPr id="1323" name="Google Shape;1323;p50"/>
          <p:cNvSpPr/>
          <p:nvPr/>
        </p:nvSpPr>
        <p:spPr>
          <a:xfrm>
            <a:off x="5031045" y="3813391"/>
            <a:ext cx="1047300" cy="879600"/>
          </a:xfrm>
          <a:prstGeom prst="roundRect">
            <a:avLst>
              <a:gd name="adj" fmla="val 37863"/>
            </a:avLst>
          </a:prstGeom>
          <a:solidFill>
            <a:srgbClr val="FFFF00"/>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2060"/>
                </a:solidFill>
                <a:latin typeface="Calibri"/>
                <a:ea typeface="Calibri"/>
                <a:cs typeface="Calibri"/>
                <a:sym typeface="Calibri"/>
              </a:rPr>
              <a:t>CAUSES OF POOR HEALTH &amp; DISEASE</a:t>
            </a:r>
            <a:endParaRPr sz="1400" b="0" i="0" u="none" strike="noStrike" cap="none">
              <a:solidFill>
                <a:srgbClr val="000000"/>
              </a:solidFill>
              <a:latin typeface="Arial"/>
              <a:ea typeface="Arial"/>
              <a:cs typeface="Arial"/>
              <a:sym typeface="Arial"/>
            </a:endParaRPr>
          </a:p>
        </p:txBody>
      </p:sp>
      <p:cxnSp>
        <p:nvCxnSpPr>
          <p:cNvPr id="1324" name="Google Shape;1324;p50"/>
          <p:cNvCxnSpPr/>
          <p:nvPr/>
        </p:nvCxnSpPr>
        <p:spPr>
          <a:xfrm rot="10800000">
            <a:off x="3903676" y="3628992"/>
            <a:ext cx="1200600" cy="330600"/>
          </a:xfrm>
          <a:prstGeom prst="straightConnector1">
            <a:avLst/>
          </a:prstGeom>
          <a:noFill/>
          <a:ln w="38100" cap="flat" cmpd="sng">
            <a:solidFill>
              <a:schemeClr val="dk1"/>
            </a:solidFill>
            <a:prstDash val="solid"/>
            <a:miter lim="800000"/>
            <a:headEnd type="oval" w="med" len="med"/>
            <a:tailEnd type="triangle" w="med" len="med"/>
          </a:ln>
        </p:spPr>
      </p:cxnSp>
      <p:cxnSp>
        <p:nvCxnSpPr>
          <p:cNvPr id="1325" name="Google Shape;1325;p50"/>
          <p:cNvCxnSpPr>
            <a:endCxn id="1313" idx="1"/>
          </p:cNvCxnSpPr>
          <p:nvPr/>
        </p:nvCxnSpPr>
        <p:spPr>
          <a:xfrm rot="10800000" flipH="1">
            <a:off x="6029548" y="3629040"/>
            <a:ext cx="1170900" cy="330600"/>
          </a:xfrm>
          <a:prstGeom prst="straightConnector1">
            <a:avLst/>
          </a:prstGeom>
          <a:noFill/>
          <a:ln w="38100" cap="flat" cmpd="sng">
            <a:solidFill>
              <a:schemeClr val="dk1"/>
            </a:solidFill>
            <a:prstDash val="solid"/>
            <a:miter lim="800000"/>
            <a:headEnd type="oval" w="med" len="med"/>
            <a:tailEnd type="triangle" w="med" len="med"/>
          </a:ln>
        </p:spPr>
      </p:cxnSp>
      <p:cxnSp>
        <p:nvCxnSpPr>
          <p:cNvPr id="1326" name="Google Shape;1326;p50"/>
          <p:cNvCxnSpPr>
            <a:endCxn id="1318" idx="1"/>
          </p:cNvCxnSpPr>
          <p:nvPr/>
        </p:nvCxnSpPr>
        <p:spPr>
          <a:xfrm>
            <a:off x="6029548" y="4541461"/>
            <a:ext cx="1170900" cy="302400"/>
          </a:xfrm>
          <a:prstGeom prst="straightConnector1">
            <a:avLst/>
          </a:prstGeom>
          <a:noFill/>
          <a:ln w="38100" cap="flat" cmpd="sng">
            <a:solidFill>
              <a:schemeClr val="dk1"/>
            </a:solidFill>
            <a:prstDash val="solid"/>
            <a:miter lim="800000"/>
            <a:headEnd type="oval" w="med" len="med"/>
            <a:tailEnd type="triangle" w="med" len="med"/>
          </a:ln>
        </p:spPr>
      </p:cxnSp>
      <p:cxnSp>
        <p:nvCxnSpPr>
          <p:cNvPr id="1327" name="Google Shape;1327;p50"/>
          <p:cNvCxnSpPr/>
          <p:nvPr/>
        </p:nvCxnSpPr>
        <p:spPr>
          <a:xfrm flipH="1">
            <a:off x="3937259" y="4562762"/>
            <a:ext cx="1170900" cy="302400"/>
          </a:xfrm>
          <a:prstGeom prst="straightConnector1">
            <a:avLst/>
          </a:prstGeom>
          <a:noFill/>
          <a:ln w="38100" cap="flat" cmpd="sng">
            <a:solidFill>
              <a:schemeClr val="dk1"/>
            </a:solidFill>
            <a:prstDash val="solid"/>
            <a:miter lim="800000"/>
            <a:headEnd type="oval" w="med" len="med"/>
            <a:tailEnd type="triangle" w="med" len="med"/>
          </a:ln>
        </p:spPr>
      </p:cxnSp>
      <p:cxnSp>
        <p:nvCxnSpPr>
          <p:cNvPr id="1328" name="Google Shape;1328;p50"/>
          <p:cNvCxnSpPr>
            <a:endCxn id="1321" idx="3"/>
          </p:cNvCxnSpPr>
          <p:nvPr/>
        </p:nvCxnSpPr>
        <p:spPr>
          <a:xfrm flipH="1">
            <a:off x="4614571" y="4253024"/>
            <a:ext cx="416400" cy="2100"/>
          </a:xfrm>
          <a:prstGeom prst="straightConnector1">
            <a:avLst/>
          </a:prstGeom>
          <a:noFill/>
          <a:ln w="38100" cap="flat" cmpd="sng">
            <a:solidFill>
              <a:schemeClr val="dk1"/>
            </a:solidFill>
            <a:prstDash val="solid"/>
            <a:miter lim="800000"/>
            <a:headEnd type="oval" w="med" len="med"/>
            <a:tailEnd type="triangle" w="med" len="med"/>
          </a:ln>
        </p:spPr>
      </p:cxnSp>
      <p:cxnSp>
        <p:nvCxnSpPr>
          <p:cNvPr id="1329" name="Google Shape;1329;p50"/>
          <p:cNvCxnSpPr>
            <a:endCxn id="1322" idx="1"/>
          </p:cNvCxnSpPr>
          <p:nvPr/>
        </p:nvCxnSpPr>
        <p:spPr>
          <a:xfrm rot="10800000" flipH="1">
            <a:off x="6078231" y="4253136"/>
            <a:ext cx="416400" cy="6900"/>
          </a:xfrm>
          <a:prstGeom prst="straightConnector1">
            <a:avLst/>
          </a:prstGeom>
          <a:noFill/>
          <a:ln w="38100" cap="flat" cmpd="sng">
            <a:solidFill>
              <a:schemeClr val="dk1"/>
            </a:solidFill>
            <a:prstDash val="solid"/>
            <a:miter lim="800000"/>
            <a:headEnd type="oval" w="med" len="med"/>
            <a:tailEnd type="triangle" w="med" len="med"/>
          </a:ln>
        </p:spPr>
      </p:cxnSp>
      <p:cxnSp>
        <p:nvCxnSpPr>
          <p:cNvPr id="1330" name="Google Shape;1330;p50"/>
          <p:cNvCxnSpPr/>
          <p:nvPr/>
        </p:nvCxnSpPr>
        <p:spPr>
          <a:xfrm flipH="1">
            <a:off x="5104153" y="4690357"/>
            <a:ext cx="200400" cy="434400"/>
          </a:xfrm>
          <a:prstGeom prst="straightConnector1">
            <a:avLst/>
          </a:prstGeom>
          <a:noFill/>
          <a:ln w="38100" cap="flat" cmpd="sng">
            <a:solidFill>
              <a:schemeClr val="dk1"/>
            </a:solidFill>
            <a:prstDash val="solid"/>
            <a:miter lim="800000"/>
            <a:headEnd type="oval" w="med" len="med"/>
            <a:tailEnd type="triangle" w="med" len="med"/>
          </a:ln>
        </p:spPr>
      </p:cxnSp>
      <p:cxnSp>
        <p:nvCxnSpPr>
          <p:cNvPr id="1331" name="Google Shape;1331;p50"/>
          <p:cNvCxnSpPr/>
          <p:nvPr/>
        </p:nvCxnSpPr>
        <p:spPr>
          <a:xfrm>
            <a:off x="5772249" y="4690357"/>
            <a:ext cx="200400" cy="434400"/>
          </a:xfrm>
          <a:prstGeom prst="straightConnector1">
            <a:avLst/>
          </a:prstGeom>
          <a:noFill/>
          <a:ln w="38100" cap="flat" cmpd="sng">
            <a:solidFill>
              <a:schemeClr val="dk1"/>
            </a:solidFill>
            <a:prstDash val="solid"/>
            <a:miter lim="800000"/>
            <a:headEnd type="oval" w="med" len="med"/>
            <a:tailEnd type="triangle" w="med" len="med"/>
          </a:ln>
        </p:spPr>
      </p:cxnSp>
      <p:cxnSp>
        <p:nvCxnSpPr>
          <p:cNvPr id="1332" name="Google Shape;1332;p50"/>
          <p:cNvCxnSpPr/>
          <p:nvPr/>
        </p:nvCxnSpPr>
        <p:spPr>
          <a:xfrm rot="10800000" flipH="1">
            <a:off x="5772249" y="3387592"/>
            <a:ext cx="200400" cy="434400"/>
          </a:xfrm>
          <a:prstGeom prst="straightConnector1">
            <a:avLst/>
          </a:prstGeom>
          <a:noFill/>
          <a:ln w="38100" cap="flat" cmpd="sng">
            <a:solidFill>
              <a:schemeClr val="dk1"/>
            </a:solidFill>
            <a:prstDash val="solid"/>
            <a:miter lim="800000"/>
            <a:headEnd type="oval" w="med" len="med"/>
            <a:tailEnd type="triangle" w="med" len="med"/>
          </a:ln>
        </p:spPr>
      </p:cxnSp>
      <p:cxnSp>
        <p:nvCxnSpPr>
          <p:cNvPr id="1333" name="Google Shape;1333;p50"/>
          <p:cNvCxnSpPr/>
          <p:nvPr/>
        </p:nvCxnSpPr>
        <p:spPr>
          <a:xfrm rot="10800000">
            <a:off x="5079932" y="3386124"/>
            <a:ext cx="200400" cy="434400"/>
          </a:xfrm>
          <a:prstGeom prst="straightConnector1">
            <a:avLst/>
          </a:prstGeom>
          <a:noFill/>
          <a:ln w="38100" cap="flat" cmpd="sng">
            <a:solidFill>
              <a:schemeClr val="dk1"/>
            </a:solidFill>
            <a:prstDash val="solid"/>
            <a:miter lim="800000"/>
            <a:headEnd type="oval" w="med" len="med"/>
            <a:tailEnd type="triangle" w="med" len="med"/>
          </a:ln>
        </p:spPr>
      </p:cxnSp>
      <p:pic>
        <p:nvPicPr>
          <p:cNvPr id="1334" name="Google Shape;1334;p50" descr="Sunshine Sun Clip Art With Transparent Background Free - Sun Clip Art Free,  HD Png Download , Transparent Png Image - PNGitem"/>
          <p:cNvPicPr preferRelativeResize="0"/>
          <p:nvPr/>
        </p:nvPicPr>
        <p:blipFill rotWithShape="1">
          <a:blip r:embed="rId8">
            <a:alphaModFix/>
          </a:blip>
          <a:srcRect/>
          <a:stretch/>
        </p:blipFill>
        <p:spPr>
          <a:xfrm>
            <a:off x="4411177" y="2432351"/>
            <a:ext cx="427153" cy="470244"/>
          </a:xfrm>
          <a:prstGeom prst="rect">
            <a:avLst/>
          </a:prstGeom>
          <a:noFill/>
          <a:ln>
            <a:noFill/>
          </a:ln>
        </p:spPr>
      </p:pic>
      <p:pic>
        <p:nvPicPr>
          <p:cNvPr id="1336" name="Google Shape;1336;p50" descr="Free Obesity Cliparts, Download Free Clip Art, Free Clip Art on Clipart  Library"/>
          <p:cNvPicPr preferRelativeResize="0"/>
          <p:nvPr/>
        </p:nvPicPr>
        <p:blipFill rotWithShape="1">
          <a:blip r:embed="rId9">
            <a:alphaModFix/>
          </a:blip>
          <a:srcRect l="34309" r="34014"/>
          <a:stretch/>
        </p:blipFill>
        <p:spPr>
          <a:xfrm>
            <a:off x="9032521" y="4742002"/>
            <a:ext cx="532972" cy="933339"/>
          </a:xfrm>
          <a:prstGeom prst="rect">
            <a:avLst/>
          </a:prstGeom>
          <a:noFill/>
          <a:ln>
            <a:noFill/>
          </a:ln>
        </p:spPr>
      </p:pic>
      <p:pic>
        <p:nvPicPr>
          <p:cNvPr id="1337" name="Google Shape;1337;p50" descr="Exercise Clip Art Free"/>
          <p:cNvPicPr preferRelativeResize="0"/>
          <p:nvPr/>
        </p:nvPicPr>
        <p:blipFill rotWithShape="1">
          <a:blip r:embed="rId10">
            <a:alphaModFix/>
          </a:blip>
          <a:srcRect/>
          <a:stretch/>
        </p:blipFill>
        <p:spPr>
          <a:xfrm>
            <a:off x="5701842" y="5496476"/>
            <a:ext cx="1229949" cy="1069422"/>
          </a:xfrm>
          <a:prstGeom prst="rect">
            <a:avLst/>
          </a:prstGeom>
          <a:noFill/>
          <a:ln>
            <a:noFill/>
          </a:ln>
        </p:spPr>
      </p:pic>
      <p:sp>
        <p:nvSpPr>
          <p:cNvPr id="1338" name="Google Shape;1338;p50"/>
          <p:cNvSpPr txBox="1"/>
          <p:nvPr/>
        </p:nvSpPr>
        <p:spPr>
          <a:xfrm>
            <a:off x="7200448" y="1956009"/>
            <a:ext cx="23529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Calibri"/>
                <a:ea typeface="Calibri"/>
                <a:cs typeface="Calibri"/>
                <a:sym typeface="Calibri"/>
              </a:rPr>
              <a:t>Smoking became </a:t>
            </a:r>
            <a:r>
              <a:rPr lang="en-GB" sz="1050" b="1" i="0" u="none" strike="noStrike" cap="none">
                <a:solidFill>
                  <a:schemeClr val="dk1"/>
                </a:solidFill>
                <a:latin typeface="Calibri"/>
                <a:ea typeface="Calibri"/>
                <a:cs typeface="Calibri"/>
                <a:sym typeface="Calibri"/>
              </a:rPr>
              <a:t>fashionable </a:t>
            </a:r>
            <a:r>
              <a:rPr lang="en-GB" sz="1050" b="0" i="0" u="none" strike="noStrike" cap="none">
                <a:solidFill>
                  <a:schemeClr val="dk1"/>
                </a:solidFill>
                <a:latin typeface="Calibri"/>
                <a:ea typeface="Calibri"/>
                <a:cs typeface="Calibri"/>
                <a:sym typeface="Calibri"/>
              </a:rPr>
              <a:t>after the 1920s.  Doctors linked it with cancers such as </a:t>
            </a:r>
            <a:r>
              <a:rPr lang="en-GB" sz="1050" b="1" i="0" u="none" strike="noStrike" cap="none">
                <a:solidFill>
                  <a:schemeClr val="dk1"/>
                </a:solidFill>
                <a:latin typeface="Calibri"/>
                <a:ea typeface="Calibri"/>
                <a:cs typeface="Calibri"/>
                <a:sym typeface="Calibri"/>
              </a:rPr>
              <a:t>lung cancer,  high blood pressure</a:t>
            </a:r>
            <a:r>
              <a:rPr lang="en-GB" sz="1050" b="0" i="0" u="none" strike="noStrike" cap="none">
                <a:solidFill>
                  <a:schemeClr val="dk1"/>
                </a:solidFill>
                <a:latin typeface="Calibri"/>
                <a:ea typeface="Calibri"/>
                <a:cs typeface="Calibri"/>
                <a:sym typeface="Calibri"/>
              </a:rPr>
              <a:t> and even tooth decay.  Inhaling second hand smoke also causes disease – </a:t>
            </a:r>
            <a:r>
              <a:rPr lang="en-GB" sz="1050" b="1" i="0" u="none" strike="noStrike" cap="none">
                <a:solidFill>
                  <a:schemeClr val="dk1"/>
                </a:solidFill>
                <a:latin typeface="Calibri"/>
                <a:ea typeface="Calibri"/>
                <a:cs typeface="Calibri"/>
                <a:sym typeface="Calibri"/>
              </a:rPr>
              <a:t>asthma</a:t>
            </a:r>
            <a:r>
              <a:rPr lang="en-GB" sz="1050" b="0" i="0" u="none" strike="noStrike" cap="none">
                <a:solidFill>
                  <a:schemeClr val="dk1"/>
                </a:solidFill>
                <a:latin typeface="Calibri"/>
                <a:ea typeface="Calibri"/>
                <a:cs typeface="Calibri"/>
                <a:sym typeface="Calibri"/>
              </a:rPr>
              <a:t> can develop in children of smokers. Smoking can reduce </a:t>
            </a:r>
            <a:r>
              <a:rPr lang="en-GB" sz="1050" b="1" i="0" u="none" strike="noStrike" cap="none">
                <a:solidFill>
                  <a:schemeClr val="dk1"/>
                </a:solidFill>
                <a:latin typeface="Calibri"/>
                <a:ea typeface="Calibri"/>
                <a:cs typeface="Calibri"/>
                <a:sym typeface="Calibri"/>
              </a:rPr>
              <a:t>life expectancy </a:t>
            </a:r>
            <a:r>
              <a:rPr lang="en-GB" sz="1050" b="0" i="0" u="none" strike="noStrike" cap="none">
                <a:solidFill>
                  <a:schemeClr val="dk1"/>
                </a:solidFill>
                <a:latin typeface="Calibri"/>
                <a:ea typeface="Calibri"/>
                <a:cs typeface="Calibri"/>
                <a:sym typeface="Calibri"/>
              </a:rPr>
              <a:t>by up to 7 years.</a:t>
            </a:r>
            <a:endParaRPr sz="1400" b="0" i="0" u="none" strike="noStrike" cap="none">
              <a:solidFill>
                <a:srgbClr val="000000"/>
              </a:solidFill>
              <a:latin typeface="Arial"/>
              <a:ea typeface="Arial"/>
              <a:cs typeface="Arial"/>
              <a:sym typeface="Arial"/>
            </a:endParaRPr>
          </a:p>
        </p:txBody>
      </p:sp>
      <p:sp>
        <p:nvSpPr>
          <p:cNvPr id="1339" name="Google Shape;1339;p50"/>
          <p:cNvSpPr txBox="1"/>
          <p:nvPr/>
        </p:nvSpPr>
        <p:spPr>
          <a:xfrm>
            <a:off x="1699096" y="5019321"/>
            <a:ext cx="2412300" cy="1546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Calibri"/>
                <a:ea typeface="Calibri"/>
                <a:cs typeface="Calibri"/>
                <a:sym typeface="Calibri"/>
              </a:rPr>
              <a:t>Diet has always been believed to be a cause of illness, for example some of the theory behind the </a:t>
            </a:r>
            <a:r>
              <a:rPr lang="en-GB" sz="1050" b="1" i="0" u="none" strike="noStrike" cap="none">
                <a:solidFill>
                  <a:schemeClr val="dk1"/>
                </a:solidFill>
                <a:latin typeface="Calibri"/>
                <a:ea typeface="Calibri"/>
                <a:cs typeface="Calibri"/>
                <a:sym typeface="Calibri"/>
              </a:rPr>
              <a:t>Four Humours</a:t>
            </a:r>
            <a:r>
              <a:rPr lang="en-GB" sz="1050" b="0" i="0" u="none" strike="noStrike" cap="none">
                <a:solidFill>
                  <a:schemeClr val="dk1"/>
                </a:solidFill>
                <a:latin typeface="Calibri"/>
                <a:ea typeface="Calibri"/>
                <a:cs typeface="Calibri"/>
                <a:sym typeface="Calibri"/>
              </a:rPr>
              <a:t>.  Advice was given about balanced diet and exercise as far back as the Medieval period. Too much </a:t>
            </a:r>
            <a:r>
              <a:rPr lang="en-GB" sz="1050" b="1" i="0" u="none" strike="noStrike" cap="none">
                <a:solidFill>
                  <a:schemeClr val="dk1"/>
                </a:solidFill>
                <a:latin typeface="Calibri"/>
                <a:ea typeface="Calibri"/>
                <a:cs typeface="Calibri"/>
                <a:sym typeface="Calibri"/>
              </a:rPr>
              <a:t>sugar</a:t>
            </a:r>
            <a:r>
              <a:rPr lang="en-GB" sz="1050" b="0" i="0" u="none" strike="noStrike" cap="none">
                <a:solidFill>
                  <a:schemeClr val="dk1"/>
                </a:solidFill>
                <a:latin typeface="Calibri"/>
                <a:ea typeface="Calibri"/>
                <a:cs typeface="Calibri"/>
                <a:sym typeface="Calibri"/>
              </a:rPr>
              <a:t> can cause </a:t>
            </a:r>
            <a:r>
              <a:rPr lang="en-GB" sz="1050" b="1" i="0" u="none" strike="noStrike" cap="none">
                <a:solidFill>
                  <a:schemeClr val="dk1"/>
                </a:solidFill>
                <a:latin typeface="Calibri"/>
                <a:ea typeface="Calibri"/>
                <a:cs typeface="Calibri"/>
                <a:sym typeface="Calibri"/>
              </a:rPr>
              <a:t>Type 2 Diabetes</a:t>
            </a:r>
            <a:r>
              <a:rPr lang="en-GB" sz="1050" b="0" i="0" u="none" strike="noStrike" cap="none">
                <a:solidFill>
                  <a:schemeClr val="dk1"/>
                </a:solidFill>
                <a:latin typeface="Calibri"/>
                <a:ea typeface="Calibri"/>
                <a:cs typeface="Calibri"/>
                <a:sym typeface="Calibri"/>
              </a:rPr>
              <a:t> which is incurable.  Not eating the right balance of </a:t>
            </a:r>
            <a:r>
              <a:rPr lang="en-GB" sz="1050" b="1" i="0" u="none" strike="noStrike" cap="none">
                <a:solidFill>
                  <a:schemeClr val="dk1"/>
                </a:solidFill>
                <a:latin typeface="Calibri"/>
                <a:ea typeface="Calibri"/>
                <a:cs typeface="Calibri"/>
                <a:sym typeface="Calibri"/>
              </a:rPr>
              <a:t>nutrients</a:t>
            </a:r>
            <a:r>
              <a:rPr lang="en-GB" sz="1050" b="0" i="0" u="none" strike="noStrike" cap="none">
                <a:solidFill>
                  <a:schemeClr val="dk1"/>
                </a:solidFill>
                <a:latin typeface="Calibri"/>
                <a:ea typeface="Calibri"/>
                <a:cs typeface="Calibri"/>
                <a:sym typeface="Calibri"/>
              </a:rPr>
              <a:t> also causes health problems.</a:t>
            </a:r>
            <a:endParaRPr sz="1400" b="0" i="0" u="none" strike="noStrike" cap="none">
              <a:solidFill>
                <a:srgbClr val="000000"/>
              </a:solidFill>
              <a:latin typeface="Arial"/>
              <a:ea typeface="Arial"/>
              <a:cs typeface="Arial"/>
              <a:sym typeface="Arial"/>
            </a:endParaRPr>
          </a:p>
        </p:txBody>
      </p:sp>
      <p:sp>
        <p:nvSpPr>
          <p:cNvPr id="1340" name="Google Shape;1340;p50"/>
          <p:cNvSpPr txBox="1"/>
          <p:nvPr/>
        </p:nvSpPr>
        <p:spPr>
          <a:xfrm>
            <a:off x="5633574" y="1946979"/>
            <a:ext cx="15903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Calibri"/>
                <a:ea typeface="Calibri"/>
                <a:cs typeface="Calibri"/>
                <a:sym typeface="Calibri"/>
              </a:rPr>
              <a:t>Drinking too much alcohol over a long period of time can lead to </a:t>
            </a:r>
            <a:r>
              <a:rPr lang="en-GB" sz="1050" b="1" i="0" u="none" strike="noStrike" cap="none">
                <a:solidFill>
                  <a:schemeClr val="dk1"/>
                </a:solidFill>
                <a:latin typeface="Calibri"/>
                <a:ea typeface="Calibri"/>
                <a:cs typeface="Calibri"/>
                <a:sym typeface="Calibri"/>
              </a:rPr>
              <a:t>liver </a:t>
            </a:r>
            <a:r>
              <a:rPr lang="en-GB" sz="1050" b="0" i="0" u="none" strike="noStrike" cap="none">
                <a:solidFill>
                  <a:schemeClr val="dk1"/>
                </a:solidFill>
                <a:latin typeface="Calibri"/>
                <a:ea typeface="Calibri"/>
                <a:cs typeface="Calibri"/>
                <a:sym typeface="Calibri"/>
              </a:rPr>
              <a:t>and </a:t>
            </a:r>
            <a:r>
              <a:rPr lang="en-GB" sz="1050" b="1" i="0" u="none" strike="noStrike" cap="none">
                <a:solidFill>
                  <a:schemeClr val="dk1"/>
                </a:solidFill>
                <a:latin typeface="Calibri"/>
                <a:ea typeface="Calibri"/>
                <a:cs typeface="Calibri"/>
                <a:sym typeface="Calibri"/>
              </a:rPr>
              <a:t>kidney</a:t>
            </a:r>
            <a:r>
              <a:rPr lang="en-GB" sz="1050" b="0" i="0" u="none" strike="noStrike" cap="none">
                <a:solidFill>
                  <a:schemeClr val="dk1"/>
                </a:solidFill>
                <a:latin typeface="Calibri"/>
                <a:ea typeface="Calibri"/>
                <a:cs typeface="Calibri"/>
                <a:sym typeface="Calibri"/>
              </a:rPr>
              <a:t> problems.</a:t>
            </a:r>
            <a:endParaRPr sz="1400" b="0" i="0" u="none" strike="noStrike" cap="none">
              <a:solidFill>
                <a:srgbClr val="000000"/>
              </a:solidFill>
              <a:latin typeface="Arial"/>
              <a:ea typeface="Arial"/>
              <a:cs typeface="Arial"/>
              <a:sym typeface="Arial"/>
            </a:endParaRPr>
          </a:p>
        </p:txBody>
      </p:sp>
      <p:sp>
        <p:nvSpPr>
          <p:cNvPr id="1341" name="Google Shape;1341;p50"/>
          <p:cNvSpPr txBox="1"/>
          <p:nvPr/>
        </p:nvSpPr>
        <p:spPr>
          <a:xfrm>
            <a:off x="3692131" y="1925705"/>
            <a:ext cx="20199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Calibri"/>
                <a:ea typeface="Calibri"/>
                <a:cs typeface="Calibri"/>
                <a:sym typeface="Calibri"/>
              </a:rPr>
              <a:t>Being over exposed to harmful </a:t>
            </a:r>
            <a:r>
              <a:rPr lang="en-GB" sz="1050" b="1" i="0" u="none" strike="noStrike" cap="none">
                <a:solidFill>
                  <a:schemeClr val="dk1"/>
                </a:solidFill>
                <a:latin typeface="Calibri"/>
                <a:ea typeface="Calibri"/>
                <a:cs typeface="Calibri"/>
                <a:sym typeface="Calibri"/>
              </a:rPr>
              <a:t>UV rays </a:t>
            </a:r>
            <a:r>
              <a:rPr lang="en-GB" sz="1050" b="0" i="0" u="none" strike="noStrike" cap="none">
                <a:solidFill>
                  <a:schemeClr val="dk1"/>
                </a:solidFill>
                <a:latin typeface="Calibri"/>
                <a:ea typeface="Calibri"/>
                <a:cs typeface="Calibri"/>
                <a:sym typeface="Calibri"/>
              </a:rPr>
              <a:t>from </a:t>
            </a:r>
            <a:r>
              <a:rPr lang="en-GB" sz="1050" b="1" i="0" u="none" strike="noStrike" cap="none">
                <a:solidFill>
                  <a:schemeClr val="dk1"/>
                </a:solidFill>
                <a:latin typeface="Calibri"/>
                <a:ea typeface="Calibri"/>
                <a:cs typeface="Calibri"/>
                <a:sym typeface="Calibri"/>
              </a:rPr>
              <a:t>tanning beds </a:t>
            </a:r>
            <a:r>
              <a:rPr lang="en-GB" sz="1050" b="0" i="0" u="none" strike="noStrike" cap="none">
                <a:solidFill>
                  <a:schemeClr val="dk1"/>
                </a:solidFill>
                <a:latin typeface="Calibri"/>
                <a:ea typeface="Calibri"/>
                <a:cs typeface="Calibri"/>
                <a:sym typeface="Calibri"/>
              </a:rPr>
              <a:t>or the sun has increased the rate in </a:t>
            </a:r>
            <a:r>
              <a:rPr lang="en-GB" sz="1050" b="1" i="0" u="none" strike="noStrike" cap="none">
                <a:solidFill>
                  <a:schemeClr val="dk1"/>
                </a:solidFill>
                <a:latin typeface="Calibri"/>
                <a:ea typeface="Calibri"/>
                <a:cs typeface="Calibri"/>
                <a:sym typeface="Calibri"/>
              </a:rPr>
              <a:t>skin cancers</a:t>
            </a:r>
            <a:r>
              <a:rPr lang="en-GB" sz="105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342" name="Google Shape;1342;p50"/>
          <p:cNvSpPr txBox="1"/>
          <p:nvPr/>
        </p:nvSpPr>
        <p:spPr>
          <a:xfrm>
            <a:off x="1682745" y="3949024"/>
            <a:ext cx="1414500" cy="57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Calibri"/>
                <a:ea typeface="Calibri"/>
                <a:cs typeface="Calibri"/>
                <a:sym typeface="Calibri"/>
              </a:rPr>
              <a:t>Sharing </a:t>
            </a:r>
            <a:r>
              <a:rPr lang="en-GB" sz="1050" b="1" i="0" u="none" strike="noStrike" cap="none">
                <a:solidFill>
                  <a:schemeClr val="dk1"/>
                </a:solidFill>
                <a:latin typeface="Calibri"/>
                <a:ea typeface="Calibri"/>
                <a:cs typeface="Calibri"/>
                <a:sym typeface="Calibri"/>
              </a:rPr>
              <a:t>intravenous</a:t>
            </a:r>
            <a:r>
              <a:rPr lang="en-GB" sz="1050" b="0" i="0" u="none" strike="noStrike" cap="none">
                <a:solidFill>
                  <a:schemeClr val="dk1"/>
                </a:solidFill>
                <a:latin typeface="Calibri"/>
                <a:ea typeface="Calibri"/>
                <a:cs typeface="Calibri"/>
                <a:sym typeface="Calibri"/>
              </a:rPr>
              <a:t> drug needles or can spread diseases.</a:t>
            </a:r>
            <a:endParaRPr sz="1400" b="0" i="0" u="none" strike="noStrike" cap="none">
              <a:solidFill>
                <a:srgbClr val="000000"/>
              </a:solidFill>
              <a:latin typeface="Arial"/>
              <a:ea typeface="Arial"/>
              <a:cs typeface="Arial"/>
              <a:sym typeface="Arial"/>
            </a:endParaRPr>
          </a:p>
        </p:txBody>
      </p:sp>
      <p:sp>
        <p:nvSpPr>
          <p:cNvPr id="1343" name="Google Shape;1343;p50"/>
          <p:cNvSpPr txBox="1"/>
          <p:nvPr/>
        </p:nvSpPr>
        <p:spPr>
          <a:xfrm>
            <a:off x="6993808" y="5056778"/>
            <a:ext cx="2448600" cy="9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Calibri"/>
                <a:ea typeface="Calibri"/>
                <a:cs typeface="Calibri"/>
                <a:sym typeface="Calibri"/>
              </a:rPr>
              <a:t>Recent studies show that a lack of exercise and obesity can increase the chances of getting </a:t>
            </a:r>
            <a:r>
              <a:rPr lang="en-GB" sz="1050" b="1" i="0" u="none" strike="noStrike" cap="none">
                <a:solidFill>
                  <a:schemeClr val="dk1"/>
                </a:solidFill>
                <a:latin typeface="Calibri"/>
                <a:ea typeface="Calibri"/>
                <a:cs typeface="Calibri"/>
                <a:sym typeface="Calibri"/>
              </a:rPr>
              <a:t>heart disease</a:t>
            </a:r>
            <a:r>
              <a:rPr lang="en-GB" sz="1050" b="0" i="0" u="none" strike="noStrike" cap="none">
                <a:solidFill>
                  <a:schemeClr val="dk1"/>
                </a:solidFill>
                <a:latin typeface="Calibri"/>
                <a:ea typeface="Calibri"/>
                <a:cs typeface="Calibri"/>
                <a:sym typeface="Calibri"/>
              </a:rPr>
              <a:t> or </a:t>
            </a:r>
            <a:r>
              <a:rPr lang="en-GB" sz="1050" b="1" i="0" u="none" strike="noStrike" cap="none">
                <a:solidFill>
                  <a:schemeClr val="dk1"/>
                </a:solidFill>
                <a:latin typeface="Calibri"/>
                <a:ea typeface="Calibri"/>
                <a:cs typeface="Calibri"/>
                <a:sym typeface="Calibri"/>
              </a:rPr>
              <a:t>diabetes</a:t>
            </a:r>
            <a:r>
              <a:rPr lang="en-GB" sz="1050" b="0" i="0" u="none" strike="noStrike" cap="none">
                <a:solidFill>
                  <a:schemeClr val="dk1"/>
                </a:solidFill>
                <a:latin typeface="Calibri"/>
                <a:ea typeface="Calibri"/>
                <a:cs typeface="Calibri"/>
                <a:sym typeface="Calibri"/>
              </a:rPr>
              <a:t>.  Exercise is also  now understood to help with stress.</a:t>
            </a:r>
            <a:endParaRPr sz="1400" b="0" i="0" u="none" strike="noStrike" cap="none">
              <a:solidFill>
                <a:srgbClr val="000000"/>
              </a:solidFill>
              <a:latin typeface="Arial"/>
              <a:ea typeface="Arial"/>
              <a:cs typeface="Arial"/>
              <a:sym typeface="Arial"/>
            </a:endParaRPr>
          </a:p>
        </p:txBody>
      </p:sp>
      <p:sp>
        <p:nvSpPr>
          <p:cNvPr id="1344" name="Google Shape;1344;p50"/>
          <p:cNvSpPr txBox="1"/>
          <p:nvPr/>
        </p:nvSpPr>
        <p:spPr>
          <a:xfrm>
            <a:off x="4088327" y="5483913"/>
            <a:ext cx="1329900" cy="106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Calibri"/>
                <a:ea typeface="Calibri"/>
                <a:cs typeface="Calibri"/>
                <a:sym typeface="Calibri"/>
              </a:rPr>
              <a:t>More recently, stress has been linked to physical illnesses such as high blood pressure and                 heart problems.</a:t>
            </a:r>
            <a:endParaRPr sz="1400" b="0" i="0" u="none" strike="noStrike" cap="none">
              <a:solidFill>
                <a:srgbClr val="000000"/>
              </a:solidFill>
              <a:latin typeface="Arial"/>
              <a:ea typeface="Arial"/>
              <a:cs typeface="Arial"/>
              <a:sym typeface="Arial"/>
            </a:endParaRPr>
          </a:p>
        </p:txBody>
      </p:sp>
      <p:sp>
        <p:nvSpPr>
          <p:cNvPr id="1345" name="Google Shape;1345;p50"/>
          <p:cNvSpPr txBox="1"/>
          <p:nvPr/>
        </p:nvSpPr>
        <p:spPr>
          <a:xfrm>
            <a:off x="8291637" y="3894820"/>
            <a:ext cx="13689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Calibri"/>
                <a:ea typeface="Calibri"/>
                <a:cs typeface="Calibri"/>
                <a:sym typeface="Calibri"/>
              </a:rPr>
              <a:t>Having unprotected sex can spread diseases such as </a:t>
            </a:r>
            <a:r>
              <a:rPr lang="en-GB" sz="1050" b="1" i="0" u="none" strike="noStrike" cap="none">
                <a:solidFill>
                  <a:schemeClr val="dk1"/>
                </a:solidFill>
                <a:latin typeface="Calibri"/>
                <a:ea typeface="Calibri"/>
                <a:cs typeface="Calibri"/>
                <a:sym typeface="Calibri"/>
              </a:rPr>
              <a:t>herpes</a:t>
            </a:r>
            <a:r>
              <a:rPr lang="en-GB" sz="1050" b="0" i="0" u="none" strike="noStrike" cap="none">
                <a:solidFill>
                  <a:schemeClr val="dk1"/>
                </a:solidFill>
                <a:latin typeface="Calibri"/>
                <a:ea typeface="Calibri"/>
                <a:cs typeface="Calibri"/>
                <a:sym typeface="Calibri"/>
              </a:rPr>
              <a:t> and </a:t>
            </a:r>
            <a:r>
              <a:rPr lang="en-GB" sz="1050" b="1" i="0" u="none" strike="noStrike" cap="none">
                <a:solidFill>
                  <a:schemeClr val="dk1"/>
                </a:solidFill>
                <a:latin typeface="Calibri"/>
                <a:ea typeface="Calibri"/>
                <a:cs typeface="Calibri"/>
                <a:sym typeface="Calibri"/>
              </a:rPr>
              <a:t>HIV</a:t>
            </a:r>
            <a:r>
              <a:rPr lang="en-GB" sz="105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346" name="Google Shape;1346;p50"/>
          <p:cNvSpPr txBox="1"/>
          <p:nvPr/>
        </p:nvSpPr>
        <p:spPr>
          <a:xfrm>
            <a:off x="1633974" y="2753268"/>
            <a:ext cx="22854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Calibri"/>
                <a:ea typeface="Calibri"/>
                <a:cs typeface="Calibri"/>
                <a:sym typeface="Calibri"/>
              </a:rPr>
              <a:t>Not being able to afford a </a:t>
            </a:r>
            <a:r>
              <a:rPr lang="en-GB" sz="1050" b="1" i="0" u="none" strike="noStrike" cap="none">
                <a:solidFill>
                  <a:schemeClr val="dk1"/>
                </a:solidFill>
                <a:latin typeface="Calibri"/>
                <a:ea typeface="Calibri"/>
                <a:cs typeface="Calibri"/>
                <a:sym typeface="Calibri"/>
              </a:rPr>
              <a:t>balanced diet, enough food </a:t>
            </a:r>
            <a:r>
              <a:rPr lang="en-GB" sz="1050" b="0" i="0" u="none" strike="noStrike" cap="none">
                <a:solidFill>
                  <a:schemeClr val="dk1"/>
                </a:solidFill>
                <a:latin typeface="Calibri"/>
                <a:ea typeface="Calibri"/>
                <a:cs typeface="Calibri"/>
                <a:sym typeface="Calibri"/>
              </a:rPr>
              <a:t>or live in healthy conditions can cause poor health and an increased risk of getting a disease.</a:t>
            </a:r>
            <a:endParaRPr sz="1400" b="0" i="0" u="none" strike="noStrike" cap="none">
              <a:solidFill>
                <a:srgbClr val="000000"/>
              </a:solidFill>
              <a:latin typeface="Arial"/>
              <a:ea typeface="Arial"/>
              <a:cs typeface="Arial"/>
              <a:sym typeface="Arial"/>
            </a:endParaRPr>
          </a:p>
        </p:txBody>
      </p:sp>
      <p:pic>
        <p:nvPicPr>
          <p:cNvPr id="1347" name="Google Shape;1347;p50" descr="No Smoking Cliparts - Don T Smoke Png Transparent Png (#188136) - PinClipart"/>
          <p:cNvPicPr preferRelativeResize="0"/>
          <p:nvPr/>
        </p:nvPicPr>
        <p:blipFill rotWithShape="1">
          <a:blip r:embed="rId11">
            <a:alphaModFix/>
          </a:blip>
          <a:srcRect/>
          <a:stretch/>
        </p:blipFill>
        <p:spPr>
          <a:xfrm flipH="1">
            <a:off x="8415901" y="3291454"/>
            <a:ext cx="745943" cy="714579"/>
          </a:xfrm>
          <a:prstGeom prst="rect">
            <a:avLst/>
          </a:prstGeom>
          <a:noFill/>
          <a:ln>
            <a:noFill/>
          </a:ln>
        </p:spPr>
      </p:pic>
      <p:pic>
        <p:nvPicPr>
          <p:cNvPr id="1348" name="Google Shape;1348;p50" descr="Froogle App - FREE BEER AND WINE ALERT! Charlie's... | Facebook"/>
          <p:cNvPicPr preferRelativeResize="0"/>
          <p:nvPr/>
        </p:nvPicPr>
        <p:blipFill rotWithShape="1">
          <a:blip r:embed="rId12">
            <a:alphaModFix/>
          </a:blip>
          <a:srcRect/>
          <a:stretch/>
        </p:blipFill>
        <p:spPr>
          <a:xfrm flipH="1">
            <a:off x="6727617" y="2615841"/>
            <a:ext cx="415225" cy="356400"/>
          </a:xfrm>
          <a:prstGeom prst="rect">
            <a:avLst/>
          </a:prstGeom>
          <a:noFill/>
          <a:ln>
            <a:noFill/>
          </a:ln>
        </p:spPr>
      </p:pic>
      <p:sp>
        <p:nvSpPr>
          <p:cNvPr id="1349" name="Google Shape;1349;p50"/>
          <p:cNvSpPr txBox="1"/>
          <p:nvPr/>
        </p:nvSpPr>
        <p:spPr>
          <a:xfrm>
            <a:off x="67199" y="6515711"/>
            <a:ext cx="9528000" cy="253800"/>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rgbClr val="002060"/>
                </a:solidFill>
                <a:latin typeface="Calibri"/>
                <a:ea typeface="Calibri"/>
                <a:cs typeface="Calibri"/>
                <a:sym typeface="Calibri"/>
              </a:rPr>
              <a:t>A number of diseases are now classed as ‘</a:t>
            </a:r>
            <a:r>
              <a:rPr lang="en-GB" sz="1050" b="1" i="0" u="none" strike="noStrike" cap="none">
                <a:solidFill>
                  <a:srgbClr val="002060"/>
                </a:solidFill>
                <a:latin typeface="Calibri"/>
                <a:ea typeface="Calibri"/>
                <a:cs typeface="Calibri"/>
                <a:sym typeface="Calibri"/>
              </a:rPr>
              <a:t>Preventable Diseases</a:t>
            </a:r>
            <a:r>
              <a:rPr lang="en-GB" sz="1050" b="0" i="0" u="none" strike="noStrike" cap="none">
                <a:solidFill>
                  <a:srgbClr val="002060"/>
                </a:solidFill>
                <a:latin typeface="Calibri"/>
                <a:ea typeface="Calibri"/>
                <a:cs typeface="Calibri"/>
                <a:sym typeface="Calibri"/>
              </a:rPr>
              <a:t>’ as doctors have evidence that stopping these bad lifestyles can prevent diseases occurring.</a:t>
            </a:r>
            <a:endParaRPr sz="1400" b="0" i="0" u="none" strike="noStrike" cap="none">
              <a:solidFill>
                <a:srgbClr val="000000"/>
              </a:solidFill>
              <a:latin typeface="Arial"/>
              <a:ea typeface="Arial"/>
              <a:cs typeface="Arial"/>
              <a:sym typeface="Arial"/>
            </a:endParaRPr>
          </a:p>
        </p:txBody>
      </p:sp>
      <p:pic>
        <p:nvPicPr>
          <p:cNvPr id="1350" name="Google Shape;1350;p50" descr="Poor male"/>
          <p:cNvPicPr preferRelativeResize="0"/>
          <p:nvPr/>
        </p:nvPicPr>
        <p:blipFill rotWithShape="1">
          <a:blip r:embed="rId13">
            <a:alphaModFix/>
          </a:blip>
          <a:srcRect l="12346" r="13546"/>
          <a:stretch/>
        </p:blipFill>
        <p:spPr>
          <a:xfrm>
            <a:off x="2397374" y="2030767"/>
            <a:ext cx="647048" cy="772587"/>
          </a:xfrm>
          <a:prstGeom prst="rect">
            <a:avLst/>
          </a:prstGeom>
          <a:noFill/>
          <a:ln>
            <a:noFill/>
          </a:ln>
        </p:spPr>
      </p:pic>
      <p:pic>
        <p:nvPicPr>
          <p:cNvPr id="1351" name="Google Shape;1351;p50" descr="Use me | Free SVG"/>
          <p:cNvPicPr preferRelativeResize="0"/>
          <p:nvPr/>
        </p:nvPicPr>
        <p:blipFill rotWithShape="1">
          <a:blip r:embed="rId14">
            <a:alphaModFix/>
          </a:blip>
          <a:srcRect l="29690" t="21821" r="48793" b="18229"/>
          <a:stretch/>
        </p:blipFill>
        <p:spPr>
          <a:xfrm>
            <a:off x="7761283" y="3835193"/>
            <a:ext cx="288025" cy="802584"/>
          </a:xfrm>
          <a:prstGeom prst="rect">
            <a:avLst/>
          </a:prstGeom>
          <a:noFill/>
          <a:ln>
            <a:noFill/>
          </a:ln>
        </p:spPr>
      </p:pic>
      <p:pic>
        <p:nvPicPr>
          <p:cNvPr id="1352" name="Google Shape;1352;p50" descr="Fast Food, Lunch-Dinner, Hamburger"/>
          <p:cNvPicPr preferRelativeResize="0"/>
          <p:nvPr/>
        </p:nvPicPr>
        <p:blipFill rotWithShape="1">
          <a:blip r:embed="rId15">
            <a:alphaModFix/>
          </a:blip>
          <a:srcRect/>
          <a:stretch/>
        </p:blipFill>
        <p:spPr>
          <a:xfrm>
            <a:off x="2114373" y="4497960"/>
            <a:ext cx="549626" cy="54962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graphicFrame>
        <p:nvGraphicFramePr>
          <p:cNvPr id="1358" name="Google Shape;1358;p51"/>
          <p:cNvGraphicFramePr/>
          <p:nvPr/>
        </p:nvGraphicFramePr>
        <p:xfrm>
          <a:off x="1560250" y="1023601"/>
          <a:ext cx="7014200" cy="5746625"/>
        </p:xfrm>
        <a:graphic>
          <a:graphicData uri="http://schemas.openxmlformats.org/drawingml/2006/table">
            <a:tbl>
              <a:tblPr bandRow="1">
                <a:noFill/>
                <a:tableStyleId>{20A8E42E-5E3C-412C-894D-6060C5BAC894}</a:tableStyleId>
              </a:tblPr>
              <a:tblGrid>
                <a:gridCol w="1753550">
                  <a:extLst>
                    <a:ext uri="{9D8B030D-6E8A-4147-A177-3AD203B41FA5}">
                      <a16:colId xmlns:a16="http://schemas.microsoft.com/office/drawing/2014/main" val="20000"/>
                    </a:ext>
                  </a:extLst>
                </a:gridCol>
                <a:gridCol w="1753550">
                  <a:extLst>
                    <a:ext uri="{9D8B030D-6E8A-4147-A177-3AD203B41FA5}">
                      <a16:colId xmlns:a16="http://schemas.microsoft.com/office/drawing/2014/main" val="20001"/>
                    </a:ext>
                  </a:extLst>
                </a:gridCol>
                <a:gridCol w="1753550">
                  <a:extLst>
                    <a:ext uri="{9D8B030D-6E8A-4147-A177-3AD203B41FA5}">
                      <a16:colId xmlns:a16="http://schemas.microsoft.com/office/drawing/2014/main" val="20002"/>
                    </a:ext>
                  </a:extLst>
                </a:gridCol>
                <a:gridCol w="1753550">
                  <a:extLst>
                    <a:ext uri="{9D8B030D-6E8A-4147-A177-3AD203B41FA5}">
                      <a16:colId xmlns:a16="http://schemas.microsoft.com/office/drawing/2014/main" val="20003"/>
                    </a:ext>
                  </a:extLst>
                </a:gridCol>
              </a:tblGrid>
              <a:tr h="16301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25822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8583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1359" name="Google Shape;1359;p51"/>
          <p:cNvSpPr txBox="1"/>
          <p:nvPr/>
        </p:nvSpPr>
        <p:spPr>
          <a:xfrm>
            <a:off x="89648" y="49103"/>
            <a:ext cx="13944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Calibri"/>
                <a:ea typeface="Calibri"/>
                <a:cs typeface="Calibri"/>
                <a:sym typeface="Calibri"/>
              </a:rPr>
              <a:t>Lesson 30</a:t>
            </a:r>
            <a:endParaRPr sz="1400" b="0" i="0" u="none" strike="noStrike" cap="none">
              <a:solidFill>
                <a:srgbClr val="000000"/>
              </a:solidFill>
              <a:latin typeface="Arial"/>
              <a:ea typeface="Arial"/>
              <a:cs typeface="Arial"/>
              <a:sym typeface="Arial"/>
            </a:endParaRPr>
          </a:p>
        </p:txBody>
      </p:sp>
      <p:pic>
        <p:nvPicPr>
          <p:cNvPr id="1360" name="Google Shape;1360;p51" descr="Radio Newsman Regular"/>
          <p:cNvPicPr preferRelativeResize="0"/>
          <p:nvPr/>
        </p:nvPicPr>
        <p:blipFill rotWithShape="1">
          <a:blip r:embed="rId3">
            <a:alphaModFix/>
          </a:blip>
          <a:srcRect l="58712" b="-9997"/>
          <a:stretch/>
        </p:blipFill>
        <p:spPr>
          <a:xfrm>
            <a:off x="84866" y="870379"/>
            <a:ext cx="1356560" cy="184730"/>
          </a:xfrm>
          <a:prstGeom prst="rect">
            <a:avLst/>
          </a:prstGeom>
          <a:noFill/>
          <a:ln>
            <a:noFill/>
          </a:ln>
        </p:spPr>
      </p:pic>
      <p:pic>
        <p:nvPicPr>
          <p:cNvPr id="1361" name="Google Shape;1361;p51" descr="Radio Newsman Regular"/>
          <p:cNvPicPr preferRelativeResize="0"/>
          <p:nvPr/>
        </p:nvPicPr>
        <p:blipFill rotWithShape="1">
          <a:blip r:embed="rId4">
            <a:alphaModFix/>
          </a:blip>
          <a:srcRect l="27432" r="42097" b="-14995"/>
          <a:stretch/>
        </p:blipFill>
        <p:spPr>
          <a:xfrm>
            <a:off x="84866" y="658192"/>
            <a:ext cx="1399182" cy="225827"/>
          </a:xfrm>
          <a:prstGeom prst="rect">
            <a:avLst/>
          </a:prstGeom>
          <a:noFill/>
          <a:ln>
            <a:noFill/>
          </a:ln>
        </p:spPr>
      </p:pic>
      <p:pic>
        <p:nvPicPr>
          <p:cNvPr id="1362" name="Google Shape;1362;p51" descr="Radio Newsman Regular"/>
          <p:cNvPicPr preferRelativeResize="0"/>
          <p:nvPr/>
        </p:nvPicPr>
        <p:blipFill rotWithShape="1">
          <a:blip r:embed="rId5">
            <a:alphaModFix/>
          </a:blip>
          <a:srcRect r="73478" b="-4997"/>
          <a:stretch/>
        </p:blipFill>
        <p:spPr>
          <a:xfrm>
            <a:off x="89647" y="387657"/>
            <a:ext cx="1394403" cy="286426"/>
          </a:xfrm>
          <a:prstGeom prst="rect">
            <a:avLst/>
          </a:prstGeom>
          <a:noFill/>
          <a:ln>
            <a:noFill/>
          </a:ln>
        </p:spPr>
      </p:pic>
      <p:sp>
        <p:nvSpPr>
          <p:cNvPr id="1363" name="Google Shape;1363;p51"/>
          <p:cNvSpPr txBox="1"/>
          <p:nvPr/>
        </p:nvSpPr>
        <p:spPr>
          <a:xfrm>
            <a:off x="1555126" y="49103"/>
            <a:ext cx="105606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Calibri"/>
                <a:ea typeface="Calibri"/>
                <a:cs typeface="Calibri"/>
                <a:sym typeface="Calibri"/>
              </a:rPr>
              <a:t>UNIT 2: </a:t>
            </a:r>
            <a:r>
              <a:rPr lang="en-GB" sz="1600" b="0" i="0" u="none" strike="noStrike" cap="none">
                <a:solidFill>
                  <a:schemeClr val="lt1"/>
                </a:solidFill>
                <a:latin typeface="Calibri"/>
                <a:ea typeface="Calibri"/>
                <a:cs typeface="Calibri"/>
                <a:sym typeface="Calibri"/>
              </a:rPr>
              <a:t>Medicine – 1900 to Present Day – The impact of technology of the diagnosis and treatment of patients.</a:t>
            </a:r>
            <a:endParaRPr sz="1600" b="1" i="0" u="sng" strike="noStrike" cap="none">
              <a:solidFill>
                <a:schemeClr val="lt1"/>
              </a:solidFill>
              <a:latin typeface="Calibri"/>
              <a:ea typeface="Calibri"/>
              <a:cs typeface="Calibri"/>
              <a:sym typeface="Calibri"/>
            </a:endParaRPr>
          </a:p>
        </p:txBody>
      </p:sp>
      <p:pic>
        <p:nvPicPr>
          <p:cNvPr id="1364" name="Google Shape;1364;p51" descr="Image result for heart monitor clipart"/>
          <p:cNvPicPr preferRelativeResize="0"/>
          <p:nvPr/>
        </p:nvPicPr>
        <p:blipFill rotWithShape="1">
          <a:blip r:embed="rId6">
            <a:alphaModFix/>
          </a:blip>
          <a:srcRect t="39191" r="15902" b="38200"/>
          <a:stretch/>
        </p:blipFill>
        <p:spPr>
          <a:xfrm>
            <a:off x="0" y="1062545"/>
            <a:ext cx="1484050" cy="785474"/>
          </a:xfrm>
          <a:prstGeom prst="rect">
            <a:avLst/>
          </a:prstGeom>
          <a:noFill/>
          <a:ln>
            <a:noFill/>
          </a:ln>
        </p:spPr>
      </p:pic>
      <p:pic>
        <p:nvPicPr>
          <p:cNvPr id="1365" name="Google Shape;1365;p51" descr="Related image"/>
          <p:cNvPicPr preferRelativeResize="0"/>
          <p:nvPr/>
        </p:nvPicPr>
        <p:blipFill rotWithShape="1">
          <a:blip r:embed="rId7">
            <a:alphaModFix/>
          </a:blip>
          <a:srcRect/>
          <a:stretch/>
        </p:blipFill>
        <p:spPr>
          <a:xfrm>
            <a:off x="492922" y="1091990"/>
            <a:ext cx="732840" cy="664943"/>
          </a:xfrm>
          <a:prstGeom prst="rect">
            <a:avLst/>
          </a:prstGeom>
          <a:noFill/>
          <a:ln>
            <a:noFill/>
          </a:ln>
        </p:spPr>
      </p:pic>
      <p:sp>
        <p:nvSpPr>
          <p:cNvPr id="1366" name="Google Shape;1366;p51"/>
          <p:cNvSpPr/>
          <p:nvPr/>
        </p:nvSpPr>
        <p:spPr>
          <a:xfrm>
            <a:off x="67200" y="1756933"/>
            <a:ext cx="1416900" cy="49566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7" name="Google Shape;1367;p51"/>
          <p:cNvSpPr txBox="1"/>
          <p:nvPr/>
        </p:nvSpPr>
        <p:spPr>
          <a:xfrm>
            <a:off x="90387" y="1782139"/>
            <a:ext cx="13032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KEY TERMS</a:t>
            </a:r>
            <a:endParaRPr sz="1200" b="0" i="0" u="none" strike="noStrike" cap="none">
              <a:solidFill>
                <a:schemeClr val="lt1"/>
              </a:solidFill>
              <a:latin typeface="Calibri"/>
              <a:ea typeface="Calibri"/>
              <a:cs typeface="Calibri"/>
              <a:sym typeface="Calibri"/>
            </a:endParaRPr>
          </a:p>
        </p:txBody>
      </p:sp>
      <p:sp>
        <p:nvSpPr>
          <p:cNvPr id="1368" name="Google Shape;1368;p51"/>
          <p:cNvSpPr txBox="1"/>
          <p:nvPr/>
        </p:nvSpPr>
        <p:spPr>
          <a:xfrm>
            <a:off x="29582" y="2059138"/>
            <a:ext cx="1411800" cy="452520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Diagnosis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Accurate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Blood Tests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Samples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Blood Pressure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Endoscope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Blood Sugar</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X-Rays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MRI Scan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CT Scans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Tumours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Ultrasound</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ECG</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Photography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Computers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Radio waves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Diabetes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Hypodermic needles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Nuclear medicine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Radioactive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Incubators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Cholesterol</a:t>
            </a:r>
            <a:endParaRPr sz="1400" b="0" i="0" u="none" strike="noStrike" cap="none">
              <a:solidFill>
                <a:srgbClr val="000000"/>
              </a:solidFill>
              <a:latin typeface="Arial"/>
              <a:ea typeface="Arial"/>
              <a:cs typeface="Arial"/>
              <a:sym typeface="Arial"/>
            </a:endParaRPr>
          </a:p>
        </p:txBody>
      </p:sp>
      <p:sp>
        <p:nvSpPr>
          <p:cNvPr id="1369" name="Google Shape;1369;p51"/>
          <p:cNvSpPr txBox="1"/>
          <p:nvPr/>
        </p:nvSpPr>
        <p:spPr>
          <a:xfrm>
            <a:off x="1555126" y="387657"/>
            <a:ext cx="10560600" cy="60030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HISTORICAL CONTEXT:  </a:t>
            </a:r>
            <a:r>
              <a:rPr lang="en-GB" sz="1100" b="0" i="0" u="none" strike="noStrike" cap="none">
                <a:solidFill>
                  <a:schemeClr val="dk1"/>
                </a:solidFill>
                <a:latin typeface="Calibri"/>
                <a:ea typeface="Calibri"/>
                <a:cs typeface="Calibri"/>
                <a:sym typeface="Calibri"/>
              </a:rPr>
              <a:t>By the start of 1900, there was huge progress in the development of </a:t>
            </a:r>
            <a:r>
              <a:rPr lang="en-GB" sz="1100" b="1" i="0" u="none" strike="noStrike" cap="none">
                <a:solidFill>
                  <a:schemeClr val="dk1"/>
                </a:solidFill>
                <a:latin typeface="Calibri"/>
                <a:ea typeface="Calibri"/>
                <a:cs typeface="Calibri"/>
                <a:sym typeface="Calibri"/>
              </a:rPr>
              <a:t>microscopes</a:t>
            </a:r>
            <a:r>
              <a:rPr lang="en-GB" sz="1100" b="0" i="0" u="none" strike="noStrike" cap="none">
                <a:solidFill>
                  <a:schemeClr val="dk1"/>
                </a:solidFill>
                <a:latin typeface="Calibri"/>
                <a:ea typeface="Calibri"/>
                <a:cs typeface="Calibri"/>
                <a:sym typeface="Calibri"/>
              </a:rPr>
              <a:t> and from the 1890s, use of </a:t>
            </a:r>
            <a:r>
              <a:rPr lang="en-GB" sz="1100" b="1" i="0" u="none" strike="noStrike" cap="none">
                <a:solidFill>
                  <a:schemeClr val="dk1"/>
                </a:solidFill>
                <a:latin typeface="Calibri"/>
                <a:ea typeface="Calibri"/>
                <a:cs typeface="Calibri"/>
                <a:sym typeface="Calibri"/>
              </a:rPr>
              <a:t>X-Ray machines </a:t>
            </a:r>
            <a:r>
              <a:rPr lang="en-GB" sz="1100" b="0" i="0" u="none" strike="noStrike" cap="none">
                <a:solidFill>
                  <a:schemeClr val="dk1"/>
                </a:solidFill>
                <a:latin typeface="Calibri"/>
                <a:ea typeface="Calibri"/>
                <a:cs typeface="Calibri"/>
                <a:sym typeface="Calibri"/>
              </a:rPr>
              <a:t>which allowed doctors to see inside a patient without surgery.  However, as the century progressed, so did the development of new technology which could help doctors and scientists </a:t>
            </a:r>
            <a:r>
              <a:rPr lang="en-GB" sz="1100" b="1" i="0" u="none" strike="noStrike" cap="none">
                <a:solidFill>
                  <a:schemeClr val="dk1"/>
                </a:solidFill>
                <a:latin typeface="Calibri"/>
                <a:ea typeface="Calibri"/>
                <a:cs typeface="Calibri"/>
                <a:sym typeface="Calibri"/>
              </a:rPr>
              <a:t>diagnose</a:t>
            </a:r>
            <a:r>
              <a:rPr lang="en-GB" sz="1100" b="0" i="0" u="none" strike="noStrike" cap="none">
                <a:solidFill>
                  <a:schemeClr val="dk1"/>
                </a:solidFill>
                <a:latin typeface="Calibri"/>
                <a:ea typeface="Calibri"/>
                <a:cs typeface="Calibri"/>
                <a:sym typeface="Calibri"/>
              </a:rPr>
              <a:t> and </a:t>
            </a:r>
            <a:r>
              <a:rPr lang="en-GB" sz="1100" b="1" i="0" u="none" strike="noStrike" cap="none">
                <a:solidFill>
                  <a:schemeClr val="dk1"/>
                </a:solidFill>
                <a:latin typeface="Calibri"/>
                <a:ea typeface="Calibri"/>
                <a:cs typeface="Calibri"/>
                <a:sym typeface="Calibri"/>
              </a:rPr>
              <a:t>treat</a:t>
            </a:r>
            <a:r>
              <a:rPr lang="en-GB" sz="1100" b="0" i="0" u="none" strike="noStrike" cap="none">
                <a:solidFill>
                  <a:schemeClr val="dk1"/>
                </a:solidFill>
                <a:latin typeface="Calibri"/>
                <a:ea typeface="Calibri"/>
                <a:cs typeface="Calibri"/>
                <a:sym typeface="Calibri"/>
              </a:rPr>
              <a:t> patients. This technology had developed so far, that by the end of the 1900s some of this ‘advanced’ equipment could be used within a patient’s own home and purchased for very little money. </a:t>
            </a:r>
            <a:endParaRPr sz="1100" b="1" i="0" u="none" strike="noStrike" cap="none">
              <a:solidFill>
                <a:srgbClr val="002060"/>
              </a:solidFill>
              <a:latin typeface="Calibri"/>
              <a:ea typeface="Calibri"/>
              <a:cs typeface="Calibri"/>
              <a:sym typeface="Calibri"/>
            </a:endParaRPr>
          </a:p>
        </p:txBody>
      </p:sp>
      <p:sp>
        <p:nvSpPr>
          <p:cNvPr id="1370" name="Google Shape;1370;p51"/>
          <p:cNvSpPr txBox="1"/>
          <p:nvPr/>
        </p:nvSpPr>
        <p:spPr>
          <a:xfrm>
            <a:off x="5061526" y="2650696"/>
            <a:ext cx="1752300" cy="2262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Blood Tests  (1940)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Blood samples can test for a wide range of conditions. Tests are </a:t>
            </a:r>
            <a:r>
              <a:rPr lang="en-GB" sz="1000" b="1" i="0" u="none" strike="noStrike" cap="none">
                <a:solidFill>
                  <a:schemeClr val="dk1"/>
                </a:solidFill>
                <a:latin typeface="Calibri"/>
                <a:ea typeface="Calibri"/>
                <a:cs typeface="Calibri"/>
                <a:sym typeface="Calibri"/>
              </a:rPr>
              <a:t>accurate</a:t>
            </a:r>
            <a:r>
              <a:rPr lang="en-GB" sz="1000" b="0" i="0" u="none" strike="noStrike" cap="none">
                <a:solidFill>
                  <a:schemeClr val="dk1"/>
                </a:solidFill>
                <a:latin typeface="Calibri"/>
                <a:ea typeface="Calibri"/>
                <a:cs typeface="Calibri"/>
                <a:sym typeface="Calibri"/>
              </a:rPr>
              <a:t>, </a:t>
            </a:r>
            <a:r>
              <a:rPr lang="en-GB" sz="1000" b="1" i="0" u="none" strike="noStrike" cap="none">
                <a:solidFill>
                  <a:schemeClr val="dk1"/>
                </a:solidFill>
                <a:latin typeface="Calibri"/>
                <a:ea typeface="Calibri"/>
                <a:cs typeface="Calibri"/>
                <a:sym typeface="Calibri"/>
              </a:rPr>
              <a:t>quick</a:t>
            </a:r>
            <a:r>
              <a:rPr lang="en-GB" sz="1000" b="0" i="0" u="none" strike="noStrike" cap="none">
                <a:solidFill>
                  <a:schemeClr val="dk1"/>
                </a:solidFill>
                <a:latin typeface="Calibri"/>
                <a:ea typeface="Calibri"/>
                <a:cs typeface="Calibri"/>
                <a:sym typeface="Calibri"/>
              </a:rPr>
              <a:t> and carried out </a:t>
            </a:r>
            <a:r>
              <a:rPr lang="en-GB" sz="1000" b="1" i="0" u="none" strike="noStrike" cap="none">
                <a:solidFill>
                  <a:schemeClr val="dk1"/>
                </a:solidFill>
                <a:latin typeface="Calibri"/>
                <a:ea typeface="Calibri"/>
                <a:cs typeface="Calibri"/>
                <a:sym typeface="Calibri"/>
              </a:rPr>
              <a:t>easily</a:t>
            </a:r>
            <a:r>
              <a:rPr lang="en-GB" sz="1000" b="0" i="0" u="none" strike="noStrike" cap="none">
                <a:solidFill>
                  <a:schemeClr val="dk1"/>
                </a:solidFill>
                <a:latin typeface="Calibri"/>
                <a:ea typeface="Calibri"/>
                <a:cs typeface="Calibri"/>
                <a:sym typeface="Calibri"/>
              </a:rPr>
              <a:t> with little discomfort.  Due to their accuracy, doctors are more </a:t>
            </a:r>
            <a:r>
              <a:rPr lang="en-GB" sz="1000" b="1" i="0" u="none" strike="noStrike" cap="none">
                <a:solidFill>
                  <a:schemeClr val="dk1"/>
                </a:solidFill>
                <a:latin typeface="Calibri"/>
                <a:ea typeface="Calibri"/>
                <a:cs typeface="Calibri"/>
                <a:sym typeface="Calibri"/>
              </a:rPr>
              <a:t>confidence</a:t>
            </a:r>
            <a:r>
              <a:rPr lang="en-GB" sz="1000" b="0" i="0" u="none" strike="noStrike" cap="none">
                <a:solidFill>
                  <a:schemeClr val="dk1"/>
                </a:solidFill>
                <a:latin typeface="Calibri"/>
                <a:ea typeface="Calibri"/>
                <a:cs typeface="Calibri"/>
                <a:sym typeface="Calibri"/>
              </a:rPr>
              <a:t> about their diagnosis and the                        treatment they give.                         Tests can check                      </a:t>
            </a:r>
            <a:r>
              <a:rPr lang="en-GB" sz="1000" b="1" i="0" u="none" strike="noStrike" cap="none">
                <a:solidFill>
                  <a:schemeClr val="dk1"/>
                </a:solidFill>
                <a:latin typeface="Calibri"/>
                <a:ea typeface="Calibri"/>
                <a:cs typeface="Calibri"/>
                <a:sym typeface="Calibri"/>
              </a:rPr>
              <a:t>cholesterol</a:t>
            </a:r>
            <a:r>
              <a:rPr lang="en-GB" sz="1000" b="0" i="0" u="none" strike="noStrike" cap="none">
                <a:solidFill>
                  <a:schemeClr val="dk1"/>
                </a:solidFill>
                <a:latin typeface="Calibri"/>
                <a:ea typeface="Calibri"/>
                <a:cs typeface="Calibri"/>
                <a:sym typeface="Calibri"/>
              </a:rPr>
              <a:t> level and,                         </a:t>
            </a:r>
            <a:r>
              <a:rPr lang="en-GB" sz="1000" b="1" i="0" u="none" strike="noStrike" cap="none">
                <a:solidFill>
                  <a:schemeClr val="dk1"/>
                </a:solidFill>
                <a:latin typeface="Calibri"/>
                <a:ea typeface="Calibri"/>
                <a:cs typeface="Calibri"/>
                <a:sym typeface="Calibri"/>
              </a:rPr>
              <a:t>DNA</a:t>
            </a:r>
            <a:r>
              <a:rPr lang="en-GB" sz="1000" b="0" i="0" u="none" strike="noStrike" cap="none">
                <a:solidFill>
                  <a:schemeClr val="dk1"/>
                </a:solidFill>
                <a:latin typeface="Calibri"/>
                <a:ea typeface="Calibri"/>
                <a:cs typeface="Calibri"/>
                <a:sym typeface="Calibri"/>
              </a:rPr>
              <a:t> for chances of a </a:t>
            </a:r>
            <a:r>
              <a:rPr lang="en-GB" sz="1000" b="1" i="0" u="none" strike="noStrike" cap="none">
                <a:solidFill>
                  <a:schemeClr val="dk1"/>
                </a:solidFill>
                <a:latin typeface="Calibri"/>
                <a:ea typeface="Calibri"/>
                <a:cs typeface="Calibri"/>
                <a:sym typeface="Calibri"/>
              </a:rPr>
              <a:t>hereditary disease</a:t>
            </a:r>
            <a:r>
              <a:rPr lang="en-GB" sz="10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371" name="Google Shape;1371;p51"/>
          <p:cNvSpPr txBox="1"/>
          <p:nvPr/>
        </p:nvSpPr>
        <p:spPr>
          <a:xfrm>
            <a:off x="1568665" y="2650694"/>
            <a:ext cx="1748100" cy="227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Blood Pressure Monitors (1896)</a:t>
            </a:r>
            <a:endParaRPr sz="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Doctors are easily and quickly able to diagnose </a:t>
            </a:r>
            <a:r>
              <a:rPr lang="en-GB" sz="1000" b="1" i="0" u="none" strike="noStrike" cap="none">
                <a:solidFill>
                  <a:schemeClr val="dk1"/>
                </a:solidFill>
                <a:latin typeface="Calibri"/>
                <a:ea typeface="Calibri"/>
                <a:cs typeface="Calibri"/>
                <a:sym typeface="Calibri"/>
              </a:rPr>
              <a:t>high</a:t>
            </a:r>
            <a:r>
              <a:rPr lang="en-GB" sz="1000" b="0" i="0" u="none" strike="noStrike" cap="none">
                <a:solidFill>
                  <a:schemeClr val="dk1"/>
                </a:solidFill>
                <a:latin typeface="Calibri"/>
                <a:ea typeface="Calibri"/>
                <a:cs typeface="Calibri"/>
                <a:sym typeface="Calibri"/>
              </a:rPr>
              <a:t> and </a:t>
            </a:r>
            <a:r>
              <a:rPr lang="en-GB" sz="1000" b="1" i="0" u="none" strike="noStrike" cap="none">
                <a:solidFill>
                  <a:schemeClr val="dk1"/>
                </a:solidFill>
                <a:latin typeface="Calibri"/>
                <a:ea typeface="Calibri"/>
                <a:cs typeface="Calibri"/>
                <a:sym typeface="Calibri"/>
              </a:rPr>
              <a:t>low blood pressure</a:t>
            </a:r>
            <a:r>
              <a:rPr lang="en-GB" sz="1000" b="0" i="0" u="none" strike="noStrike" cap="none">
                <a:solidFill>
                  <a:schemeClr val="dk1"/>
                </a:solidFill>
                <a:latin typeface="Calibri"/>
                <a:ea typeface="Calibri"/>
                <a:cs typeface="Calibri"/>
                <a:sym typeface="Calibri"/>
              </a:rPr>
              <a:t>.  From the 1980s, these could also be used by the patient at home as a way to record                            their blood pressure                    over time.   This                        can detect a                                 range of                                                 heart                                         problems.</a:t>
            </a:r>
            <a:endParaRPr sz="200" b="0" i="0" u="none" strike="noStrike" cap="none">
              <a:solidFill>
                <a:schemeClr val="dk1"/>
              </a:solidFill>
              <a:latin typeface="Calibri"/>
              <a:ea typeface="Calibri"/>
              <a:cs typeface="Calibri"/>
              <a:sym typeface="Calibri"/>
            </a:endParaRPr>
          </a:p>
        </p:txBody>
      </p:sp>
      <p:sp>
        <p:nvSpPr>
          <p:cNvPr id="1372" name="Google Shape;1372;p51"/>
          <p:cNvSpPr txBox="1"/>
          <p:nvPr/>
        </p:nvSpPr>
        <p:spPr>
          <a:xfrm>
            <a:off x="3300340" y="4861990"/>
            <a:ext cx="1773300" cy="195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Endoscopes (1900)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Endoscopes use a </a:t>
            </a:r>
            <a:r>
              <a:rPr lang="en-GB" sz="1000" b="1" i="0" u="none" strike="noStrike" cap="none">
                <a:solidFill>
                  <a:schemeClr val="dk1"/>
                </a:solidFill>
                <a:latin typeface="Calibri"/>
                <a:ea typeface="Calibri"/>
                <a:cs typeface="Calibri"/>
                <a:sym typeface="Calibri"/>
              </a:rPr>
              <a:t>camera </a:t>
            </a:r>
            <a:r>
              <a:rPr lang="en-GB" sz="1000" b="0" i="0" u="none" strike="noStrike" cap="none">
                <a:solidFill>
                  <a:schemeClr val="dk1"/>
                </a:solidFill>
                <a:latin typeface="Calibri"/>
                <a:ea typeface="Calibri"/>
                <a:cs typeface="Calibri"/>
                <a:sym typeface="Calibri"/>
              </a:rPr>
              <a:t>on the end of a flexible tube to see inside the body. They allow surgeons to see precise locations in the body and can help diagnose an illness.                    E.g. inserted through                         the nose, the camera                         can see all the way                          down into the                            stomach.</a:t>
            </a:r>
            <a:endParaRPr sz="200" b="0" i="0" u="none" strike="noStrike" cap="none">
              <a:solidFill>
                <a:schemeClr val="dk1"/>
              </a:solidFill>
              <a:latin typeface="Calibri"/>
              <a:ea typeface="Calibri"/>
              <a:cs typeface="Calibri"/>
              <a:sym typeface="Calibri"/>
            </a:endParaRPr>
          </a:p>
        </p:txBody>
      </p:sp>
      <p:sp>
        <p:nvSpPr>
          <p:cNvPr id="1373" name="Google Shape;1373;p51"/>
          <p:cNvSpPr txBox="1"/>
          <p:nvPr/>
        </p:nvSpPr>
        <p:spPr>
          <a:xfrm>
            <a:off x="6826662" y="1038811"/>
            <a:ext cx="1747800" cy="1185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ECG (1901)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An </a:t>
            </a:r>
            <a:r>
              <a:rPr lang="en-GB" sz="1000" b="1" i="0" u="none" strike="noStrike" cap="none">
                <a:solidFill>
                  <a:schemeClr val="dk1"/>
                </a:solidFill>
                <a:latin typeface="Calibri"/>
                <a:ea typeface="Calibri"/>
                <a:cs typeface="Calibri"/>
                <a:sym typeface="Calibri"/>
              </a:rPr>
              <a:t>electrocardiogram</a:t>
            </a:r>
            <a:r>
              <a:rPr lang="en-GB" sz="1000" b="0" i="0" u="none" strike="noStrike" cap="none">
                <a:solidFill>
                  <a:schemeClr val="dk1"/>
                </a:solidFill>
                <a:latin typeface="Calibri"/>
                <a:ea typeface="Calibri"/>
                <a:cs typeface="Calibri"/>
                <a:sym typeface="Calibri"/>
              </a:rPr>
              <a:t> uses electrical pulses to track the rhythm and  speed of the heart. It can be used to detect </a:t>
            </a:r>
            <a:r>
              <a:rPr lang="en-GB" sz="1000" b="1" i="0" u="none" strike="noStrike" cap="none">
                <a:solidFill>
                  <a:schemeClr val="dk1"/>
                </a:solidFill>
                <a:latin typeface="Calibri"/>
                <a:ea typeface="Calibri"/>
                <a:cs typeface="Calibri"/>
                <a:sym typeface="Calibri"/>
              </a:rPr>
              <a:t>heart</a:t>
            </a:r>
            <a:r>
              <a:rPr lang="en-GB" sz="1000" b="0" i="0" u="none" strike="noStrike" cap="none">
                <a:solidFill>
                  <a:schemeClr val="dk1"/>
                </a:solidFill>
                <a:latin typeface="Calibri"/>
                <a:ea typeface="Calibri"/>
                <a:cs typeface="Calibri"/>
                <a:sym typeface="Calibri"/>
              </a:rPr>
              <a:t> problems such as </a:t>
            </a:r>
            <a:r>
              <a:rPr lang="en-GB" sz="1000" b="1" i="0" u="none" strike="noStrike" cap="none">
                <a:solidFill>
                  <a:schemeClr val="dk1"/>
                </a:solidFill>
                <a:latin typeface="Calibri"/>
                <a:ea typeface="Calibri"/>
                <a:cs typeface="Calibri"/>
                <a:sym typeface="Calibri"/>
              </a:rPr>
              <a:t>heart attacks</a:t>
            </a:r>
            <a:r>
              <a:rPr lang="en-GB" sz="1000" b="0" i="0" u="none" strike="noStrike" cap="none">
                <a:solidFill>
                  <a:schemeClr val="dk1"/>
                </a:solidFill>
                <a:latin typeface="Calibri"/>
                <a:ea typeface="Calibri"/>
                <a:cs typeface="Calibri"/>
                <a:sym typeface="Calibri"/>
              </a:rPr>
              <a:t>.</a:t>
            </a:r>
            <a:endParaRPr sz="200" b="0" i="0" u="none" strike="noStrike" cap="none">
              <a:solidFill>
                <a:schemeClr val="dk1"/>
              </a:solidFill>
              <a:latin typeface="Calibri"/>
              <a:ea typeface="Calibri"/>
              <a:cs typeface="Calibri"/>
              <a:sym typeface="Calibri"/>
            </a:endParaRPr>
          </a:p>
        </p:txBody>
      </p:sp>
      <p:sp>
        <p:nvSpPr>
          <p:cNvPr id="1374" name="Google Shape;1374;p51"/>
          <p:cNvSpPr txBox="1"/>
          <p:nvPr/>
        </p:nvSpPr>
        <p:spPr>
          <a:xfrm>
            <a:off x="3325145" y="2650694"/>
            <a:ext cx="1756200" cy="235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Ultrasound Scans (1956)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Ultrasound Scans use </a:t>
            </a:r>
            <a:r>
              <a:rPr lang="en-GB" sz="1000" b="1" i="0" u="none" strike="noStrike" cap="none">
                <a:solidFill>
                  <a:schemeClr val="dk1"/>
                </a:solidFill>
                <a:latin typeface="Calibri"/>
                <a:ea typeface="Calibri"/>
                <a:cs typeface="Calibri"/>
                <a:sym typeface="Calibri"/>
              </a:rPr>
              <a:t>sound waves </a:t>
            </a:r>
            <a:r>
              <a:rPr lang="en-GB" sz="1000" b="0" i="0" u="none" strike="noStrike" cap="none">
                <a:solidFill>
                  <a:schemeClr val="dk1"/>
                </a:solidFill>
                <a:latin typeface="Calibri"/>
                <a:ea typeface="Calibri"/>
                <a:cs typeface="Calibri"/>
                <a:sym typeface="Calibri"/>
              </a:rPr>
              <a:t>which ‘bounce’ off the organs to create an image on a computer screen.  It is well known as a way to monitor the development of a baby during                                         </a:t>
            </a:r>
            <a:r>
              <a:rPr lang="en-GB" sz="1000" b="1" i="0" u="none" strike="noStrike" cap="none">
                <a:solidFill>
                  <a:schemeClr val="dk1"/>
                </a:solidFill>
                <a:latin typeface="Calibri"/>
                <a:ea typeface="Calibri"/>
                <a:cs typeface="Calibri"/>
                <a:sym typeface="Calibri"/>
              </a:rPr>
              <a:t>pregnancy</a:t>
            </a:r>
            <a:r>
              <a:rPr lang="en-GB" sz="1000" b="0" i="0" u="none" strike="noStrike" cap="none">
                <a:solidFill>
                  <a:schemeClr val="dk1"/>
                </a:solidFill>
                <a:latin typeface="Calibri"/>
                <a:ea typeface="Calibri"/>
                <a:cs typeface="Calibri"/>
                <a:sym typeface="Calibri"/>
              </a:rPr>
              <a:t> and                                 also in                                           diagnosing                                    issues such                                      as </a:t>
            </a:r>
            <a:r>
              <a:rPr lang="en-GB" sz="1000" b="1" i="0" u="none" strike="noStrike" cap="none">
                <a:solidFill>
                  <a:schemeClr val="dk1"/>
                </a:solidFill>
                <a:latin typeface="Calibri"/>
                <a:ea typeface="Calibri"/>
                <a:cs typeface="Calibri"/>
                <a:sym typeface="Calibri"/>
              </a:rPr>
              <a:t>kidney                                        stones</a:t>
            </a:r>
            <a:r>
              <a:rPr lang="en-GB" sz="1000" b="0" i="0" u="none" strike="noStrike" cap="none">
                <a:solidFill>
                  <a:schemeClr val="dk1"/>
                </a:solidFill>
                <a:latin typeface="Calibri"/>
                <a:ea typeface="Calibri"/>
                <a:cs typeface="Calibri"/>
                <a:sym typeface="Calibri"/>
              </a:rPr>
              <a:t>.  </a:t>
            </a:r>
            <a:endParaRPr sz="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
              <a:buFont typeface="Arial"/>
              <a:buNone/>
            </a:pPr>
            <a:br>
              <a:rPr lang="en-GB" sz="300" b="0" i="0" u="none" strike="noStrike" cap="none">
                <a:solidFill>
                  <a:schemeClr val="dk1"/>
                </a:solidFill>
                <a:latin typeface="Calibri"/>
                <a:ea typeface="Calibri"/>
                <a:cs typeface="Calibri"/>
                <a:sym typeface="Calibri"/>
              </a:rPr>
            </a:br>
            <a:endParaRPr sz="300" b="0" i="0" u="none" strike="noStrike" cap="none">
              <a:solidFill>
                <a:schemeClr val="dk1"/>
              </a:solidFill>
              <a:latin typeface="Calibri"/>
              <a:ea typeface="Calibri"/>
              <a:cs typeface="Calibri"/>
              <a:sym typeface="Calibri"/>
            </a:endParaRPr>
          </a:p>
        </p:txBody>
      </p:sp>
      <p:sp>
        <p:nvSpPr>
          <p:cNvPr id="1375" name="Google Shape;1375;p51"/>
          <p:cNvSpPr txBox="1"/>
          <p:nvPr/>
        </p:nvSpPr>
        <p:spPr>
          <a:xfrm>
            <a:off x="6813203" y="2654206"/>
            <a:ext cx="1761300" cy="2262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CT Scans (1972)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A </a:t>
            </a:r>
            <a:r>
              <a:rPr lang="en-GB" sz="1000" b="1" i="0" u="none" strike="noStrike" cap="none">
                <a:solidFill>
                  <a:schemeClr val="dk1"/>
                </a:solidFill>
                <a:latin typeface="Calibri"/>
                <a:ea typeface="Calibri"/>
                <a:cs typeface="Calibri"/>
                <a:sym typeface="Calibri"/>
              </a:rPr>
              <a:t>Computed Tomography Scan</a:t>
            </a:r>
            <a:r>
              <a:rPr lang="en-GB" sz="1000" b="0" i="0" u="none" strike="noStrike" cap="none">
                <a:solidFill>
                  <a:schemeClr val="dk1"/>
                </a:solidFill>
                <a:latin typeface="Calibri"/>
                <a:ea typeface="Calibri"/>
                <a:cs typeface="Calibri"/>
                <a:sym typeface="Calibri"/>
              </a:rPr>
              <a:t> is an advanced form of X-ray which shows the human body in detailed </a:t>
            </a:r>
            <a:r>
              <a:rPr lang="en-GB" sz="1000" b="1" i="0" u="none" strike="noStrike" cap="none">
                <a:solidFill>
                  <a:schemeClr val="dk1"/>
                </a:solidFill>
                <a:latin typeface="Calibri"/>
                <a:ea typeface="Calibri"/>
                <a:cs typeface="Calibri"/>
                <a:sym typeface="Calibri"/>
              </a:rPr>
              <a:t>‘slices’ </a:t>
            </a:r>
            <a:r>
              <a:rPr lang="en-GB" sz="1000" b="0" i="0" u="none" strike="noStrike" cap="none">
                <a:solidFill>
                  <a:schemeClr val="dk1"/>
                </a:solidFill>
                <a:latin typeface="Calibri"/>
                <a:ea typeface="Calibri"/>
                <a:cs typeface="Calibri"/>
                <a:sym typeface="Calibri"/>
              </a:rPr>
              <a:t>as the scan passes through the body. They are used to diagnose </a:t>
            </a:r>
            <a:r>
              <a:rPr lang="en-GB" sz="1000" b="1" i="0" u="none" strike="noStrike" cap="none">
                <a:solidFill>
                  <a:schemeClr val="dk1"/>
                </a:solidFill>
                <a:latin typeface="Calibri"/>
                <a:ea typeface="Calibri"/>
                <a:cs typeface="Calibri"/>
                <a:sym typeface="Calibri"/>
              </a:rPr>
              <a:t>tumours</a:t>
            </a:r>
            <a:r>
              <a:rPr lang="en-GB" sz="1000" b="0" i="0" u="none" strike="noStrike" cap="none">
                <a:solidFill>
                  <a:schemeClr val="dk1"/>
                </a:solidFill>
                <a:latin typeface="Calibri"/>
                <a:ea typeface="Calibri"/>
                <a:cs typeface="Calibri"/>
                <a:sym typeface="Calibri"/>
              </a:rPr>
              <a:t> and other growths. They were invented in                    1972 with a </a:t>
            </a:r>
            <a:r>
              <a:rPr lang="en-GB" sz="1000" b="1" i="0" u="none" strike="noStrike" cap="none">
                <a:solidFill>
                  <a:schemeClr val="dk1"/>
                </a:solidFill>
                <a:latin typeface="Calibri"/>
                <a:ea typeface="Calibri"/>
                <a:cs typeface="Calibri"/>
                <a:sym typeface="Calibri"/>
              </a:rPr>
              <a:t>collaboration </a:t>
            </a:r>
            <a:r>
              <a:rPr lang="en-GB" sz="1000" b="0" i="0" u="none" strike="noStrike" cap="none">
                <a:solidFill>
                  <a:schemeClr val="dk1"/>
                </a:solidFill>
                <a:latin typeface="Calibri"/>
                <a:ea typeface="Calibri"/>
                <a:cs typeface="Calibri"/>
                <a:sym typeface="Calibri"/>
              </a:rPr>
              <a:t>between </a:t>
            </a:r>
            <a:r>
              <a:rPr lang="en-GB" sz="1000" b="1" i="0" u="none" strike="noStrike" cap="none">
                <a:solidFill>
                  <a:schemeClr val="dk1"/>
                </a:solidFill>
                <a:latin typeface="Calibri"/>
                <a:ea typeface="Calibri"/>
                <a:cs typeface="Calibri"/>
                <a:sym typeface="Calibri"/>
              </a:rPr>
              <a:t>Englishman                 Godfrey Hounsfield</a:t>
            </a:r>
            <a:r>
              <a:rPr lang="en-GB" sz="1000" b="0" i="0" u="none" strike="noStrike" cap="none">
                <a:solidFill>
                  <a:schemeClr val="dk1"/>
                </a:solidFill>
                <a:latin typeface="Calibri"/>
                <a:ea typeface="Calibri"/>
                <a:cs typeface="Calibri"/>
                <a:sym typeface="Calibri"/>
              </a:rPr>
              <a:t>                             &amp; </a:t>
            </a:r>
            <a:r>
              <a:rPr lang="en-GB" sz="1000" b="1" i="0" u="none" strike="noStrike" cap="none">
                <a:solidFill>
                  <a:schemeClr val="dk1"/>
                </a:solidFill>
                <a:latin typeface="Calibri"/>
                <a:ea typeface="Calibri"/>
                <a:cs typeface="Calibri"/>
                <a:sym typeface="Calibri"/>
              </a:rPr>
              <a:t>American Allan                    Cormack</a:t>
            </a:r>
            <a:r>
              <a:rPr lang="en-GB" sz="1000" b="0" i="0" u="none" strike="noStrike" cap="none">
                <a:solidFill>
                  <a:schemeClr val="dk1"/>
                </a:solidFill>
                <a:latin typeface="Calibri"/>
                <a:ea typeface="Calibri"/>
                <a:cs typeface="Calibri"/>
                <a:sym typeface="Calibri"/>
              </a:rPr>
              <a:t>.  </a:t>
            </a:r>
            <a:endParaRPr sz="200" b="0" i="0" u="none" strike="noStrike" cap="none">
              <a:solidFill>
                <a:schemeClr val="dk1"/>
              </a:solidFill>
              <a:latin typeface="Calibri"/>
              <a:ea typeface="Calibri"/>
              <a:cs typeface="Calibri"/>
              <a:sym typeface="Calibri"/>
            </a:endParaRPr>
          </a:p>
        </p:txBody>
      </p:sp>
      <p:sp>
        <p:nvSpPr>
          <p:cNvPr id="1376" name="Google Shape;1376;p51"/>
          <p:cNvSpPr txBox="1"/>
          <p:nvPr/>
        </p:nvSpPr>
        <p:spPr>
          <a:xfrm>
            <a:off x="5061526" y="1036809"/>
            <a:ext cx="1751700" cy="1647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MRI scan (1973)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chemeClr val="dk1"/>
                </a:solidFill>
                <a:latin typeface="Calibri"/>
                <a:ea typeface="Calibri"/>
                <a:cs typeface="Calibri"/>
                <a:sym typeface="Calibri"/>
              </a:rPr>
              <a:t>Magnetic Resonance Imaging </a:t>
            </a:r>
            <a:r>
              <a:rPr lang="en-GB" sz="1000" b="0" i="0" u="none" strike="noStrike" cap="none">
                <a:solidFill>
                  <a:schemeClr val="dk1"/>
                </a:solidFill>
                <a:latin typeface="Calibri"/>
                <a:ea typeface="Calibri"/>
                <a:cs typeface="Calibri"/>
                <a:sym typeface="Calibri"/>
              </a:rPr>
              <a:t>uses magnets and radio waves to create an image of the inside of the body.  They are better then X-Rays                          for looking at                             injuries to the                            body’s organs                                    &amp; muscles.  </a:t>
            </a:r>
            <a:endParaRPr sz="200" b="0" i="0" u="none" strike="noStrike" cap="none">
              <a:solidFill>
                <a:schemeClr val="dk1"/>
              </a:solidFill>
              <a:latin typeface="Calibri"/>
              <a:ea typeface="Calibri"/>
              <a:cs typeface="Calibri"/>
              <a:sym typeface="Calibri"/>
            </a:endParaRPr>
          </a:p>
        </p:txBody>
      </p:sp>
      <p:sp>
        <p:nvSpPr>
          <p:cNvPr id="1377" name="Google Shape;1377;p51"/>
          <p:cNvSpPr txBox="1"/>
          <p:nvPr/>
        </p:nvSpPr>
        <p:spPr>
          <a:xfrm>
            <a:off x="3317945" y="1038811"/>
            <a:ext cx="1756500" cy="1647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X-rays (1896)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X-Rays help doctors see </a:t>
            </a:r>
            <a:r>
              <a:rPr lang="en-GB" sz="1000" b="1" i="0" u="none" strike="noStrike" cap="none">
                <a:solidFill>
                  <a:schemeClr val="dk1"/>
                </a:solidFill>
                <a:latin typeface="Calibri"/>
                <a:ea typeface="Calibri"/>
                <a:cs typeface="Calibri"/>
                <a:sym typeface="Calibri"/>
              </a:rPr>
              <a:t>bones</a:t>
            </a:r>
            <a:r>
              <a:rPr lang="en-GB" sz="1000" b="0" i="0" u="none" strike="noStrike" cap="none">
                <a:solidFill>
                  <a:schemeClr val="dk1"/>
                </a:solidFill>
                <a:latin typeface="Calibri"/>
                <a:ea typeface="Calibri"/>
                <a:cs typeface="Calibri"/>
                <a:sym typeface="Calibri"/>
              </a:rPr>
              <a:t> inside the body.  They are widely used as a way to diagnose </a:t>
            </a:r>
            <a:r>
              <a:rPr lang="en-GB" sz="1000" b="1" i="0" u="none" strike="noStrike" cap="none">
                <a:solidFill>
                  <a:schemeClr val="dk1"/>
                </a:solidFill>
                <a:latin typeface="Calibri"/>
                <a:ea typeface="Calibri"/>
                <a:cs typeface="Calibri"/>
                <a:sym typeface="Calibri"/>
              </a:rPr>
              <a:t>broken bones</a:t>
            </a:r>
            <a:r>
              <a:rPr lang="en-GB" sz="1000" b="0" i="0" u="none" strike="noStrike" cap="none">
                <a:solidFill>
                  <a:schemeClr val="dk1"/>
                </a:solidFill>
                <a:latin typeface="Calibri"/>
                <a:ea typeface="Calibri"/>
                <a:cs typeface="Calibri"/>
                <a:sym typeface="Calibri"/>
              </a:rPr>
              <a:t>.                   By knowing the exact                     location of a break                           or fracture, the                        patient can be                            treated </a:t>
            </a:r>
            <a:r>
              <a:rPr lang="en-GB" sz="1000" b="1" i="0" u="none" strike="noStrike" cap="none">
                <a:solidFill>
                  <a:schemeClr val="dk1"/>
                </a:solidFill>
                <a:latin typeface="Calibri"/>
                <a:ea typeface="Calibri"/>
                <a:cs typeface="Calibri"/>
                <a:sym typeface="Calibri"/>
              </a:rPr>
              <a:t>effectively</a:t>
            </a:r>
            <a:r>
              <a:rPr lang="en-GB" sz="1000" b="0" i="0" u="none" strike="noStrike" cap="none">
                <a:solidFill>
                  <a:schemeClr val="dk1"/>
                </a:solidFill>
                <a:latin typeface="Calibri"/>
                <a:ea typeface="Calibri"/>
                <a:cs typeface="Calibri"/>
                <a:sym typeface="Calibri"/>
              </a:rPr>
              <a:t>. </a:t>
            </a:r>
            <a:endParaRPr sz="300" b="0" i="0" u="none" strike="noStrike" cap="none">
              <a:solidFill>
                <a:schemeClr val="dk1"/>
              </a:solidFill>
              <a:latin typeface="Calibri"/>
              <a:ea typeface="Calibri"/>
              <a:cs typeface="Calibri"/>
              <a:sym typeface="Calibri"/>
            </a:endParaRPr>
          </a:p>
        </p:txBody>
      </p:sp>
      <p:sp>
        <p:nvSpPr>
          <p:cNvPr id="1378" name="Google Shape;1378;p51"/>
          <p:cNvSpPr txBox="1"/>
          <p:nvPr/>
        </p:nvSpPr>
        <p:spPr>
          <a:xfrm>
            <a:off x="1554568" y="1029050"/>
            <a:ext cx="1737900" cy="1662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Blood Sugar Monitor (1965)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chemeClr val="dk1"/>
                </a:solidFill>
                <a:latin typeface="Calibri"/>
                <a:ea typeface="Calibri"/>
                <a:cs typeface="Calibri"/>
                <a:sym typeface="Calibri"/>
              </a:rPr>
              <a:t>Diabetes</a:t>
            </a:r>
            <a:r>
              <a:rPr lang="en-GB" sz="1000" b="0" i="0" u="none" strike="noStrike" cap="none">
                <a:solidFill>
                  <a:schemeClr val="dk1"/>
                </a:solidFill>
                <a:latin typeface="Calibri"/>
                <a:ea typeface="Calibri"/>
                <a:cs typeface="Calibri"/>
                <a:sym typeface="Calibri"/>
              </a:rPr>
              <a:t> sufferers can regularly check </a:t>
            </a:r>
            <a:r>
              <a:rPr lang="en-GB" sz="1000" b="1" i="0" u="none" strike="noStrike" cap="none">
                <a:solidFill>
                  <a:schemeClr val="dk1"/>
                </a:solidFill>
                <a:latin typeface="Calibri"/>
                <a:ea typeface="Calibri"/>
                <a:cs typeface="Calibri"/>
                <a:sym typeface="Calibri"/>
              </a:rPr>
              <a:t>blood       sugar levels</a:t>
            </a:r>
            <a:r>
              <a:rPr lang="en-GB" sz="1000" b="0" i="0" u="none" strike="noStrike" cap="none">
                <a:solidFill>
                  <a:schemeClr val="dk1"/>
                </a:solidFill>
                <a:latin typeface="Calibri"/>
                <a:ea typeface="Calibri"/>
                <a:cs typeface="Calibri"/>
                <a:sym typeface="Calibri"/>
              </a:rPr>
              <a:t>. This means     that patients can manage   the condition themselves    but also be </a:t>
            </a:r>
            <a:r>
              <a:rPr lang="en-GB" sz="1000" b="1" i="0" u="none" strike="noStrike" cap="none">
                <a:solidFill>
                  <a:schemeClr val="dk1"/>
                </a:solidFill>
                <a:latin typeface="Calibri"/>
                <a:ea typeface="Calibri"/>
                <a:cs typeface="Calibri"/>
                <a:sym typeface="Calibri"/>
              </a:rPr>
              <a:t>quickly</a:t>
            </a:r>
            <a:r>
              <a:rPr lang="en-GB" sz="1000" b="0" i="0" u="none" strike="noStrike" cap="none">
                <a:solidFill>
                  <a:schemeClr val="dk1"/>
                </a:solidFill>
                <a:latin typeface="Calibri"/>
                <a:ea typeface="Calibri"/>
                <a:cs typeface="Calibri"/>
                <a:sym typeface="Calibri"/>
              </a:rPr>
              <a:t> made aware if medical help is needed.  </a:t>
            </a:r>
            <a:endParaRPr sz="300" b="0" i="0" u="none" strike="noStrike" cap="none">
              <a:solidFill>
                <a:schemeClr val="dk1"/>
              </a:solidFill>
              <a:latin typeface="Calibri"/>
              <a:ea typeface="Calibri"/>
              <a:cs typeface="Calibri"/>
              <a:sym typeface="Calibri"/>
            </a:endParaRPr>
          </a:p>
        </p:txBody>
      </p:sp>
      <p:sp>
        <p:nvSpPr>
          <p:cNvPr id="1379" name="Google Shape;1379;p51"/>
          <p:cNvSpPr txBox="1"/>
          <p:nvPr/>
        </p:nvSpPr>
        <p:spPr>
          <a:xfrm>
            <a:off x="5069759" y="4878982"/>
            <a:ext cx="1749600" cy="1970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The Electron Microscope (1931)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The electron microscope allows doctor's to see                 objects as small as a                 human cell in a great                 </a:t>
            </a:r>
            <a:r>
              <a:rPr lang="en-GB" sz="1000" b="1" i="0" u="none" strike="noStrike" cap="none">
                <a:solidFill>
                  <a:schemeClr val="dk1"/>
                </a:solidFill>
                <a:latin typeface="Calibri"/>
                <a:ea typeface="Calibri"/>
                <a:cs typeface="Calibri"/>
                <a:sym typeface="Calibri"/>
              </a:rPr>
              <a:t>detail</a:t>
            </a:r>
            <a:r>
              <a:rPr lang="en-GB" sz="1000" b="0" i="0" u="none" strike="noStrike" cap="none">
                <a:solidFill>
                  <a:schemeClr val="dk1"/>
                </a:solidFill>
                <a:latin typeface="Calibri"/>
                <a:ea typeface="Calibri"/>
                <a:cs typeface="Calibri"/>
                <a:sym typeface="Calibri"/>
              </a:rPr>
              <a:t>.  This amount                        of detail can be                           used to </a:t>
            </a:r>
            <a:r>
              <a:rPr lang="en-GB" sz="1000" b="1" i="0" u="none" strike="noStrike" cap="none">
                <a:solidFill>
                  <a:schemeClr val="dk1"/>
                </a:solidFill>
                <a:latin typeface="Calibri"/>
                <a:ea typeface="Calibri"/>
                <a:cs typeface="Calibri"/>
                <a:sym typeface="Calibri"/>
              </a:rPr>
              <a:t>accurately</a:t>
            </a:r>
            <a:r>
              <a:rPr lang="en-GB" sz="1000" b="0" i="0" u="none" strike="noStrike" cap="none">
                <a:solidFill>
                  <a:schemeClr val="dk1"/>
                </a:solidFill>
                <a:latin typeface="Calibri"/>
                <a:ea typeface="Calibri"/>
                <a:cs typeface="Calibri"/>
                <a:sym typeface="Calibri"/>
              </a:rPr>
              <a:t>                    </a:t>
            </a:r>
            <a:r>
              <a:rPr lang="en-GB" sz="1000" b="1" i="0" u="none" strike="noStrike" cap="none">
                <a:solidFill>
                  <a:schemeClr val="dk1"/>
                </a:solidFill>
                <a:latin typeface="Calibri"/>
                <a:ea typeface="Calibri"/>
                <a:cs typeface="Calibri"/>
                <a:sym typeface="Calibri"/>
              </a:rPr>
              <a:t>diagnose</a:t>
            </a:r>
            <a:r>
              <a:rPr lang="en-GB" sz="1000" b="0" i="0" u="none" strike="noStrike" cap="none">
                <a:solidFill>
                  <a:schemeClr val="dk1"/>
                </a:solidFill>
                <a:latin typeface="Calibri"/>
                <a:ea typeface="Calibri"/>
                <a:cs typeface="Calibri"/>
                <a:sym typeface="Calibri"/>
              </a:rPr>
              <a:t> a                              number of                                 diseases.</a:t>
            </a:r>
            <a:endParaRPr sz="300" b="0" i="0" u="none" strike="noStrike" cap="none">
              <a:solidFill>
                <a:schemeClr val="dk1"/>
              </a:solidFill>
              <a:latin typeface="Calibri"/>
              <a:ea typeface="Calibri"/>
              <a:cs typeface="Calibri"/>
              <a:sym typeface="Calibri"/>
            </a:endParaRPr>
          </a:p>
        </p:txBody>
      </p:sp>
      <p:sp>
        <p:nvSpPr>
          <p:cNvPr id="1380" name="Google Shape;1380;p51"/>
          <p:cNvSpPr txBox="1"/>
          <p:nvPr/>
        </p:nvSpPr>
        <p:spPr>
          <a:xfrm>
            <a:off x="6801521" y="4916364"/>
            <a:ext cx="1776900" cy="1392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Nuclear Medicine (1950s)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Calibri"/>
                <a:ea typeface="Calibri"/>
                <a:cs typeface="Calibri"/>
                <a:sym typeface="Calibri"/>
              </a:rPr>
              <a:t>Harmless </a:t>
            </a:r>
            <a:r>
              <a:rPr lang="en-GB" sz="1050" b="1" i="0" u="none" strike="noStrike" cap="none">
                <a:solidFill>
                  <a:schemeClr val="dk1"/>
                </a:solidFill>
                <a:latin typeface="Calibri"/>
                <a:ea typeface="Calibri"/>
                <a:cs typeface="Calibri"/>
                <a:sym typeface="Calibri"/>
              </a:rPr>
              <a:t>radioactive dyes </a:t>
            </a:r>
            <a:r>
              <a:rPr lang="en-GB" sz="1050" b="0" i="0" u="none" strike="noStrike" cap="none">
                <a:solidFill>
                  <a:schemeClr val="dk1"/>
                </a:solidFill>
                <a:latin typeface="Calibri"/>
                <a:ea typeface="Calibri"/>
                <a:cs typeface="Calibri"/>
                <a:sym typeface="Calibri"/>
              </a:rPr>
              <a:t>are injected into the </a:t>
            </a:r>
            <a:r>
              <a:rPr lang="en-GB" sz="1050" b="1" i="0" u="none" strike="noStrike" cap="none">
                <a:solidFill>
                  <a:schemeClr val="dk1"/>
                </a:solidFill>
                <a:latin typeface="Calibri"/>
                <a:ea typeface="Calibri"/>
                <a:cs typeface="Calibri"/>
                <a:sym typeface="Calibri"/>
              </a:rPr>
              <a:t>bloodstream</a:t>
            </a:r>
            <a:r>
              <a:rPr lang="en-GB" sz="1050" b="0" i="0" u="none" strike="noStrike" cap="none">
                <a:solidFill>
                  <a:schemeClr val="dk1"/>
                </a:solidFill>
                <a:latin typeface="Calibri"/>
                <a:ea typeface="Calibri"/>
                <a:cs typeface="Calibri"/>
                <a:sym typeface="Calibri"/>
              </a:rPr>
              <a:t>. A scan can then track the dye to check for any problems such as blood clots, blockages and cancers.   </a:t>
            </a:r>
            <a:endParaRPr sz="400" b="0" i="0" u="none" strike="noStrike" cap="none">
              <a:solidFill>
                <a:schemeClr val="dk1"/>
              </a:solidFill>
              <a:latin typeface="Calibri"/>
              <a:ea typeface="Calibri"/>
              <a:cs typeface="Calibri"/>
              <a:sym typeface="Calibri"/>
            </a:endParaRPr>
          </a:p>
        </p:txBody>
      </p:sp>
      <p:sp>
        <p:nvSpPr>
          <p:cNvPr id="1381" name="Google Shape;1381;p51"/>
          <p:cNvSpPr txBox="1"/>
          <p:nvPr/>
        </p:nvSpPr>
        <p:spPr>
          <a:xfrm>
            <a:off x="1551250" y="4912854"/>
            <a:ext cx="1765500" cy="1800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Pacemakers (1960)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The first effective pacemaker was fitted in London, in 1960.  A pacemaker is placed in the chest and uses                        </a:t>
            </a:r>
            <a:r>
              <a:rPr lang="en-GB" sz="1000" b="1" i="0" u="none" strike="noStrike" cap="none">
                <a:solidFill>
                  <a:schemeClr val="dk1"/>
                </a:solidFill>
                <a:latin typeface="Calibri"/>
                <a:ea typeface="Calibri"/>
                <a:cs typeface="Calibri"/>
                <a:sym typeface="Calibri"/>
              </a:rPr>
              <a:t>electrical pulses                             </a:t>
            </a:r>
            <a:r>
              <a:rPr lang="en-GB" sz="1000" b="0" i="0" u="none" strike="noStrike" cap="none">
                <a:solidFill>
                  <a:schemeClr val="dk1"/>
                </a:solidFill>
                <a:latin typeface="Calibri"/>
                <a:ea typeface="Calibri"/>
                <a:cs typeface="Calibri"/>
                <a:sym typeface="Calibri"/>
              </a:rPr>
              <a:t>to keep the                                   heart                                         beating at                                     </a:t>
            </a:r>
            <a:r>
              <a:rPr lang="en-GB" sz="1000" b="1" i="0" u="none" strike="noStrike" cap="none">
                <a:solidFill>
                  <a:schemeClr val="dk1"/>
                </a:solidFill>
                <a:latin typeface="Calibri"/>
                <a:ea typeface="Calibri"/>
                <a:cs typeface="Calibri"/>
                <a:sym typeface="Calibri"/>
              </a:rPr>
              <a:t>a regular                                          pace</a:t>
            </a:r>
            <a:r>
              <a:rPr lang="en-GB" sz="1000" b="0" i="0" u="none" strike="noStrike" cap="none">
                <a:solidFill>
                  <a:schemeClr val="dk1"/>
                </a:solidFill>
                <a:latin typeface="Calibri"/>
                <a:ea typeface="Calibri"/>
                <a:cs typeface="Calibri"/>
                <a:sym typeface="Calibri"/>
              </a:rPr>
              <a:t>.  </a:t>
            </a:r>
            <a:endParaRPr sz="300" b="0" i="0" u="none" strike="noStrike" cap="none">
              <a:solidFill>
                <a:schemeClr val="dk1"/>
              </a:solidFill>
              <a:latin typeface="Calibri"/>
              <a:ea typeface="Calibri"/>
              <a:cs typeface="Calibri"/>
              <a:sym typeface="Calibri"/>
            </a:endParaRPr>
          </a:p>
        </p:txBody>
      </p:sp>
      <p:sp>
        <p:nvSpPr>
          <p:cNvPr id="1382" name="Google Shape;1382;p51"/>
          <p:cNvSpPr txBox="1"/>
          <p:nvPr/>
        </p:nvSpPr>
        <p:spPr>
          <a:xfrm>
            <a:off x="8622234" y="1005159"/>
            <a:ext cx="3493500" cy="307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Calibri"/>
                <a:ea typeface="Calibri"/>
                <a:cs typeface="Calibri"/>
                <a:sym typeface="Calibri"/>
              </a:rPr>
              <a:t>The Importance and Impact of Technology</a:t>
            </a:r>
            <a:endParaRPr sz="1400" b="0" i="0" u="none" strike="noStrike" cap="none">
              <a:solidFill>
                <a:schemeClr val="lt1"/>
              </a:solidFill>
              <a:latin typeface="Calibri"/>
              <a:ea typeface="Calibri"/>
              <a:cs typeface="Calibri"/>
              <a:sym typeface="Calibri"/>
            </a:endParaRPr>
          </a:p>
        </p:txBody>
      </p:sp>
      <p:sp>
        <p:nvSpPr>
          <p:cNvPr id="1383" name="Google Shape;1383;p51"/>
          <p:cNvSpPr txBox="1"/>
          <p:nvPr/>
        </p:nvSpPr>
        <p:spPr>
          <a:xfrm>
            <a:off x="8623949" y="1343248"/>
            <a:ext cx="3491700" cy="9081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Improved diagnosis and Treatment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Calibri"/>
                <a:ea typeface="Calibri"/>
                <a:cs typeface="Calibri"/>
                <a:sym typeface="Calibri"/>
              </a:rPr>
              <a:t>New medical technology has become highly complex and high powered. It has significantly improved the ability for doctors to </a:t>
            </a:r>
            <a:r>
              <a:rPr lang="en-GB" sz="1050" b="1" i="0" u="none" strike="noStrike" cap="none">
                <a:solidFill>
                  <a:schemeClr val="dk1"/>
                </a:solidFill>
                <a:latin typeface="Calibri"/>
                <a:ea typeface="Calibri"/>
                <a:cs typeface="Calibri"/>
                <a:sym typeface="Calibri"/>
              </a:rPr>
              <a:t>diagnose</a:t>
            </a:r>
            <a:r>
              <a:rPr lang="en-GB" sz="1050" b="0" i="0" u="none" strike="noStrike" cap="none">
                <a:solidFill>
                  <a:schemeClr val="dk1"/>
                </a:solidFill>
                <a:latin typeface="Calibri"/>
                <a:ea typeface="Calibri"/>
                <a:cs typeface="Calibri"/>
                <a:sym typeface="Calibri"/>
              </a:rPr>
              <a:t> the cause of an illness, help </a:t>
            </a:r>
            <a:r>
              <a:rPr lang="en-GB" sz="1050" b="1" i="0" u="none" strike="noStrike" cap="none">
                <a:solidFill>
                  <a:schemeClr val="dk1"/>
                </a:solidFill>
                <a:latin typeface="Calibri"/>
                <a:ea typeface="Calibri"/>
                <a:cs typeface="Calibri"/>
                <a:sym typeface="Calibri"/>
              </a:rPr>
              <a:t>treat</a:t>
            </a:r>
            <a:r>
              <a:rPr lang="en-GB" sz="1050" b="0" i="0" u="none" strike="noStrike" cap="none">
                <a:solidFill>
                  <a:schemeClr val="dk1"/>
                </a:solidFill>
                <a:latin typeface="Calibri"/>
                <a:ea typeface="Calibri"/>
                <a:cs typeface="Calibri"/>
                <a:sym typeface="Calibri"/>
              </a:rPr>
              <a:t> and </a:t>
            </a:r>
            <a:r>
              <a:rPr lang="en-GB" sz="1050" b="1" i="0" u="none" strike="noStrike" cap="none">
                <a:solidFill>
                  <a:schemeClr val="dk1"/>
                </a:solidFill>
                <a:latin typeface="Calibri"/>
                <a:ea typeface="Calibri"/>
                <a:cs typeface="Calibri"/>
                <a:sym typeface="Calibri"/>
              </a:rPr>
              <a:t>control</a:t>
            </a:r>
            <a:r>
              <a:rPr lang="en-GB" sz="1050" b="0" i="0" u="none" strike="noStrike" cap="none">
                <a:solidFill>
                  <a:schemeClr val="dk1"/>
                </a:solidFill>
                <a:latin typeface="Calibri"/>
                <a:ea typeface="Calibri"/>
                <a:cs typeface="Calibri"/>
                <a:sym typeface="Calibri"/>
              </a:rPr>
              <a:t> illness.</a:t>
            </a:r>
            <a:endParaRPr sz="100" b="0" i="0" u="none" strike="noStrike" cap="none">
              <a:solidFill>
                <a:schemeClr val="dk1"/>
              </a:solidFill>
              <a:latin typeface="Calibri"/>
              <a:ea typeface="Calibri"/>
              <a:cs typeface="Calibri"/>
              <a:sym typeface="Calibri"/>
            </a:endParaRPr>
          </a:p>
        </p:txBody>
      </p:sp>
      <p:sp>
        <p:nvSpPr>
          <p:cNvPr id="1384" name="Google Shape;1384;p51"/>
          <p:cNvSpPr txBox="1"/>
          <p:nvPr/>
        </p:nvSpPr>
        <p:spPr>
          <a:xfrm>
            <a:off x="8626017" y="3152708"/>
            <a:ext cx="3489900" cy="1069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Patients Having More Control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Calibri"/>
                <a:ea typeface="Calibri"/>
                <a:cs typeface="Calibri"/>
                <a:sym typeface="Calibri"/>
              </a:rPr>
              <a:t>Medical technology has become easier and cheaper to produce.  Patients can be given or buy their own monitoring equipment from pharmacies and supermarkets to be used at </a:t>
            </a:r>
            <a:r>
              <a:rPr lang="en-GB" sz="1050" b="1" i="0" u="none" strike="noStrike" cap="none">
                <a:solidFill>
                  <a:schemeClr val="dk1"/>
                </a:solidFill>
                <a:latin typeface="Calibri"/>
                <a:ea typeface="Calibri"/>
                <a:cs typeface="Calibri"/>
                <a:sym typeface="Calibri"/>
              </a:rPr>
              <a:t>home</a:t>
            </a:r>
            <a:r>
              <a:rPr lang="en-GB" sz="1050" b="0" i="0" u="none" strike="noStrike" cap="none">
                <a:solidFill>
                  <a:schemeClr val="dk1"/>
                </a:solidFill>
                <a:latin typeface="Calibri"/>
                <a:ea typeface="Calibri"/>
                <a:cs typeface="Calibri"/>
                <a:sym typeface="Calibri"/>
              </a:rPr>
              <a:t>.  Blood pressure, blood sugar and cholesterol monitors all give patients more control over their health. </a:t>
            </a:r>
            <a:endParaRPr sz="100" b="0" i="0" u="none" strike="noStrike" cap="none">
              <a:solidFill>
                <a:schemeClr val="dk1"/>
              </a:solidFill>
              <a:latin typeface="Calibri"/>
              <a:ea typeface="Calibri"/>
              <a:cs typeface="Calibri"/>
              <a:sym typeface="Calibri"/>
            </a:endParaRPr>
          </a:p>
        </p:txBody>
      </p:sp>
      <p:sp>
        <p:nvSpPr>
          <p:cNvPr id="1385" name="Google Shape;1385;p51"/>
          <p:cNvSpPr txBox="1"/>
          <p:nvPr/>
        </p:nvSpPr>
        <p:spPr>
          <a:xfrm>
            <a:off x="8623949" y="2229378"/>
            <a:ext cx="3491700" cy="942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Greater Collaboration between Medical Experts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Calibri"/>
                <a:ea typeface="Calibri"/>
                <a:cs typeface="Calibri"/>
                <a:sym typeface="Calibri"/>
              </a:rPr>
              <a:t>Technology has helped scientists </a:t>
            </a:r>
            <a:r>
              <a:rPr lang="en-GB" sz="1050" b="1" i="0" u="none" strike="noStrike" cap="none">
                <a:solidFill>
                  <a:schemeClr val="dk1"/>
                </a:solidFill>
                <a:latin typeface="Calibri"/>
                <a:ea typeface="Calibri"/>
                <a:cs typeface="Calibri"/>
                <a:sym typeface="Calibri"/>
              </a:rPr>
              <a:t>collaborate</a:t>
            </a:r>
            <a:r>
              <a:rPr lang="en-GB" sz="1050" b="0" i="0" u="none" strike="noStrike" cap="none">
                <a:solidFill>
                  <a:schemeClr val="dk1"/>
                </a:solidFill>
                <a:latin typeface="Calibri"/>
                <a:ea typeface="Calibri"/>
                <a:cs typeface="Calibri"/>
                <a:sym typeface="Calibri"/>
              </a:rPr>
              <a:t> even more. Computers, data bases, the internet and quicker modes of transport have improved the way scientists can meet from all over the world to share their ideas.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
              <a:buFont typeface="Arial"/>
              <a:buNone/>
            </a:pPr>
            <a:endParaRPr sz="100" b="0" i="0" u="none" strike="noStrike" cap="none">
              <a:solidFill>
                <a:schemeClr val="dk1"/>
              </a:solidFill>
              <a:latin typeface="Calibri"/>
              <a:ea typeface="Calibri"/>
              <a:cs typeface="Calibri"/>
              <a:sym typeface="Calibri"/>
            </a:endParaRPr>
          </a:p>
        </p:txBody>
      </p:sp>
      <p:sp>
        <p:nvSpPr>
          <p:cNvPr id="1386" name="Google Shape;1386;p51"/>
          <p:cNvSpPr txBox="1"/>
          <p:nvPr/>
        </p:nvSpPr>
        <p:spPr>
          <a:xfrm>
            <a:off x="8629973" y="4195862"/>
            <a:ext cx="3485700" cy="942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Calibri"/>
                <a:ea typeface="Calibri"/>
                <a:cs typeface="Calibri"/>
                <a:sym typeface="Calibri"/>
              </a:rPr>
              <a:t>Scans, monitors and blood tests can produce </a:t>
            </a:r>
            <a:r>
              <a:rPr lang="en-GB" sz="1050" b="1" i="0" u="none" strike="noStrike" cap="none">
                <a:solidFill>
                  <a:schemeClr val="dk1"/>
                </a:solidFill>
                <a:latin typeface="Calibri"/>
                <a:ea typeface="Calibri"/>
                <a:cs typeface="Calibri"/>
                <a:sym typeface="Calibri"/>
              </a:rPr>
              <a:t>detailed results very quickly</a:t>
            </a:r>
            <a:r>
              <a:rPr lang="en-GB" sz="1050" b="0" i="0" u="none" strike="noStrike" cap="none">
                <a:solidFill>
                  <a:schemeClr val="dk1"/>
                </a:solidFill>
                <a:latin typeface="Calibri"/>
                <a:ea typeface="Calibri"/>
                <a:cs typeface="Calibri"/>
                <a:sym typeface="Calibri"/>
              </a:rPr>
              <a:t>. This means that illnesses can be diagnosed much </a:t>
            </a:r>
            <a:r>
              <a:rPr lang="en-GB" sz="1050" b="1" i="0" u="none" strike="noStrike" cap="none">
                <a:solidFill>
                  <a:schemeClr val="dk1"/>
                </a:solidFill>
                <a:latin typeface="Calibri"/>
                <a:ea typeface="Calibri"/>
                <a:cs typeface="Calibri"/>
                <a:sym typeface="Calibri"/>
              </a:rPr>
              <a:t>earlier</a:t>
            </a:r>
            <a:r>
              <a:rPr lang="en-GB" sz="1050" b="0" i="0" u="none" strike="noStrike" cap="none">
                <a:solidFill>
                  <a:schemeClr val="dk1"/>
                </a:solidFill>
                <a:latin typeface="Calibri"/>
                <a:ea typeface="Calibri"/>
                <a:cs typeface="Calibri"/>
                <a:sym typeface="Calibri"/>
              </a:rPr>
              <a:t> meaning any treatment will have a higher chance of success.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
              <a:buFont typeface="Arial"/>
              <a:buNone/>
            </a:pPr>
            <a:endParaRPr sz="100" b="0" i="0" u="none" strike="noStrike" cap="none">
              <a:solidFill>
                <a:schemeClr val="dk1"/>
              </a:solidFill>
              <a:latin typeface="Calibri"/>
              <a:ea typeface="Calibri"/>
              <a:cs typeface="Calibri"/>
              <a:sym typeface="Calibri"/>
            </a:endParaRPr>
          </a:p>
        </p:txBody>
      </p:sp>
      <p:sp>
        <p:nvSpPr>
          <p:cNvPr id="1387" name="Google Shape;1387;p51"/>
          <p:cNvSpPr txBox="1"/>
          <p:nvPr/>
        </p:nvSpPr>
        <p:spPr>
          <a:xfrm>
            <a:off x="8623948" y="5119192"/>
            <a:ext cx="3491700" cy="781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Greater Medical Accuracy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Calibri"/>
                <a:ea typeface="Calibri"/>
                <a:cs typeface="Calibri"/>
                <a:sym typeface="Calibri"/>
              </a:rPr>
              <a:t>Doctors can visually ‘</a:t>
            </a:r>
            <a:r>
              <a:rPr lang="en-GB" sz="1050" b="1" i="0" u="none" strike="noStrike" cap="none">
                <a:solidFill>
                  <a:schemeClr val="dk1"/>
                </a:solidFill>
                <a:latin typeface="Calibri"/>
                <a:ea typeface="Calibri"/>
                <a:cs typeface="Calibri"/>
                <a:sym typeface="Calibri"/>
              </a:rPr>
              <a:t>see</a:t>
            </a:r>
            <a:r>
              <a:rPr lang="en-GB" sz="1050" b="0" i="0" u="none" strike="noStrike" cap="none">
                <a:solidFill>
                  <a:schemeClr val="dk1"/>
                </a:solidFill>
                <a:latin typeface="Calibri"/>
                <a:ea typeface="Calibri"/>
                <a:cs typeface="Calibri"/>
                <a:sym typeface="Calibri"/>
              </a:rPr>
              <a:t>’ what is happening to a patient with </a:t>
            </a:r>
            <a:r>
              <a:rPr lang="en-GB" sz="1050" b="1" i="0" u="none" strike="noStrike" cap="none">
                <a:solidFill>
                  <a:schemeClr val="dk1"/>
                </a:solidFill>
                <a:latin typeface="Calibri"/>
                <a:ea typeface="Calibri"/>
                <a:cs typeface="Calibri"/>
                <a:sym typeface="Calibri"/>
              </a:rPr>
              <a:t>accuracy which </a:t>
            </a:r>
            <a:r>
              <a:rPr lang="en-GB" sz="1050" b="0" i="0" u="none" strike="noStrike" cap="none">
                <a:solidFill>
                  <a:schemeClr val="dk1"/>
                </a:solidFill>
                <a:latin typeface="Calibri"/>
                <a:ea typeface="Calibri"/>
                <a:cs typeface="Calibri"/>
                <a:sym typeface="Calibri"/>
              </a:rPr>
              <a:t>makes diagnosis and then treatment more effective.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
              <a:buFont typeface="Arial"/>
              <a:buNone/>
            </a:pPr>
            <a:endParaRPr sz="100" b="0" i="0" u="none" strike="noStrike" cap="none">
              <a:solidFill>
                <a:schemeClr val="dk1"/>
              </a:solidFill>
              <a:latin typeface="Calibri"/>
              <a:ea typeface="Calibri"/>
              <a:cs typeface="Calibri"/>
              <a:sym typeface="Calibri"/>
            </a:endParaRPr>
          </a:p>
        </p:txBody>
      </p:sp>
      <p:sp>
        <p:nvSpPr>
          <p:cNvPr id="1388" name="Google Shape;1388;p51"/>
          <p:cNvSpPr txBox="1"/>
          <p:nvPr/>
        </p:nvSpPr>
        <p:spPr>
          <a:xfrm>
            <a:off x="8623947" y="5869958"/>
            <a:ext cx="3491700" cy="908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Less Need for Surgery or Invasive Procedures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Calibri"/>
                <a:ea typeface="Calibri"/>
                <a:cs typeface="Calibri"/>
                <a:sym typeface="Calibri"/>
              </a:rPr>
              <a:t>Tests, scans and monitors have the advantage of being ‘</a:t>
            </a:r>
            <a:r>
              <a:rPr lang="en-GB" sz="1050" b="1" i="0" u="none" strike="noStrike" cap="none">
                <a:solidFill>
                  <a:schemeClr val="dk1"/>
                </a:solidFill>
                <a:latin typeface="Calibri"/>
                <a:ea typeface="Calibri"/>
                <a:cs typeface="Calibri"/>
                <a:sym typeface="Calibri"/>
              </a:rPr>
              <a:t>non-invasive’</a:t>
            </a:r>
            <a:r>
              <a:rPr lang="en-GB" sz="1050" b="0" i="0" u="none" strike="noStrike" cap="none">
                <a:solidFill>
                  <a:schemeClr val="dk1"/>
                </a:solidFill>
                <a:latin typeface="Calibri"/>
                <a:ea typeface="Calibri"/>
                <a:cs typeface="Calibri"/>
                <a:sym typeface="Calibri"/>
              </a:rPr>
              <a:t> meaning that patients no longer need surgery to diagnose a disease. This reduces a number of factors such as </a:t>
            </a:r>
            <a:r>
              <a:rPr lang="en-GB" sz="1050" b="1" i="0" u="none" strike="noStrike" cap="none">
                <a:solidFill>
                  <a:schemeClr val="dk1"/>
                </a:solidFill>
                <a:latin typeface="Calibri"/>
                <a:ea typeface="Calibri"/>
                <a:cs typeface="Calibri"/>
                <a:sym typeface="Calibri"/>
              </a:rPr>
              <a:t>time</a:t>
            </a:r>
            <a:r>
              <a:rPr lang="en-GB" sz="1050" b="0" i="0" u="none" strike="noStrike" cap="none">
                <a:solidFill>
                  <a:schemeClr val="dk1"/>
                </a:solidFill>
                <a:latin typeface="Calibri"/>
                <a:ea typeface="Calibri"/>
                <a:cs typeface="Calibri"/>
                <a:sym typeface="Calibri"/>
              </a:rPr>
              <a:t>, </a:t>
            </a:r>
            <a:r>
              <a:rPr lang="en-GB" sz="1050" b="1" i="0" u="none" strike="noStrike" cap="none">
                <a:solidFill>
                  <a:schemeClr val="dk1"/>
                </a:solidFill>
                <a:latin typeface="Calibri"/>
                <a:ea typeface="Calibri"/>
                <a:cs typeface="Calibri"/>
                <a:sym typeface="Calibri"/>
              </a:rPr>
              <a:t>money</a:t>
            </a:r>
            <a:r>
              <a:rPr lang="en-GB" sz="1050" b="0" i="0" u="none" strike="noStrike" cap="none">
                <a:solidFill>
                  <a:schemeClr val="dk1"/>
                </a:solidFill>
                <a:latin typeface="Calibri"/>
                <a:ea typeface="Calibri"/>
                <a:cs typeface="Calibri"/>
                <a:sym typeface="Calibri"/>
              </a:rPr>
              <a:t>, </a:t>
            </a:r>
            <a:r>
              <a:rPr lang="en-GB" sz="1050" b="1" i="0" u="none" strike="noStrike" cap="none">
                <a:solidFill>
                  <a:schemeClr val="dk1"/>
                </a:solidFill>
                <a:latin typeface="Calibri"/>
                <a:ea typeface="Calibri"/>
                <a:cs typeface="Calibri"/>
                <a:sym typeface="Calibri"/>
              </a:rPr>
              <a:t>risk to life </a:t>
            </a:r>
            <a:r>
              <a:rPr lang="en-GB" sz="1050" b="0" i="0" u="none" strike="noStrike" cap="none">
                <a:solidFill>
                  <a:schemeClr val="dk1"/>
                </a:solidFill>
                <a:latin typeface="Calibri"/>
                <a:ea typeface="Calibri"/>
                <a:cs typeface="Calibri"/>
                <a:sym typeface="Calibri"/>
              </a:rPr>
              <a:t>and </a:t>
            </a:r>
            <a:r>
              <a:rPr lang="en-GB" sz="1050" b="1" i="0" u="none" strike="noStrike" cap="none">
                <a:solidFill>
                  <a:schemeClr val="dk1"/>
                </a:solidFill>
                <a:latin typeface="Calibri"/>
                <a:ea typeface="Calibri"/>
                <a:cs typeface="Calibri"/>
                <a:sym typeface="Calibri"/>
              </a:rPr>
              <a:t>stress.</a:t>
            </a:r>
            <a:r>
              <a:rPr lang="en-GB" sz="105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1389" name="Google Shape;1389;p51" descr="High Level Of Blood Sugar Vector Icon Stock Vector - Illustration of  diabetic, dangerous: 81297690"/>
          <p:cNvPicPr preferRelativeResize="0"/>
          <p:nvPr/>
        </p:nvPicPr>
        <p:blipFill rotWithShape="1">
          <a:blip r:embed="rId8">
            <a:alphaModFix/>
          </a:blip>
          <a:srcRect l="22419" t="12747" r="34105" b="6522"/>
          <a:stretch/>
        </p:blipFill>
        <p:spPr>
          <a:xfrm>
            <a:off x="2962142" y="1233701"/>
            <a:ext cx="342483" cy="681919"/>
          </a:xfrm>
          <a:prstGeom prst="rect">
            <a:avLst/>
          </a:prstGeom>
          <a:noFill/>
          <a:ln>
            <a:noFill/>
          </a:ln>
        </p:spPr>
      </p:pic>
      <p:pic>
        <p:nvPicPr>
          <p:cNvPr id="1390" name="Google Shape;1390;p51" descr="Download Small - X Ray Vector Icon PNG Image with No Background - PNGkey.com"/>
          <p:cNvPicPr preferRelativeResize="0"/>
          <p:nvPr/>
        </p:nvPicPr>
        <p:blipFill rotWithShape="1">
          <a:blip r:embed="rId9">
            <a:alphaModFix/>
          </a:blip>
          <a:srcRect/>
          <a:stretch/>
        </p:blipFill>
        <p:spPr>
          <a:xfrm>
            <a:off x="4442691" y="1756934"/>
            <a:ext cx="630939" cy="897272"/>
          </a:xfrm>
          <a:prstGeom prst="rect">
            <a:avLst/>
          </a:prstGeom>
          <a:noFill/>
          <a:ln>
            <a:noFill/>
          </a:ln>
        </p:spPr>
      </p:pic>
      <p:pic>
        <p:nvPicPr>
          <p:cNvPr id="1391" name="Google Shape;1391;p51" descr="Mri Xray Medical Image Scan Ct - Medical Imaging , Free Transparent Clipart  - ClipartKey"/>
          <p:cNvPicPr preferRelativeResize="0"/>
          <p:nvPr/>
        </p:nvPicPr>
        <p:blipFill rotWithShape="1">
          <a:blip r:embed="rId10">
            <a:alphaModFix/>
          </a:blip>
          <a:srcRect/>
          <a:stretch/>
        </p:blipFill>
        <p:spPr>
          <a:xfrm>
            <a:off x="6145735" y="1915620"/>
            <a:ext cx="664276" cy="710094"/>
          </a:xfrm>
          <a:prstGeom prst="rect">
            <a:avLst/>
          </a:prstGeom>
          <a:noFill/>
          <a:ln>
            <a:noFill/>
          </a:ln>
        </p:spPr>
      </p:pic>
      <p:pic>
        <p:nvPicPr>
          <p:cNvPr id="1392" name="Google Shape;1392;p51" descr="Heart ekg clipart kid | Heart disease tattoo, Ekg tattoo, Heartbeat tattoo"/>
          <p:cNvPicPr preferRelativeResize="0"/>
          <p:nvPr/>
        </p:nvPicPr>
        <p:blipFill rotWithShape="1">
          <a:blip r:embed="rId11">
            <a:alphaModFix/>
          </a:blip>
          <a:srcRect/>
          <a:stretch/>
        </p:blipFill>
        <p:spPr>
          <a:xfrm flipH="1">
            <a:off x="7423989" y="1993771"/>
            <a:ext cx="1132818" cy="637702"/>
          </a:xfrm>
          <a:prstGeom prst="rect">
            <a:avLst/>
          </a:prstGeom>
          <a:noFill/>
          <a:ln>
            <a:noFill/>
          </a:ln>
        </p:spPr>
      </p:pic>
      <p:pic>
        <p:nvPicPr>
          <p:cNvPr id="1393" name="Google Shape;1393;p51"/>
          <p:cNvPicPr preferRelativeResize="0"/>
          <p:nvPr/>
        </p:nvPicPr>
        <p:blipFill rotWithShape="1">
          <a:blip r:embed="rId12">
            <a:alphaModFix/>
          </a:blip>
          <a:srcRect r="25909"/>
          <a:stretch/>
        </p:blipFill>
        <p:spPr>
          <a:xfrm>
            <a:off x="2675574" y="4137124"/>
            <a:ext cx="620809" cy="755200"/>
          </a:xfrm>
          <a:prstGeom prst="rect">
            <a:avLst/>
          </a:prstGeom>
          <a:noFill/>
          <a:ln>
            <a:noFill/>
          </a:ln>
        </p:spPr>
      </p:pic>
      <p:pic>
        <p:nvPicPr>
          <p:cNvPr id="1394" name="Google Shape;1394;p51" descr="Free Ultrasound Cliparts, Download Free Clip Art, Free Clip Art on Clipart  Library"/>
          <p:cNvPicPr preferRelativeResize="0"/>
          <p:nvPr/>
        </p:nvPicPr>
        <p:blipFill rotWithShape="1">
          <a:blip r:embed="rId13">
            <a:alphaModFix/>
          </a:blip>
          <a:srcRect l="21428" r="21565" b="4039"/>
          <a:stretch/>
        </p:blipFill>
        <p:spPr>
          <a:xfrm flipH="1">
            <a:off x="3956807" y="3755244"/>
            <a:ext cx="1117647" cy="1152903"/>
          </a:xfrm>
          <a:prstGeom prst="rect">
            <a:avLst/>
          </a:prstGeom>
          <a:noFill/>
          <a:ln>
            <a:noFill/>
          </a:ln>
        </p:spPr>
      </p:pic>
      <p:pic>
        <p:nvPicPr>
          <p:cNvPr id="1395" name="Google Shape;1395;p51" descr="Transparent Tests Clipart - Blood Tests Icon, HD Png Download , Transparent  Png Image - PNGitem"/>
          <p:cNvPicPr preferRelativeResize="0"/>
          <p:nvPr/>
        </p:nvPicPr>
        <p:blipFill rotWithShape="1">
          <a:blip r:embed="rId14">
            <a:alphaModFix/>
          </a:blip>
          <a:srcRect r="56161"/>
          <a:stretch/>
        </p:blipFill>
        <p:spPr>
          <a:xfrm>
            <a:off x="6340017" y="3905056"/>
            <a:ext cx="467653" cy="989567"/>
          </a:xfrm>
          <a:prstGeom prst="rect">
            <a:avLst/>
          </a:prstGeom>
          <a:noFill/>
          <a:ln>
            <a:noFill/>
          </a:ln>
        </p:spPr>
      </p:pic>
      <p:pic>
        <p:nvPicPr>
          <p:cNvPr id="1396" name="Google Shape;1396;p51" descr="Mri Xray Medical Image Scan Ct - Medical Imaging , Free Transparent Clipart  - ClipartKey"/>
          <p:cNvPicPr preferRelativeResize="0"/>
          <p:nvPr/>
        </p:nvPicPr>
        <p:blipFill rotWithShape="1">
          <a:blip r:embed="rId10">
            <a:alphaModFix/>
          </a:blip>
          <a:srcRect/>
          <a:stretch/>
        </p:blipFill>
        <p:spPr>
          <a:xfrm>
            <a:off x="8053552" y="4263472"/>
            <a:ext cx="526431" cy="637702"/>
          </a:xfrm>
          <a:prstGeom prst="rect">
            <a:avLst/>
          </a:prstGeom>
          <a:noFill/>
          <a:ln>
            <a:noFill/>
          </a:ln>
        </p:spPr>
      </p:pic>
      <p:pic>
        <p:nvPicPr>
          <p:cNvPr id="1397" name="Google Shape;1397;p51" descr="Pacemakers, Implantable Cardioverter Defibrillators (ICD) and Cardiac  Resynchronization Therapy (CRT) | Leaders in Pharmaceutical Business  Intelligence (LPBI) Group"/>
          <p:cNvPicPr preferRelativeResize="0"/>
          <p:nvPr/>
        </p:nvPicPr>
        <p:blipFill rotWithShape="1">
          <a:blip r:embed="rId15">
            <a:alphaModFix/>
          </a:blip>
          <a:srcRect l="20325"/>
          <a:stretch/>
        </p:blipFill>
        <p:spPr>
          <a:xfrm flipH="1">
            <a:off x="2216727" y="5597236"/>
            <a:ext cx="1075198" cy="1140233"/>
          </a:xfrm>
          <a:prstGeom prst="rect">
            <a:avLst/>
          </a:prstGeom>
          <a:noFill/>
          <a:ln>
            <a:noFill/>
          </a:ln>
        </p:spPr>
      </p:pic>
      <p:pic>
        <p:nvPicPr>
          <p:cNvPr id="1398" name="Google Shape;1398;p51" descr="Endoscope Cliparts, Stock Vector And Royalty Free Endoscope Illustrations"/>
          <p:cNvPicPr preferRelativeResize="0"/>
          <p:nvPr/>
        </p:nvPicPr>
        <p:blipFill rotWithShape="1">
          <a:blip r:embed="rId16">
            <a:alphaModFix/>
          </a:blip>
          <a:srcRect l="17706" t="16330" r="26413" b="19628"/>
          <a:stretch/>
        </p:blipFill>
        <p:spPr>
          <a:xfrm>
            <a:off x="4404437" y="5984809"/>
            <a:ext cx="662645" cy="759494"/>
          </a:xfrm>
          <a:prstGeom prst="rect">
            <a:avLst/>
          </a:prstGeom>
          <a:noFill/>
          <a:ln>
            <a:noFill/>
          </a:ln>
        </p:spPr>
      </p:pic>
      <p:pic>
        <p:nvPicPr>
          <p:cNvPr id="1399" name="Google Shape;1399;p51" descr="Microscope clip art (105884) Free SVG Download / 4 Vector"/>
          <p:cNvPicPr preferRelativeResize="0"/>
          <p:nvPr/>
        </p:nvPicPr>
        <p:blipFill rotWithShape="1">
          <a:blip r:embed="rId17">
            <a:alphaModFix/>
          </a:blip>
          <a:srcRect l="6707" b="6620"/>
          <a:stretch/>
        </p:blipFill>
        <p:spPr>
          <a:xfrm flipH="1">
            <a:off x="5852664" y="5274201"/>
            <a:ext cx="948856" cy="1481419"/>
          </a:xfrm>
          <a:prstGeom prst="rect">
            <a:avLst/>
          </a:prstGeom>
          <a:noFill/>
          <a:ln>
            <a:noFill/>
          </a:ln>
        </p:spPr>
      </p:pic>
      <p:pic>
        <p:nvPicPr>
          <p:cNvPr id="1400" name="Google Shape;1400;p51"/>
          <p:cNvPicPr preferRelativeResize="0"/>
          <p:nvPr/>
        </p:nvPicPr>
        <p:blipFill rotWithShape="1">
          <a:blip r:embed="rId18">
            <a:alphaModFix/>
          </a:blip>
          <a:srcRect/>
          <a:stretch/>
        </p:blipFill>
        <p:spPr>
          <a:xfrm>
            <a:off x="7222925" y="6087826"/>
            <a:ext cx="931318" cy="6975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6"/>
          <p:cNvSpPr txBox="1"/>
          <p:nvPr/>
        </p:nvSpPr>
        <p:spPr>
          <a:xfrm>
            <a:off x="89646" y="49103"/>
            <a:ext cx="17034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3b</a:t>
            </a:r>
            <a:endParaRPr/>
          </a:p>
        </p:txBody>
      </p:sp>
      <p:pic>
        <p:nvPicPr>
          <p:cNvPr id="156" name="Google Shape;156;p16" descr="Radio Newsman Regular"/>
          <p:cNvPicPr preferRelativeResize="0"/>
          <p:nvPr/>
        </p:nvPicPr>
        <p:blipFill rotWithShape="1">
          <a:blip r:embed="rId3">
            <a:alphaModFix/>
          </a:blip>
          <a:srcRect l="58713" b="-9998"/>
          <a:stretch/>
        </p:blipFill>
        <p:spPr>
          <a:xfrm>
            <a:off x="89646" y="1181005"/>
            <a:ext cx="1703296" cy="268295"/>
          </a:xfrm>
          <a:prstGeom prst="rect">
            <a:avLst/>
          </a:prstGeom>
          <a:noFill/>
          <a:ln>
            <a:noFill/>
          </a:ln>
        </p:spPr>
      </p:pic>
      <p:pic>
        <p:nvPicPr>
          <p:cNvPr id="157" name="Google Shape;157;p16" descr="Radio Newsman Regular"/>
          <p:cNvPicPr preferRelativeResize="0"/>
          <p:nvPr/>
        </p:nvPicPr>
        <p:blipFill rotWithShape="1">
          <a:blip r:embed="rId3">
            <a:alphaModFix/>
          </a:blip>
          <a:srcRect l="27432" r="42097" b="-14995"/>
          <a:stretch/>
        </p:blipFill>
        <p:spPr>
          <a:xfrm>
            <a:off x="89647" y="814167"/>
            <a:ext cx="1703292" cy="330014"/>
          </a:xfrm>
          <a:prstGeom prst="rect">
            <a:avLst/>
          </a:prstGeom>
          <a:noFill/>
          <a:ln>
            <a:noFill/>
          </a:ln>
        </p:spPr>
      </p:pic>
      <p:pic>
        <p:nvPicPr>
          <p:cNvPr id="158" name="Google Shape;158;p16" descr="Radio Newsman Regular"/>
          <p:cNvPicPr preferRelativeResize="0"/>
          <p:nvPr/>
        </p:nvPicPr>
        <p:blipFill rotWithShape="1">
          <a:blip r:embed="rId3">
            <a:alphaModFix/>
          </a:blip>
          <a:srcRect r="73478" b="-4997"/>
          <a:stretch/>
        </p:blipFill>
        <p:spPr>
          <a:xfrm>
            <a:off x="89646" y="437648"/>
            <a:ext cx="1703296" cy="376519"/>
          </a:xfrm>
          <a:prstGeom prst="rect">
            <a:avLst/>
          </a:prstGeom>
          <a:noFill/>
          <a:ln>
            <a:noFill/>
          </a:ln>
        </p:spPr>
      </p:pic>
      <p:pic>
        <p:nvPicPr>
          <p:cNvPr id="159" name="Google Shape;159;p16" descr="Image result for heart monitor clipart"/>
          <p:cNvPicPr preferRelativeResize="0"/>
          <p:nvPr/>
        </p:nvPicPr>
        <p:blipFill rotWithShape="1">
          <a:blip r:embed="rId4">
            <a:alphaModFix/>
          </a:blip>
          <a:srcRect t="39191" r="15902" b="38201"/>
          <a:stretch/>
        </p:blipFill>
        <p:spPr>
          <a:xfrm>
            <a:off x="0" y="1453000"/>
            <a:ext cx="1792941" cy="785474"/>
          </a:xfrm>
          <a:prstGeom prst="rect">
            <a:avLst/>
          </a:prstGeom>
          <a:noFill/>
          <a:ln>
            <a:noFill/>
          </a:ln>
        </p:spPr>
      </p:pic>
      <p:pic>
        <p:nvPicPr>
          <p:cNvPr id="160" name="Google Shape;160;p16" descr="Related image"/>
          <p:cNvPicPr preferRelativeResize="0"/>
          <p:nvPr/>
        </p:nvPicPr>
        <p:blipFill rotWithShape="1">
          <a:blip r:embed="rId5">
            <a:alphaModFix/>
          </a:blip>
          <a:srcRect/>
          <a:stretch/>
        </p:blipFill>
        <p:spPr>
          <a:xfrm>
            <a:off x="619697" y="1479317"/>
            <a:ext cx="732840" cy="664943"/>
          </a:xfrm>
          <a:prstGeom prst="rect">
            <a:avLst/>
          </a:prstGeom>
          <a:noFill/>
          <a:ln>
            <a:noFill/>
          </a:ln>
        </p:spPr>
      </p:pic>
      <p:sp>
        <p:nvSpPr>
          <p:cNvPr id="161" name="Google Shape;161;p16"/>
          <p:cNvSpPr txBox="1"/>
          <p:nvPr/>
        </p:nvSpPr>
        <p:spPr>
          <a:xfrm>
            <a:off x="1855694" y="49103"/>
            <a:ext cx="102363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1: </a:t>
            </a:r>
            <a:r>
              <a:rPr lang="en-GB" sz="1600">
                <a:solidFill>
                  <a:schemeClr val="lt1"/>
                </a:solidFill>
                <a:latin typeface="Calibri"/>
                <a:ea typeface="Calibri"/>
                <a:cs typeface="Calibri"/>
                <a:sym typeface="Calibri"/>
              </a:rPr>
              <a:t>Medicine in Medieval Britain c.1250-c.1500. The Theory of the Four Humours, Miasma &amp; Theory of Opposites.</a:t>
            </a:r>
            <a:endParaRPr/>
          </a:p>
        </p:txBody>
      </p:sp>
      <p:sp>
        <p:nvSpPr>
          <p:cNvPr id="162" name="Google Shape;162;p16"/>
          <p:cNvSpPr/>
          <p:nvPr/>
        </p:nvSpPr>
        <p:spPr>
          <a:xfrm>
            <a:off x="142838" y="2103360"/>
            <a:ext cx="1650000" cy="46668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16"/>
          <p:cNvSpPr txBox="1"/>
          <p:nvPr/>
        </p:nvSpPr>
        <p:spPr>
          <a:xfrm>
            <a:off x="196029" y="2144260"/>
            <a:ext cx="1534200" cy="307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KEY TERMS</a:t>
            </a:r>
            <a:endParaRPr sz="1400">
              <a:solidFill>
                <a:schemeClr val="lt1"/>
              </a:solidFill>
              <a:latin typeface="Calibri"/>
              <a:ea typeface="Calibri"/>
              <a:cs typeface="Calibri"/>
              <a:sym typeface="Calibri"/>
            </a:endParaRPr>
          </a:p>
        </p:txBody>
      </p:sp>
      <p:sp>
        <p:nvSpPr>
          <p:cNvPr id="164" name="Google Shape;164;p16"/>
          <p:cNvSpPr txBox="1"/>
          <p:nvPr/>
        </p:nvSpPr>
        <p:spPr>
          <a:xfrm>
            <a:off x="142837" y="2430627"/>
            <a:ext cx="1650000" cy="43407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Astrology</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Balance</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Black bile</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Blood</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Characteristic</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Choler/yellow bile</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Circulatory System</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Diagnosis</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Dissection</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Galen</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Hippocrates</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Humours</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Influential</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Miasma</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Phlegm</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Physician</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Seasons</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Soul</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Star signs</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Symptoms</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The Church</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Theory of Opposites</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Universities</a:t>
            </a:r>
            <a:endParaRPr sz="1200">
              <a:solidFill>
                <a:schemeClr val="dk1"/>
              </a:solidFill>
              <a:latin typeface="Calibri"/>
              <a:ea typeface="Calibri"/>
              <a:cs typeface="Calibri"/>
              <a:sym typeface="Calibri"/>
            </a:endParaRPr>
          </a:p>
        </p:txBody>
      </p:sp>
      <p:sp>
        <p:nvSpPr>
          <p:cNvPr id="165" name="Google Shape;165;p16"/>
          <p:cNvSpPr txBox="1"/>
          <p:nvPr/>
        </p:nvSpPr>
        <p:spPr>
          <a:xfrm>
            <a:off x="4220801" y="2009272"/>
            <a:ext cx="39900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GALEN’S THEORY OF OPPOSITES</a:t>
            </a:r>
            <a:endParaRPr sz="1200">
              <a:solidFill>
                <a:schemeClr val="lt1"/>
              </a:solidFill>
              <a:latin typeface="Calibri"/>
              <a:ea typeface="Calibri"/>
              <a:cs typeface="Calibri"/>
              <a:sym typeface="Calibri"/>
            </a:endParaRPr>
          </a:p>
        </p:txBody>
      </p:sp>
      <p:sp>
        <p:nvSpPr>
          <p:cNvPr id="166" name="Google Shape;166;p16"/>
          <p:cNvSpPr txBox="1"/>
          <p:nvPr/>
        </p:nvSpPr>
        <p:spPr>
          <a:xfrm>
            <a:off x="1847259" y="3769456"/>
            <a:ext cx="2321400" cy="3001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u="sng" dirty="0">
                <a:solidFill>
                  <a:schemeClr val="dk1"/>
                </a:solidFill>
                <a:latin typeface="Calibri"/>
                <a:ea typeface="Calibri"/>
                <a:cs typeface="Calibri"/>
                <a:sym typeface="Calibri"/>
              </a:rPr>
              <a:t>WHO WAS GALEN?</a:t>
            </a:r>
            <a:endParaRPr dirty="0"/>
          </a:p>
          <a:p>
            <a:pPr marL="0" marR="0" lvl="0" indent="0" algn="l" rtl="0">
              <a:spcBef>
                <a:spcPts val="0"/>
              </a:spcBef>
              <a:spcAft>
                <a:spcPts val="0"/>
              </a:spcAft>
              <a:buNone/>
            </a:pPr>
            <a:r>
              <a:rPr lang="en-GB" sz="1050" dirty="0">
                <a:solidFill>
                  <a:schemeClr val="dk1"/>
                </a:solidFill>
                <a:latin typeface="Calibri"/>
                <a:ea typeface="Calibri"/>
                <a:cs typeface="Calibri"/>
                <a:sym typeface="Calibri"/>
              </a:rPr>
              <a:t>Roughly 500 years after, physician Galen was </a:t>
            </a:r>
            <a:r>
              <a:rPr lang="en-GB" sz="1050" b="1" dirty="0">
                <a:solidFill>
                  <a:schemeClr val="dk1"/>
                </a:solidFill>
                <a:latin typeface="Calibri"/>
                <a:ea typeface="Calibri"/>
                <a:cs typeface="Calibri"/>
                <a:sym typeface="Calibri"/>
              </a:rPr>
              <a:t>influenced</a:t>
            </a:r>
            <a:r>
              <a:rPr lang="en-GB" sz="1050" dirty="0">
                <a:solidFill>
                  <a:schemeClr val="dk1"/>
                </a:solidFill>
                <a:latin typeface="Calibri"/>
                <a:ea typeface="Calibri"/>
                <a:cs typeface="Calibri"/>
                <a:sym typeface="Calibri"/>
              </a:rPr>
              <a:t> by Hippocrates’ Theory of the Four Humours and </a:t>
            </a:r>
            <a:r>
              <a:rPr lang="en-GB" sz="1050" b="1" dirty="0">
                <a:solidFill>
                  <a:schemeClr val="dk1"/>
                </a:solidFill>
                <a:latin typeface="Calibri"/>
                <a:ea typeface="Calibri"/>
                <a:cs typeface="Calibri"/>
                <a:sym typeface="Calibri"/>
              </a:rPr>
              <a:t>developed it further</a:t>
            </a:r>
            <a:r>
              <a:rPr lang="en-GB" sz="105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05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050" dirty="0">
                <a:solidFill>
                  <a:schemeClr val="dk1"/>
                </a:solidFill>
                <a:latin typeface="Calibri"/>
                <a:ea typeface="Calibri"/>
                <a:cs typeface="Calibri"/>
                <a:sym typeface="Calibri"/>
              </a:rPr>
              <a:t>Galen was a well-respected Greek physician at a gladiator school in Ancient Rome and even the physician to the </a:t>
            </a:r>
            <a:r>
              <a:rPr lang="en-GB" sz="1050" b="1" dirty="0">
                <a:solidFill>
                  <a:schemeClr val="dk1"/>
                </a:solidFill>
                <a:latin typeface="Calibri"/>
                <a:ea typeface="Calibri"/>
                <a:cs typeface="Calibri"/>
                <a:sym typeface="Calibri"/>
              </a:rPr>
              <a:t>Roman Emperor</a:t>
            </a:r>
            <a:r>
              <a:rPr lang="en-GB" sz="1050" dirty="0">
                <a:solidFill>
                  <a:schemeClr val="dk1"/>
                </a:solidFill>
                <a:latin typeface="Calibri"/>
                <a:ea typeface="Calibri"/>
                <a:cs typeface="Calibri"/>
                <a:sym typeface="Calibri"/>
              </a:rPr>
              <a:t>.  This meant he had a huge amount of </a:t>
            </a:r>
            <a:r>
              <a:rPr lang="en-GB" sz="1050" b="1" dirty="0">
                <a:solidFill>
                  <a:schemeClr val="dk1"/>
                </a:solidFill>
                <a:latin typeface="Calibri"/>
                <a:ea typeface="Calibri"/>
                <a:cs typeface="Calibri"/>
                <a:sym typeface="Calibri"/>
              </a:rPr>
              <a:t>influence</a:t>
            </a:r>
            <a:r>
              <a:rPr lang="en-GB" sz="1050" dirty="0">
                <a:solidFill>
                  <a:schemeClr val="dk1"/>
                </a:solidFill>
                <a:latin typeface="Calibri"/>
                <a:ea typeface="Calibri"/>
                <a:cs typeface="Calibri"/>
                <a:sym typeface="Calibri"/>
              </a:rPr>
              <a:t> on others.  He could have any resources to hand as he had the money to do so as well as time to experiment and write.  He left behind his writings of almost </a:t>
            </a:r>
            <a:r>
              <a:rPr lang="en-GB" sz="1050" b="1" dirty="0">
                <a:solidFill>
                  <a:schemeClr val="dk1"/>
                </a:solidFill>
                <a:latin typeface="Calibri"/>
                <a:ea typeface="Calibri"/>
                <a:cs typeface="Calibri"/>
                <a:sym typeface="Calibri"/>
              </a:rPr>
              <a:t>350 books</a:t>
            </a:r>
            <a:r>
              <a:rPr lang="en-GB" sz="1050" dirty="0">
                <a:solidFill>
                  <a:schemeClr val="dk1"/>
                </a:solidFill>
                <a:latin typeface="Calibri"/>
                <a:ea typeface="Calibri"/>
                <a:cs typeface="Calibri"/>
                <a:sym typeface="Calibri"/>
              </a:rPr>
              <a:t>.  His books became the basis for medical training in Medieval Europe.</a:t>
            </a:r>
            <a:endParaRPr sz="1000" dirty="0">
              <a:solidFill>
                <a:schemeClr val="dk1"/>
              </a:solidFill>
              <a:latin typeface="Calibri"/>
              <a:ea typeface="Calibri"/>
              <a:cs typeface="Calibri"/>
              <a:sym typeface="Calibri"/>
            </a:endParaRPr>
          </a:p>
        </p:txBody>
      </p:sp>
      <p:sp>
        <p:nvSpPr>
          <p:cNvPr id="167" name="Google Shape;167;p16"/>
          <p:cNvSpPr txBox="1"/>
          <p:nvPr/>
        </p:nvSpPr>
        <p:spPr>
          <a:xfrm>
            <a:off x="8271971" y="4574818"/>
            <a:ext cx="3820200" cy="2262117"/>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u="sng" dirty="0">
                <a:solidFill>
                  <a:schemeClr val="dk1"/>
                </a:solidFill>
                <a:latin typeface="Calibri"/>
                <a:ea typeface="Calibri"/>
                <a:cs typeface="Calibri"/>
                <a:sym typeface="Calibri"/>
              </a:rPr>
              <a:t>IMPORTANT TO REMEMBER</a:t>
            </a:r>
            <a:endParaRPr sz="1000" u="sng"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000" dirty="0">
                <a:solidFill>
                  <a:schemeClr val="dk1"/>
                </a:solidFill>
                <a:latin typeface="Calibri"/>
                <a:ea typeface="Calibri"/>
                <a:cs typeface="Calibri"/>
                <a:sym typeface="Calibri"/>
              </a:rPr>
              <a:t>The Theory of the Four Humours, the Theory of Opposites and Miasma are all incorrect beliefs.  However, they were at least ‘</a:t>
            </a:r>
            <a:r>
              <a:rPr lang="en-GB" sz="1000" b="1" dirty="0">
                <a:solidFill>
                  <a:schemeClr val="dk1"/>
                </a:solidFill>
                <a:latin typeface="Calibri"/>
                <a:ea typeface="Calibri"/>
                <a:cs typeface="Calibri"/>
                <a:sym typeface="Calibri"/>
              </a:rPr>
              <a:t>rational</a:t>
            </a:r>
            <a:r>
              <a:rPr lang="en-GB" sz="1000" dirty="0">
                <a:solidFill>
                  <a:schemeClr val="dk1"/>
                </a:solidFill>
                <a:latin typeface="Calibri"/>
                <a:ea typeface="Calibri"/>
                <a:cs typeface="Calibri"/>
                <a:sym typeface="Calibri"/>
              </a:rPr>
              <a:t>’  (something caused by nature not religion) and moved on slightly from a pure religious belief that it was God alone who caused illness.  This is important and it proves that some people were beginning to question disease in order to find cures.  This meant that people started to believe they could physically do something to prevent disease rather than have it as something that God alone controlled.</a:t>
            </a:r>
            <a:endParaRPr dirty="0"/>
          </a:p>
          <a:p>
            <a:pPr marL="0" marR="0" lvl="0" indent="0" algn="l" rtl="0">
              <a:spcBef>
                <a:spcPts val="0"/>
              </a:spcBef>
              <a:spcAft>
                <a:spcPts val="0"/>
              </a:spcAft>
              <a:buNone/>
            </a:pPr>
            <a:r>
              <a:rPr lang="en-GB" sz="1000" dirty="0">
                <a:solidFill>
                  <a:schemeClr val="dk1"/>
                </a:solidFill>
                <a:latin typeface="Calibri"/>
                <a:ea typeface="Calibri"/>
                <a:cs typeface="Calibri"/>
                <a:sym typeface="Calibri"/>
              </a:rPr>
              <a:t>Even though doctors today may try to prevent illness with a change in diet, the use of herbal remedies or exercise, in Medieval England the thinking behind it was incorrect.</a:t>
            </a:r>
          </a:p>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sp>
        <p:nvSpPr>
          <p:cNvPr id="168" name="Google Shape;168;p16"/>
          <p:cNvSpPr txBox="1"/>
          <p:nvPr/>
        </p:nvSpPr>
        <p:spPr>
          <a:xfrm>
            <a:off x="8271238" y="758673"/>
            <a:ext cx="3820800" cy="1485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1">
                <a:solidFill>
                  <a:schemeClr val="dk1"/>
                </a:solidFill>
                <a:latin typeface="Calibri"/>
                <a:ea typeface="Calibri"/>
                <a:cs typeface="Calibri"/>
                <a:sym typeface="Calibri"/>
              </a:rPr>
              <a:t>WHAT WAS MIASMA?</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A Miasma was the belief that ‘</a:t>
            </a:r>
            <a:r>
              <a:rPr lang="en-GB" sz="1000" b="1">
                <a:solidFill>
                  <a:schemeClr val="dk1"/>
                </a:solidFill>
                <a:latin typeface="Calibri"/>
                <a:ea typeface="Calibri"/>
                <a:cs typeface="Calibri"/>
                <a:sym typeface="Calibri"/>
              </a:rPr>
              <a:t>bad air</a:t>
            </a:r>
            <a:r>
              <a:rPr lang="en-GB" sz="1000">
                <a:solidFill>
                  <a:schemeClr val="dk1"/>
                </a:solidFill>
                <a:latin typeface="Calibri"/>
                <a:ea typeface="Calibri"/>
                <a:cs typeface="Calibri"/>
                <a:sym typeface="Calibri"/>
              </a:rPr>
              <a:t>’ was the cause of illness and disease if a person breathed it in. It was referred to at the time as the ‘</a:t>
            </a:r>
            <a:r>
              <a:rPr lang="en-GB" sz="1000" b="1">
                <a:solidFill>
                  <a:schemeClr val="dk1"/>
                </a:solidFill>
                <a:latin typeface="Calibri"/>
                <a:ea typeface="Calibri"/>
                <a:cs typeface="Calibri"/>
                <a:sym typeface="Calibri"/>
              </a:rPr>
              <a:t>corruption of the air</a:t>
            </a:r>
            <a:r>
              <a:rPr lang="en-GB" sz="1000">
                <a:solidFill>
                  <a:schemeClr val="dk1"/>
                </a:solidFill>
                <a:latin typeface="Calibri"/>
                <a:ea typeface="Calibri"/>
                <a:cs typeface="Calibri"/>
                <a:sym typeface="Calibri"/>
              </a:rPr>
              <a:t>’ rather than Miasma which was a term given to it later.  Both Hippocrates and Galen wrote about Miasma and started to suggest that swamps, waste, abattoirs and any smelly, rotting matter could cause disease.  This idea was very popular in the Medieval period and was so influential it lasted until the 1860s when it was replaced with the ‘Germ Theory’. </a:t>
            </a:r>
            <a:endParaRPr/>
          </a:p>
        </p:txBody>
      </p:sp>
      <p:sp>
        <p:nvSpPr>
          <p:cNvPr id="169" name="Google Shape;169;p16"/>
          <p:cNvSpPr txBox="1"/>
          <p:nvPr/>
        </p:nvSpPr>
        <p:spPr>
          <a:xfrm>
            <a:off x="6638635" y="3836154"/>
            <a:ext cx="1558800" cy="2839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a:solidFill>
                  <a:schemeClr val="dk1"/>
                </a:solidFill>
                <a:latin typeface="Calibri"/>
                <a:ea typeface="Calibri"/>
                <a:cs typeface="Calibri"/>
                <a:sym typeface="Calibri"/>
              </a:rPr>
              <a:t>Medieval physicians also carefully </a:t>
            </a:r>
            <a:r>
              <a:rPr lang="en-GB" sz="1050" b="1">
                <a:solidFill>
                  <a:schemeClr val="dk1"/>
                </a:solidFill>
                <a:latin typeface="Calibri"/>
                <a:ea typeface="Calibri"/>
                <a:cs typeface="Calibri"/>
                <a:sym typeface="Calibri"/>
              </a:rPr>
              <a:t>examined urine </a:t>
            </a:r>
            <a:r>
              <a:rPr lang="en-GB" sz="1050">
                <a:solidFill>
                  <a:schemeClr val="dk1"/>
                </a:solidFill>
                <a:latin typeface="Calibri"/>
                <a:ea typeface="Calibri"/>
                <a:cs typeface="Calibri"/>
                <a:sym typeface="Calibri"/>
              </a:rPr>
              <a:t>in order to make a diagnosis.  Examining urine was seen as one of the best ways to check the balance of the </a:t>
            </a:r>
            <a:r>
              <a:rPr lang="en-GB" sz="1050" b="1">
                <a:solidFill>
                  <a:schemeClr val="dk1"/>
                </a:solidFill>
                <a:latin typeface="Calibri"/>
                <a:ea typeface="Calibri"/>
                <a:cs typeface="Calibri"/>
                <a:sym typeface="Calibri"/>
              </a:rPr>
              <a:t>four humours.</a:t>
            </a:r>
            <a:r>
              <a:rPr lang="en-GB" sz="1050">
                <a:solidFill>
                  <a:schemeClr val="dk1"/>
                </a:solidFill>
                <a:latin typeface="Calibri"/>
                <a:ea typeface="Calibri"/>
                <a:cs typeface="Calibri"/>
                <a:sym typeface="Calibri"/>
              </a:rPr>
              <a:t>  Samples of urine would be sent to the physicians where it would be compared with a ‘</a:t>
            </a:r>
            <a:r>
              <a:rPr lang="en-GB" sz="1050" b="1">
                <a:solidFill>
                  <a:schemeClr val="dk1"/>
                </a:solidFill>
                <a:latin typeface="Calibri"/>
                <a:ea typeface="Calibri"/>
                <a:cs typeface="Calibri"/>
                <a:sym typeface="Calibri"/>
              </a:rPr>
              <a:t>urine chart’</a:t>
            </a:r>
            <a:r>
              <a:rPr lang="en-GB" sz="1050">
                <a:solidFill>
                  <a:schemeClr val="dk1"/>
                </a:solidFill>
                <a:latin typeface="Calibri"/>
                <a:ea typeface="Calibri"/>
                <a:cs typeface="Calibri"/>
                <a:sym typeface="Calibri"/>
              </a:rPr>
              <a:t>.  The physician would look at the </a:t>
            </a:r>
            <a:r>
              <a:rPr lang="en-GB" sz="1050" b="1">
                <a:solidFill>
                  <a:schemeClr val="dk1"/>
                </a:solidFill>
                <a:latin typeface="Calibri"/>
                <a:ea typeface="Calibri"/>
                <a:cs typeface="Calibri"/>
                <a:sym typeface="Calibri"/>
              </a:rPr>
              <a:t>colour</a:t>
            </a:r>
            <a:r>
              <a:rPr lang="en-GB" sz="1050">
                <a:solidFill>
                  <a:schemeClr val="dk1"/>
                </a:solidFill>
                <a:latin typeface="Calibri"/>
                <a:ea typeface="Calibri"/>
                <a:cs typeface="Calibri"/>
                <a:sym typeface="Calibri"/>
              </a:rPr>
              <a:t>, </a:t>
            </a:r>
            <a:r>
              <a:rPr lang="en-GB" sz="1050" b="1">
                <a:solidFill>
                  <a:schemeClr val="dk1"/>
                </a:solidFill>
                <a:latin typeface="Calibri"/>
                <a:ea typeface="Calibri"/>
                <a:cs typeface="Calibri"/>
                <a:sym typeface="Calibri"/>
              </a:rPr>
              <a:t>thickness</a:t>
            </a:r>
            <a:r>
              <a:rPr lang="en-GB" sz="1050">
                <a:solidFill>
                  <a:schemeClr val="dk1"/>
                </a:solidFill>
                <a:latin typeface="Calibri"/>
                <a:ea typeface="Calibri"/>
                <a:cs typeface="Calibri"/>
                <a:sym typeface="Calibri"/>
              </a:rPr>
              <a:t>, </a:t>
            </a:r>
            <a:r>
              <a:rPr lang="en-GB" sz="1050" b="1">
                <a:solidFill>
                  <a:schemeClr val="dk1"/>
                </a:solidFill>
                <a:latin typeface="Calibri"/>
                <a:ea typeface="Calibri"/>
                <a:cs typeface="Calibri"/>
                <a:sym typeface="Calibri"/>
              </a:rPr>
              <a:t>smell </a:t>
            </a:r>
            <a:r>
              <a:rPr lang="en-GB" sz="1050">
                <a:solidFill>
                  <a:schemeClr val="dk1"/>
                </a:solidFill>
                <a:latin typeface="Calibri"/>
                <a:ea typeface="Calibri"/>
                <a:cs typeface="Calibri"/>
                <a:sym typeface="Calibri"/>
              </a:rPr>
              <a:t>and even the </a:t>
            </a:r>
            <a:r>
              <a:rPr lang="en-GB" sz="1050" b="1">
                <a:solidFill>
                  <a:schemeClr val="dk1"/>
                </a:solidFill>
                <a:latin typeface="Calibri"/>
                <a:ea typeface="Calibri"/>
                <a:cs typeface="Calibri"/>
                <a:sym typeface="Calibri"/>
              </a:rPr>
              <a:t>taste</a:t>
            </a:r>
            <a:r>
              <a:rPr lang="en-GB" sz="1050">
                <a:solidFill>
                  <a:schemeClr val="dk1"/>
                </a:solidFill>
                <a:latin typeface="Calibri"/>
                <a:ea typeface="Calibri"/>
                <a:cs typeface="Calibri"/>
                <a:sym typeface="Calibri"/>
              </a:rPr>
              <a:t> of urine to make a diagnosis.</a:t>
            </a:r>
            <a:endParaRPr sz="900">
              <a:solidFill>
                <a:schemeClr val="dk1"/>
              </a:solidFill>
              <a:latin typeface="Calibri"/>
              <a:ea typeface="Calibri"/>
              <a:cs typeface="Calibri"/>
              <a:sym typeface="Calibri"/>
            </a:endParaRPr>
          </a:p>
        </p:txBody>
      </p:sp>
      <p:sp>
        <p:nvSpPr>
          <p:cNvPr id="170" name="Google Shape;170;p16"/>
          <p:cNvSpPr txBox="1"/>
          <p:nvPr/>
        </p:nvSpPr>
        <p:spPr>
          <a:xfrm>
            <a:off x="7312037" y="7891914"/>
            <a:ext cx="4002300" cy="70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Calibri"/>
                <a:ea typeface="Calibri"/>
                <a:cs typeface="Calibri"/>
                <a:sym typeface="Calibri"/>
              </a:rPr>
              <a:t>8. THE METHODS USED BY HIPPOCRATES</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Hippocrates was careful to carefully observe ALL the symptoms of his patient and record them.  He then fitted their symptoms with the theory of the Four Humours.</a:t>
            </a:r>
            <a:endParaRPr/>
          </a:p>
        </p:txBody>
      </p:sp>
      <p:sp>
        <p:nvSpPr>
          <p:cNvPr id="171" name="Google Shape;171;p16"/>
          <p:cNvSpPr txBox="1"/>
          <p:nvPr/>
        </p:nvSpPr>
        <p:spPr>
          <a:xfrm>
            <a:off x="1855695" y="437648"/>
            <a:ext cx="23130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GALEN (129 – 210AD)</a:t>
            </a:r>
            <a:endParaRPr sz="1200">
              <a:solidFill>
                <a:schemeClr val="lt1"/>
              </a:solidFill>
              <a:latin typeface="Calibri"/>
              <a:ea typeface="Calibri"/>
              <a:cs typeface="Calibri"/>
              <a:sym typeface="Calibri"/>
            </a:endParaRPr>
          </a:p>
        </p:txBody>
      </p:sp>
      <p:sp>
        <p:nvSpPr>
          <p:cNvPr id="172" name="Google Shape;172;p16"/>
          <p:cNvSpPr txBox="1"/>
          <p:nvPr/>
        </p:nvSpPr>
        <p:spPr>
          <a:xfrm>
            <a:off x="4233306" y="2321467"/>
            <a:ext cx="3973200" cy="1169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Galen’s idea was that </a:t>
            </a:r>
            <a:r>
              <a:rPr lang="en-GB" sz="1000" b="1">
                <a:solidFill>
                  <a:schemeClr val="dk1"/>
                </a:solidFill>
                <a:latin typeface="Calibri"/>
                <a:ea typeface="Calibri"/>
                <a:cs typeface="Calibri"/>
                <a:sym typeface="Calibri"/>
              </a:rPr>
              <a:t>balancing </a:t>
            </a:r>
            <a:r>
              <a:rPr lang="en-GB" sz="1000">
                <a:solidFill>
                  <a:schemeClr val="dk1"/>
                </a:solidFill>
                <a:latin typeface="Calibri"/>
                <a:ea typeface="Calibri"/>
                <a:cs typeface="Calibri"/>
                <a:sym typeface="Calibri"/>
              </a:rPr>
              <a:t>the four humours could be achieved by using the </a:t>
            </a:r>
            <a:r>
              <a:rPr lang="en-GB" sz="1000" b="1">
                <a:solidFill>
                  <a:schemeClr val="dk1"/>
                </a:solidFill>
                <a:latin typeface="Calibri"/>
                <a:ea typeface="Calibri"/>
                <a:cs typeface="Calibri"/>
                <a:sym typeface="Calibri"/>
              </a:rPr>
              <a:t>Theory of Opposites</a:t>
            </a:r>
            <a:r>
              <a:rPr lang="en-GB" sz="1000">
                <a:solidFill>
                  <a:schemeClr val="dk1"/>
                </a:solidFill>
                <a:latin typeface="Calibri"/>
                <a:ea typeface="Calibri"/>
                <a:cs typeface="Calibri"/>
                <a:sym typeface="Calibri"/>
              </a:rPr>
              <a:t>.  For example, a fever which caused very hot temperatures could be treated with a patient eating </a:t>
            </a:r>
            <a:r>
              <a:rPr lang="en-GB" sz="1000" b="1">
                <a:solidFill>
                  <a:schemeClr val="dk1"/>
                </a:solidFill>
                <a:latin typeface="Calibri"/>
                <a:ea typeface="Calibri"/>
                <a:cs typeface="Calibri"/>
                <a:sym typeface="Calibri"/>
              </a:rPr>
              <a:t>cucumber</a:t>
            </a:r>
            <a:r>
              <a:rPr lang="en-GB" sz="1000">
                <a:solidFill>
                  <a:schemeClr val="dk1"/>
                </a:solidFill>
                <a:latin typeface="Calibri"/>
                <a:ea typeface="Calibri"/>
                <a:cs typeface="Calibri"/>
                <a:sym typeface="Calibri"/>
              </a:rPr>
              <a:t> which would cool them down.  A patient with a cold and too much phlegm could be cured by eating </a:t>
            </a:r>
            <a:r>
              <a:rPr lang="en-GB" sz="1000" b="1">
                <a:solidFill>
                  <a:schemeClr val="dk1"/>
                </a:solidFill>
                <a:latin typeface="Calibri"/>
                <a:ea typeface="Calibri"/>
                <a:cs typeface="Calibri"/>
                <a:sym typeface="Calibri"/>
              </a:rPr>
              <a:t>hot peppers </a:t>
            </a:r>
            <a:r>
              <a:rPr lang="en-GB" sz="1000">
                <a:solidFill>
                  <a:schemeClr val="dk1"/>
                </a:solidFill>
                <a:latin typeface="Calibri"/>
                <a:ea typeface="Calibri"/>
                <a:cs typeface="Calibri"/>
                <a:sym typeface="Calibri"/>
              </a:rPr>
              <a:t>to make them sweat out the liquid.  </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Galen believed that different foods, drinks, herbs and spices also contained a humour which could balance out the humours in the body.</a:t>
            </a:r>
            <a:endParaRPr/>
          </a:p>
        </p:txBody>
      </p:sp>
      <p:sp>
        <p:nvSpPr>
          <p:cNvPr id="173" name="Google Shape;173;p16"/>
          <p:cNvSpPr txBox="1"/>
          <p:nvPr/>
        </p:nvSpPr>
        <p:spPr>
          <a:xfrm>
            <a:off x="4220801" y="748813"/>
            <a:ext cx="3990000" cy="1223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a:solidFill>
                  <a:schemeClr val="dk1"/>
                </a:solidFill>
                <a:latin typeface="Calibri"/>
                <a:ea typeface="Calibri"/>
                <a:cs typeface="Calibri"/>
                <a:sym typeface="Calibri"/>
              </a:rPr>
              <a:t>Galen too, was able to observe and make notes on his patients.  Also, he would draw </a:t>
            </a:r>
            <a:r>
              <a:rPr lang="en-GB" sz="1050" b="1">
                <a:solidFill>
                  <a:schemeClr val="dk1"/>
                </a:solidFill>
                <a:latin typeface="Calibri"/>
                <a:ea typeface="Calibri"/>
                <a:cs typeface="Calibri"/>
                <a:sym typeface="Calibri"/>
              </a:rPr>
              <a:t>detailed diagrams </a:t>
            </a:r>
            <a:r>
              <a:rPr lang="en-GB" sz="1050">
                <a:solidFill>
                  <a:schemeClr val="dk1"/>
                </a:solidFill>
                <a:latin typeface="Calibri"/>
                <a:ea typeface="Calibri"/>
                <a:cs typeface="Calibri"/>
                <a:sym typeface="Calibri"/>
              </a:rPr>
              <a:t>of human anatomy using knowledge he had from operating on the wounded gladiators under his care.  However, he was only able to use information from the </a:t>
            </a:r>
            <a:r>
              <a:rPr lang="en-GB" sz="1050" b="1">
                <a:solidFill>
                  <a:schemeClr val="dk1"/>
                </a:solidFill>
                <a:latin typeface="Calibri"/>
                <a:ea typeface="Calibri"/>
                <a:cs typeface="Calibri"/>
                <a:sym typeface="Calibri"/>
              </a:rPr>
              <a:t>dissection of animals </a:t>
            </a:r>
            <a:r>
              <a:rPr lang="en-GB" sz="1050">
                <a:solidFill>
                  <a:schemeClr val="dk1"/>
                </a:solidFill>
                <a:latin typeface="Calibri"/>
                <a:ea typeface="Calibri"/>
                <a:cs typeface="Calibri"/>
                <a:sym typeface="Calibri"/>
              </a:rPr>
              <a:t>as the Church at this time did not allow human dissections unless under certain circumstances, for example on a person executed for a crime.</a:t>
            </a:r>
            <a:endParaRPr/>
          </a:p>
        </p:txBody>
      </p:sp>
      <p:sp>
        <p:nvSpPr>
          <p:cNvPr id="174" name="Google Shape;174;p16"/>
          <p:cNvSpPr txBox="1"/>
          <p:nvPr/>
        </p:nvSpPr>
        <p:spPr>
          <a:xfrm>
            <a:off x="8265062" y="437648"/>
            <a:ext cx="38271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THE BELIEF IN ‘MIASMA’</a:t>
            </a:r>
            <a:endParaRPr sz="1200">
              <a:solidFill>
                <a:schemeClr val="lt1"/>
              </a:solidFill>
              <a:latin typeface="Calibri"/>
              <a:ea typeface="Calibri"/>
              <a:cs typeface="Calibri"/>
              <a:sym typeface="Calibri"/>
            </a:endParaRPr>
          </a:p>
        </p:txBody>
      </p:sp>
      <p:sp>
        <p:nvSpPr>
          <p:cNvPr id="175" name="Google Shape;175;p16"/>
          <p:cNvSpPr txBox="1"/>
          <p:nvPr/>
        </p:nvSpPr>
        <p:spPr>
          <a:xfrm>
            <a:off x="8271972" y="3277200"/>
            <a:ext cx="3820200" cy="1177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u="sng" dirty="0">
                <a:solidFill>
                  <a:schemeClr val="dk1"/>
                </a:solidFill>
                <a:latin typeface="Calibri"/>
                <a:ea typeface="Calibri"/>
                <a:cs typeface="Calibri"/>
                <a:sym typeface="Calibri"/>
              </a:rPr>
              <a:t>RELIGION &amp; THE FOUR HUMOURS</a:t>
            </a:r>
            <a:endParaRPr dirty="0"/>
          </a:p>
          <a:p>
            <a:pPr marL="0" marR="0" lvl="0" indent="0" algn="l" rtl="0">
              <a:spcBef>
                <a:spcPts val="0"/>
              </a:spcBef>
              <a:spcAft>
                <a:spcPts val="0"/>
              </a:spcAft>
              <a:buNone/>
            </a:pPr>
            <a:r>
              <a:rPr lang="en-GB" sz="1000" dirty="0">
                <a:solidFill>
                  <a:schemeClr val="dk1"/>
                </a:solidFill>
                <a:latin typeface="Calibri"/>
                <a:ea typeface="Calibri"/>
                <a:cs typeface="Calibri"/>
                <a:sym typeface="Calibri"/>
              </a:rPr>
              <a:t>Bad smells and gasses were still linked to </a:t>
            </a:r>
            <a:r>
              <a:rPr lang="en-GB" sz="1000" b="1" dirty="0">
                <a:solidFill>
                  <a:schemeClr val="dk1"/>
                </a:solidFill>
                <a:latin typeface="Calibri"/>
                <a:ea typeface="Calibri"/>
                <a:cs typeface="Calibri"/>
                <a:sym typeface="Calibri"/>
              </a:rPr>
              <a:t>God</a:t>
            </a:r>
            <a:r>
              <a:rPr lang="en-GB" sz="1000" dirty="0">
                <a:solidFill>
                  <a:schemeClr val="dk1"/>
                </a:solidFill>
                <a:latin typeface="Calibri"/>
                <a:ea typeface="Calibri"/>
                <a:cs typeface="Calibri"/>
                <a:sym typeface="Calibri"/>
              </a:rPr>
              <a:t>.  A clean and sweet-smelling home was a sign of </a:t>
            </a:r>
            <a:r>
              <a:rPr lang="en-GB" sz="1000" b="1" dirty="0">
                <a:solidFill>
                  <a:schemeClr val="dk1"/>
                </a:solidFill>
                <a:latin typeface="Calibri"/>
                <a:ea typeface="Calibri"/>
                <a:cs typeface="Calibri"/>
                <a:sym typeface="Calibri"/>
              </a:rPr>
              <a:t>religious purity</a:t>
            </a:r>
            <a:r>
              <a:rPr lang="en-GB" sz="1000" dirty="0">
                <a:solidFill>
                  <a:schemeClr val="dk1"/>
                </a:solidFill>
                <a:latin typeface="Calibri"/>
                <a:ea typeface="Calibri"/>
                <a:cs typeface="Calibri"/>
                <a:sym typeface="Calibri"/>
              </a:rPr>
              <a:t>.  Incense was often burned in churches and homes to ‘</a:t>
            </a:r>
            <a:r>
              <a:rPr lang="en-GB" sz="1000" b="1" dirty="0">
                <a:solidFill>
                  <a:schemeClr val="dk1"/>
                </a:solidFill>
                <a:latin typeface="Calibri"/>
                <a:ea typeface="Calibri"/>
                <a:cs typeface="Calibri"/>
                <a:sym typeface="Calibri"/>
              </a:rPr>
              <a:t>purify</a:t>
            </a:r>
            <a:r>
              <a:rPr lang="en-GB" sz="1000" dirty="0">
                <a:solidFill>
                  <a:schemeClr val="dk1"/>
                </a:solidFill>
                <a:latin typeface="Calibri"/>
                <a:ea typeface="Calibri"/>
                <a:cs typeface="Calibri"/>
                <a:sym typeface="Calibri"/>
              </a:rPr>
              <a:t>’ the air.  Homes that smelt bad were linked with sinfulness and corruption.  If a person was unwashed, other people would avoid them in case they breathed in their </a:t>
            </a:r>
            <a:r>
              <a:rPr lang="en-GB" sz="1000" b="1" dirty="0">
                <a:solidFill>
                  <a:schemeClr val="dk1"/>
                </a:solidFill>
                <a:latin typeface="Calibri"/>
                <a:ea typeface="Calibri"/>
                <a:cs typeface="Calibri"/>
                <a:sym typeface="Calibri"/>
              </a:rPr>
              <a:t>bad miasma </a:t>
            </a:r>
            <a:r>
              <a:rPr lang="en-GB" sz="1000" dirty="0">
                <a:solidFill>
                  <a:schemeClr val="dk1"/>
                </a:solidFill>
                <a:latin typeface="Calibri"/>
                <a:ea typeface="Calibri"/>
                <a:cs typeface="Calibri"/>
                <a:sym typeface="Calibri"/>
              </a:rPr>
              <a:t>and contracted the disease.  </a:t>
            </a:r>
            <a:endParaRPr sz="900" dirty="0">
              <a:solidFill>
                <a:schemeClr val="dk1"/>
              </a:solidFill>
              <a:latin typeface="Calibri"/>
              <a:ea typeface="Calibri"/>
              <a:cs typeface="Calibri"/>
              <a:sym typeface="Calibri"/>
            </a:endParaRPr>
          </a:p>
        </p:txBody>
      </p:sp>
      <p:sp>
        <p:nvSpPr>
          <p:cNvPr id="176" name="Google Shape;176;p16"/>
          <p:cNvSpPr txBox="1"/>
          <p:nvPr/>
        </p:nvSpPr>
        <p:spPr>
          <a:xfrm>
            <a:off x="4231337" y="3510784"/>
            <a:ext cx="39753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MEDIEVAL URINE CHARTS</a:t>
            </a:r>
            <a:endParaRPr sz="1200">
              <a:solidFill>
                <a:schemeClr val="lt1"/>
              </a:solidFill>
              <a:latin typeface="Calibri"/>
              <a:ea typeface="Calibri"/>
              <a:cs typeface="Calibri"/>
              <a:sym typeface="Calibri"/>
            </a:endParaRPr>
          </a:p>
        </p:txBody>
      </p:sp>
      <p:sp>
        <p:nvSpPr>
          <p:cNvPr id="177" name="Google Shape;177;p16"/>
          <p:cNvSpPr txBox="1"/>
          <p:nvPr/>
        </p:nvSpPr>
        <p:spPr>
          <a:xfrm>
            <a:off x="4222905" y="434767"/>
            <a:ext cx="39879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GALEN’S METHODS</a:t>
            </a:r>
            <a:endParaRPr sz="1200">
              <a:solidFill>
                <a:schemeClr val="lt1"/>
              </a:solidFill>
              <a:latin typeface="Calibri"/>
              <a:ea typeface="Calibri"/>
              <a:cs typeface="Calibri"/>
              <a:sym typeface="Calibri"/>
            </a:endParaRPr>
          </a:p>
        </p:txBody>
      </p:sp>
      <p:sp>
        <p:nvSpPr>
          <p:cNvPr id="178" name="Google Shape;178;p16"/>
          <p:cNvSpPr txBox="1"/>
          <p:nvPr/>
        </p:nvSpPr>
        <p:spPr>
          <a:xfrm>
            <a:off x="8265062" y="2402657"/>
            <a:ext cx="3827100" cy="715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u="sng">
                <a:solidFill>
                  <a:schemeClr val="dk1"/>
                </a:solidFill>
                <a:latin typeface="Calibri"/>
                <a:ea typeface="Calibri"/>
                <a:cs typeface="Calibri"/>
                <a:sym typeface="Calibri"/>
              </a:rPr>
              <a:t>NOT ALL BAD!</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Miasma often prompted people to do hygienic things such as trying to clean up streets.  This of course would help prevent disease but for the wrong reasons as there was no knowledge of germs. </a:t>
            </a:r>
            <a:endParaRPr/>
          </a:p>
        </p:txBody>
      </p:sp>
      <p:pic>
        <p:nvPicPr>
          <p:cNvPr id="179" name="Google Shape;179;p16"/>
          <p:cNvPicPr preferRelativeResize="0"/>
          <p:nvPr/>
        </p:nvPicPr>
        <p:blipFill rotWithShape="1">
          <a:blip r:embed="rId6">
            <a:alphaModFix/>
          </a:blip>
          <a:srcRect/>
          <a:stretch/>
        </p:blipFill>
        <p:spPr>
          <a:xfrm>
            <a:off x="4220800" y="3796415"/>
            <a:ext cx="2411102" cy="2878978"/>
          </a:xfrm>
          <a:prstGeom prst="rect">
            <a:avLst/>
          </a:prstGeom>
          <a:noFill/>
          <a:ln>
            <a:noFill/>
          </a:ln>
        </p:spPr>
      </p:pic>
      <p:pic>
        <p:nvPicPr>
          <p:cNvPr id="180" name="Google Shape;180;p16"/>
          <p:cNvPicPr preferRelativeResize="0"/>
          <p:nvPr/>
        </p:nvPicPr>
        <p:blipFill rotWithShape="1">
          <a:blip r:embed="rId7">
            <a:alphaModFix/>
          </a:blip>
          <a:srcRect l="6437" r="7154" b="2912"/>
          <a:stretch/>
        </p:blipFill>
        <p:spPr>
          <a:xfrm>
            <a:off x="1882586" y="758673"/>
            <a:ext cx="2272761" cy="300082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sp>
        <p:nvSpPr>
          <p:cNvPr id="1406" name="Google Shape;1406;p52"/>
          <p:cNvSpPr/>
          <p:nvPr/>
        </p:nvSpPr>
        <p:spPr>
          <a:xfrm>
            <a:off x="8495959" y="1041755"/>
            <a:ext cx="3619800" cy="3147000"/>
          </a:xfrm>
          <a:prstGeom prst="roundRect">
            <a:avLst>
              <a:gd name="adj" fmla="val 8180"/>
            </a:avLst>
          </a:prstGeom>
          <a:solidFill>
            <a:schemeClr val="lt1"/>
          </a:solidFill>
          <a:ln w="1905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7" name="Google Shape;1407;p52"/>
          <p:cNvSpPr txBox="1"/>
          <p:nvPr/>
        </p:nvSpPr>
        <p:spPr>
          <a:xfrm>
            <a:off x="89648" y="49103"/>
            <a:ext cx="13944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Calibri"/>
                <a:ea typeface="Calibri"/>
                <a:cs typeface="Calibri"/>
                <a:sym typeface="Calibri"/>
              </a:rPr>
              <a:t>Lesson 31a</a:t>
            </a:r>
            <a:endParaRPr sz="1400" b="0" i="0" u="none" strike="noStrike" cap="none">
              <a:solidFill>
                <a:srgbClr val="000000"/>
              </a:solidFill>
              <a:latin typeface="Arial"/>
              <a:ea typeface="Arial"/>
              <a:cs typeface="Arial"/>
              <a:sym typeface="Arial"/>
            </a:endParaRPr>
          </a:p>
        </p:txBody>
      </p:sp>
      <p:pic>
        <p:nvPicPr>
          <p:cNvPr id="1408" name="Google Shape;1408;p52" descr="Radio Newsman Regular"/>
          <p:cNvPicPr preferRelativeResize="0"/>
          <p:nvPr/>
        </p:nvPicPr>
        <p:blipFill rotWithShape="1">
          <a:blip r:embed="rId3">
            <a:alphaModFix/>
          </a:blip>
          <a:srcRect l="58712" b="-9997"/>
          <a:stretch/>
        </p:blipFill>
        <p:spPr>
          <a:xfrm>
            <a:off x="84866" y="870379"/>
            <a:ext cx="1356560" cy="184730"/>
          </a:xfrm>
          <a:prstGeom prst="rect">
            <a:avLst/>
          </a:prstGeom>
          <a:noFill/>
          <a:ln>
            <a:noFill/>
          </a:ln>
        </p:spPr>
      </p:pic>
      <p:pic>
        <p:nvPicPr>
          <p:cNvPr id="1409" name="Google Shape;1409;p52" descr="Radio Newsman Regular"/>
          <p:cNvPicPr preferRelativeResize="0"/>
          <p:nvPr/>
        </p:nvPicPr>
        <p:blipFill rotWithShape="1">
          <a:blip r:embed="rId4">
            <a:alphaModFix/>
          </a:blip>
          <a:srcRect l="27432" r="42097" b="-14995"/>
          <a:stretch/>
        </p:blipFill>
        <p:spPr>
          <a:xfrm>
            <a:off x="84866" y="658192"/>
            <a:ext cx="1399182" cy="225827"/>
          </a:xfrm>
          <a:prstGeom prst="rect">
            <a:avLst/>
          </a:prstGeom>
          <a:noFill/>
          <a:ln>
            <a:noFill/>
          </a:ln>
        </p:spPr>
      </p:pic>
      <p:pic>
        <p:nvPicPr>
          <p:cNvPr id="1410" name="Google Shape;1410;p52" descr="Radio Newsman Regular"/>
          <p:cNvPicPr preferRelativeResize="0"/>
          <p:nvPr/>
        </p:nvPicPr>
        <p:blipFill rotWithShape="1">
          <a:blip r:embed="rId5">
            <a:alphaModFix/>
          </a:blip>
          <a:srcRect r="73478" b="-4997"/>
          <a:stretch/>
        </p:blipFill>
        <p:spPr>
          <a:xfrm>
            <a:off x="89647" y="387657"/>
            <a:ext cx="1394403" cy="286426"/>
          </a:xfrm>
          <a:prstGeom prst="rect">
            <a:avLst/>
          </a:prstGeom>
          <a:noFill/>
          <a:ln>
            <a:noFill/>
          </a:ln>
        </p:spPr>
      </p:pic>
      <p:sp>
        <p:nvSpPr>
          <p:cNvPr id="1411" name="Google Shape;1411;p52"/>
          <p:cNvSpPr txBox="1"/>
          <p:nvPr/>
        </p:nvSpPr>
        <p:spPr>
          <a:xfrm>
            <a:off x="1555126" y="49103"/>
            <a:ext cx="105606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Calibri"/>
                <a:ea typeface="Calibri"/>
                <a:cs typeface="Calibri"/>
                <a:sym typeface="Calibri"/>
              </a:rPr>
              <a:t>UNIT 2: </a:t>
            </a:r>
            <a:r>
              <a:rPr lang="en-GB" sz="1600" b="0" i="0" u="none" strike="noStrike" cap="none">
                <a:solidFill>
                  <a:schemeClr val="lt1"/>
                </a:solidFill>
                <a:latin typeface="Calibri"/>
                <a:ea typeface="Calibri"/>
                <a:cs typeface="Calibri"/>
                <a:sym typeface="Calibri"/>
              </a:rPr>
              <a:t>Medicine – 1900 to Present Day – Improved Treatment of Patients – The Impact of the National Health Service</a:t>
            </a:r>
            <a:endParaRPr sz="1600" b="1" i="0" u="sng" strike="noStrike" cap="none">
              <a:solidFill>
                <a:schemeClr val="lt1"/>
              </a:solidFill>
              <a:latin typeface="Calibri"/>
              <a:ea typeface="Calibri"/>
              <a:cs typeface="Calibri"/>
              <a:sym typeface="Calibri"/>
            </a:endParaRPr>
          </a:p>
        </p:txBody>
      </p:sp>
      <p:pic>
        <p:nvPicPr>
          <p:cNvPr id="1412" name="Google Shape;1412;p52" descr="Image result for heart monitor clipart"/>
          <p:cNvPicPr preferRelativeResize="0"/>
          <p:nvPr/>
        </p:nvPicPr>
        <p:blipFill rotWithShape="1">
          <a:blip r:embed="rId6">
            <a:alphaModFix/>
          </a:blip>
          <a:srcRect t="39191" r="15902" b="38200"/>
          <a:stretch/>
        </p:blipFill>
        <p:spPr>
          <a:xfrm>
            <a:off x="0" y="1062545"/>
            <a:ext cx="1484050" cy="785474"/>
          </a:xfrm>
          <a:prstGeom prst="rect">
            <a:avLst/>
          </a:prstGeom>
          <a:noFill/>
          <a:ln>
            <a:noFill/>
          </a:ln>
        </p:spPr>
      </p:pic>
      <p:pic>
        <p:nvPicPr>
          <p:cNvPr id="1413" name="Google Shape;1413;p52" descr="Related image"/>
          <p:cNvPicPr preferRelativeResize="0"/>
          <p:nvPr/>
        </p:nvPicPr>
        <p:blipFill rotWithShape="1">
          <a:blip r:embed="rId7">
            <a:alphaModFix/>
          </a:blip>
          <a:srcRect/>
          <a:stretch/>
        </p:blipFill>
        <p:spPr>
          <a:xfrm>
            <a:off x="492922" y="1091990"/>
            <a:ext cx="732840" cy="664943"/>
          </a:xfrm>
          <a:prstGeom prst="rect">
            <a:avLst/>
          </a:prstGeom>
          <a:noFill/>
          <a:ln>
            <a:noFill/>
          </a:ln>
        </p:spPr>
      </p:pic>
      <p:sp>
        <p:nvSpPr>
          <p:cNvPr id="1414" name="Google Shape;1414;p52"/>
          <p:cNvSpPr/>
          <p:nvPr/>
        </p:nvSpPr>
        <p:spPr>
          <a:xfrm>
            <a:off x="67200" y="1756933"/>
            <a:ext cx="1416900" cy="49566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5" name="Google Shape;1415;p52"/>
          <p:cNvSpPr txBox="1"/>
          <p:nvPr/>
        </p:nvSpPr>
        <p:spPr>
          <a:xfrm>
            <a:off x="90387" y="1782139"/>
            <a:ext cx="13032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KEY TERMS</a:t>
            </a:r>
            <a:endParaRPr sz="1200" b="0" i="0" u="none" strike="noStrike" cap="none">
              <a:solidFill>
                <a:schemeClr val="lt1"/>
              </a:solidFill>
              <a:latin typeface="Calibri"/>
              <a:ea typeface="Calibri"/>
              <a:cs typeface="Calibri"/>
              <a:sym typeface="Calibri"/>
            </a:endParaRPr>
          </a:p>
        </p:txBody>
      </p:sp>
      <p:sp>
        <p:nvSpPr>
          <p:cNvPr id="1416" name="Google Shape;1416;p52"/>
          <p:cNvSpPr txBox="1"/>
          <p:nvPr/>
        </p:nvSpPr>
        <p:spPr>
          <a:xfrm>
            <a:off x="29582" y="2059138"/>
            <a:ext cx="1411800" cy="489480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Democracy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Beverage Report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Attitudes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Aneurin Bevan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GPs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National Health Service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National Insurance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Voluntary Hospitals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City Hospitals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Waiting Times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Specialist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Prescriptions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MRSA</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Chemotherapy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‘Cradle to Grave’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Health Visitors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Life Expectancy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Demand</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World War Two</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Boar War</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Togetherness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1" i="0" u="none" strike="noStrike" cap="none">
                <a:solidFill>
                  <a:schemeClr val="dk1"/>
                </a:solidFill>
                <a:latin typeface="Calibri"/>
                <a:ea typeface="Calibri"/>
                <a:cs typeface="Calibri"/>
                <a:sym typeface="Calibri"/>
              </a:rPr>
              <a:t>Superbugs</a:t>
            </a:r>
            <a:endParaRPr sz="1400" b="0" i="0" u="none" strike="noStrike" cap="none">
              <a:solidFill>
                <a:srgbClr val="000000"/>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Noto Sans Symbols"/>
              <a:buNone/>
            </a:pPr>
            <a:endParaRPr sz="1200" b="1" i="0" u="none" strike="noStrike" cap="none">
              <a:solidFill>
                <a:schemeClr val="dk1"/>
              </a:solidFill>
              <a:latin typeface="Calibri"/>
              <a:ea typeface="Calibri"/>
              <a:cs typeface="Calibri"/>
              <a:sym typeface="Calibri"/>
            </a:endParaRPr>
          </a:p>
        </p:txBody>
      </p:sp>
      <p:sp>
        <p:nvSpPr>
          <p:cNvPr id="1417" name="Google Shape;1417;p52"/>
          <p:cNvSpPr txBox="1"/>
          <p:nvPr/>
        </p:nvSpPr>
        <p:spPr>
          <a:xfrm>
            <a:off x="1555126" y="387657"/>
            <a:ext cx="10560600" cy="60030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HISTORICAL CONTEXT:  </a:t>
            </a:r>
            <a:r>
              <a:rPr lang="en-GB" sz="1100" b="0" i="0" u="none" strike="noStrike" cap="none">
                <a:solidFill>
                  <a:schemeClr val="dk1"/>
                </a:solidFill>
                <a:latin typeface="Calibri"/>
                <a:ea typeface="Calibri"/>
                <a:cs typeface="Calibri"/>
                <a:sym typeface="Calibri"/>
              </a:rPr>
              <a:t>The </a:t>
            </a:r>
            <a:r>
              <a:rPr lang="en-GB" sz="1100" b="1" i="0" u="none" strike="noStrike" cap="none">
                <a:solidFill>
                  <a:schemeClr val="dk1"/>
                </a:solidFill>
                <a:latin typeface="Calibri"/>
                <a:ea typeface="Calibri"/>
                <a:cs typeface="Calibri"/>
                <a:sym typeface="Calibri"/>
              </a:rPr>
              <a:t>National Health Service </a:t>
            </a:r>
            <a:r>
              <a:rPr lang="en-GB" sz="1100" b="0" i="0" u="none" strike="noStrike" cap="none">
                <a:solidFill>
                  <a:schemeClr val="dk1"/>
                </a:solidFill>
                <a:latin typeface="Calibri"/>
                <a:ea typeface="Calibri"/>
                <a:cs typeface="Calibri"/>
                <a:sym typeface="Calibri"/>
              </a:rPr>
              <a:t>was formed in </a:t>
            </a:r>
            <a:r>
              <a:rPr lang="en-GB" sz="1100" b="1" i="0" u="none" strike="noStrike" cap="none">
                <a:solidFill>
                  <a:schemeClr val="dk1"/>
                </a:solidFill>
                <a:latin typeface="Calibri"/>
                <a:ea typeface="Calibri"/>
                <a:cs typeface="Calibri"/>
                <a:sym typeface="Calibri"/>
              </a:rPr>
              <a:t>1948 </a:t>
            </a:r>
            <a:r>
              <a:rPr lang="en-GB" sz="1100" b="0" i="0" u="none" strike="noStrike" cap="none">
                <a:solidFill>
                  <a:schemeClr val="dk1"/>
                </a:solidFill>
                <a:latin typeface="Calibri"/>
                <a:ea typeface="Calibri"/>
                <a:cs typeface="Calibri"/>
                <a:sym typeface="Calibri"/>
              </a:rPr>
              <a:t>by the Labour government Minister for Health, </a:t>
            </a:r>
            <a:r>
              <a:rPr lang="en-GB" sz="1100" b="1" i="0" u="none" strike="noStrike" cap="none">
                <a:solidFill>
                  <a:schemeClr val="dk1"/>
                </a:solidFill>
                <a:latin typeface="Calibri"/>
                <a:ea typeface="Calibri"/>
                <a:cs typeface="Calibri"/>
                <a:sym typeface="Calibri"/>
              </a:rPr>
              <a:t>Aneurin Bevan</a:t>
            </a:r>
            <a:r>
              <a:rPr lang="en-GB" sz="1100" b="0" i="0" u="none" strike="noStrike" cap="none">
                <a:solidFill>
                  <a:schemeClr val="dk1"/>
                </a:solidFill>
                <a:latin typeface="Calibri"/>
                <a:ea typeface="Calibri"/>
                <a:cs typeface="Calibri"/>
                <a:sym typeface="Calibri"/>
              </a:rPr>
              <a:t>.  It was the biggest government intervention in medical care that Britain had ever seen and had a significant impact on the health of the nation. For the first time, the government took </a:t>
            </a:r>
            <a:r>
              <a:rPr lang="en-GB" sz="1100" b="1" i="0" u="none" strike="noStrike" cap="none">
                <a:solidFill>
                  <a:schemeClr val="dk1"/>
                </a:solidFill>
                <a:latin typeface="Calibri"/>
                <a:ea typeface="Calibri"/>
                <a:cs typeface="Calibri"/>
                <a:sym typeface="Calibri"/>
              </a:rPr>
              <a:t>full control </a:t>
            </a:r>
            <a:r>
              <a:rPr lang="en-GB" sz="1100" b="0" i="0" u="none" strike="noStrike" cap="none">
                <a:solidFill>
                  <a:schemeClr val="dk1"/>
                </a:solidFill>
                <a:latin typeface="Calibri"/>
                <a:ea typeface="Calibri"/>
                <a:cs typeface="Calibri"/>
                <a:sym typeface="Calibri"/>
              </a:rPr>
              <a:t>of the healthcare system  and promised that it would support the health of a nation from ‘</a:t>
            </a:r>
            <a:r>
              <a:rPr lang="en-GB" sz="1100" b="1" i="0" u="none" strike="noStrike" cap="none">
                <a:solidFill>
                  <a:schemeClr val="dk1"/>
                </a:solidFill>
                <a:latin typeface="Calibri"/>
                <a:ea typeface="Calibri"/>
                <a:cs typeface="Calibri"/>
                <a:sym typeface="Calibri"/>
              </a:rPr>
              <a:t>Cradle to Grave</a:t>
            </a:r>
            <a:r>
              <a:rPr lang="en-GB" sz="1100" b="0" i="0" u="none" strike="noStrike" cap="none">
                <a:solidFill>
                  <a:schemeClr val="dk1"/>
                </a:solidFill>
                <a:latin typeface="Calibri"/>
                <a:ea typeface="Calibri"/>
                <a:cs typeface="Calibri"/>
                <a:sym typeface="Calibri"/>
              </a:rPr>
              <a:t>’. Its services would also be </a:t>
            </a:r>
            <a:r>
              <a:rPr lang="en-GB" sz="1100" b="1" i="0" u="none" strike="noStrike" cap="none">
                <a:solidFill>
                  <a:schemeClr val="dk1"/>
                </a:solidFill>
                <a:latin typeface="Calibri"/>
                <a:ea typeface="Calibri"/>
                <a:cs typeface="Calibri"/>
                <a:sym typeface="Calibri"/>
              </a:rPr>
              <a:t>free</a:t>
            </a:r>
            <a:r>
              <a:rPr lang="en-GB" sz="1100" b="0" i="0" u="none" strike="noStrike" cap="none">
                <a:solidFill>
                  <a:schemeClr val="dk1"/>
                </a:solidFill>
                <a:latin typeface="Calibri"/>
                <a:ea typeface="Calibri"/>
                <a:cs typeface="Calibri"/>
                <a:sym typeface="Calibri"/>
              </a:rPr>
              <a:t> for everyone – no matter how rich or poor. </a:t>
            </a:r>
            <a:endParaRPr sz="1100" b="1" i="0" u="none" strike="noStrike" cap="none">
              <a:solidFill>
                <a:srgbClr val="002060"/>
              </a:solidFill>
              <a:latin typeface="Calibri"/>
              <a:ea typeface="Calibri"/>
              <a:cs typeface="Calibri"/>
              <a:sym typeface="Calibri"/>
            </a:endParaRPr>
          </a:p>
        </p:txBody>
      </p:sp>
      <p:sp>
        <p:nvSpPr>
          <p:cNvPr id="1418" name="Google Shape;1418;p52"/>
          <p:cNvSpPr txBox="1"/>
          <p:nvPr/>
        </p:nvSpPr>
        <p:spPr>
          <a:xfrm>
            <a:off x="1555126" y="1022126"/>
            <a:ext cx="6878400" cy="307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Calibri"/>
                <a:ea typeface="Calibri"/>
                <a:cs typeface="Calibri"/>
                <a:sym typeface="Calibri"/>
              </a:rPr>
              <a:t>Why was the NHS launched in 1948?</a:t>
            </a:r>
            <a:endParaRPr sz="1400" b="0" i="0" u="none" strike="noStrike" cap="none">
              <a:solidFill>
                <a:schemeClr val="lt1"/>
              </a:solidFill>
              <a:latin typeface="Calibri"/>
              <a:ea typeface="Calibri"/>
              <a:cs typeface="Calibri"/>
              <a:sym typeface="Calibri"/>
            </a:endParaRPr>
          </a:p>
        </p:txBody>
      </p:sp>
      <p:sp>
        <p:nvSpPr>
          <p:cNvPr id="1419" name="Google Shape;1419;p52"/>
          <p:cNvSpPr txBox="1"/>
          <p:nvPr/>
        </p:nvSpPr>
        <p:spPr>
          <a:xfrm>
            <a:off x="5052179" y="4557523"/>
            <a:ext cx="3381300" cy="2216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alibri"/>
                <a:ea typeface="Calibri"/>
                <a:cs typeface="Calibri"/>
                <a:sym typeface="Calibri"/>
              </a:rPr>
              <a:t>Changing Social Attitudes towards the Poor</a:t>
            </a:r>
            <a:endParaRPr sz="1200" b="0" i="0" u="none" strike="noStrike" cap="none">
              <a:solidFill>
                <a:schemeClr val="dk1"/>
              </a:solidFill>
              <a:latin typeface="Calibri"/>
              <a:ea typeface="Calibri"/>
              <a:cs typeface="Calibri"/>
              <a:sym typeface="Calibri"/>
            </a:endParaRPr>
          </a:p>
          <a:p>
            <a:pPr marL="85725" marR="0" lvl="0" indent="-85725" algn="l" rtl="0">
              <a:lnSpc>
                <a:spcPct val="100000"/>
              </a:lnSpc>
              <a:spcBef>
                <a:spcPts val="0"/>
              </a:spcBef>
              <a:spcAft>
                <a:spcPts val="0"/>
              </a:spcAft>
              <a:buClr>
                <a:schemeClr val="dk1"/>
              </a:buClr>
              <a:buSzPts val="1050"/>
              <a:buFont typeface="Arial"/>
              <a:buChar char="•"/>
            </a:pPr>
            <a:r>
              <a:rPr lang="en-GB" sz="1050" b="0" i="0" u="none" strike="noStrike" cap="none">
                <a:solidFill>
                  <a:schemeClr val="dk1"/>
                </a:solidFill>
                <a:latin typeface="Calibri"/>
                <a:ea typeface="Calibri"/>
                <a:cs typeface="Calibri"/>
                <a:sym typeface="Calibri"/>
              </a:rPr>
              <a:t>For the first time, </a:t>
            </a:r>
            <a:r>
              <a:rPr lang="en-GB" sz="1050" b="1" i="0" u="none" strike="noStrike" cap="none">
                <a:solidFill>
                  <a:schemeClr val="dk1"/>
                </a:solidFill>
                <a:latin typeface="Calibri"/>
                <a:ea typeface="Calibri"/>
                <a:cs typeface="Calibri"/>
                <a:sym typeface="Calibri"/>
              </a:rPr>
              <a:t>rich and poor </a:t>
            </a:r>
            <a:r>
              <a:rPr lang="en-GB" sz="1050" b="0" i="0" u="none" strike="noStrike" cap="none">
                <a:solidFill>
                  <a:schemeClr val="dk1"/>
                </a:solidFill>
                <a:latin typeface="Calibri"/>
                <a:ea typeface="Calibri"/>
                <a:cs typeface="Calibri"/>
                <a:sym typeface="Calibri"/>
              </a:rPr>
              <a:t>had come together to fight alongside each other during war.  There was a feeling of ‘</a:t>
            </a:r>
            <a:r>
              <a:rPr lang="en-GB" sz="1050" b="1" i="0" u="none" strike="noStrike" cap="none">
                <a:solidFill>
                  <a:schemeClr val="dk1"/>
                </a:solidFill>
                <a:latin typeface="Calibri"/>
                <a:ea typeface="Calibri"/>
                <a:cs typeface="Calibri"/>
                <a:sym typeface="Calibri"/>
              </a:rPr>
              <a:t>togetherness</a:t>
            </a:r>
            <a:r>
              <a:rPr lang="en-GB" sz="1050" b="0" i="0" u="none" strike="noStrike" cap="none">
                <a:solidFill>
                  <a:schemeClr val="dk1"/>
                </a:solidFill>
                <a:latin typeface="Calibri"/>
                <a:ea typeface="Calibri"/>
                <a:cs typeface="Calibri"/>
                <a:sym typeface="Calibri"/>
              </a:rPr>
              <a:t>’ and that rich and poor were not that different from each other when fighting for a common cause.  It became accepted that everyone should have </a:t>
            </a:r>
            <a:r>
              <a:rPr lang="en-GB" sz="1050" b="1" i="0" u="none" strike="noStrike" cap="none">
                <a:solidFill>
                  <a:schemeClr val="dk1"/>
                </a:solidFill>
                <a:latin typeface="Calibri"/>
                <a:ea typeface="Calibri"/>
                <a:cs typeface="Calibri"/>
                <a:sym typeface="Calibri"/>
              </a:rPr>
              <a:t>equal access </a:t>
            </a:r>
            <a:r>
              <a:rPr lang="en-GB" sz="1050" b="0" i="0" u="none" strike="noStrike" cap="none">
                <a:solidFill>
                  <a:schemeClr val="dk1"/>
                </a:solidFill>
                <a:latin typeface="Calibri"/>
                <a:ea typeface="Calibri"/>
                <a:cs typeface="Calibri"/>
                <a:sym typeface="Calibri"/>
              </a:rPr>
              <a:t>to care once the wars had ended as they had done during the fighting. </a:t>
            </a:r>
            <a:endParaRPr sz="1400" b="0" i="0" u="none" strike="noStrike" cap="none">
              <a:solidFill>
                <a:srgbClr val="000000"/>
              </a:solidFill>
              <a:latin typeface="Arial"/>
              <a:ea typeface="Arial"/>
              <a:cs typeface="Arial"/>
              <a:sym typeface="Arial"/>
            </a:endParaRPr>
          </a:p>
          <a:p>
            <a:pPr marL="85725" marR="0" lvl="0" indent="-85725" algn="l" rtl="0">
              <a:lnSpc>
                <a:spcPct val="100000"/>
              </a:lnSpc>
              <a:spcBef>
                <a:spcPts val="0"/>
              </a:spcBef>
              <a:spcAft>
                <a:spcPts val="0"/>
              </a:spcAft>
              <a:buClr>
                <a:schemeClr val="dk1"/>
              </a:buClr>
              <a:buSzPts val="1050"/>
              <a:buFont typeface="Arial"/>
              <a:buChar char="•"/>
            </a:pPr>
            <a:r>
              <a:rPr lang="en-GB" sz="1050" b="0" i="0" u="none" strike="noStrike" cap="none">
                <a:solidFill>
                  <a:schemeClr val="dk1"/>
                </a:solidFill>
                <a:latin typeface="Calibri"/>
                <a:ea typeface="Calibri"/>
                <a:cs typeface="Calibri"/>
                <a:sym typeface="Calibri"/>
              </a:rPr>
              <a:t>The </a:t>
            </a:r>
            <a:r>
              <a:rPr lang="en-GB" sz="1050" b="1" i="0" u="none" strike="noStrike" cap="none">
                <a:solidFill>
                  <a:schemeClr val="dk1"/>
                </a:solidFill>
                <a:latin typeface="Calibri"/>
                <a:ea typeface="Calibri"/>
                <a:cs typeface="Calibri"/>
                <a:sym typeface="Calibri"/>
              </a:rPr>
              <a:t>evacuation </a:t>
            </a:r>
            <a:r>
              <a:rPr lang="en-GB" sz="1050" b="0" i="0" u="none" strike="noStrike" cap="none">
                <a:solidFill>
                  <a:schemeClr val="dk1"/>
                </a:solidFill>
                <a:latin typeface="Calibri"/>
                <a:ea typeface="Calibri"/>
                <a:cs typeface="Calibri"/>
                <a:sym typeface="Calibri"/>
              </a:rPr>
              <a:t>of poorer city children to the countryside shocked many middle class families when they took in unhealthy and </a:t>
            </a:r>
            <a:r>
              <a:rPr lang="en-GB" sz="1050" b="1" i="0" u="none" strike="noStrike" cap="none">
                <a:solidFill>
                  <a:schemeClr val="dk1"/>
                </a:solidFill>
                <a:latin typeface="Calibri"/>
                <a:ea typeface="Calibri"/>
                <a:cs typeface="Calibri"/>
                <a:sym typeface="Calibri"/>
              </a:rPr>
              <a:t>undernourished</a:t>
            </a:r>
            <a:r>
              <a:rPr lang="en-GB" sz="1050" b="0" i="0" u="none" strike="noStrike" cap="none">
                <a:solidFill>
                  <a:schemeClr val="dk1"/>
                </a:solidFill>
                <a:latin typeface="Calibri"/>
                <a:ea typeface="Calibri"/>
                <a:cs typeface="Calibri"/>
                <a:sym typeface="Calibri"/>
              </a:rPr>
              <a:t> children suffering from a wide range of illnesses.  This gave the idea of a National Health Service plenty of </a:t>
            </a:r>
            <a:r>
              <a:rPr lang="en-GB" sz="1050" b="1" i="0" u="none" strike="noStrike" cap="none">
                <a:solidFill>
                  <a:schemeClr val="dk1"/>
                </a:solidFill>
                <a:latin typeface="Calibri"/>
                <a:ea typeface="Calibri"/>
                <a:cs typeface="Calibri"/>
                <a:sym typeface="Calibri"/>
              </a:rPr>
              <a:t>public support </a:t>
            </a:r>
            <a:r>
              <a:rPr lang="en-GB" sz="1050" b="0" i="0" u="none" strike="noStrike" cap="none">
                <a:solidFill>
                  <a:schemeClr val="dk1"/>
                </a:solidFill>
                <a:latin typeface="Calibri"/>
                <a:ea typeface="Calibri"/>
                <a:cs typeface="Calibri"/>
                <a:sym typeface="Calibri"/>
              </a:rPr>
              <a:t>after the war.</a:t>
            </a:r>
            <a:endParaRPr sz="1400" b="0" i="0" u="none" strike="noStrike" cap="none">
              <a:solidFill>
                <a:srgbClr val="000000"/>
              </a:solidFill>
              <a:latin typeface="Arial"/>
              <a:ea typeface="Arial"/>
              <a:cs typeface="Arial"/>
              <a:sym typeface="Arial"/>
            </a:endParaRPr>
          </a:p>
        </p:txBody>
      </p:sp>
      <p:sp>
        <p:nvSpPr>
          <p:cNvPr id="1420" name="Google Shape;1420;p52"/>
          <p:cNvSpPr txBox="1"/>
          <p:nvPr/>
        </p:nvSpPr>
        <p:spPr>
          <a:xfrm>
            <a:off x="1551249" y="1358169"/>
            <a:ext cx="2979600" cy="1569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alibri"/>
                <a:ea typeface="Calibri"/>
                <a:cs typeface="Calibri"/>
                <a:sym typeface="Calibri"/>
              </a:rPr>
              <a:t>Greater Democracy</a:t>
            </a:r>
            <a:endParaRPr sz="1200" b="0" i="0" u="none" strike="noStrike" cap="none">
              <a:solidFill>
                <a:schemeClr val="dk1"/>
              </a:solidFill>
              <a:latin typeface="Calibri"/>
              <a:ea typeface="Calibri"/>
              <a:cs typeface="Calibri"/>
              <a:sym typeface="Calibri"/>
            </a:endParaRPr>
          </a:p>
          <a:p>
            <a:pPr marL="85725" marR="0" lvl="0" indent="-85725" algn="l" rtl="0">
              <a:lnSpc>
                <a:spcPct val="100000"/>
              </a:lnSpc>
              <a:spcBef>
                <a:spcPts val="0"/>
              </a:spcBef>
              <a:spcAft>
                <a:spcPts val="0"/>
              </a:spcAft>
              <a:buClr>
                <a:schemeClr val="dk1"/>
              </a:buClr>
              <a:buSzPts val="1050"/>
              <a:buFont typeface="Arial"/>
              <a:buChar char="•"/>
            </a:pPr>
            <a:r>
              <a:rPr lang="en-GB" sz="1050" b="0" i="0" u="none" strike="noStrike" cap="none">
                <a:solidFill>
                  <a:schemeClr val="dk1"/>
                </a:solidFill>
                <a:latin typeface="Calibri"/>
                <a:ea typeface="Calibri"/>
                <a:cs typeface="Calibri"/>
                <a:sym typeface="Calibri"/>
              </a:rPr>
              <a:t>In </a:t>
            </a:r>
            <a:r>
              <a:rPr lang="en-GB" sz="1050" b="1" i="0" u="none" strike="noStrike" cap="none">
                <a:solidFill>
                  <a:schemeClr val="dk1"/>
                </a:solidFill>
                <a:latin typeface="Calibri"/>
                <a:ea typeface="Calibri"/>
                <a:cs typeface="Calibri"/>
                <a:sym typeface="Calibri"/>
              </a:rPr>
              <a:t>1929</a:t>
            </a:r>
            <a:r>
              <a:rPr lang="en-GB" sz="1050" b="0" i="0" u="none" strike="noStrike" cap="none">
                <a:solidFill>
                  <a:schemeClr val="dk1"/>
                </a:solidFill>
                <a:latin typeface="Calibri"/>
                <a:ea typeface="Calibri"/>
                <a:cs typeface="Calibri"/>
                <a:sym typeface="Calibri"/>
              </a:rPr>
              <a:t>, all adults over 21 were given the </a:t>
            </a:r>
            <a:r>
              <a:rPr lang="en-GB" sz="1050" b="1" i="0" u="none" strike="noStrike" cap="none">
                <a:solidFill>
                  <a:schemeClr val="dk1"/>
                </a:solidFill>
                <a:latin typeface="Calibri"/>
                <a:ea typeface="Calibri"/>
                <a:cs typeface="Calibri"/>
                <a:sym typeface="Calibri"/>
              </a:rPr>
              <a:t>right to vote</a:t>
            </a:r>
            <a:r>
              <a:rPr lang="en-GB" sz="1050" b="0" i="0" u="none" strike="noStrike" cap="none">
                <a:solidFill>
                  <a:schemeClr val="dk1"/>
                </a:solidFill>
                <a:latin typeface="Calibri"/>
                <a:ea typeface="Calibri"/>
                <a:cs typeface="Calibri"/>
                <a:sym typeface="Calibri"/>
              </a:rPr>
              <a:t>.  This not only increased the number of people who could vote from a poor background but for the </a:t>
            </a:r>
            <a:r>
              <a:rPr lang="en-GB" sz="1050" b="1" i="0" u="none" strike="noStrike" cap="none">
                <a:solidFill>
                  <a:schemeClr val="dk1"/>
                </a:solidFill>
                <a:latin typeface="Calibri"/>
                <a:ea typeface="Calibri"/>
                <a:cs typeface="Calibri"/>
                <a:sym typeface="Calibri"/>
              </a:rPr>
              <a:t>first time </a:t>
            </a:r>
            <a:r>
              <a:rPr lang="en-GB" sz="1050" b="0" i="0" u="none" strike="noStrike" cap="none">
                <a:solidFill>
                  <a:schemeClr val="dk1"/>
                </a:solidFill>
                <a:latin typeface="Calibri"/>
                <a:ea typeface="Calibri"/>
                <a:cs typeface="Calibri"/>
                <a:sym typeface="Calibri"/>
              </a:rPr>
              <a:t>gave </a:t>
            </a:r>
            <a:r>
              <a:rPr lang="en-GB" sz="1050" b="1" i="0" u="none" strike="noStrike" cap="none">
                <a:solidFill>
                  <a:schemeClr val="dk1"/>
                </a:solidFill>
                <a:latin typeface="Calibri"/>
                <a:ea typeface="Calibri"/>
                <a:cs typeface="Calibri"/>
                <a:sym typeface="Calibri"/>
              </a:rPr>
              <a:t>women the same voting rights as men</a:t>
            </a:r>
            <a:r>
              <a:rPr lang="en-GB" sz="105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85725" marR="0" lvl="0" indent="-85725" algn="l" rtl="0">
              <a:lnSpc>
                <a:spcPct val="100000"/>
              </a:lnSpc>
              <a:spcBef>
                <a:spcPts val="0"/>
              </a:spcBef>
              <a:spcAft>
                <a:spcPts val="0"/>
              </a:spcAft>
              <a:buClr>
                <a:schemeClr val="dk1"/>
              </a:buClr>
              <a:buSzPts val="1050"/>
              <a:buFont typeface="Arial"/>
              <a:buChar char="•"/>
            </a:pPr>
            <a:r>
              <a:rPr lang="en-GB" sz="1050" b="1" i="0" u="none" strike="noStrike" cap="none">
                <a:solidFill>
                  <a:schemeClr val="dk1"/>
                </a:solidFill>
                <a:latin typeface="Calibri"/>
                <a:ea typeface="Calibri"/>
                <a:cs typeface="Calibri"/>
                <a:sym typeface="Calibri"/>
              </a:rPr>
              <a:t>15 million </a:t>
            </a:r>
            <a:r>
              <a:rPr lang="en-GB" sz="1050" b="0" i="0" u="none" strike="noStrike" cap="none">
                <a:solidFill>
                  <a:schemeClr val="dk1"/>
                </a:solidFill>
                <a:latin typeface="Calibri"/>
                <a:ea typeface="Calibri"/>
                <a:cs typeface="Calibri"/>
                <a:sym typeface="Calibri"/>
              </a:rPr>
              <a:t>women were now able to vote. These new voters demanded more help with healthcare and the government had to take notice.  </a:t>
            </a:r>
            <a:endParaRPr sz="1400" b="0" i="0" u="none" strike="noStrike" cap="none">
              <a:solidFill>
                <a:srgbClr val="000000"/>
              </a:solidFill>
              <a:latin typeface="Arial"/>
              <a:ea typeface="Arial"/>
              <a:cs typeface="Arial"/>
              <a:sym typeface="Arial"/>
            </a:endParaRPr>
          </a:p>
        </p:txBody>
      </p:sp>
      <p:sp>
        <p:nvSpPr>
          <p:cNvPr id="1421" name="Google Shape;1421;p52"/>
          <p:cNvSpPr txBox="1"/>
          <p:nvPr/>
        </p:nvSpPr>
        <p:spPr>
          <a:xfrm>
            <a:off x="1551249" y="2951902"/>
            <a:ext cx="3458400" cy="2539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alibri"/>
                <a:ea typeface="Calibri"/>
                <a:cs typeface="Calibri"/>
                <a:sym typeface="Calibri"/>
              </a:rPr>
              <a:t>War</a:t>
            </a:r>
            <a:endParaRPr sz="1200" b="0" i="0" u="none" strike="noStrike" cap="none">
              <a:solidFill>
                <a:schemeClr val="dk1"/>
              </a:solidFill>
              <a:latin typeface="Calibri"/>
              <a:ea typeface="Calibri"/>
              <a:cs typeface="Calibri"/>
              <a:sym typeface="Calibri"/>
            </a:endParaRPr>
          </a:p>
          <a:p>
            <a:pPr marL="85725" marR="0" lvl="0" indent="-85725" algn="l" rtl="0">
              <a:lnSpc>
                <a:spcPct val="100000"/>
              </a:lnSpc>
              <a:spcBef>
                <a:spcPts val="0"/>
              </a:spcBef>
              <a:spcAft>
                <a:spcPts val="0"/>
              </a:spcAft>
              <a:buClr>
                <a:schemeClr val="dk1"/>
              </a:buClr>
              <a:buSzPts val="1050"/>
              <a:buFont typeface="Arial"/>
              <a:buChar char="•"/>
            </a:pPr>
            <a:r>
              <a:rPr lang="en-GB" sz="1050" b="0" i="0" u="none" strike="noStrike" cap="none">
                <a:solidFill>
                  <a:schemeClr val="dk1"/>
                </a:solidFill>
                <a:latin typeface="Calibri"/>
                <a:ea typeface="Calibri"/>
                <a:cs typeface="Calibri"/>
                <a:sym typeface="Calibri"/>
              </a:rPr>
              <a:t>Recruiting men to fight made the government understand just how </a:t>
            </a:r>
            <a:r>
              <a:rPr lang="en-GB" sz="1050" b="1" i="0" u="none" strike="noStrike" cap="none">
                <a:solidFill>
                  <a:schemeClr val="dk1"/>
                </a:solidFill>
                <a:latin typeface="Calibri"/>
                <a:ea typeface="Calibri"/>
                <a:cs typeface="Calibri"/>
                <a:sym typeface="Calibri"/>
              </a:rPr>
              <a:t>unhealthy</a:t>
            </a:r>
            <a:r>
              <a:rPr lang="en-GB" sz="1050" b="0" i="0" u="none" strike="noStrike" cap="none">
                <a:solidFill>
                  <a:schemeClr val="dk1"/>
                </a:solidFill>
                <a:latin typeface="Calibri"/>
                <a:ea typeface="Calibri"/>
                <a:cs typeface="Calibri"/>
                <a:sym typeface="Calibri"/>
              </a:rPr>
              <a:t> working class men were.  As far back as 1899, 40% of the men who volunteered to fight in the Boer War in Africa were class as ‘unfit’ for service. </a:t>
            </a:r>
            <a:endParaRPr sz="1400" b="0" i="0" u="none" strike="noStrike" cap="none">
              <a:solidFill>
                <a:srgbClr val="000000"/>
              </a:solidFill>
              <a:latin typeface="Arial"/>
              <a:ea typeface="Arial"/>
              <a:cs typeface="Arial"/>
              <a:sym typeface="Arial"/>
            </a:endParaRPr>
          </a:p>
          <a:p>
            <a:pPr marL="85725" marR="0" lvl="0" indent="-85725" algn="l" rtl="0">
              <a:lnSpc>
                <a:spcPct val="100000"/>
              </a:lnSpc>
              <a:spcBef>
                <a:spcPts val="0"/>
              </a:spcBef>
              <a:spcAft>
                <a:spcPts val="0"/>
              </a:spcAft>
              <a:buClr>
                <a:schemeClr val="dk1"/>
              </a:buClr>
              <a:buSzPts val="1050"/>
              <a:buFont typeface="Arial"/>
              <a:buChar char="•"/>
            </a:pPr>
            <a:r>
              <a:rPr lang="en-GB" sz="1050" b="0" i="0" u="none" strike="noStrike" cap="none">
                <a:solidFill>
                  <a:schemeClr val="dk1"/>
                </a:solidFill>
                <a:latin typeface="Calibri"/>
                <a:ea typeface="Calibri"/>
                <a:cs typeface="Calibri"/>
                <a:sym typeface="Calibri"/>
              </a:rPr>
              <a:t>During World War Two, the government took </a:t>
            </a:r>
            <a:r>
              <a:rPr lang="en-GB" sz="1050" b="1" i="0" u="none" strike="noStrike" cap="none">
                <a:solidFill>
                  <a:schemeClr val="dk1"/>
                </a:solidFill>
                <a:latin typeface="Calibri"/>
                <a:ea typeface="Calibri"/>
                <a:cs typeface="Calibri"/>
                <a:sym typeface="Calibri"/>
              </a:rPr>
              <a:t>control</a:t>
            </a:r>
            <a:r>
              <a:rPr lang="en-GB" sz="1050" b="0" i="0" u="none" strike="noStrike" cap="none">
                <a:solidFill>
                  <a:schemeClr val="dk1"/>
                </a:solidFill>
                <a:latin typeface="Calibri"/>
                <a:ea typeface="Calibri"/>
                <a:cs typeface="Calibri"/>
                <a:sym typeface="Calibri"/>
              </a:rPr>
              <a:t> of many medical services for the first time.  For example, they helped treat the casualties of </a:t>
            </a:r>
            <a:r>
              <a:rPr lang="en-GB" sz="1050" b="1" i="0" u="none" strike="noStrike" cap="none">
                <a:solidFill>
                  <a:schemeClr val="dk1"/>
                </a:solidFill>
                <a:latin typeface="Calibri"/>
                <a:ea typeface="Calibri"/>
                <a:cs typeface="Calibri"/>
                <a:sym typeface="Calibri"/>
              </a:rPr>
              <a:t>air raids </a:t>
            </a:r>
            <a:r>
              <a:rPr lang="en-GB" sz="1050" b="0" i="0" u="none" strike="noStrike" cap="none">
                <a:solidFill>
                  <a:schemeClr val="dk1"/>
                </a:solidFill>
                <a:latin typeface="Calibri"/>
                <a:ea typeface="Calibri"/>
                <a:cs typeface="Calibri"/>
                <a:sym typeface="Calibri"/>
              </a:rPr>
              <a:t>for free.  It was a massive undertaking, but it worked. Many politicians argued this kind of service should continue after the war. </a:t>
            </a:r>
            <a:endParaRPr sz="1400" b="0" i="0" u="none" strike="noStrike" cap="none">
              <a:solidFill>
                <a:srgbClr val="000000"/>
              </a:solidFill>
              <a:latin typeface="Arial"/>
              <a:ea typeface="Arial"/>
              <a:cs typeface="Arial"/>
              <a:sym typeface="Arial"/>
            </a:endParaRPr>
          </a:p>
          <a:p>
            <a:pPr marL="85725" marR="0" lvl="0" indent="-85725" algn="l" rtl="0">
              <a:lnSpc>
                <a:spcPct val="100000"/>
              </a:lnSpc>
              <a:spcBef>
                <a:spcPts val="0"/>
              </a:spcBef>
              <a:spcAft>
                <a:spcPts val="0"/>
              </a:spcAft>
              <a:buClr>
                <a:schemeClr val="dk1"/>
              </a:buClr>
              <a:buSzPts val="1050"/>
              <a:buFont typeface="Arial"/>
              <a:buChar char="•"/>
            </a:pPr>
            <a:r>
              <a:rPr lang="en-GB" sz="1050" b="0" i="0" u="none" strike="noStrike" cap="none">
                <a:solidFill>
                  <a:schemeClr val="dk1"/>
                </a:solidFill>
                <a:latin typeface="Calibri"/>
                <a:ea typeface="Calibri"/>
                <a:cs typeface="Calibri"/>
                <a:sym typeface="Calibri"/>
              </a:rPr>
              <a:t>Taking control of health during the war made the government aware of just how </a:t>
            </a:r>
            <a:r>
              <a:rPr lang="en-GB" sz="1050" b="1" i="0" u="none" strike="noStrike" cap="none">
                <a:solidFill>
                  <a:schemeClr val="dk1"/>
                </a:solidFill>
                <a:latin typeface="Calibri"/>
                <a:ea typeface="Calibri"/>
                <a:cs typeface="Calibri"/>
                <a:sym typeface="Calibri"/>
              </a:rPr>
              <a:t>unorganised</a:t>
            </a:r>
            <a:r>
              <a:rPr lang="en-GB" sz="1050" b="0" i="0" u="none" strike="noStrike" cap="none">
                <a:solidFill>
                  <a:schemeClr val="dk1"/>
                </a:solidFill>
                <a:latin typeface="Calibri"/>
                <a:ea typeface="Calibri"/>
                <a:cs typeface="Calibri"/>
                <a:sym typeface="Calibri"/>
              </a:rPr>
              <a:t> and unfair the health system was as there was nobody to control where hospitals or surgeries were built. Some locations in Britain had </a:t>
            </a:r>
            <a:r>
              <a:rPr lang="en-GB" sz="1050" b="1" i="0" u="none" strike="noStrike" cap="none">
                <a:solidFill>
                  <a:schemeClr val="dk1"/>
                </a:solidFill>
                <a:latin typeface="Calibri"/>
                <a:ea typeface="Calibri"/>
                <a:cs typeface="Calibri"/>
                <a:sym typeface="Calibri"/>
              </a:rPr>
              <a:t>very little access </a:t>
            </a:r>
            <a:r>
              <a:rPr lang="en-GB" sz="1050" b="0" i="0" u="none" strike="noStrike" cap="none">
                <a:solidFill>
                  <a:schemeClr val="dk1"/>
                </a:solidFill>
                <a:latin typeface="Calibri"/>
                <a:ea typeface="Calibri"/>
                <a:cs typeface="Calibri"/>
                <a:sym typeface="Calibri"/>
              </a:rPr>
              <a:t>to any healthcare at all.</a:t>
            </a:r>
            <a:endParaRPr sz="1400" b="0" i="0" u="none" strike="noStrike" cap="none">
              <a:solidFill>
                <a:srgbClr val="000000"/>
              </a:solidFill>
              <a:latin typeface="Arial"/>
              <a:ea typeface="Arial"/>
              <a:cs typeface="Arial"/>
              <a:sym typeface="Arial"/>
            </a:endParaRPr>
          </a:p>
        </p:txBody>
      </p:sp>
      <p:sp>
        <p:nvSpPr>
          <p:cNvPr id="1422" name="Google Shape;1422;p52"/>
          <p:cNvSpPr txBox="1"/>
          <p:nvPr/>
        </p:nvSpPr>
        <p:spPr>
          <a:xfrm>
            <a:off x="4573556" y="1358169"/>
            <a:ext cx="3860100" cy="1569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alibri"/>
                <a:ea typeface="Calibri"/>
                <a:cs typeface="Calibri"/>
                <a:sym typeface="Calibri"/>
              </a:rPr>
              <a:t>The Beveridge report 1942</a:t>
            </a:r>
            <a:endParaRPr sz="1200" b="0" i="0" u="none" strike="noStrike" cap="none">
              <a:solidFill>
                <a:schemeClr val="dk1"/>
              </a:solidFill>
              <a:latin typeface="Calibri"/>
              <a:ea typeface="Calibri"/>
              <a:cs typeface="Calibri"/>
              <a:sym typeface="Calibri"/>
            </a:endParaRPr>
          </a:p>
          <a:p>
            <a:pPr marL="85725" marR="0" lvl="0" indent="-85725" algn="l" rtl="0">
              <a:lnSpc>
                <a:spcPct val="100000"/>
              </a:lnSpc>
              <a:spcBef>
                <a:spcPts val="0"/>
              </a:spcBef>
              <a:spcAft>
                <a:spcPts val="0"/>
              </a:spcAft>
              <a:buClr>
                <a:schemeClr val="dk1"/>
              </a:buClr>
              <a:buSzPts val="1050"/>
              <a:buFont typeface="Arial"/>
              <a:buChar char="•"/>
            </a:pPr>
            <a:r>
              <a:rPr lang="en-GB" sz="1050" b="0" i="0" u="none" strike="noStrike" cap="none">
                <a:solidFill>
                  <a:schemeClr val="dk1"/>
                </a:solidFill>
                <a:latin typeface="Calibri"/>
                <a:ea typeface="Calibri"/>
                <a:cs typeface="Calibri"/>
                <a:sym typeface="Calibri"/>
              </a:rPr>
              <a:t>A government worker, </a:t>
            </a:r>
            <a:r>
              <a:rPr lang="en-GB" sz="1050" b="1" i="0" u="none" strike="noStrike" cap="none">
                <a:solidFill>
                  <a:schemeClr val="dk1"/>
                </a:solidFill>
                <a:latin typeface="Calibri"/>
                <a:ea typeface="Calibri"/>
                <a:cs typeface="Calibri"/>
                <a:sym typeface="Calibri"/>
              </a:rPr>
              <a:t>William Beveridge </a:t>
            </a:r>
            <a:r>
              <a:rPr lang="en-GB" sz="1050" b="0" i="0" u="none" strike="noStrike" cap="none">
                <a:solidFill>
                  <a:schemeClr val="dk1"/>
                </a:solidFill>
                <a:latin typeface="Calibri"/>
                <a:ea typeface="Calibri"/>
                <a:cs typeface="Calibri"/>
                <a:sym typeface="Calibri"/>
              </a:rPr>
              <a:t>carried out a report about what should be done to improve people’s lives.  His report was </a:t>
            </a:r>
            <a:r>
              <a:rPr lang="en-GB" sz="1050" b="1" i="0" u="none" strike="noStrike" cap="none">
                <a:solidFill>
                  <a:schemeClr val="dk1"/>
                </a:solidFill>
                <a:latin typeface="Calibri"/>
                <a:ea typeface="Calibri"/>
                <a:cs typeface="Calibri"/>
                <a:sym typeface="Calibri"/>
              </a:rPr>
              <a:t>highly influential </a:t>
            </a:r>
            <a:r>
              <a:rPr lang="en-GB" sz="1050" b="0" i="0" u="none" strike="noStrike" cap="none">
                <a:solidFill>
                  <a:schemeClr val="dk1"/>
                </a:solidFill>
                <a:latin typeface="Calibri"/>
                <a:ea typeface="Calibri"/>
                <a:cs typeface="Calibri"/>
                <a:sym typeface="Calibri"/>
              </a:rPr>
              <a:t>(selling over 600,000 copies) and recommended setting up a </a:t>
            </a:r>
            <a:r>
              <a:rPr lang="en-GB" sz="1050" b="1" i="0" u="none" strike="noStrike" cap="none">
                <a:solidFill>
                  <a:schemeClr val="dk1"/>
                </a:solidFill>
                <a:latin typeface="Calibri"/>
                <a:ea typeface="Calibri"/>
                <a:cs typeface="Calibri"/>
                <a:sym typeface="Calibri"/>
              </a:rPr>
              <a:t>National Health Service </a:t>
            </a:r>
            <a:r>
              <a:rPr lang="en-GB" sz="1050" b="0" i="0" u="none" strike="noStrike" cap="none">
                <a:solidFill>
                  <a:schemeClr val="dk1"/>
                </a:solidFill>
                <a:latin typeface="Calibri"/>
                <a:ea typeface="Calibri"/>
                <a:cs typeface="Calibri"/>
                <a:sym typeface="Calibri"/>
              </a:rPr>
              <a:t>which would provide for people from the ‘</a:t>
            </a:r>
            <a:r>
              <a:rPr lang="en-GB" sz="1050" b="1" i="0" u="none" strike="noStrike" cap="none">
                <a:solidFill>
                  <a:schemeClr val="dk1"/>
                </a:solidFill>
                <a:latin typeface="Calibri"/>
                <a:ea typeface="Calibri"/>
                <a:cs typeface="Calibri"/>
                <a:sym typeface="Calibri"/>
              </a:rPr>
              <a:t>Cradle to the Grave</a:t>
            </a:r>
            <a:r>
              <a:rPr lang="en-GB" sz="1050" b="0" i="0" u="none" strike="noStrike" cap="none">
                <a:solidFill>
                  <a:schemeClr val="dk1"/>
                </a:solidFill>
                <a:latin typeface="Calibri"/>
                <a:ea typeface="Calibri"/>
                <a:cs typeface="Calibri"/>
                <a:sym typeface="Calibri"/>
              </a:rPr>
              <a:t>’ for free.</a:t>
            </a:r>
            <a:endParaRPr sz="1400" b="0" i="0" u="none" strike="noStrike" cap="none">
              <a:solidFill>
                <a:srgbClr val="000000"/>
              </a:solidFill>
              <a:latin typeface="Arial"/>
              <a:ea typeface="Arial"/>
              <a:cs typeface="Arial"/>
              <a:sym typeface="Arial"/>
            </a:endParaRPr>
          </a:p>
          <a:p>
            <a:pPr marL="85725" marR="0" lvl="0" indent="-85725" algn="l" rtl="0">
              <a:lnSpc>
                <a:spcPct val="100000"/>
              </a:lnSpc>
              <a:spcBef>
                <a:spcPts val="0"/>
              </a:spcBef>
              <a:spcAft>
                <a:spcPts val="0"/>
              </a:spcAft>
              <a:buClr>
                <a:schemeClr val="dk1"/>
              </a:buClr>
              <a:buSzPts val="1050"/>
              <a:buFont typeface="Arial"/>
              <a:buChar char="•"/>
            </a:pPr>
            <a:r>
              <a:rPr lang="en-GB" sz="1050" b="0" i="0" u="none" strike="noStrike" cap="none">
                <a:solidFill>
                  <a:schemeClr val="dk1"/>
                </a:solidFill>
                <a:latin typeface="Calibri"/>
                <a:ea typeface="Calibri"/>
                <a:cs typeface="Calibri"/>
                <a:sym typeface="Calibri"/>
              </a:rPr>
              <a:t>It would be paid for from people’s </a:t>
            </a:r>
            <a:r>
              <a:rPr lang="en-GB" sz="1050" b="1" i="0" u="none" strike="noStrike" cap="none">
                <a:solidFill>
                  <a:schemeClr val="dk1"/>
                </a:solidFill>
                <a:latin typeface="Calibri"/>
                <a:ea typeface="Calibri"/>
                <a:cs typeface="Calibri"/>
                <a:sym typeface="Calibri"/>
              </a:rPr>
              <a:t>taxes </a:t>
            </a:r>
            <a:r>
              <a:rPr lang="en-GB" sz="1050" b="0" i="0" u="none" strike="noStrike" cap="none">
                <a:solidFill>
                  <a:schemeClr val="dk1"/>
                </a:solidFill>
                <a:latin typeface="Calibri"/>
                <a:ea typeface="Calibri"/>
                <a:cs typeface="Calibri"/>
                <a:sym typeface="Calibri"/>
              </a:rPr>
              <a:t>and all doctors and nurses would become </a:t>
            </a:r>
            <a:r>
              <a:rPr lang="en-GB" sz="1050" b="1" i="0" u="none" strike="noStrike" cap="none">
                <a:solidFill>
                  <a:schemeClr val="dk1"/>
                </a:solidFill>
                <a:latin typeface="Calibri"/>
                <a:ea typeface="Calibri"/>
                <a:cs typeface="Calibri"/>
                <a:sym typeface="Calibri"/>
              </a:rPr>
              <a:t>employees of the government </a:t>
            </a:r>
            <a:r>
              <a:rPr lang="en-GB" sz="1050" b="0" i="0" u="none" strike="noStrike" cap="none">
                <a:solidFill>
                  <a:schemeClr val="dk1"/>
                </a:solidFill>
                <a:latin typeface="Calibri"/>
                <a:ea typeface="Calibri"/>
                <a:cs typeface="Calibri"/>
                <a:sym typeface="Calibri"/>
              </a:rPr>
              <a:t>who would take a </a:t>
            </a:r>
            <a:r>
              <a:rPr lang="en-GB" sz="1050" b="1" i="0" u="none" strike="noStrike" cap="none">
                <a:solidFill>
                  <a:schemeClr val="dk1"/>
                </a:solidFill>
                <a:latin typeface="Calibri"/>
                <a:ea typeface="Calibri"/>
                <a:cs typeface="Calibri"/>
                <a:sym typeface="Calibri"/>
              </a:rPr>
              <a:t>central role </a:t>
            </a:r>
            <a:r>
              <a:rPr lang="en-GB" sz="1050" b="0" i="0" u="none" strike="noStrike" cap="none">
                <a:solidFill>
                  <a:schemeClr val="dk1"/>
                </a:solidFill>
                <a:latin typeface="Calibri"/>
                <a:ea typeface="Calibri"/>
                <a:cs typeface="Calibri"/>
                <a:sym typeface="Calibri"/>
              </a:rPr>
              <a:t>in the running of the NHS. </a:t>
            </a:r>
            <a:endParaRPr sz="1400" b="0" i="0" u="none" strike="noStrike" cap="none">
              <a:solidFill>
                <a:srgbClr val="000000"/>
              </a:solidFill>
              <a:latin typeface="Arial"/>
              <a:ea typeface="Arial"/>
              <a:cs typeface="Arial"/>
              <a:sym typeface="Arial"/>
            </a:endParaRPr>
          </a:p>
        </p:txBody>
      </p:sp>
      <p:sp>
        <p:nvSpPr>
          <p:cNvPr id="1423" name="Google Shape;1423;p52"/>
          <p:cNvSpPr txBox="1"/>
          <p:nvPr/>
        </p:nvSpPr>
        <p:spPr>
          <a:xfrm>
            <a:off x="5052179" y="2951902"/>
            <a:ext cx="3381300" cy="1569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alibri"/>
                <a:ea typeface="Calibri"/>
                <a:cs typeface="Calibri"/>
                <a:sym typeface="Calibri"/>
              </a:rPr>
              <a:t>Key Individual – Aneurin Bevan</a:t>
            </a:r>
            <a:endParaRPr sz="1200" b="0" i="0" u="none" strike="noStrike" cap="none">
              <a:solidFill>
                <a:schemeClr val="dk1"/>
              </a:solidFill>
              <a:latin typeface="Calibri"/>
              <a:ea typeface="Calibri"/>
              <a:cs typeface="Calibri"/>
              <a:sym typeface="Calibri"/>
            </a:endParaRPr>
          </a:p>
          <a:p>
            <a:pPr marL="85725" marR="0" lvl="0" indent="-85725" algn="l" rtl="0">
              <a:lnSpc>
                <a:spcPct val="100000"/>
              </a:lnSpc>
              <a:spcBef>
                <a:spcPts val="0"/>
              </a:spcBef>
              <a:spcAft>
                <a:spcPts val="0"/>
              </a:spcAft>
              <a:buClr>
                <a:schemeClr val="dk1"/>
              </a:buClr>
              <a:buSzPts val="1050"/>
              <a:buFont typeface="Arial"/>
              <a:buChar char="•"/>
            </a:pPr>
            <a:r>
              <a:rPr lang="en-GB" sz="1050" b="0" i="0" u="none" strike="noStrike" cap="none">
                <a:solidFill>
                  <a:schemeClr val="dk1"/>
                </a:solidFill>
                <a:latin typeface="Calibri"/>
                <a:ea typeface="Calibri"/>
                <a:cs typeface="Calibri"/>
                <a:sym typeface="Calibri"/>
              </a:rPr>
              <a:t>The government’s </a:t>
            </a:r>
            <a:r>
              <a:rPr lang="en-GB" sz="1050" b="1" i="0" u="none" strike="noStrike" cap="none">
                <a:solidFill>
                  <a:schemeClr val="dk1"/>
                </a:solidFill>
                <a:latin typeface="Calibri"/>
                <a:ea typeface="Calibri"/>
                <a:cs typeface="Calibri"/>
                <a:sym typeface="Calibri"/>
              </a:rPr>
              <a:t>Minister for Health</a:t>
            </a:r>
            <a:r>
              <a:rPr lang="en-GB" sz="1050" b="0" i="0" u="none" strike="noStrike" cap="none">
                <a:solidFill>
                  <a:schemeClr val="dk1"/>
                </a:solidFill>
                <a:latin typeface="Calibri"/>
                <a:ea typeface="Calibri"/>
                <a:cs typeface="Calibri"/>
                <a:sym typeface="Calibri"/>
              </a:rPr>
              <a:t>, was highly influential in setting up William Beverage’s idea of an NHS.  He had to carefully </a:t>
            </a:r>
            <a:r>
              <a:rPr lang="en-GB" sz="1050" b="1" i="0" u="none" strike="noStrike" cap="none">
                <a:solidFill>
                  <a:schemeClr val="dk1"/>
                </a:solidFill>
                <a:latin typeface="Calibri"/>
                <a:ea typeface="Calibri"/>
                <a:cs typeface="Calibri"/>
                <a:sym typeface="Calibri"/>
              </a:rPr>
              <a:t>negotiate</a:t>
            </a:r>
            <a:r>
              <a:rPr lang="en-GB" sz="1050" b="0" i="0" u="none" strike="noStrike" cap="none">
                <a:solidFill>
                  <a:schemeClr val="dk1"/>
                </a:solidFill>
                <a:latin typeface="Calibri"/>
                <a:ea typeface="Calibri"/>
                <a:cs typeface="Calibri"/>
                <a:sym typeface="Calibri"/>
              </a:rPr>
              <a:t> with hospitals and get doctors and nurses on side before anything could be done.  </a:t>
            </a:r>
            <a:endParaRPr sz="1400" b="0" i="0" u="none" strike="noStrike" cap="none">
              <a:solidFill>
                <a:srgbClr val="000000"/>
              </a:solidFill>
              <a:latin typeface="Arial"/>
              <a:ea typeface="Arial"/>
              <a:cs typeface="Arial"/>
              <a:sym typeface="Arial"/>
            </a:endParaRPr>
          </a:p>
          <a:p>
            <a:pPr marL="85725" marR="0" lvl="0" indent="-85725" algn="l" rtl="0">
              <a:lnSpc>
                <a:spcPct val="100000"/>
              </a:lnSpc>
              <a:spcBef>
                <a:spcPts val="0"/>
              </a:spcBef>
              <a:spcAft>
                <a:spcPts val="0"/>
              </a:spcAft>
              <a:buClr>
                <a:schemeClr val="dk1"/>
              </a:buClr>
              <a:buSzPts val="1050"/>
              <a:buFont typeface="Arial"/>
              <a:buChar char="•"/>
            </a:pPr>
            <a:r>
              <a:rPr lang="en-GB" sz="1050" b="0" i="0" u="none" strike="noStrike" cap="none">
                <a:solidFill>
                  <a:schemeClr val="dk1"/>
                </a:solidFill>
                <a:latin typeface="Calibri"/>
                <a:ea typeface="Calibri"/>
                <a:cs typeface="Calibri"/>
                <a:sym typeface="Calibri"/>
              </a:rPr>
              <a:t>His </a:t>
            </a:r>
            <a:r>
              <a:rPr lang="en-GB" sz="1050" b="1" i="0" u="none" strike="noStrike" cap="none">
                <a:solidFill>
                  <a:schemeClr val="dk1"/>
                </a:solidFill>
                <a:latin typeface="Calibri"/>
                <a:ea typeface="Calibri"/>
                <a:cs typeface="Calibri"/>
                <a:sym typeface="Calibri"/>
              </a:rPr>
              <a:t>determination</a:t>
            </a:r>
            <a:r>
              <a:rPr lang="en-GB" sz="1050" b="0" i="0" u="none" strike="noStrike" cap="none">
                <a:solidFill>
                  <a:schemeClr val="dk1"/>
                </a:solidFill>
                <a:latin typeface="Calibri"/>
                <a:ea typeface="Calibri"/>
                <a:cs typeface="Calibri"/>
                <a:sym typeface="Calibri"/>
              </a:rPr>
              <a:t> to achieve a free health service but also please those who would work in it made the NHS possible.</a:t>
            </a:r>
            <a:endParaRPr sz="1400" b="0" i="0" u="none" strike="noStrike" cap="none">
              <a:solidFill>
                <a:srgbClr val="000000"/>
              </a:solidFill>
              <a:latin typeface="Arial"/>
              <a:ea typeface="Arial"/>
              <a:cs typeface="Arial"/>
              <a:sym typeface="Arial"/>
            </a:endParaRPr>
          </a:p>
        </p:txBody>
      </p:sp>
      <p:sp>
        <p:nvSpPr>
          <p:cNvPr id="1424" name="Google Shape;1424;p52"/>
          <p:cNvSpPr txBox="1"/>
          <p:nvPr/>
        </p:nvSpPr>
        <p:spPr>
          <a:xfrm>
            <a:off x="1551249" y="5522260"/>
            <a:ext cx="3458400" cy="1246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alibri"/>
                <a:ea typeface="Calibri"/>
                <a:cs typeface="Calibri"/>
                <a:sym typeface="Calibri"/>
              </a:rPr>
              <a:t>Support from Doctors</a:t>
            </a:r>
            <a:endParaRPr sz="1200" b="0" i="0" u="none" strike="noStrike" cap="none">
              <a:solidFill>
                <a:schemeClr val="dk1"/>
              </a:solidFill>
              <a:latin typeface="Calibri"/>
              <a:ea typeface="Calibri"/>
              <a:cs typeface="Calibri"/>
              <a:sym typeface="Calibri"/>
            </a:endParaRPr>
          </a:p>
          <a:p>
            <a:pPr marL="85725" marR="0" lvl="0" indent="-85725" algn="l" rtl="0">
              <a:lnSpc>
                <a:spcPct val="100000"/>
              </a:lnSpc>
              <a:spcBef>
                <a:spcPts val="0"/>
              </a:spcBef>
              <a:spcAft>
                <a:spcPts val="0"/>
              </a:spcAft>
              <a:buClr>
                <a:schemeClr val="dk1"/>
              </a:buClr>
              <a:buSzPts val="1050"/>
              <a:buFont typeface="Arial"/>
              <a:buChar char="•"/>
            </a:pPr>
            <a:r>
              <a:rPr lang="en-GB" sz="1050" b="0" i="0" u="none" strike="noStrike" cap="none">
                <a:solidFill>
                  <a:schemeClr val="dk1"/>
                </a:solidFill>
                <a:latin typeface="Calibri"/>
                <a:ea typeface="Calibri"/>
                <a:cs typeface="Calibri"/>
                <a:sym typeface="Calibri"/>
              </a:rPr>
              <a:t>Some doctors who were used to </a:t>
            </a:r>
            <a:r>
              <a:rPr lang="en-GB" sz="1050" b="1" i="0" u="none" strike="noStrike" cap="none">
                <a:solidFill>
                  <a:schemeClr val="dk1"/>
                </a:solidFill>
                <a:latin typeface="Calibri"/>
                <a:ea typeface="Calibri"/>
                <a:cs typeface="Calibri"/>
                <a:sym typeface="Calibri"/>
              </a:rPr>
              <a:t>higher wages </a:t>
            </a:r>
            <a:r>
              <a:rPr lang="en-GB" sz="1050" b="0" i="0" u="none" strike="noStrike" cap="none">
                <a:solidFill>
                  <a:schemeClr val="dk1"/>
                </a:solidFill>
                <a:latin typeface="Calibri"/>
                <a:ea typeface="Calibri"/>
                <a:cs typeface="Calibri"/>
                <a:sym typeface="Calibri"/>
              </a:rPr>
              <a:t>from wealthy patients were opposed to the NHS as their wages would drop significantly.  However, most signed up when </a:t>
            </a:r>
            <a:r>
              <a:rPr lang="en-GB" sz="1050" b="1" i="0" u="none" strike="noStrike" cap="none">
                <a:solidFill>
                  <a:schemeClr val="dk1"/>
                </a:solidFill>
                <a:latin typeface="Calibri"/>
                <a:ea typeface="Calibri"/>
                <a:cs typeface="Calibri"/>
                <a:sym typeface="Calibri"/>
              </a:rPr>
              <a:t>Bevan promised </a:t>
            </a:r>
            <a:r>
              <a:rPr lang="en-GB" sz="1050" b="0" i="0" u="none" strike="noStrike" cap="none">
                <a:solidFill>
                  <a:schemeClr val="dk1"/>
                </a:solidFill>
                <a:latin typeface="Calibri"/>
                <a:ea typeface="Calibri"/>
                <a:cs typeface="Calibri"/>
                <a:sym typeface="Calibri"/>
              </a:rPr>
              <a:t>that they could continue their </a:t>
            </a:r>
            <a:r>
              <a:rPr lang="en-GB" sz="1050" b="1" i="0" u="none" strike="noStrike" cap="none">
                <a:solidFill>
                  <a:schemeClr val="dk1"/>
                </a:solidFill>
                <a:latin typeface="Calibri"/>
                <a:ea typeface="Calibri"/>
                <a:cs typeface="Calibri"/>
                <a:sym typeface="Calibri"/>
              </a:rPr>
              <a:t>private patients </a:t>
            </a:r>
            <a:r>
              <a:rPr lang="en-GB" sz="1050" b="0" i="0" u="none" strike="noStrike" cap="none">
                <a:solidFill>
                  <a:schemeClr val="dk1"/>
                </a:solidFill>
                <a:latin typeface="Calibri"/>
                <a:ea typeface="Calibri"/>
                <a:cs typeface="Calibri"/>
                <a:sym typeface="Calibri"/>
              </a:rPr>
              <a:t>as well as work for the NHS.  By 1948, 92% of doctors had joined the NHS.</a:t>
            </a:r>
            <a:endParaRPr sz="1400" b="0" i="0" u="none" strike="noStrike" cap="none">
              <a:solidFill>
                <a:srgbClr val="000000"/>
              </a:solidFill>
              <a:latin typeface="Arial"/>
              <a:ea typeface="Arial"/>
              <a:cs typeface="Arial"/>
              <a:sym typeface="Arial"/>
            </a:endParaRPr>
          </a:p>
        </p:txBody>
      </p:sp>
      <p:sp>
        <p:nvSpPr>
          <p:cNvPr id="1425" name="Google Shape;1425;p52"/>
          <p:cNvSpPr txBox="1"/>
          <p:nvPr/>
        </p:nvSpPr>
        <p:spPr>
          <a:xfrm>
            <a:off x="9069808" y="1386939"/>
            <a:ext cx="10161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alibri"/>
                <a:ea typeface="Calibri"/>
                <a:cs typeface="Calibri"/>
                <a:sym typeface="Calibri"/>
              </a:rPr>
              <a:t>Hospitals</a:t>
            </a:r>
            <a:endParaRPr sz="1200" b="1" i="0" u="none" strike="noStrike" cap="none">
              <a:solidFill>
                <a:schemeClr val="lt1"/>
              </a:solidFill>
              <a:latin typeface="Calibri"/>
              <a:ea typeface="Calibri"/>
              <a:cs typeface="Calibri"/>
              <a:sym typeface="Calibri"/>
            </a:endParaRPr>
          </a:p>
        </p:txBody>
      </p:sp>
      <p:sp>
        <p:nvSpPr>
          <p:cNvPr id="1426" name="Google Shape;1426;p52"/>
          <p:cNvSpPr txBox="1"/>
          <p:nvPr/>
        </p:nvSpPr>
        <p:spPr>
          <a:xfrm>
            <a:off x="10538145" y="3371702"/>
            <a:ext cx="13569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alibri"/>
                <a:ea typeface="Calibri"/>
                <a:cs typeface="Calibri"/>
                <a:sym typeface="Calibri"/>
              </a:rPr>
              <a:t>Dental &amp; Eye Care</a:t>
            </a:r>
            <a:endParaRPr sz="1200" b="1" i="0" u="none" strike="noStrike" cap="none">
              <a:solidFill>
                <a:schemeClr val="lt1"/>
              </a:solidFill>
              <a:latin typeface="Calibri"/>
              <a:ea typeface="Calibri"/>
              <a:cs typeface="Calibri"/>
              <a:sym typeface="Calibri"/>
            </a:endParaRPr>
          </a:p>
        </p:txBody>
      </p:sp>
      <p:sp>
        <p:nvSpPr>
          <p:cNvPr id="1427" name="Google Shape;1427;p52"/>
          <p:cNvSpPr txBox="1"/>
          <p:nvPr/>
        </p:nvSpPr>
        <p:spPr>
          <a:xfrm>
            <a:off x="8959078" y="3371702"/>
            <a:ext cx="12408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alibri"/>
                <a:ea typeface="Calibri"/>
                <a:cs typeface="Calibri"/>
                <a:sym typeface="Calibri"/>
              </a:rPr>
              <a:t>Medicines</a:t>
            </a:r>
            <a:endParaRPr sz="1200" b="1" i="0" u="none" strike="noStrike" cap="none">
              <a:solidFill>
                <a:schemeClr val="lt1"/>
              </a:solidFill>
              <a:latin typeface="Calibri"/>
              <a:ea typeface="Calibri"/>
              <a:cs typeface="Calibri"/>
              <a:sym typeface="Calibri"/>
            </a:endParaRPr>
          </a:p>
        </p:txBody>
      </p:sp>
      <p:sp>
        <p:nvSpPr>
          <p:cNvPr id="1428" name="Google Shape;1428;p52"/>
          <p:cNvSpPr txBox="1"/>
          <p:nvPr/>
        </p:nvSpPr>
        <p:spPr>
          <a:xfrm>
            <a:off x="10782673" y="1796173"/>
            <a:ext cx="13356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alibri"/>
                <a:ea typeface="Calibri"/>
                <a:cs typeface="Calibri"/>
                <a:sym typeface="Calibri"/>
              </a:rPr>
              <a:t>Doctors Surgeries</a:t>
            </a:r>
            <a:endParaRPr sz="1200" b="1" i="0" u="none" strike="noStrike" cap="none">
              <a:solidFill>
                <a:schemeClr val="lt1"/>
              </a:solidFill>
              <a:latin typeface="Calibri"/>
              <a:ea typeface="Calibri"/>
              <a:cs typeface="Calibri"/>
              <a:sym typeface="Calibri"/>
            </a:endParaRPr>
          </a:p>
        </p:txBody>
      </p:sp>
      <p:sp>
        <p:nvSpPr>
          <p:cNvPr id="1429" name="Google Shape;1429;p52"/>
          <p:cNvSpPr txBox="1"/>
          <p:nvPr/>
        </p:nvSpPr>
        <p:spPr>
          <a:xfrm>
            <a:off x="10434877" y="1396038"/>
            <a:ext cx="12408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alibri"/>
                <a:ea typeface="Calibri"/>
                <a:cs typeface="Calibri"/>
                <a:sym typeface="Calibri"/>
              </a:rPr>
              <a:t>Ambulances</a:t>
            </a:r>
            <a:endParaRPr sz="1200" b="1" i="0" u="none" strike="noStrike" cap="none">
              <a:solidFill>
                <a:schemeClr val="lt1"/>
              </a:solidFill>
              <a:latin typeface="Calibri"/>
              <a:ea typeface="Calibri"/>
              <a:cs typeface="Calibri"/>
              <a:sym typeface="Calibri"/>
            </a:endParaRPr>
          </a:p>
        </p:txBody>
      </p:sp>
      <p:sp>
        <p:nvSpPr>
          <p:cNvPr id="1430" name="Google Shape;1430;p52"/>
          <p:cNvSpPr txBox="1"/>
          <p:nvPr/>
        </p:nvSpPr>
        <p:spPr>
          <a:xfrm>
            <a:off x="8619710" y="2964423"/>
            <a:ext cx="12408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alibri"/>
                <a:ea typeface="Calibri"/>
                <a:cs typeface="Calibri"/>
                <a:sym typeface="Calibri"/>
              </a:rPr>
              <a:t>Vaccinations</a:t>
            </a:r>
            <a:endParaRPr sz="1200" b="1" i="0" u="none" strike="noStrike" cap="none">
              <a:solidFill>
                <a:schemeClr val="lt1"/>
              </a:solidFill>
              <a:latin typeface="Calibri"/>
              <a:ea typeface="Calibri"/>
              <a:cs typeface="Calibri"/>
              <a:sym typeface="Calibri"/>
            </a:endParaRPr>
          </a:p>
        </p:txBody>
      </p:sp>
      <p:sp>
        <p:nvSpPr>
          <p:cNvPr id="1431" name="Google Shape;1431;p52"/>
          <p:cNvSpPr txBox="1"/>
          <p:nvPr/>
        </p:nvSpPr>
        <p:spPr>
          <a:xfrm>
            <a:off x="8626528" y="1780153"/>
            <a:ext cx="1188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alibri"/>
                <a:ea typeface="Calibri"/>
                <a:cs typeface="Calibri"/>
                <a:sym typeface="Calibri"/>
              </a:rPr>
              <a:t>Health Centres</a:t>
            </a:r>
            <a:endParaRPr sz="1200" b="1" i="0" u="none" strike="noStrike" cap="none">
              <a:solidFill>
                <a:schemeClr val="lt1"/>
              </a:solidFill>
              <a:latin typeface="Calibri"/>
              <a:ea typeface="Calibri"/>
              <a:cs typeface="Calibri"/>
              <a:sym typeface="Calibri"/>
            </a:endParaRPr>
          </a:p>
        </p:txBody>
      </p:sp>
      <p:sp>
        <p:nvSpPr>
          <p:cNvPr id="1432" name="Google Shape;1432;p52"/>
          <p:cNvSpPr txBox="1"/>
          <p:nvPr/>
        </p:nvSpPr>
        <p:spPr>
          <a:xfrm>
            <a:off x="10850188" y="2932329"/>
            <a:ext cx="14052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alibri"/>
                <a:ea typeface="Calibri"/>
                <a:cs typeface="Calibri"/>
                <a:sym typeface="Calibri"/>
              </a:rPr>
              <a:t>Maternity &amp; Children’s Care</a:t>
            </a:r>
            <a:endParaRPr sz="1200" b="1" i="0" u="none" strike="noStrike" cap="none">
              <a:solidFill>
                <a:schemeClr val="lt1"/>
              </a:solidFill>
              <a:latin typeface="Calibri"/>
              <a:ea typeface="Calibri"/>
              <a:cs typeface="Calibri"/>
              <a:sym typeface="Calibri"/>
            </a:endParaRPr>
          </a:p>
        </p:txBody>
      </p:sp>
      <p:sp>
        <p:nvSpPr>
          <p:cNvPr id="1433" name="Google Shape;1433;p52"/>
          <p:cNvSpPr txBox="1"/>
          <p:nvPr/>
        </p:nvSpPr>
        <p:spPr>
          <a:xfrm>
            <a:off x="8787777" y="3756868"/>
            <a:ext cx="30192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alibri"/>
                <a:ea typeface="Calibri"/>
                <a:cs typeface="Calibri"/>
                <a:sym typeface="Calibri"/>
              </a:rPr>
              <a:t>With control over medical research and training</a:t>
            </a:r>
            <a:endParaRPr sz="1200" b="1" i="0" u="none" strike="noStrike" cap="none">
              <a:solidFill>
                <a:schemeClr val="lt1"/>
              </a:solidFill>
              <a:latin typeface="Calibri"/>
              <a:ea typeface="Calibri"/>
              <a:cs typeface="Calibri"/>
              <a:sym typeface="Calibri"/>
            </a:endParaRPr>
          </a:p>
        </p:txBody>
      </p:sp>
      <p:sp>
        <p:nvSpPr>
          <p:cNvPr id="1434" name="Google Shape;1434;p52"/>
          <p:cNvSpPr txBox="1"/>
          <p:nvPr/>
        </p:nvSpPr>
        <p:spPr>
          <a:xfrm>
            <a:off x="8489820" y="1039339"/>
            <a:ext cx="36261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2060"/>
                </a:solidFill>
                <a:latin typeface="Calibri"/>
                <a:ea typeface="Calibri"/>
                <a:cs typeface="Calibri"/>
                <a:sym typeface="Calibri"/>
              </a:rPr>
              <a:t>BROUGHT UNDER GOVERNMENT CONTROL</a:t>
            </a:r>
            <a:endParaRPr sz="1400" b="0" i="0" u="none" strike="noStrike" cap="none">
              <a:solidFill>
                <a:srgbClr val="000000"/>
              </a:solidFill>
              <a:latin typeface="Arial"/>
              <a:ea typeface="Arial"/>
              <a:cs typeface="Arial"/>
              <a:sym typeface="Arial"/>
            </a:endParaRPr>
          </a:p>
        </p:txBody>
      </p:sp>
      <p:cxnSp>
        <p:nvCxnSpPr>
          <p:cNvPr id="1435" name="Google Shape;1435;p52"/>
          <p:cNvCxnSpPr>
            <a:stCxn id="1427" idx="0"/>
            <a:endCxn id="1429" idx="2"/>
          </p:cNvCxnSpPr>
          <p:nvPr/>
        </p:nvCxnSpPr>
        <p:spPr>
          <a:xfrm rot="10800000" flipH="1">
            <a:off x="9579478" y="1672802"/>
            <a:ext cx="1475700" cy="1698900"/>
          </a:xfrm>
          <a:prstGeom prst="straightConnector1">
            <a:avLst/>
          </a:prstGeom>
          <a:noFill/>
          <a:ln w="28575" cap="flat" cmpd="sng">
            <a:solidFill>
              <a:srgbClr val="0070C0"/>
            </a:solidFill>
            <a:prstDash val="solid"/>
            <a:miter lim="800000"/>
            <a:headEnd type="triangle" w="med" len="med"/>
            <a:tailEnd type="triangle" w="med" len="med"/>
          </a:ln>
        </p:spPr>
      </p:cxnSp>
      <p:cxnSp>
        <p:nvCxnSpPr>
          <p:cNvPr id="1436" name="Google Shape;1436;p52"/>
          <p:cNvCxnSpPr/>
          <p:nvPr/>
        </p:nvCxnSpPr>
        <p:spPr>
          <a:xfrm rot="10800000">
            <a:off x="9570740" y="1657920"/>
            <a:ext cx="1475700" cy="1698600"/>
          </a:xfrm>
          <a:prstGeom prst="straightConnector1">
            <a:avLst/>
          </a:prstGeom>
          <a:noFill/>
          <a:ln w="28575" cap="flat" cmpd="sng">
            <a:solidFill>
              <a:srgbClr val="0070C0"/>
            </a:solidFill>
            <a:prstDash val="solid"/>
            <a:miter lim="800000"/>
            <a:headEnd type="triangle" w="med" len="med"/>
            <a:tailEnd type="triangle" w="med" len="med"/>
          </a:ln>
        </p:spPr>
      </p:cxnSp>
      <p:cxnSp>
        <p:nvCxnSpPr>
          <p:cNvPr id="1437" name="Google Shape;1437;p52"/>
          <p:cNvCxnSpPr/>
          <p:nvPr/>
        </p:nvCxnSpPr>
        <p:spPr>
          <a:xfrm rot="10800000">
            <a:off x="9227720" y="2052099"/>
            <a:ext cx="2179200" cy="931500"/>
          </a:xfrm>
          <a:prstGeom prst="straightConnector1">
            <a:avLst/>
          </a:prstGeom>
          <a:noFill/>
          <a:ln w="28575" cap="flat" cmpd="sng">
            <a:solidFill>
              <a:srgbClr val="0070C0"/>
            </a:solidFill>
            <a:prstDash val="solid"/>
            <a:miter lim="800000"/>
            <a:headEnd type="triangle" w="med" len="med"/>
            <a:tailEnd type="triangle" w="med" len="med"/>
          </a:ln>
        </p:spPr>
      </p:cxnSp>
      <p:cxnSp>
        <p:nvCxnSpPr>
          <p:cNvPr id="1438" name="Google Shape;1438;p52"/>
          <p:cNvCxnSpPr/>
          <p:nvPr/>
        </p:nvCxnSpPr>
        <p:spPr>
          <a:xfrm rot="10800000" flipH="1">
            <a:off x="9213216" y="2050419"/>
            <a:ext cx="2179200" cy="931500"/>
          </a:xfrm>
          <a:prstGeom prst="straightConnector1">
            <a:avLst/>
          </a:prstGeom>
          <a:noFill/>
          <a:ln w="28575" cap="flat" cmpd="sng">
            <a:solidFill>
              <a:srgbClr val="0070C0"/>
            </a:solidFill>
            <a:prstDash val="solid"/>
            <a:miter lim="800000"/>
            <a:headEnd type="triangle" w="med" len="med"/>
            <a:tailEnd type="triangle" w="med" len="med"/>
          </a:ln>
        </p:spPr>
      </p:cxnSp>
      <p:sp>
        <p:nvSpPr>
          <p:cNvPr id="1439" name="Google Shape;1439;p52"/>
          <p:cNvSpPr/>
          <p:nvPr/>
        </p:nvSpPr>
        <p:spPr>
          <a:xfrm>
            <a:off x="9573814" y="1795335"/>
            <a:ext cx="1458000" cy="1429800"/>
          </a:xfrm>
          <a:prstGeom prst="ellipse">
            <a:avLst/>
          </a:prstGeom>
          <a:solidFill>
            <a:srgbClr val="BBD6EE"/>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0" name="Google Shape;1440;p52"/>
          <p:cNvSpPr/>
          <p:nvPr/>
        </p:nvSpPr>
        <p:spPr>
          <a:xfrm>
            <a:off x="10175484" y="1305360"/>
            <a:ext cx="254700" cy="600300"/>
          </a:xfrm>
          <a:prstGeom prst="downArrow">
            <a:avLst>
              <a:gd name="adj1" fmla="val 50000"/>
              <a:gd name="adj2" fmla="val 105245"/>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1" name="Google Shape;1441;p52"/>
          <p:cNvSpPr txBox="1"/>
          <p:nvPr/>
        </p:nvSpPr>
        <p:spPr>
          <a:xfrm>
            <a:off x="9642641" y="2289474"/>
            <a:ext cx="1309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SERVICES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FREE FOR ALL</a:t>
            </a:r>
            <a:endParaRPr sz="1400" b="0" i="0" u="none" strike="noStrike" cap="none">
              <a:solidFill>
                <a:srgbClr val="000000"/>
              </a:solidFill>
              <a:latin typeface="Arial"/>
              <a:ea typeface="Arial"/>
              <a:cs typeface="Arial"/>
              <a:sym typeface="Arial"/>
            </a:endParaRPr>
          </a:p>
        </p:txBody>
      </p:sp>
      <p:sp>
        <p:nvSpPr>
          <p:cNvPr id="1442" name="Google Shape;1442;p52"/>
          <p:cNvSpPr/>
          <p:nvPr/>
        </p:nvSpPr>
        <p:spPr>
          <a:xfrm>
            <a:off x="10230591" y="3210119"/>
            <a:ext cx="150600" cy="600300"/>
          </a:xfrm>
          <a:prstGeom prst="downArrow">
            <a:avLst>
              <a:gd name="adj1" fmla="val 50000"/>
              <a:gd name="adj2" fmla="val 105245"/>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3" name="Google Shape;1443;p52"/>
          <p:cNvSpPr/>
          <p:nvPr/>
        </p:nvSpPr>
        <p:spPr>
          <a:xfrm>
            <a:off x="9870075" y="1960278"/>
            <a:ext cx="874200" cy="395700"/>
          </a:xfrm>
          <a:prstGeom prst="rect">
            <a:avLst/>
          </a:prstGeom>
          <a:solidFill>
            <a:srgbClr val="0070C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1" u="none" strike="noStrike" cap="none">
                <a:solidFill>
                  <a:schemeClr val="lt1"/>
                </a:solidFill>
                <a:latin typeface="Calibri"/>
                <a:ea typeface="Calibri"/>
                <a:cs typeface="Calibri"/>
                <a:sym typeface="Calibri"/>
              </a:rPr>
              <a:t>NHS</a:t>
            </a:r>
            <a:endParaRPr sz="1400" b="0" i="0" u="none" strike="noStrike" cap="none">
              <a:solidFill>
                <a:srgbClr val="000000"/>
              </a:solidFill>
              <a:latin typeface="Arial"/>
              <a:ea typeface="Arial"/>
              <a:cs typeface="Arial"/>
              <a:sym typeface="Arial"/>
            </a:endParaRPr>
          </a:p>
        </p:txBody>
      </p:sp>
      <p:pic>
        <p:nvPicPr>
          <p:cNvPr id="1444" name="Google Shape;1444;p52" descr="Medicine doctor and nurse"/>
          <p:cNvPicPr preferRelativeResize="0"/>
          <p:nvPr/>
        </p:nvPicPr>
        <p:blipFill rotWithShape="1">
          <a:blip r:embed="rId8">
            <a:alphaModFix/>
          </a:blip>
          <a:srcRect/>
          <a:stretch/>
        </p:blipFill>
        <p:spPr>
          <a:xfrm>
            <a:off x="8793613" y="4176506"/>
            <a:ext cx="3076959" cy="257091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450" name="Google Shape;1450;p53"/>
          <p:cNvSpPr/>
          <p:nvPr/>
        </p:nvSpPr>
        <p:spPr>
          <a:xfrm>
            <a:off x="93485" y="410574"/>
            <a:ext cx="12022200" cy="84900"/>
          </a:xfrm>
          <a:prstGeom prst="rect">
            <a:avLst/>
          </a:prstGeom>
          <a:solidFill>
            <a:srgbClr val="005E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1" name="Google Shape;1451;p53"/>
          <p:cNvSpPr txBox="1"/>
          <p:nvPr/>
        </p:nvSpPr>
        <p:spPr>
          <a:xfrm>
            <a:off x="89648" y="49103"/>
            <a:ext cx="13944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Calibri"/>
                <a:ea typeface="Calibri"/>
                <a:cs typeface="Calibri"/>
                <a:sym typeface="Calibri"/>
              </a:rPr>
              <a:t>Lesson 31b</a:t>
            </a:r>
            <a:endParaRPr sz="1400" b="0" i="0" u="none" strike="noStrike" cap="none">
              <a:solidFill>
                <a:srgbClr val="000000"/>
              </a:solidFill>
              <a:latin typeface="Arial"/>
              <a:ea typeface="Arial"/>
              <a:cs typeface="Arial"/>
              <a:sym typeface="Arial"/>
            </a:endParaRPr>
          </a:p>
        </p:txBody>
      </p:sp>
      <p:sp>
        <p:nvSpPr>
          <p:cNvPr id="1452" name="Google Shape;1452;p53"/>
          <p:cNvSpPr txBox="1"/>
          <p:nvPr/>
        </p:nvSpPr>
        <p:spPr>
          <a:xfrm>
            <a:off x="1555126" y="49103"/>
            <a:ext cx="105606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Calibri"/>
                <a:ea typeface="Calibri"/>
                <a:cs typeface="Calibri"/>
                <a:sym typeface="Calibri"/>
              </a:rPr>
              <a:t>UNIT 2: </a:t>
            </a:r>
            <a:r>
              <a:rPr lang="en-GB" sz="1600" b="0" i="0" u="none" strike="noStrike" cap="none">
                <a:solidFill>
                  <a:schemeClr val="lt1"/>
                </a:solidFill>
                <a:latin typeface="Calibri"/>
                <a:ea typeface="Calibri"/>
                <a:cs typeface="Calibri"/>
                <a:sym typeface="Calibri"/>
              </a:rPr>
              <a:t>Medicine – 1900 to Present Day – Improved Treatment of Patients – The Impact of the National Health Service</a:t>
            </a:r>
            <a:endParaRPr sz="1600" b="1" i="0" u="sng" strike="noStrike" cap="none">
              <a:solidFill>
                <a:schemeClr val="lt1"/>
              </a:solidFill>
              <a:latin typeface="Calibri"/>
              <a:ea typeface="Calibri"/>
              <a:cs typeface="Calibri"/>
              <a:sym typeface="Calibri"/>
            </a:endParaRPr>
          </a:p>
        </p:txBody>
      </p:sp>
      <p:sp>
        <p:nvSpPr>
          <p:cNvPr id="1453" name="Google Shape;1453;p53"/>
          <p:cNvSpPr txBox="1"/>
          <p:nvPr/>
        </p:nvSpPr>
        <p:spPr>
          <a:xfrm>
            <a:off x="8993611" y="2576131"/>
            <a:ext cx="3122100" cy="2201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Children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0" i="0" u="none" strike="noStrike" cap="none">
                <a:solidFill>
                  <a:schemeClr val="dk1"/>
                </a:solidFill>
                <a:latin typeface="Calibri"/>
                <a:ea typeface="Calibri"/>
                <a:cs typeface="Calibri"/>
                <a:sym typeface="Calibri"/>
              </a:rPr>
              <a:t>In the 1960s, the government funded </a:t>
            </a:r>
            <a:r>
              <a:rPr lang="en-GB" sz="1050" b="1" i="0" u="none" strike="noStrike" cap="none">
                <a:solidFill>
                  <a:schemeClr val="dk1"/>
                </a:solidFill>
                <a:latin typeface="Calibri"/>
                <a:ea typeface="Calibri"/>
                <a:cs typeface="Calibri"/>
                <a:sym typeface="Calibri"/>
              </a:rPr>
              <a:t>Health Education </a:t>
            </a:r>
            <a:r>
              <a:rPr lang="en-GB" sz="1050" b="0" i="0" u="none" strike="noStrike" cap="none">
                <a:solidFill>
                  <a:schemeClr val="dk1"/>
                </a:solidFill>
                <a:latin typeface="Calibri"/>
                <a:ea typeface="Calibri"/>
                <a:cs typeface="Calibri"/>
                <a:sym typeface="Calibri"/>
              </a:rPr>
              <a:t>for schools as a way to help prevent illness.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0" i="0" u="none" strike="noStrike" cap="none">
                <a:solidFill>
                  <a:schemeClr val="dk1"/>
                </a:solidFill>
                <a:latin typeface="Calibri"/>
                <a:ea typeface="Calibri"/>
                <a:cs typeface="Calibri"/>
                <a:sym typeface="Calibri"/>
              </a:rPr>
              <a:t>Babies and young children benefitted from the care their mother’s received after childbirth with home visits from specialised health workers.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0" i="0" u="none" strike="noStrike" cap="none">
                <a:solidFill>
                  <a:schemeClr val="dk1"/>
                </a:solidFill>
                <a:latin typeface="Calibri"/>
                <a:ea typeface="Calibri"/>
                <a:cs typeface="Calibri"/>
                <a:sym typeface="Calibri"/>
              </a:rPr>
              <a:t>A new network of </a:t>
            </a:r>
            <a:r>
              <a:rPr lang="en-GB" sz="1050" b="1" i="0" u="none" strike="noStrike" cap="none">
                <a:solidFill>
                  <a:schemeClr val="dk1"/>
                </a:solidFill>
                <a:latin typeface="Calibri"/>
                <a:ea typeface="Calibri"/>
                <a:cs typeface="Calibri"/>
                <a:sym typeface="Calibri"/>
              </a:rPr>
              <a:t>school medical services </a:t>
            </a:r>
            <a:r>
              <a:rPr lang="en-GB" sz="1050" b="0" i="0" u="none" strike="noStrike" cap="none">
                <a:solidFill>
                  <a:schemeClr val="dk1"/>
                </a:solidFill>
                <a:latin typeface="Calibri"/>
                <a:ea typeface="Calibri"/>
                <a:cs typeface="Calibri"/>
                <a:sym typeface="Calibri"/>
              </a:rPr>
              <a:t>were setup up which included medical inspections carried out by a school nurse and vaccinations.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0" i="0" u="none" strike="noStrike" cap="none">
                <a:solidFill>
                  <a:schemeClr val="dk1"/>
                </a:solidFill>
                <a:latin typeface="Calibri"/>
                <a:ea typeface="Calibri"/>
                <a:cs typeface="Calibri"/>
                <a:sym typeface="Calibri"/>
              </a:rPr>
              <a:t>The NHS also began sharing information about children with other professional organisations such as social workers.</a:t>
            </a:r>
            <a:endParaRPr sz="1400" b="0" i="0" u="none" strike="noStrike" cap="none">
              <a:solidFill>
                <a:srgbClr val="000000"/>
              </a:solidFill>
              <a:latin typeface="Arial"/>
              <a:ea typeface="Arial"/>
              <a:cs typeface="Arial"/>
              <a:sym typeface="Arial"/>
            </a:endParaRPr>
          </a:p>
        </p:txBody>
      </p:sp>
      <p:sp>
        <p:nvSpPr>
          <p:cNvPr id="1454" name="Google Shape;1454;p53"/>
          <p:cNvSpPr txBox="1"/>
          <p:nvPr/>
        </p:nvSpPr>
        <p:spPr>
          <a:xfrm>
            <a:off x="97486" y="805519"/>
            <a:ext cx="3820800" cy="364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050"/>
              <a:buFont typeface="Noto Sans Symbols"/>
              <a:buChar char="❑"/>
            </a:pPr>
            <a:r>
              <a:rPr lang="en-GB" sz="1050" b="0" i="0" u="none" strike="noStrike" cap="none">
                <a:solidFill>
                  <a:schemeClr val="dk1"/>
                </a:solidFill>
                <a:latin typeface="Calibri"/>
                <a:ea typeface="Calibri"/>
                <a:cs typeface="Calibri"/>
                <a:sym typeface="Calibri"/>
              </a:rPr>
              <a:t>Most people had to </a:t>
            </a:r>
            <a:r>
              <a:rPr lang="en-GB" sz="1050" b="1" i="0" u="none" strike="noStrike" cap="none">
                <a:solidFill>
                  <a:schemeClr val="dk1"/>
                </a:solidFill>
                <a:latin typeface="Calibri"/>
                <a:ea typeface="Calibri"/>
                <a:cs typeface="Calibri"/>
                <a:sym typeface="Calibri"/>
              </a:rPr>
              <a:t>pay</a:t>
            </a:r>
            <a:r>
              <a:rPr lang="en-GB" sz="1050" b="0" i="0" u="none" strike="noStrike" cap="none">
                <a:solidFill>
                  <a:schemeClr val="dk1"/>
                </a:solidFill>
                <a:latin typeface="Calibri"/>
                <a:ea typeface="Calibri"/>
                <a:cs typeface="Calibri"/>
                <a:sym typeface="Calibri"/>
              </a:rPr>
              <a:t> for any treatment they received.  This could include the doctor’s visit to a home, medicines and transport to and from a hospital. The population of Britain in 1945 was roughly </a:t>
            </a:r>
            <a:r>
              <a:rPr lang="en-GB" sz="1050" b="1" i="0" u="none" strike="noStrike" cap="none">
                <a:solidFill>
                  <a:schemeClr val="dk1"/>
                </a:solidFill>
                <a:latin typeface="Calibri"/>
                <a:ea typeface="Calibri"/>
                <a:cs typeface="Calibri"/>
                <a:sym typeface="Calibri"/>
              </a:rPr>
              <a:t>47 million </a:t>
            </a:r>
            <a:r>
              <a:rPr lang="en-GB" sz="1050" b="0" i="0" u="none" strike="noStrike" cap="none">
                <a:solidFill>
                  <a:schemeClr val="dk1"/>
                </a:solidFill>
                <a:latin typeface="Calibri"/>
                <a:ea typeface="Calibri"/>
                <a:cs typeface="Calibri"/>
                <a:sym typeface="Calibri"/>
              </a:rPr>
              <a:t>people.  However, less than half, </a:t>
            </a:r>
            <a:r>
              <a:rPr lang="en-GB" sz="1050" b="1" i="0" u="none" strike="noStrike" cap="none">
                <a:solidFill>
                  <a:schemeClr val="dk1"/>
                </a:solidFill>
                <a:latin typeface="Calibri"/>
                <a:ea typeface="Calibri"/>
                <a:cs typeface="Calibri"/>
                <a:sym typeface="Calibri"/>
              </a:rPr>
              <a:t>21 million </a:t>
            </a:r>
            <a:r>
              <a:rPr lang="en-GB" sz="1050" b="0" i="0" u="none" strike="noStrike" cap="none">
                <a:solidFill>
                  <a:schemeClr val="dk1"/>
                </a:solidFill>
                <a:latin typeface="Calibri"/>
                <a:ea typeface="Calibri"/>
                <a:cs typeface="Calibri"/>
                <a:sym typeface="Calibri"/>
              </a:rPr>
              <a:t>were able to </a:t>
            </a:r>
            <a:r>
              <a:rPr lang="en-GB" sz="1050" b="1" i="0" u="none" strike="noStrike" cap="none">
                <a:solidFill>
                  <a:schemeClr val="dk1"/>
                </a:solidFill>
                <a:latin typeface="Calibri"/>
                <a:ea typeface="Calibri"/>
                <a:cs typeface="Calibri"/>
                <a:sym typeface="Calibri"/>
              </a:rPr>
              <a:t>afford</a:t>
            </a:r>
            <a:r>
              <a:rPr lang="en-GB" sz="1050" b="0" i="0" u="none" strike="noStrike" cap="none">
                <a:solidFill>
                  <a:schemeClr val="dk1"/>
                </a:solidFill>
                <a:latin typeface="Calibri"/>
                <a:ea typeface="Calibri"/>
                <a:cs typeface="Calibri"/>
                <a:sym typeface="Calibri"/>
              </a:rPr>
              <a:t> some kind of healthcare and treatment. For example, a single patient suffering from tuberculosis could potentially pay over £1,000 for their treatment – far beyond what most people could afford.</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0" i="0" u="none" strike="noStrike" cap="none">
                <a:solidFill>
                  <a:schemeClr val="dk1"/>
                </a:solidFill>
                <a:latin typeface="Calibri"/>
                <a:ea typeface="Calibri"/>
                <a:cs typeface="Calibri"/>
                <a:sym typeface="Calibri"/>
              </a:rPr>
              <a:t>For </a:t>
            </a:r>
            <a:r>
              <a:rPr lang="en-GB" sz="1050" b="1" i="0" u="none" strike="noStrike" cap="none">
                <a:solidFill>
                  <a:schemeClr val="dk1"/>
                </a:solidFill>
                <a:latin typeface="Calibri"/>
                <a:ea typeface="Calibri"/>
                <a:cs typeface="Calibri"/>
                <a:sym typeface="Calibri"/>
              </a:rPr>
              <a:t>women</a:t>
            </a:r>
            <a:r>
              <a:rPr lang="en-GB" sz="1050" b="0" i="0" u="none" strike="noStrike" cap="none">
                <a:solidFill>
                  <a:schemeClr val="dk1"/>
                </a:solidFill>
                <a:latin typeface="Calibri"/>
                <a:ea typeface="Calibri"/>
                <a:cs typeface="Calibri"/>
                <a:sym typeface="Calibri"/>
              </a:rPr>
              <a:t>, childbirth would mainly take place in the </a:t>
            </a:r>
            <a:r>
              <a:rPr lang="en-GB" sz="1050" b="1" i="0" u="none" strike="noStrike" cap="none">
                <a:solidFill>
                  <a:schemeClr val="dk1"/>
                </a:solidFill>
                <a:latin typeface="Calibri"/>
                <a:ea typeface="Calibri"/>
                <a:cs typeface="Calibri"/>
                <a:sym typeface="Calibri"/>
              </a:rPr>
              <a:t>home</a:t>
            </a:r>
            <a:r>
              <a:rPr lang="en-GB" sz="1050" b="0" i="0" u="none" strike="noStrike" cap="none">
                <a:solidFill>
                  <a:schemeClr val="dk1"/>
                </a:solidFill>
                <a:latin typeface="Calibri"/>
                <a:ea typeface="Calibri"/>
                <a:cs typeface="Calibri"/>
                <a:sym typeface="Calibri"/>
              </a:rPr>
              <a:t> with a midwife called for when a woman reached labour.  If the mother or child experienced any complications a doctor would then have to be called for but this would take time and doctors did not specialise in pregnancy.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0" i="0" u="none" strike="noStrike" cap="none">
                <a:solidFill>
                  <a:schemeClr val="dk1"/>
                </a:solidFill>
                <a:latin typeface="Calibri"/>
                <a:ea typeface="Calibri"/>
                <a:cs typeface="Calibri"/>
                <a:sym typeface="Calibri"/>
              </a:rPr>
              <a:t>Those who worked, mainly </a:t>
            </a:r>
            <a:r>
              <a:rPr lang="en-GB" sz="1050" b="1" i="0" u="none" strike="noStrike" cap="none">
                <a:solidFill>
                  <a:schemeClr val="dk1"/>
                </a:solidFill>
                <a:latin typeface="Calibri"/>
                <a:ea typeface="Calibri"/>
                <a:cs typeface="Calibri"/>
                <a:sym typeface="Calibri"/>
              </a:rPr>
              <a:t>men</a:t>
            </a:r>
            <a:r>
              <a:rPr lang="en-GB" sz="1050" b="0" i="0" u="none" strike="noStrike" cap="none">
                <a:solidFill>
                  <a:schemeClr val="dk1"/>
                </a:solidFill>
                <a:latin typeface="Calibri"/>
                <a:ea typeface="Calibri"/>
                <a:cs typeface="Calibri"/>
                <a:sym typeface="Calibri"/>
              </a:rPr>
              <a:t>, could pay into a </a:t>
            </a:r>
            <a:r>
              <a:rPr lang="en-GB" sz="1050" b="1" i="0" u="none" strike="noStrike" cap="none">
                <a:solidFill>
                  <a:schemeClr val="dk1"/>
                </a:solidFill>
                <a:latin typeface="Calibri"/>
                <a:ea typeface="Calibri"/>
                <a:cs typeface="Calibri"/>
                <a:sym typeface="Calibri"/>
              </a:rPr>
              <a:t>National Insurance </a:t>
            </a:r>
            <a:r>
              <a:rPr lang="en-GB" sz="1050" b="0" i="0" u="none" strike="noStrike" cap="none">
                <a:solidFill>
                  <a:schemeClr val="dk1"/>
                </a:solidFill>
                <a:latin typeface="Calibri"/>
                <a:ea typeface="Calibri"/>
                <a:cs typeface="Calibri"/>
                <a:sym typeface="Calibri"/>
              </a:rPr>
              <a:t>scheme which would pay for any health care.  However, this left nearly all </a:t>
            </a:r>
            <a:r>
              <a:rPr lang="en-GB" sz="1050" b="1" i="0" u="none" strike="noStrike" cap="none">
                <a:solidFill>
                  <a:schemeClr val="dk1"/>
                </a:solidFill>
                <a:latin typeface="Calibri"/>
                <a:ea typeface="Calibri"/>
                <a:cs typeface="Calibri"/>
                <a:sym typeface="Calibri"/>
              </a:rPr>
              <a:t>women</a:t>
            </a:r>
            <a:r>
              <a:rPr lang="en-GB" sz="1050" b="0" i="0" u="none" strike="noStrike" cap="none">
                <a:solidFill>
                  <a:schemeClr val="dk1"/>
                </a:solidFill>
                <a:latin typeface="Calibri"/>
                <a:ea typeface="Calibri"/>
                <a:cs typeface="Calibri"/>
                <a:sym typeface="Calibri"/>
              </a:rPr>
              <a:t> and </a:t>
            </a:r>
            <a:r>
              <a:rPr lang="en-GB" sz="1050" b="1" i="0" u="none" strike="noStrike" cap="none">
                <a:solidFill>
                  <a:schemeClr val="dk1"/>
                </a:solidFill>
                <a:latin typeface="Calibri"/>
                <a:ea typeface="Calibri"/>
                <a:cs typeface="Calibri"/>
                <a:sym typeface="Calibri"/>
              </a:rPr>
              <a:t>children</a:t>
            </a:r>
            <a:r>
              <a:rPr lang="en-GB" sz="1050" b="0" i="0" u="none" strike="noStrike" cap="none">
                <a:solidFill>
                  <a:schemeClr val="dk1"/>
                </a:solidFill>
                <a:latin typeface="Calibri"/>
                <a:ea typeface="Calibri"/>
                <a:cs typeface="Calibri"/>
                <a:sym typeface="Calibri"/>
              </a:rPr>
              <a:t> without treatment.   Many poorer women still relied in medical advice from family and friends rather than trained medical professions; sometimes with disastrous consequences.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0" i="0" u="none" strike="noStrike" cap="none">
                <a:solidFill>
                  <a:schemeClr val="dk1"/>
                </a:solidFill>
                <a:latin typeface="Calibri"/>
                <a:ea typeface="Calibri"/>
                <a:cs typeface="Calibri"/>
                <a:sym typeface="Calibri"/>
              </a:rPr>
              <a:t>Many City Hospitals, especially those in London had been damaged by the </a:t>
            </a:r>
            <a:r>
              <a:rPr lang="en-GB" sz="1050" b="1" i="0" u="none" strike="noStrike" cap="none">
                <a:solidFill>
                  <a:schemeClr val="dk1"/>
                </a:solidFill>
                <a:latin typeface="Calibri"/>
                <a:ea typeface="Calibri"/>
                <a:cs typeface="Calibri"/>
                <a:sym typeface="Calibri"/>
              </a:rPr>
              <a:t>bombing</a:t>
            </a:r>
            <a:r>
              <a:rPr lang="en-GB" sz="1050" b="0" i="0" u="none" strike="noStrike" cap="none">
                <a:solidFill>
                  <a:schemeClr val="dk1"/>
                </a:solidFill>
                <a:latin typeface="Calibri"/>
                <a:ea typeface="Calibri"/>
                <a:cs typeface="Calibri"/>
                <a:sym typeface="Calibri"/>
              </a:rPr>
              <a:t> during the Second World War.  This left many without the care they needed.</a:t>
            </a:r>
            <a:endParaRPr sz="1400" b="0" i="0" u="none" strike="noStrike" cap="none">
              <a:solidFill>
                <a:srgbClr val="000000"/>
              </a:solidFill>
              <a:latin typeface="Arial"/>
              <a:ea typeface="Arial"/>
              <a:cs typeface="Arial"/>
              <a:sym typeface="Arial"/>
            </a:endParaRPr>
          </a:p>
        </p:txBody>
      </p:sp>
      <p:sp>
        <p:nvSpPr>
          <p:cNvPr id="1455" name="Google Shape;1455;p53"/>
          <p:cNvSpPr txBox="1"/>
          <p:nvPr/>
        </p:nvSpPr>
        <p:spPr>
          <a:xfrm>
            <a:off x="4073711" y="805520"/>
            <a:ext cx="2775600" cy="1385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Calibri"/>
                <a:ea typeface="Calibri"/>
                <a:cs typeface="Calibri"/>
                <a:sym typeface="Calibri"/>
              </a:rPr>
              <a:t>The government took control of </a:t>
            </a:r>
            <a:r>
              <a:rPr lang="en-GB" sz="1050" b="1" i="0" u="none" strike="noStrike" cap="none">
                <a:solidFill>
                  <a:schemeClr val="dk1"/>
                </a:solidFill>
                <a:latin typeface="Calibri"/>
                <a:ea typeface="Calibri"/>
                <a:cs typeface="Calibri"/>
                <a:sym typeface="Calibri"/>
              </a:rPr>
              <a:t>1,143</a:t>
            </a:r>
            <a:r>
              <a:rPr lang="en-GB" sz="1050" b="0" i="0" u="none" strike="noStrike" cap="none">
                <a:solidFill>
                  <a:schemeClr val="dk1"/>
                </a:solidFill>
                <a:latin typeface="Calibri"/>
                <a:ea typeface="Calibri"/>
                <a:cs typeface="Calibri"/>
                <a:sym typeface="Calibri"/>
              </a:rPr>
              <a:t>, rural </a:t>
            </a:r>
            <a:r>
              <a:rPr lang="en-GB" sz="1050" b="1" i="0" u="none" strike="noStrike" cap="none">
                <a:solidFill>
                  <a:schemeClr val="dk1"/>
                </a:solidFill>
                <a:latin typeface="Calibri"/>
                <a:ea typeface="Calibri"/>
                <a:cs typeface="Calibri"/>
                <a:sym typeface="Calibri"/>
              </a:rPr>
              <a:t>voluntary hospitals </a:t>
            </a:r>
            <a:r>
              <a:rPr lang="en-GB" sz="1050" b="0" i="0" u="none" strike="noStrike" cap="none">
                <a:solidFill>
                  <a:schemeClr val="dk1"/>
                </a:solidFill>
                <a:latin typeface="Calibri"/>
                <a:ea typeface="Calibri"/>
                <a:cs typeface="Calibri"/>
                <a:sym typeface="Calibri"/>
              </a:rPr>
              <a:t>and </a:t>
            </a:r>
            <a:r>
              <a:rPr lang="en-GB" sz="1050" b="1" i="0" u="none" strike="noStrike" cap="none">
                <a:solidFill>
                  <a:schemeClr val="dk1"/>
                </a:solidFill>
                <a:latin typeface="Calibri"/>
                <a:ea typeface="Calibri"/>
                <a:cs typeface="Calibri"/>
                <a:sym typeface="Calibri"/>
              </a:rPr>
              <a:t>1,545 city hospitals</a:t>
            </a:r>
            <a:r>
              <a:rPr lang="en-GB" sz="1050" b="0" i="0" u="none" strike="noStrike" cap="none">
                <a:solidFill>
                  <a:schemeClr val="dk1"/>
                </a:solidFill>
                <a:latin typeface="Calibri"/>
                <a:ea typeface="Calibri"/>
                <a:cs typeface="Calibri"/>
                <a:sym typeface="Calibri"/>
              </a:rPr>
              <a:t>, many of which needed desperately updating. At first, the government was not able to afford the improvements to the hospitals due to the two world wars, however, by the 1960s funding was given and the number of hospitals in areas without hospital care increased.</a:t>
            </a:r>
            <a:endParaRPr sz="1600" b="0" i="0" u="none" strike="noStrike" cap="none">
              <a:solidFill>
                <a:schemeClr val="dk1"/>
              </a:solidFill>
              <a:latin typeface="Calibri"/>
              <a:ea typeface="Calibri"/>
              <a:cs typeface="Calibri"/>
              <a:sym typeface="Calibri"/>
            </a:endParaRPr>
          </a:p>
        </p:txBody>
      </p:sp>
      <p:sp>
        <p:nvSpPr>
          <p:cNvPr id="1456" name="Google Shape;1456;p53"/>
          <p:cNvSpPr txBox="1"/>
          <p:nvPr/>
        </p:nvSpPr>
        <p:spPr>
          <a:xfrm>
            <a:off x="7719646" y="805519"/>
            <a:ext cx="4396200" cy="1385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Calibri"/>
                <a:ea typeface="Calibri"/>
                <a:cs typeface="Calibri"/>
                <a:sym typeface="Calibri"/>
              </a:rPr>
              <a:t>The NHS also took control of GP surgeries across Britain.  This gave far greater </a:t>
            </a:r>
            <a:r>
              <a:rPr lang="en-GB" sz="1050" b="1" i="0" u="none" strike="noStrike" cap="none">
                <a:solidFill>
                  <a:schemeClr val="dk1"/>
                </a:solidFill>
                <a:latin typeface="Calibri"/>
                <a:ea typeface="Calibri"/>
                <a:cs typeface="Calibri"/>
                <a:sym typeface="Calibri"/>
              </a:rPr>
              <a:t>access</a:t>
            </a:r>
            <a:r>
              <a:rPr lang="en-GB" sz="1050" b="0" i="0" u="none" strike="noStrike" cap="none">
                <a:solidFill>
                  <a:schemeClr val="dk1"/>
                </a:solidFill>
                <a:latin typeface="Calibri"/>
                <a:ea typeface="Calibri"/>
                <a:cs typeface="Calibri"/>
                <a:sym typeface="Calibri"/>
              </a:rPr>
              <a:t> to healthcare and treatment in every part of the country.  Free prescriptions could also be given for eye tests and glasses.  Such was the poor eye health at this time, that </a:t>
            </a:r>
            <a:r>
              <a:rPr lang="en-GB" sz="1050" b="1" i="0" u="none" strike="noStrike" cap="none">
                <a:solidFill>
                  <a:schemeClr val="dk1"/>
                </a:solidFill>
                <a:latin typeface="Calibri"/>
                <a:ea typeface="Calibri"/>
                <a:cs typeface="Calibri"/>
                <a:sym typeface="Calibri"/>
              </a:rPr>
              <a:t>8 million pairs of glasses </a:t>
            </a:r>
            <a:r>
              <a:rPr lang="en-GB" sz="1050" b="0" i="0" u="none" strike="noStrike" cap="none">
                <a:solidFill>
                  <a:schemeClr val="dk1"/>
                </a:solidFill>
                <a:latin typeface="Calibri"/>
                <a:ea typeface="Calibri"/>
                <a:cs typeface="Calibri"/>
                <a:sym typeface="Calibri"/>
              </a:rPr>
              <a:t>were given out in the first year.  Doctors also prescribed medication for free.  In 1948 it is estimated that </a:t>
            </a:r>
            <a:r>
              <a:rPr lang="en-GB" sz="1050" b="1" i="0" u="none" strike="noStrike" cap="none">
                <a:solidFill>
                  <a:schemeClr val="dk1"/>
                </a:solidFill>
                <a:latin typeface="Calibri"/>
                <a:ea typeface="Calibri"/>
                <a:cs typeface="Calibri"/>
                <a:sym typeface="Calibri"/>
              </a:rPr>
              <a:t>187 million prescriptions </a:t>
            </a:r>
            <a:r>
              <a:rPr lang="en-GB" sz="1050" b="0" i="0" u="none" strike="noStrike" cap="none">
                <a:solidFill>
                  <a:schemeClr val="dk1"/>
                </a:solidFill>
                <a:latin typeface="Calibri"/>
                <a:ea typeface="Calibri"/>
                <a:cs typeface="Calibri"/>
                <a:sym typeface="Calibri"/>
              </a:rPr>
              <a:t>were handed out.  The government estimated that the NHS would cost £140 million a year by 1950. However, such was the demand that by 1950 the NHS was costing £358 million. </a:t>
            </a:r>
            <a:endParaRPr sz="1600" b="0" i="0" u="none" strike="noStrike" cap="none">
              <a:solidFill>
                <a:schemeClr val="dk1"/>
              </a:solidFill>
              <a:latin typeface="Calibri"/>
              <a:ea typeface="Calibri"/>
              <a:cs typeface="Calibri"/>
              <a:sym typeface="Calibri"/>
            </a:endParaRPr>
          </a:p>
        </p:txBody>
      </p:sp>
      <p:sp>
        <p:nvSpPr>
          <p:cNvPr id="1457" name="Google Shape;1457;p53"/>
          <p:cNvSpPr txBox="1"/>
          <p:nvPr/>
        </p:nvSpPr>
        <p:spPr>
          <a:xfrm>
            <a:off x="4073711" y="529141"/>
            <a:ext cx="2775600" cy="307800"/>
          </a:xfrm>
          <a:prstGeom prst="rect">
            <a:avLst/>
          </a:prstGeom>
          <a:solidFill>
            <a:srgbClr val="0070C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Calibri"/>
                <a:ea typeface="Calibri"/>
                <a:cs typeface="Calibri"/>
                <a:sym typeface="Calibri"/>
              </a:rPr>
              <a:t>NHS Control of Hospitals</a:t>
            </a:r>
            <a:endParaRPr sz="1400" b="0" i="0" u="none" strike="noStrike" cap="none">
              <a:solidFill>
                <a:schemeClr val="lt1"/>
              </a:solidFill>
              <a:latin typeface="Calibri"/>
              <a:ea typeface="Calibri"/>
              <a:cs typeface="Calibri"/>
              <a:sym typeface="Calibri"/>
            </a:endParaRPr>
          </a:p>
        </p:txBody>
      </p:sp>
      <p:sp>
        <p:nvSpPr>
          <p:cNvPr id="1458" name="Google Shape;1458;p53"/>
          <p:cNvSpPr txBox="1"/>
          <p:nvPr/>
        </p:nvSpPr>
        <p:spPr>
          <a:xfrm>
            <a:off x="7719646" y="529141"/>
            <a:ext cx="4396200" cy="307800"/>
          </a:xfrm>
          <a:prstGeom prst="rect">
            <a:avLst/>
          </a:prstGeom>
          <a:solidFill>
            <a:srgbClr val="0070C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Calibri"/>
                <a:ea typeface="Calibri"/>
                <a:cs typeface="Calibri"/>
                <a:sym typeface="Calibri"/>
              </a:rPr>
              <a:t>NHS Control of GP Surgeries (Doctors)</a:t>
            </a:r>
            <a:endParaRPr sz="1400" b="0" i="0" u="none" strike="noStrike" cap="none">
              <a:solidFill>
                <a:schemeClr val="lt1"/>
              </a:solidFill>
              <a:latin typeface="Calibri"/>
              <a:ea typeface="Calibri"/>
              <a:cs typeface="Calibri"/>
              <a:sym typeface="Calibri"/>
            </a:endParaRPr>
          </a:p>
        </p:txBody>
      </p:sp>
      <p:sp>
        <p:nvSpPr>
          <p:cNvPr id="1459" name="Google Shape;1459;p53"/>
          <p:cNvSpPr/>
          <p:nvPr/>
        </p:nvSpPr>
        <p:spPr>
          <a:xfrm>
            <a:off x="3966318" y="487327"/>
            <a:ext cx="81600" cy="6317400"/>
          </a:xfrm>
          <a:prstGeom prst="rect">
            <a:avLst/>
          </a:prstGeom>
          <a:solidFill>
            <a:srgbClr val="005E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0" name="Google Shape;1460;p53"/>
          <p:cNvSpPr txBox="1"/>
          <p:nvPr/>
        </p:nvSpPr>
        <p:spPr>
          <a:xfrm>
            <a:off x="4073708" y="2268354"/>
            <a:ext cx="8042100" cy="307800"/>
          </a:xfrm>
          <a:prstGeom prst="rect">
            <a:avLst/>
          </a:prstGeom>
          <a:solidFill>
            <a:srgbClr val="0070C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Calibri"/>
                <a:ea typeface="Calibri"/>
                <a:cs typeface="Calibri"/>
                <a:sym typeface="Calibri"/>
              </a:rPr>
              <a:t>The Overall Impact of the NHS on the Healthcare and Treatment of Patients</a:t>
            </a:r>
            <a:endParaRPr sz="1400" b="0" i="0" u="none" strike="noStrike" cap="none">
              <a:solidFill>
                <a:schemeClr val="lt1"/>
              </a:solidFill>
              <a:latin typeface="Calibri"/>
              <a:ea typeface="Calibri"/>
              <a:cs typeface="Calibri"/>
              <a:sym typeface="Calibri"/>
            </a:endParaRPr>
          </a:p>
        </p:txBody>
      </p:sp>
      <p:sp>
        <p:nvSpPr>
          <p:cNvPr id="1461" name="Google Shape;1461;p53"/>
          <p:cNvSpPr txBox="1"/>
          <p:nvPr/>
        </p:nvSpPr>
        <p:spPr>
          <a:xfrm>
            <a:off x="4073708" y="2576131"/>
            <a:ext cx="2353500" cy="4140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The General Impact</a:t>
            </a:r>
            <a:endParaRPr sz="11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0" i="0" u="none" strike="noStrike" cap="none">
                <a:solidFill>
                  <a:schemeClr val="dk1"/>
                </a:solidFill>
                <a:latin typeface="Calibri"/>
                <a:ea typeface="Calibri"/>
                <a:cs typeface="Calibri"/>
                <a:sym typeface="Calibri"/>
              </a:rPr>
              <a:t>Around </a:t>
            </a:r>
            <a:r>
              <a:rPr lang="en-GB" sz="1050" b="1" i="0" u="none" strike="noStrike" cap="none">
                <a:solidFill>
                  <a:schemeClr val="dk1"/>
                </a:solidFill>
                <a:latin typeface="Calibri"/>
                <a:ea typeface="Calibri"/>
                <a:cs typeface="Calibri"/>
                <a:sym typeface="Calibri"/>
              </a:rPr>
              <a:t>8 million </a:t>
            </a:r>
            <a:r>
              <a:rPr lang="en-GB" sz="1050" b="0" i="0" u="none" strike="noStrike" cap="none">
                <a:solidFill>
                  <a:schemeClr val="dk1"/>
                </a:solidFill>
                <a:latin typeface="Calibri"/>
                <a:ea typeface="Calibri"/>
                <a:cs typeface="Calibri"/>
                <a:sym typeface="Calibri"/>
              </a:rPr>
              <a:t>people had never seen a doctor and took advantage of the free treatment on offer.  The life expectancy of the poor increased dramatically now they had free access to care and treatment.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0" i="0" u="none" strike="noStrike" cap="none">
                <a:solidFill>
                  <a:schemeClr val="dk1"/>
                </a:solidFill>
                <a:latin typeface="Calibri"/>
                <a:ea typeface="Calibri"/>
                <a:cs typeface="Calibri"/>
                <a:sym typeface="Calibri"/>
              </a:rPr>
              <a:t>Hospitals gained advanced </a:t>
            </a:r>
            <a:r>
              <a:rPr lang="en-GB" sz="1050" b="1" i="0" u="none" strike="noStrike" cap="none">
                <a:solidFill>
                  <a:schemeClr val="dk1"/>
                </a:solidFill>
                <a:latin typeface="Calibri"/>
                <a:ea typeface="Calibri"/>
                <a:cs typeface="Calibri"/>
                <a:sym typeface="Calibri"/>
              </a:rPr>
              <a:t>technology</a:t>
            </a:r>
            <a:r>
              <a:rPr lang="en-GB" sz="1050" b="0" i="0" u="none" strike="noStrike" cap="none">
                <a:solidFill>
                  <a:schemeClr val="dk1"/>
                </a:solidFill>
                <a:latin typeface="Calibri"/>
                <a:ea typeface="Calibri"/>
                <a:cs typeface="Calibri"/>
                <a:sym typeface="Calibri"/>
              </a:rPr>
              <a:t> and medical </a:t>
            </a:r>
            <a:r>
              <a:rPr lang="en-GB" sz="1050" b="1" i="0" u="none" strike="noStrike" cap="none">
                <a:solidFill>
                  <a:schemeClr val="dk1"/>
                </a:solidFill>
                <a:latin typeface="Calibri"/>
                <a:ea typeface="Calibri"/>
                <a:cs typeface="Calibri"/>
                <a:sym typeface="Calibri"/>
              </a:rPr>
              <a:t>equipment</a:t>
            </a:r>
            <a:r>
              <a:rPr lang="en-GB" sz="1050" b="0" i="0" u="none" strike="noStrike" cap="none">
                <a:solidFill>
                  <a:schemeClr val="dk1"/>
                </a:solidFill>
                <a:latin typeface="Calibri"/>
                <a:ea typeface="Calibri"/>
                <a:cs typeface="Calibri"/>
                <a:sym typeface="Calibri"/>
              </a:rPr>
              <a:t> from the 1960s onwards with the government funding this through people’s taxes.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0" i="0" u="none" strike="noStrike" cap="none">
                <a:solidFill>
                  <a:schemeClr val="dk1"/>
                </a:solidFill>
                <a:latin typeface="Calibri"/>
                <a:ea typeface="Calibri"/>
                <a:cs typeface="Calibri"/>
                <a:sym typeface="Calibri"/>
              </a:rPr>
              <a:t>The number of </a:t>
            </a:r>
            <a:r>
              <a:rPr lang="en-GB" sz="1050" b="1" i="0" u="none" strike="noStrike" cap="none">
                <a:solidFill>
                  <a:schemeClr val="dk1"/>
                </a:solidFill>
                <a:latin typeface="Calibri"/>
                <a:ea typeface="Calibri"/>
                <a:cs typeface="Calibri"/>
                <a:sym typeface="Calibri"/>
              </a:rPr>
              <a:t>doctors</a:t>
            </a:r>
            <a:r>
              <a:rPr lang="en-GB" sz="1050" b="0" i="0" u="none" strike="noStrike" cap="none">
                <a:solidFill>
                  <a:schemeClr val="dk1"/>
                </a:solidFill>
                <a:latin typeface="Calibri"/>
                <a:ea typeface="Calibri"/>
                <a:cs typeface="Calibri"/>
                <a:sym typeface="Calibri"/>
              </a:rPr>
              <a:t> who worked for the NHS doubled between 1948 and 1972 to keep up the demand.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0" i="0" u="none" strike="noStrike" cap="none">
                <a:solidFill>
                  <a:schemeClr val="dk1"/>
                </a:solidFill>
                <a:latin typeface="Calibri"/>
                <a:ea typeface="Calibri"/>
                <a:cs typeface="Calibri"/>
                <a:sym typeface="Calibri"/>
              </a:rPr>
              <a:t>Many </a:t>
            </a:r>
            <a:r>
              <a:rPr lang="en-GB" sz="1050" b="1" i="0" u="none" strike="noStrike" cap="none">
                <a:solidFill>
                  <a:schemeClr val="dk1"/>
                </a:solidFill>
                <a:latin typeface="Calibri"/>
                <a:ea typeface="Calibri"/>
                <a:cs typeface="Calibri"/>
                <a:sym typeface="Calibri"/>
              </a:rPr>
              <a:t>immigrants </a:t>
            </a:r>
            <a:r>
              <a:rPr lang="en-GB" sz="1050" b="0" i="0" u="none" strike="noStrike" cap="none">
                <a:solidFill>
                  <a:schemeClr val="dk1"/>
                </a:solidFill>
                <a:latin typeface="Calibri"/>
                <a:ea typeface="Calibri"/>
                <a:cs typeface="Calibri"/>
                <a:sym typeface="Calibri"/>
              </a:rPr>
              <a:t>to Britain after the war were qualified doctors and nurses.  They were encouraged to join the NHS to help keep up with the demand from patients.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0" i="0" u="none" strike="noStrike" cap="none">
                <a:solidFill>
                  <a:schemeClr val="dk1"/>
                </a:solidFill>
                <a:latin typeface="Calibri"/>
                <a:ea typeface="Calibri"/>
                <a:cs typeface="Calibri"/>
                <a:sym typeface="Calibri"/>
              </a:rPr>
              <a:t>Some highly qualified nurses began to be trained to an even higher level so they were qualified to prescribe medicines as well as carry out their other duties.</a:t>
            </a:r>
            <a:endParaRPr sz="1400" b="0" i="0" u="none" strike="noStrike" cap="none">
              <a:solidFill>
                <a:srgbClr val="000000"/>
              </a:solidFill>
              <a:latin typeface="Arial"/>
              <a:ea typeface="Arial"/>
              <a:cs typeface="Arial"/>
              <a:sym typeface="Arial"/>
            </a:endParaRPr>
          </a:p>
        </p:txBody>
      </p:sp>
      <p:sp>
        <p:nvSpPr>
          <p:cNvPr id="1462" name="Google Shape;1462;p53"/>
          <p:cNvSpPr txBox="1"/>
          <p:nvPr/>
        </p:nvSpPr>
        <p:spPr>
          <a:xfrm>
            <a:off x="6500251" y="2576131"/>
            <a:ext cx="2445300" cy="2524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Women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0" i="0" u="none" strike="noStrike" cap="none">
                <a:solidFill>
                  <a:schemeClr val="dk1"/>
                </a:solidFill>
                <a:latin typeface="Calibri"/>
                <a:ea typeface="Calibri"/>
                <a:cs typeface="Calibri"/>
                <a:sym typeface="Calibri"/>
              </a:rPr>
              <a:t>The NHS drastically reduced the number of women dying during </a:t>
            </a:r>
            <a:r>
              <a:rPr lang="en-GB" sz="1050" b="1" i="0" u="none" strike="noStrike" cap="none">
                <a:solidFill>
                  <a:schemeClr val="dk1"/>
                </a:solidFill>
                <a:latin typeface="Calibri"/>
                <a:ea typeface="Calibri"/>
                <a:cs typeface="Calibri"/>
                <a:sym typeface="Calibri"/>
              </a:rPr>
              <a:t>childbirth</a:t>
            </a:r>
            <a:r>
              <a:rPr lang="en-GB" sz="1050" b="0" i="0" u="none" strike="noStrike" cap="none">
                <a:solidFill>
                  <a:schemeClr val="dk1"/>
                </a:solidFill>
                <a:latin typeface="Calibri"/>
                <a:ea typeface="Calibri"/>
                <a:cs typeface="Calibri"/>
                <a:sym typeface="Calibri"/>
              </a:rPr>
              <a:t> with better access to services and more specialised care.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0" i="0" u="none" strike="noStrike" cap="none">
                <a:solidFill>
                  <a:schemeClr val="dk1"/>
                </a:solidFill>
                <a:latin typeface="Calibri"/>
                <a:ea typeface="Calibri"/>
                <a:cs typeface="Calibri"/>
                <a:sym typeface="Calibri"/>
              </a:rPr>
              <a:t>After 1948, the NHS provided women with a range of services relating to childcare such as </a:t>
            </a:r>
            <a:r>
              <a:rPr lang="en-GB" sz="1050" b="1" i="0" u="none" strike="noStrike" cap="none">
                <a:solidFill>
                  <a:schemeClr val="dk1"/>
                </a:solidFill>
                <a:latin typeface="Calibri"/>
                <a:ea typeface="Calibri"/>
                <a:cs typeface="Calibri"/>
                <a:sym typeface="Calibri"/>
              </a:rPr>
              <a:t>midwives</a:t>
            </a:r>
            <a:r>
              <a:rPr lang="en-GB" sz="1050" b="0" i="0" u="none" strike="noStrike" cap="none">
                <a:solidFill>
                  <a:schemeClr val="dk1"/>
                </a:solidFill>
                <a:latin typeface="Calibri"/>
                <a:ea typeface="Calibri"/>
                <a:cs typeface="Calibri"/>
                <a:sym typeface="Calibri"/>
              </a:rPr>
              <a:t>, </a:t>
            </a:r>
            <a:r>
              <a:rPr lang="en-GB" sz="1050" b="1" i="0" u="none" strike="noStrike" cap="none">
                <a:solidFill>
                  <a:schemeClr val="dk1"/>
                </a:solidFill>
                <a:latin typeface="Calibri"/>
                <a:ea typeface="Calibri"/>
                <a:cs typeface="Calibri"/>
                <a:sym typeface="Calibri"/>
              </a:rPr>
              <a:t>vaccinations</a:t>
            </a:r>
            <a:r>
              <a:rPr lang="en-GB" sz="1050" b="0" i="0" u="none" strike="noStrike" cap="none">
                <a:solidFill>
                  <a:schemeClr val="dk1"/>
                </a:solidFill>
                <a:latin typeface="Calibri"/>
                <a:ea typeface="Calibri"/>
                <a:cs typeface="Calibri"/>
                <a:sym typeface="Calibri"/>
              </a:rPr>
              <a:t> and </a:t>
            </a:r>
            <a:r>
              <a:rPr lang="en-GB" sz="1050" b="1" i="0" u="none" strike="noStrike" cap="none">
                <a:solidFill>
                  <a:schemeClr val="dk1"/>
                </a:solidFill>
                <a:latin typeface="Calibri"/>
                <a:ea typeface="Calibri"/>
                <a:cs typeface="Calibri"/>
                <a:sym typeface="Calibri"/>
              </a:rPr>
              <a:t>female                        health visitors</a:t>
            </a:r>
            <a:r>
              <a:rPr lang="en-GB" sz="105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0" i="0" u="none" strike="noStrike" cap="none">
                <a:solidFill>
                  <a:schemeClr val="dk1"/>
                </a:solidFill>
                <a:latin typeface="Calibri"/>
                <a:ea typeface="Calibri"/>
                <a:cs typeface="Calibri"/>
                <a:sym typeface="Calibri"/>
              </a:rPr>
              <a:t>In 1870 the average                               death of a woman                                             was  </a:t>
            </a:r>
            <a:r>
              <a:rPr lang="en-GB" sz="1050" b="1" i="0" u="none" strike="noStrike" cap="none">
                <a:solidFill>
                  <a:schemeClr val="dk1"/>
                </a:solidFill>
                <a:latin typeface="Calibri"/>
                <a:ea typeface="Calibri"/>
                <a:cs typeface="Calibri"/>
                <a:sym typeface="Calibri"/>
              </a:rPr>
              <a:t>45</a:t>
            </a:r>
            <a:r>
              <a:rPr lang="en-GB" sz="1050" b="0" i="0" u="none" strike="noStrike" cap="none">
                <a:solidFill>
                  <a:schemeClr val="dk1"/>
                </a:solidFill>
                <a:latin typeface="Calibri"/>
                <a:ea typeface="Calibri"/>
                <a:cs typeface="Calibri"/>
                <a:sym typeface="Calibri"/>
              </a:rPr>
              <a:t>. By 1970 the                                           average death for                                      women with </a:t>
            </a:r>
            <a:r>
              <a:rPr lang="en-GB" sz="1050" b="1" i="0" u="none" strike="noStrike" cap="none">
                <a:solidFill>
                  <a:schemeClr val="dk1"/>
                </a:solidFill>
                <a:latin typeface="Calibri"/>
                <a:ea typeface="Calibri"/>
                <a:cs typeface="Calibri"/>
                <a:sym typeface="Calibri"/>
              </a:rPr>
              <a:t>76</a:t>
            </a:r>
            <a:r>
              <a:rPr lang="en-GB" sz="105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463" name="Google Shape;1463;p53"/>
          <p:cNvSpPr txBox="1"/>
          <p:nvPr/>
        </p:nvSpPr>
        <p:spPr>
          <a:xfrm>
            <a:off x="89648" y="528767"/>
            <a:ext cx="3844200" cy="307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Calibri"/>
                <a:ea typeface="Calibri"/>
                <a:cs typeface="Calibri"/>
                <a:sym typeface="Calibri"/>
              </a:rPr>
              <a:t>What was healthcare in Britain like before 1948?</a:t>
            </a:r>
            <a:endParaRPr sz="1400" b="0" i="0" u="none" strike="noStrike" cap="none">
              <a:solidFill>
                <a:schemeClr val="lt1"/>
              </a:solidFill>
              <a:latin typeface="Calibri"/>
              <a:ea typeface="Calibri"/>
              <a:cs typeface="Calibri"/>
              <a:sym typeface="Calibri"/>
            </a:endParaRPr>
          </a:p>
        </p:txBody>
      </p:sp>
      <p:sp>
        <p:nvSpPr>
          <p:cNvPr id="1464" name="Google Shape;1464;p53"/>
          <p:cNvSpPr txBox="1"/>
          <p:nvPr/>
        </p:nvSpPr>
        <p:spPr>
          <a:xfrm>
            <a:off x="6487803" y="5077711"/>
            <a:ext cx="5628000" cy="1716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 </a:t>
            </a:r>
            <a:r>
              <a:rPr lang="en-GB" sz="1100" b="1" i="0" u="none" strike="noStrike" cap="none">
                <a:solidFill>
                  <a:schemeClr val="dk1"/>
                </a:solidFill>
                <a:latin typeface="Calibri"/>
                <a:ea typeface="Calibri"/>
                <a:cs typeface="Calibri"/>
                <a:sym typeface="Calibri"/>
              </a:rPr>
              <a:t>Criticisms of the NHS</a:t>
            </a:r>
            <a:endParaRPr sz="11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0" i="0" u="none" strike="noStrike" cap="none">
                <a:solidFill>
                  <a:schemeClr val="dk1"/>
                </a:solidFill>
                <a:latin typeface="Calibri"/>
                <a:ea typeface="Calibri"/>
                <a:cs typeface="Calibri"/>
                <a:sym typeface="Calibri"/>
              </a:rPr>
              <a:t>The access to healthcare and treatment for all led immediately to a </a:t>
            </a:r>
            <a:r>
              <a:rPr lang="en-GB" sz="1050" b="1" i="0" u="none" strike="noStrike" cap="none">
                <a:solidFill>
                  <a:schemeClr val="dk1"/>
                </a:solidFill>
                <a:latin typeface="Calibri"/>
                <a:ea typeface="Calibri"/>
                <a:cs typeface="Calibri"/>
                <a:sym typeface="Calibri"/>
              </a:rPr>
              <a:t>high  demand </a:t>
            </a:r>
            <a:r>
              <a:rPr lang="en-GB" sz="1050" b="0" i="0" u="none" strike="noStrike" cap="none">
                <a:solidFill>
                  <a:schemeClr val="dk1"/>
                </a:solidFill>
                <a:latin typeface="Calibri"/>
                <a:ea typeface="Calibri"/>
                <a:cs typeface="Calibri"/>
                <a:sym typeface="Calibri"/>
              </a:rPr>
              <a:t>on the services the NHS could provide.  </a:t>
            </a:r>
            <a:r>
              <a:rPr lang="en-GB" sz="1050" b="1" i="0" u="none" strike="noStrike" cap="none">
                <a:solidFill>
                  <a:schemeClr val="dk1"/>
                </a:solidFill>
                <a:latin typeface="Calibri"/>
                <a:ea typeface="Calibri"/>
                <a:cs typeface="Calibri"/>
                <a:sym typeface="Calibri"/>
              </a:rPr>
              <a:t>Waiting times </a:t>
            </a:r>
            <a:r>
              <a:rPr lang="en-GB" sz="1050" b="0" i="0" u="none" strike="noStrike" cap="none">
                <a:solidFill>
                  <a:schemeClr val="dk1"/>
                </a:solidFill>
                <a:latin typeface="Calibri"/>
                <a:ea typeface="Calibri"/>
                <a:cs typeface="Calibri"/>
                <a:sym typeface="Calibri"/>
              </a:rPr>
              <a:t>began to  increase with doctors having </a:t>
            </a:r>
            <a:r>
              <a:rPr lang="en-GB" sz="1050" b="1" i="0" u="none" strike="noStrike" cap="none">
                <a:solidFill>
                  <a:schemeClr val="dk1"/>
                </a:solidFill>
                <a:latin typeface="Calibri"/>
                <a:ea typeface="Calibri"/>
                <a:cs typeface="Calibri"/>
                <a:sym typeface="Calibri"/>
              </a:rPr>
              <a:t>less time </a:t>
            </a:r>
            <a:r>
              <a:rPr lang="en-GB" sz="1050" b="0" i="0" u="none" strike="noStrike" cap="none">
                <a:solidFill>
                  <a:schemeClr val="dk1"/>
                </a:solidFill>
                <a:latin typeface="Calibri"/>
                <a:ea typeface="Calibri"/>
                <a:cs typeface="Calibri"/>
                <a:sym typeface="Calibri"/>
              </a:rPr>
              <a:t>to speak with each patient.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0" i="0" u="none" strike="noStrike" cap="none">
                <a:solidFill>
                  <a:schemeClr val="dk1"/>
                </a:solidFill>
                <a:latin typeface="Calibri"/>
                <a:ea typeface="Calibri"/>
                <a:cs typeface="Calibri"/>
                <a:sym typeface="Calibri"/>
              </a:rPr>
              <a:t>Due to the increasing </a:t>
            </a:r>
            <a:r>
              <a:rPr lang="en-GB" sz="1050" b="1" i="0" u="none" strike="noStrike" cap="none">
                <a:solidFill>
                  <a:schemeClr val="dk1"/>
                </a:solidFill>
                <a:latin typeface="Calibri"/>
                <a:ea typeface="Calibri"/>
                <a:cs typeface="Calibri"/>
                <a:sym typeface="Calibri"/>
              </a:rPr>
              <a:t>population</a:t>
            </a:r>
            <a:r>
              <a:rPr lang="en-GB" sz="1050" b="0" i="0" u="none" strike="noStrike" cap="none">
                <a:solidFill>
                  <a:schemeClr val="dk1"/>
                </a:solidFill>
                <a:latin typeface="Calibri"/>
                <a:ea typeface="Calibri"/>
                <a:cs typeface="Calibri"/>
                <a:sym typeface="Calibri"/>
              </a:rPr>
              <a:t> there has been an overwhelming demand                                            on every service the NHS offers with governments having to spend more every year to keep up.  Some services which were originally free in 1948 began to </a:t>
            </a:r>
            <a:r>
              <a:rPr lang="en-GB" sz="1050" b="1" i="0" u="none" strike="noStrike" cap="none">
                <a:solidFill>
                  <a:schemeClr val="dk1"/>
                </a:solidFill>
                <a:latin typeface="Calibri"/>
                <a:ea typeface="Calibri"/>
                <a:cs typeface="Calibri"/>
                <a:sym typeface="Calibri"/>
              </a:rPr>
              <a:t>charge a fee </a:t>
            </a:r>
            <a:r>
              <a:rPr lang="en-GB" sz="1050" b="0" i="0" u="none" strike="noStrike" cap="none">
                <a:solidFill>
                  <a:schemeClr val="dk1"/>
                </a:solidFill>
                <a:latin typeface="Calibri"/>
                <a:ea typeface="Calibri"/>
                <a:cs typeface="Calibri"/>
                <a:sym typeface="Calibri"/>
              </a:rPr>
              <a:t>to make up some of this funding.  For example, eye tests, glasses, dental care and a payment for a prescription.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0" i="0" u="none" strike="noStrike" cap="none">
                <a:solidFill>
                  <a:schemeClr val="dk1"/>
                </a:solidFill>
                <a:latin typeface="Calibri"/>
                <a:ea typeface="Calibri"/>
                <a:cs typeface="Calibri"/>
                <a:sym typeface="Calibri"/>
              </a:rPr>
              <a:t>There are still issues with </a:t>
            </a:r>
            <a:r>
              <a:rPr lang="en-GB" sz="1050" b="1" i="0" u="none" strike="noStrike" cap="none">
                <a:solidFill>
                  <a:schemeClr val="dk1"/>
                </a:solidFill>
                <a:latin typeface="Calibri"/>
                <a:ea typeface="Calibri"/>
                <a:cs typeface="Calibri"/>
                <a:sym typeface="Calibri"/>
              </a:rPr>
              <a:t>hospital hygiene</a:t>
            </a:r>
            <a:r>
              <a:rPr lang="en-GB" sz="1050" b="0" i="0" u="none" strike="noStrike" cap="none">
                <a:solidFill>
                  <a:schemeClr val="dk1"/>
                </a:solidFill>
                <a:latin typeface="Calibri"/>
                <a:ea typeface="Calibri"/>
                <a:cs typeface="Calibri"/>
                <a:sym typeface="Calibri"/>
              </a:rPr>
              <a:t>.  For example, an outbreak of the ‘superbug’ </a:t>
            </a:r>
            <a:r>
              <a:rPr lang="en-GB" sz="1050" b="1" i="0" u="none" strike="noStrike" cap="none">
                <a:solidFill>
                  <a:schemeClr val="dk1"/>
                </a:solidFill>
                <a:latin typeface="Calibri"/>
                <a:ea typeface="Calibri"/>
                <a:cs typeface="Calibri"/>
                <a:sym typeface="Calibri"/>
              </a:rPr>
              <a:t>MRSA</a:t>
            </a:r>
            <a:r>
              <a:rPr lang="en-GB" sz="1050" b="0" i="0" u="none" strike="noStrike" cap="none">
                <a:solidFill>
                  <a:schemeClr val="dk1"/>
                </a:solidFill>
                <a:latin typeface="Calibri"/>
                <a:ea typeface="Calibri"/>
                <a:cs typeface="Calibri"/>
                <a:sym typeface="Calibri"/>
              </a:rPr>
              <a:t> in some hospitals caused the death of patients in the 1990s.  </a:t>
            </a:r>
            <a:endParaRPr sz="1600" b="0" i="0" u="none" strike="noStrike" cap="none">
              <a:solidFill>
                <a:schemeClr val="dk1"/>
              </a:solidFill>
              <a:latin typeface="Calibri"/>
              <a:ea typeface="Calibri"/>
              <a:cs typeface="Calibri"/>
              <a:sym typeface="Calibri"/>
            </a:endParaRPr>
          </a:p>
        </p:txBody>
      </p:sp>
      <p:sp>
        <p:nvSpPr>
          <p:cNvPr id="1465" name="Google Shape;1465;p53"/>
          <p:cNvSpPr txBox="1"/>
          <p:nvPr/>
        </p:nvSpPr>
        <p:spPr>
          <a:xfrm>
            <a:off x="97486" y="4452671"/>
            <a:ext cx="2762700" cy="2355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050"/>
              <a:buFont typeface="Noto Sans Symbols"/>
              <a:buChar char="❑"/>
            </a:pPr>
            <a:r>
              <a:rPr lang="en-GB" sz="1050" b="0" i="0" u="none" strike="noStrike" cap="none">
                <a:solidFill>
                  <a:schemeClr val="dk1"/>
                </a:solidFill>
                <a:latin typeface="Calibri"/>
                <a:ea typeface="Calibri"/>
                <a:cs typeface="Calibri"/>
                <a:sym typeface="Calibri"/>
              </a:rPr>
              <a:t>The many </a:t>
            </a:r>
            <a:r>
              <a:rPr lang="en-GB" sz="1050" b="1" i="0" u="none" strike="noStrike" cap="none">
                <a:solidFill>
                  <a:schemeClr val="dk1"/>
                </a:solidFill>
                <a:latin typeface="Calibri"/>
                <a:ea typeface="Calibri"/>
                <a:cs typeface="Calibri"/>
                <a:sym typeface="Calibri"/>
              </a:rPr>
              <a:t>voluntary hospitals </a:t>
            </a:r>
            <a:r>
              <a:rPr lang="en-GB" sz="1050" b="0" i="0" u="none" strike="noStrike" cap="none">
                <a:solidFill>
                  <a:schemeClr val="dk1"/>
                </a:solidFill>
                <a:latin typeface="Calibri"/>
                <a:ea typeface="Calibri"/>
                <a:cs typeface="Calibri"/>
                <a:sym typeface="Calibri"/>
              </a:rPr>
              <a:t>were running out of </a:t>
            </a:r>
            <a:r>
              <a:rPr lang="en-GB" sz="1050" b="1" i="0" u="none" strike="noStrike" cap="none">
                <a:solidFill>
                  <a:schemeClr val="dk1"/>
                </a:solidFill>
                <a:latin typeface="Calibri"/>
                <a:ea typeface="Calibri"/>
                <a:cs typeface="Calibri"/>
                <a:sym typeface="Calibri"/>
              </a:rPr>
              <a:t>money</a:t>
            </a:r>
            <a:r>
              <a:rPr lang="en-GB" sz="1050" b="0" i="0" u="none" strike="noStrike" cap="none">
                <a:solidFill>
                  <a:schemeClr val="dk1"/>
                </a:solidFill>
                <a:latin typeface="Calibri"/>
                <a:ea typeface="Calibri"/>
                <a:cs typeface="Calibri"/>
                <a:sym typeface="Calibri"/>
              </a:rPr>
              <a:t> due to the two world wars and a major </a:t>
            </a:r>
            <a:r>
              <a:rPr lang="en-GB" sz="1050" b="1" i="0" u="none" strike="noStrike" cap="none">
                <a:solidFill>
                  <a:schemeClr val="dk1"/>
                </a:solidFill>
                <a:latin typeface="Calibri"/>
                <a:ea typeface="Calibri"/>
                <a:cs typeface="Calibri"/>
                <a:sym typeface="Calibri"/>
              </a:rPr>
              <a:t>economic depression </a:t>
            </a:r>
            <a:r>
              <a:rPr lang="en-GB" sz="1050" b="0" i="0" u="none" strike="noStrike" cap="none">
                <a:solidFill>
                  <a:schemeClr val="dk1"/>
                </a:solidFill>
                <a:latin typeface="Calibri"/>
                <a:ea typeface="Calibri"/>
                <a:cs typeface="Calibri"/>
                <a:sym typeface="Calibri"/>
              </a:rPr>
              <a:t>during the 1930s.  The wealthy were not able to support these hospitals effectively and hospitals were not able to buy new equipment when needed or the buildings themselves could not be maintained.</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50"/>
              <a:buFont typeface="Noto Sans Symbols"/>
              <a:buChar char="❑"/>
            </a:pPr>
            <a:r>
              <a:rPr lang="en-GB" sz="1050" b="0" i="0" u="none" strike="noStrike" cap="none">
                <a:solidFill>
                  <a:schemeClr val="dk1"/>
                </a:solidFill>
                <a:latin typeface="Calibri"/>
                <a:ea typeface="Calibri"/>
                <a:cs typeface="Calibri"/>
                <a:sym typeface="Calibri"/>
              </a:rPr>
              <a:t>The </a:t>
            </a:r>
            <a:r>
              <a:rPr lang="en-GB" sz="1050" b="1" i="0" u="none" strike="noStrike" cap="none">
                <a:solidFill>
                  <a:schemeClr val="dk1"/>
                </a:solidFill>
                <a:latin typeface="Calibri"/>
                <a:ea typeface="Calibri"/>
                <a:cs typeface="Calibri"/>
                <a:sym typeface="Calibri"/>
              </a:rPr>
              <a:t>location</a:t>
            </a:r>
            <a:r>
              <a:rPr lang="en-GB" sz="1050" b="0" i="0" u="none" strike="noStrike" cap="none">
                <a:solidFill>
                  <a:schemeClr val="dk1"/>
                </a:solidFill>
                <a:latin typeface="Calibri"/>
                <a:ea typeface="Calibri"/>
                <a:cs typeface="Calibri"/>
                <a:sym typeface="Calibri"/>
              </a:rPr>
              <a:t> of hospitals and doctors around the country was very uneven which meant huge travelling times and cost.  This meant that people in these more isolated areas tended to depend on home care or less trained people closer to their homes.</a:t>
            </a:r>
            <a:endParaRPr sz="1400" b="0" i="0" u="none" strike="noStrike" cap="none">
              <a:solidFill>
                <a:srgbClr val="000000"/>
              </a:solidFill>
              <a:latin typeface="Arial"/>
              <a:ea typeface="Arial"/>
              <a:cs typeface="Arial"/>
              <a:sym typeface="Arial"/>
            </a:endParaRPr>
          </a:p>
        </p:txBody>
      </p:sp>
      <p:pic>
        <p:nvPicPr>
          <p:cNvPr id="1466" name="Google Shape;1466;p53" descr="Medicine doctor and nurse"/>
          <p:cNvPicPr preferRelativeResize="0"/>
          <p:nvPr/>
        </p:nvPicPr>
        <p:blipFill rotWithShape="1">
          <a:blip r:embed="rId3">
            <a:alphaModFix/>
          </a:blip>
          <a:srcRect r="46800"/>
          <a:stretch/>
        </p:blipFill>
        <p:spPr>
          <a:xfrm>
            <a:off x="6794968" y="573248"/>
            <a:ext cx="978920" cy="1656186"/>
          </a:xfrm>
          <a:prstGeom prst="rect">
            <a:avLst/>
          </a:prstGeom>
          <a:noFill/>
          <a:ln>
            <a:noFill/>
          </a:ln>
        </p:spPr>
      </p:pic>
      <p:pic>
        <p:nvPicPr>
          <p:cNvPr id="1467" name="Google Shape;1467;p53" descr="Medicine doctor and nurse"/>
          <p:cNvPicPr preferRelativeResize="0"/>
          <p:nvPr/>
        </p:nvPicPr>
        <p:blipFill rotWithShape="1">
          <a:blip r:embed="rId4">
            <a:alphaModFix/>
          </a:blip>
          <a:srcRect l="57000"/>
          <a:stretch/>
        </p:blipFill>
        <p:spPr>
          <a:xfrm>
            <a:off x="2835844" y="4399494"/>
            <a:ext cx="1237864" cy="240533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472" name="Google Shape;1472;p54"/>
          <p:cNvSpPr txBox="1"/>
          <p:nvPr/>
        </p:nvSpPr>
        <p:spPr>
          <a:xfrm>
            <a:off x="89648" y="49103"/>
            <a:ext cx="14616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Calibri"/>
                <a:ea typeface="Calibri"/>
                <a:cs typeface="Calibri"/>
                <a:sym typeface="Calibri"/>
              </a:rPr>
              <a:t>Lesson 32</a:t>
            </a:r>
            <a:endParaRPr sz="1400" b="0" i="0" u="none" strike="noStrike" cap="none">
              <a:solidFill>
                <a:srgbClr val="000000"/>
              </a:solidFill>
              <a:latin typeface="Arial"/>
              <a:ea typeface="Arial"/>
              <a:cs typeface="Arial"/>
              <a:sym typeface="Arial"/>
            </a:endParaRPr>
          </a:p>
        </p:txBody>
      </p:sp>
      <p:pic>
        <p:nvPicPr>
          <p:cNvPr id="1473" name="Google Shape;1473;p54" descr="Radio Newsman Regular"/>
          <p:cNvPicPr preferRelativeResize="0"/>
          <p:nvPr/>
        </p:nvPicPr>
        <p:blipFill rotWithShape="1">
          <a:blip r:embed="rId3">
            <a:alphaModFix/>
          </a:blip>
          <a:srcRect l="58712" b="-9997"/>
          <a:stretch/>
        </p:blipFill>
        <p:spPr>
          <a:xfrm>
            <a:off x="84866" y="870379"/>
            <a:ext cx="1356560" cy="184730"/>
          </a:xfrm>
          <a:prstGeom prst="rect">
            <a:avLst/>
          </a:prstGeom>
          <a:noFill/>
          <a:ln>
            <a:noFill/>
          </a:ln>
        </p:spPr>
      </p:pic>
      <p:pic>
        <p:nvPicPr>
          <p:cNvPr id="1474" name="Google Shape;1474;p54" descr="Radio Newsman Regular"/>
          <p:cNvPicPr preferRelativeResize="0"/>
          <p:nvPr/>
        </p:nvPicPr>
        <p:blipFill rotWithShape="1">
          <a:blip r:embed="rId4">
            <a:alphaModFix/>
          </a:blip>
          <a:srcRect l="27432" r="42097" b="-14995"/>
          <a:stretch/>
        </p:blipFill>
        <p:spPr>
          <a:xfrm>
            <a:off x="84866" y="658192"/>
            <a:ext cx="1399182" cy="225827"/>
          </a:xfrm>
          <a:prstGeom prst="rect">
            <a:avLst/>
          </a:prstGeom>
          <a:noFill/>
          <a:ln>
            <a:noFill/>
          </a:ln>
        </p:spPr>
      </p:pic>
      <p:pic>
        <p:nvPicPr>
          <p:cNvPr id="1475" name="Google Shape;1475;p54" descr="Radio Newsman Regular"/>
          <p:cNvPicPr preferRelativeResize="0"/>
          <p:nvPr/>
        </p:nvPicPr>
        <p:blipFill rotWithShape="1">
          <a:blip r:embed="rId5">
            <a:alphaModFix/>
          </a:blip>
          <a:srcRect r="73478" b="-4997"/>
          <a:stretch/>
        </p:blipFill>
        <p:spPr>
          <a:xfrm>
            <a:off x="89647" y="387657"/>
            <a:ext cx="1394403" cy="286426"/>
          </a:xfrm>
          <a:prstGeom prst="rect">
            <a:avLst/>
          </a:prstGeom>
          <a:noFill/>
          <a:ln>
            <a:noFill/>
          </a:ln>
        </p:spPr>
      </p:pic>
      <p:sp>
        <p:nvSpPr>
          <p:cNvPr id="1476" name="Google Shape;1476;p54"/>
          <p:cNvSpPr txBox="1"/>
          <p:nvPr/>
        </p:nvSpPr>
        <p:spPr>
          <a:xfrm>
            <a:off x="1623526" y="49103"/>
            <a:ext cx="104922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Calibri"/>
                <a:ea typeface="Calibri"/>
                <a:cs typeface="Calibri"/>
                <a:sym typeface="Calibri"/>
              </a:rPr>
              <a:t>UNIT 2: </a:t>
            </a:r>
            <a:r>
              <a:rPr lang="en-GB" sz="1600" b="0" i="0" u="none" strike="noStrike" cap="none">
                <a:solidFill>
                  <a:schemeClr val="lt1"/>
                </a:solidFill>
                <a:latin typeface="Calibri"/>
                <a:ea typeface="Calibri"/>
                <a:cs typeface="Calibri"/>
                <a:sym typeface="Calibri"/>
              </a:rPr>
              <a:t>Medicine – 1900 to Present Day – Modern Treatments for Disease: Magic Bullets, Antibiotics and Technology</a:t>
            </a:r>
            <a:endParaRPr sz="1600" b="1" i="0" u="sng" strike="noStrike" cap="none">
              <a:solidFill>
                <a:schemeClr val="lt1"/>
              </a:solidFill>
              <a:latin typeface="Calibri"/>
              <a:ea typeface="Calibri"/>
              <a:cs typeface="Calibri"/>
              <a:sym typeface="Calibri"/>
            </a:endParaRPr>
          </a:p>
        </p:txBody>
      </p:sp>
      <p:pic>
        <p:nvPicPr>
          <p:cNvPr id="1477" name="Google Shape;1477;p54" descr="Image result for heart monitor clipart"/>
          <p:cNvPicPr preferRelativeResize="0"/>
          <p:nvPr/>
        </p:nvPicPr>
        <p:blipFill rotWithShape="1">
          <a:blip r:embed="rId6">
            <a:alphaModFix/>
          </a:blip>
          <a:srcRect t="39191" r="15902" b="38200"/>
          <a:stretch/>
        </p:blipFill>
        <p:spPr>
          <a:xfrm>
            <a:off x="-11465" y="944618"/>
            <a:ext cx="1551249" cy="785474"/>
          </a:xfrm>
          <a:prstGeom prst="rect">
            <a:avLst/>
          </a:prstGeom>
          <a:noFill/>
          <a:ln>
            <a:noFill/>
          </a:ln>
        </p:spPr>
      </p:pic>
      <p:pic>
        <p:nvPicPr>
          <p:cNvPr id="1478" name="Google Shape;1478;p54" descr="Related image"/>
          <p:cNvPicPr preferRelativeResize="0"/>
          <p:nvPr/>
        </p:nvPicPr>
        <p:blipFill rotWithShape="1">
          <a:blip r:embed="rId7">
            <a:alphaModFix/>
          </a:blip>
          <a:srcRect/>
          <a:stretch/>
        </p:blipFill>
        <p:spPr>
          <a:xfrm>
            <a:off x="439605" y="1051709"/>
            <a:ext cx="732840" cy="664943"/>
          </a:xfrm>
          <a:prstGeom prst="rect">
            <a:avLst/>
          </a:prstGeom>
          <a:noFill/>
          <a:ln>
            <a:noFill/>
          </a:ln>
        </p:spPr>
      </p:pic>
      <p:sp>
        <p:nvSpPr>
          <p:cNvPr id="1479" name="Google Shape;1479;p54"/>
          <p:cNvSpPr/>
          <p:nvPr/>
        </p:nvSpPr>
        <p:spPr>
          <a:xfrm>
            <a:off x="55734" y="1635168"/>
            <a:ext cx="1484100" cy="51012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0" name="Google Shape;1480;p54"/>
          <p:cNvSpPr txBox="1"/>
          <p:nvPr/>
        </p:nvSpPr>
        <p:spPr>
          <a:xfrm>
            <a:off x="137206" y="1655650"/>
            <a:ext cx="12945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KEY TERMS</a:t>
            </a:r>
            <a:endParaRPr sz="1200" b="0" i="0" u="none" strike="noStrike" cap="none">
              <a:solidFill>
                <a:schemeClr val="lt1"/>
              </a:solidFill>
              <a:latin typeface="Calibri"/>
              <a:ea typeface="Calibri"/>
              <a:cs typeface="Calibri"/>
              <a:sym typeface="Calibri"/>
            </a:endParaRPr>
          </a:p>
        </p:txBody>
      </p:sp>
      <p:sp>
        <p:nvSpPr>
          <p:cNvPr id="1481" name="Google Shape;1481;p54"/>
          <p:cNvSpPr txBox="1"/>
          <p:nvPr/>
        </p:nvSpPr>
        <p:spPr>
          <a:xfrm>
            <a:off x="29407" y="1932649"/>
            <a:ext cx="1594200" cy="4833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TREATMENTS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GB" sz="1100" b="0" i="0" u="none" strike="noStrike" cap="none">
                <a:solidFill>
                  <a:schemeClr val="dk1"/>
                </a:solidFill>
                <a:latin typeface="Calibri"/>
                <a:ea typeface="Calibri"/>
                <a:cs typeface="Calibri"/>
                <a:sym typeface="Calibri"/>
              </a:rPr>
              <a:t>Magic Bullet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GB" sz="1100" b="0" i="0" u="none" strike="noStrike" cap="none">
                <a:solidFill>
                  <a:schemeClr val="dk1"/>
                </a:solidFill>
                <a:latin typeface="Calibri"/>
                <a:ea typeface="Calibri"/>
                <a:cs typeface="Calibri"/>
                <a:sym typeface="Calibri"/>
              </a:rPr>
              <a:t>Arsenic</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GB" sz="1100" b="0" i="1" u="none" strike="noStrike" cap="none">
                <a:solidFill>
                  <a:schemeClr val="dk1"/>
                </a:solidFill>
                <a:latin typeface="Calibri"/>
                <a:ea typeface="Calibri"/>
                <a:cs typeface="Calibri"/>
                <a:sym typeface="Calibri"/>
              </a:rPr>
              <a:t>Salvarsan 606</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GB" sz="1100" b="0" i="1" u="none" strike="noStrike" cap="none">
                <a:solidFill>
                  <a:schemeClr val="dk1"/>
                </a:solidFill>
                <a:latin typeface="Calibri"/>
                <a:ea typeface="Calibri"/>
                <a:cs typeface="Calibri"/>
                <a:sym typeface="Calibri"/>
              </a:rPr>
              <a:t>Prontosil</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GB" sz="1100" b="0" i="0" u="none" strike="noStrike" cap="none">
                <a:solidFill>
                  <a:schemeClr val="dk1"/>
                </a:solidFill>
                <a:latin typeface="Calibri"/>
                <a:ea typeface="Calibri"/>
                <a:cs typeface="Calibri"/>
                <a:sym typeface="Calibri"/>
              </a:rPr>
              <a:t>Antibiotic</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GB" sz="1100" b="0" i="0" u="none" strike="noStrike" cap="none">
                <a:solidFill>
                  <a:schemeClr val="dk1"/>
                </a:solidFill>
                <a:latin typeface="Calibri"/>
                <a:ea typeface="Calibri"/>
                <a:cs typeface="Calibri"/>
                <a:sym typeface="Calibri"/>
              </a:rPr>
              <a:t>Penicillin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GB" sz="1100" b="0" i="1" u="none" strike="noStrike" cap="none">
                <a:solidFill>
                  <a:schemeClr val="dk1"/>
                </a:solidFill>
                <a:latin typeface="Calibri"/>
                <a:ea typeface="Calibri"/>
                <a:cs typeface="Calibri"/>
                <a:sym typeface="Calibri"/>
              </a:rPr>
              <a:t>Thalidomide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GB" sz="1100" b="0" i="0" u="none" strike="noStrike" cap="none">
                <a:solidFill>
                  <a:schemeClr val="dk1"/>
                </a:solidFill>
                <a:latin typeface="Calibri"/>
                <a:ea typeface="Calibri"/>
                <a:cs typeface="Calibri"/>
                <a:sym typeface="Calibri"/>
              </a:rPr>
              <a:t>Hypodermic Needles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GB" sz="1100" b="0" i="0" u="none" strike="noStrike" cap="none">
                <a:solidFill>
                  <a:schemeClr val="dk1"/>
                </a:solidFill>
                <a:latin typeface="Calibri"/>
                <a:ea typeface="Calibri"/>
                <a:cs typeface="Calibri"/>
                <a:sym typeface="Calibri"/>
              </a:rPr>
              <a:t>Prosthetic Limbs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GB" sz="1100" b="0" i="0" u="none" strike="noStrike" cap="none">
                <a:solidFill>
                  <a:schemeClr val="dk1"/>
                </a:solidFill>
                <a:latin typeface="Calibri"/>
                <a:ea typeface="Calibri"/>
                <a:cs typeface="Calibri"/>
                <a:sym typeface="Calibri"/>
              </a:rPr>
              <a:t>Micro-surgery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GB" sz="1100" b="0" i="0" u="none" strike="noStrike" cap="none">
                <a:solidFill>
                  <a:schemeClr val="dk1"/>
                </a:solidFill>
                <a:latin typeface="Calibri"/>
                <a:ea typeface="Calibri"/>
                <a:cs typeface="Calibri"/>
                <a:sym typeface="Calibri"/>
              </a:rPr>
              <a:t>Transplants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GB" sz="1100" b="0" i="0" u="none" strike="noStrike" cap="none">
                <a:solidFill>
                  <a:schemeClr val="dk1"/>
                </a:solidFill>
                <a:latin typeface="Calibri"/>
                <a:ea typeface="Calibri"/>
                <a:cs typeface="Calibri"/>
                <a:sym typeface="Calibri"/>
              </a:rPr>
              <a:t>Chemotherapy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GB" sz="1100" b="0" i="0" u="none" strike="noStrike" cap="none">
                <a:solidFill>
                  <a:schemeClr val="dk1"/>
                </a:solidFill>
                <a:latin typeface="Calibri"/>
                <a:ea typeface="Calibri"/>
                <a:cs typeface="Calibri"/>
                <a:sym typeface="Calibri"/>
              </a:rPr>
              <a:t>Robotic Surgery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GB" sz="1100" b="0" i="0" u="none" strike="noStrike" cap="none">
                <a:solidFill>
                  <a:schemeClr val="dk1"/>
                </a:solidFill>
                <a:latin typeface="Calibri"/>
                <a:ea typeface="Calibri"/>
                <a:cs typeface="Calibri"/>
                <a:sym typeface="Calibri"/>
              </a:rPr>
              <a:t>Gene Therapy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GB" sz="1100" b="0" i="0" u="none" strike="noStrike" cap="none">
                <a:solidFill>
                  <a:schemeClr val="dk1"/>
                </a:solidFill>
                <a:latin typeface="Calibri"/>
                <a:ea typeface="Calibri"/>
                <a:cs typeface="Calibri"/>
                <a:sym typeface="Calibri"/>
              </a:rPr>
              <a:t>Plastic Surgery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GB" sz="1100" b="0" i="0" u="none" strike="noStrike" cap="none">
                <a:solidFill>
                  <a:schemeClr val="dk1"/>
                </a:solidFill>
                <a:latin typeface="Calibri"/>
                <a:ea typeface="Calibri"/>
                <a:cs typeface="Calibri"/>
                <a:sym typeface="Calibri"/>
              </a:rPr>
              <a:t>Dialysis Machines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DISEASES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GB" sz="1100" b="0" i="0" u="none" strike="noStrike" cap="none">
                <a:solidFill>
                  <a:schemeClr val="dk1"/>
                </a:solidFill>
                <a:latin typeface="Calibri"/>
                <a:ea typeface="Calibri"/>
                <a:cs typeface="Calibri"/>
                <a:sym typeface="Calibri"/>
              </a:rPr>
              <a:t>Syphilis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GB" sz="1100" b="0" i="0" u="none" strike="noStrike" cap="none">
                <a:solidFill>
                  <a:schemeClr val="dk1"/>
                </a:solidFill>
                <a:latin typeface="Calibri"/>
                <a:ea typeface="Calibri"/>
                <a:cs typeface="Calibri"/>
                <a:sym typeface="Calibri"/>
              </a:rPr>
              <a:t>Tuberculosis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KEY INDIVIDUALS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GB" sz="1100" b="0" i="0" u="none" strike="noStrike" cap="none">
                <a:solidFill>
                  <a:schemeClr val="dk1"/>
                </a:solidFill>
                <a:latin typeface="Calibri"/>
                <a:ea typeface="Calibri"/>
                <a:cs typeface="Calibri"/>
                <a:sym typeface="Calibri"/>
              </a:rPr>
              <a:t>Paul Ehrlich</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GB" sz="1100" b="0" i="0" u="none" strike="noStrike" cap="none">
                <a:solidFill>
                  <a:schemeClr val="dk1"/>
                </a:solidFill>
                <a:latin typeface="Calibri"/>
                <a:ea typeface="Calibri"/>
                <a:cs typeface="Calibri"/>
                <a:sym typeface="Calibri"/>
              </a:rPr>
              <a:t>Gerhard Domagk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GENERAL</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GB" sz="1100" b="0" i="0" u="none" strike="noStrike" cap="none">
                <a:solidFill>
                  <a:schemeClr val="dk1"/>
                </a:solidFill>
                <a:latin typeface="Calibri"/>
                <a:ea typeface="Calibri"/>
                <a:cs typeface="Calibri"/>
                <a:sym typeface="Calibri"/>
              </a:rPr>
              <a:t>Antibodies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GB" sz="1100" b="0" i="0" u="none" strike="noStrike" cap="none">
                <a:solidFill>
                  <a:schemeClr val="dk1"/>
                </a:solidFill>
                <a:latin typeface="Calibri"/>
                <a:ea typeface="Calibri"/>
                <a:cs typeface="Calibri"/>
                <a:sym typeface="Calibri"/>
              </a:rPr>
              <a:t>Pharmaceutical</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GB" sz="1100" b="0" i="0" u="none" strike="noStrike" cap="none">
                <a:solidFill>
                  <a:schemeClr val="dk1"/>
                </a:solidFill>
                <a:latin typeface="Calibri"/>
                <a:ea typeface="Calibri"/>
                <a:cs typeface="Calibri"/>
                <a:sym typeface="Calibri"/>
              </a:rPr>
              <a:t>Medical Trials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GB" sz="1100" b="0" i="0" u="none" strike="noStrike" cap="none">
                <a:solidFill>
                  <a:schemeClr val="dk1"/>
                </a:solidFill>
                <a:latin typeface="Calibri"/>
                <a:ea typeface="Calibri"/>
                <a:cs typeface="Calibri"/>
                <a:sym typeface="Calibri"/>
              </a:rPr>
              <a:t>Mass Production</a:t>
            </a:r>
            <a:endParaRPr sz="1400" b="0" i="0" u="none" strike="noStrike" cap="none">
              <a:solidFill>
                <a:srgbClr val="000000"/>
              </a:solidFill>
              <a:latin typeface="Arial"/>
              <a:ea typeface="Arial"/>
              <a:cs typeface="Arial"/>
              <a:sym typeface="Arial"/>
            </a:endParaRPr>
          </a:p>
        </p:txBody>
      </p:sp>
      <p:sp>
        <p:nvSpPr>
          <p:cNvPr id="1482" name="Google Shape;1482;p54"/>
          <p:cNvSpPr txBox="1"/>
          <p:nvPr/>
        </p:nvSpPr>
        <p:spPr>
          <a:xfrm>
            <a:off x="1623515" y="387657"/>
            <a:ext cx="10492200" cy="76950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HISTORICAL CONTEXT:  </a:t>
            </a:r>
            <a:r>
              <a:rPr lang="en-GB" sz="1100" b="0" i="0" u="none" strike="noStrike" cap="none">
                <a:solidFill>
                  <a:schemeClr val="dk1"/>
                </a:solidFill>
                <a:latin typeface="Calibri"/>
                <a:ea typeface="Calibri"/>
                <a:cs typeface="Calibri"/>
                <a:sym typeface="Calibri"/>
              </a:rPr>
              <a:t>As well as technology helping to </a:t>
            </a:r>
            <a:r>
              <a:rPr lang="en-GB" sz="1100" b="1" i="0" u="none" strike="noStrike" cap="none">
                <a:solidFill>
                  <a:schemeClr val="dk1"/>
                </a:solidFill>
                <a:latin typeface="Calibri"/>
                <a:ea typeface="Calibri"/>
                <a:cs typeface="Calibri"/>
                <a:sym typeface="Calibri"/>
              </a:rPr>
              <a:t>diagnose</a:t>
            </a:r>
            <a:r>
              <a:rPr lang="en-GB" sz="1100" b="0" i="0" u="none" strike="noStrike" cap="none">
                <a:solidFill>
                  <a:schemeClr val="dk1"/>
                </a:solidFill>
                <a:latin typeface="Calibri"/>
                <a:ea typeface="Calibri"/>
                <a:cs typeface="Calibri"/>
                <a:sym typeface="Calibri"/>
              </a:rPr>
              <a:t> disease, it has significantly helped with the </a:t>
            </a:r>
            <a:r>
              <a:rPr lang="en-GB" sz="1100" b="1" i="0" u="none" strike="noStrike" cap="none">
                <a:solidFill>
                  <a:schemeClr val="dk1"/>
                </a:solidFill>
                <a:latin typeface="Calibri"/>
                <a:ea typeface="Calibri"/>
                <a:cs typeface="Calibri"/>
                <a:sym typeface="Calibri"/>
              </a:rPr>
              <a:t>treatment</a:t>
            </a:r>
            <a:r>
              <a:rPr lang="en-GB" sz="1100" b="0" i="0" u="none" strike="noStrike" cap="none">
                <a:solidFill>
                  <a:schemeClr val="dk1"/>
                </a:solidFill>
                <a:latin typeface="Calibri"/>
                <a:ea typeface="Calibri"/>
                <a:cs typeface="Calibri"/>
                <a:sym typeface="Calibri"/>
              </a:rPr>
              <a:t> of disease.  </a:t>
            </a:r>
            <a:r>
              <a:rPr lang="en-GB" sz="1100" b="1" i="0" u="none" strike="noStrike" cap="none">
                <a:solidFill>
                  <a:schemeClr val="dk1"/>
                </a:solidFill>
                <a:latin typeface="Calibri"/>
                <a:ea typeface="Calibri"/>
                <a:cs typeface="Calibri"/>
                <a:sym typeface="Calibri"/>
              </a:rPr>
              <a:t>Scientists</a:t>
            </a:r>
            <a:r>
              <a:rPr lang="en-GB" sz="1100" b="0" i="0" u="none" strike="noStrike" cap="none">
                <a:solidFill>
                  <a:schemeClr val="dk1"/>
                </a:solidFill>
                <a:latin typeface="Calibri"/>
                <a:ea typeface="Calibri"/>
                <a:cs typeface="Calibri"/>
                <a:sym typeface="Calibri"/>
              </a:rPr>
              <a:t>, </a:t>
            </a:r>
            <a:r>
              <a:rPr lang="en-GB" sz="1100" b="1" i="0" u="none" strike="noStrike" cap="none">
                <a:solidFill>
                  <a:schemeClr val="dk1"/>
                </a:solidFill>
                <a:latin typeface="Calibri"/>
                <a:ea typeface="Calibri"/>
                <a:cs typeface="Calibri"/>
                <a:sym typeface="Calibri"/>
              </a:rPr>
              <a:t>engineers</a:t>
            </a:r>
            <a:r>
              <a:rPr lang="en-GB" sz="1100" b="0" i="0" u="none" strike="noStrike" cap="none">
                <a:solidFill>
                  <a:schemeClr val="dk1"/>
                </a:solidFill>
                <a:latin typeface="Calibri"/>
                <a:ea typeface="Calibri"/>
                <a:cs typeface="Calibri"/>
                <a:sym typeface="Calibri"/>
              </a:rPr>
              <a:t>, </a:t>
            </a:r>
            <a:r>
              <a:rPr lang="en-GB" sz="1100" b="1" i="0" u="none" strike="noStrike" cap="none">
                <a:solidFill>
                  <a:schemeClr val="dk1"/>
                </a:solidFill>
                <a:latin typeface="Calibri"/>
                <a:ea typeface="Calibri"/>
                <a:cs typeface="Calibri"/>
                <a:sym typeface="Calibri"/>
              </a:rPr>
              <a:t>computer experts </a:t>
            </a:r>
            <a:r>
              <a:rPr lang="en-GB" sz="1100" b="0" i="0" u="none" strike="noStrike" cap="none">
                <a:solidFill>
                  <a:schemeClr val="dk1"/>
                </a:solidFill>
                <a:latin typeface="Calibri"/>
                <a:ea typeface="Calibri"/>
                <a:cs typeface="Calibri"/>
                <a:sym typeface="Calibri"/>
              </a:rPr>
              <a:t>and </a:t>
            </a:r>
            <a:r>
              <a:rPr lang="en-GB" sz="1100" b="1" i="0" u="none" strike="noStrike" cap="none">
                <a:solidFill>
                  <a:schemeClr val="dk1"/>
                </a:solidFill>
                <a:latin typeface="Calibri"/>
                <a:ea typeface="Calibri"/>
                <a:cs typeface="Calibri"/>
                <a:sym typeface="Calibri"/>
              </a:rPr>
              <a:t>doctors</a:t>
            </a:r>
            <a:r>
              <a:rPr lang="en-GB" sz="1100" b="0" i="0" u="none" strike="noStrike" cap="none">
                <a:solidFill>
                  <a:schemeClr val="dk1"/>
                </a:solidFill>
                <a:latin typeface="Calibri"/>
                <a:ea typeface="Calibri"/>
                <a:cs typeface="Calibri"/>
                <a:sym typeface="Calibri"/>
              </a:rPr>
              <a:t> have </a:t>
            </a:r>
            <a:r>
              <a:rPr lang="en-GB" sz="1100" b="1" i="0" u="none" strike="noStrike" cap="none">
                <a:solidFill>
                  <a:schemeClr val="dk1"/>
                </a:solidFill>
                <a:latin typeface="Calibri"/>
                <a:ea typeface="Calibri"/>
                <a:cs typeface="Calibri"/>
                <a:sym typeface="Calibri"/>
              </a:rPr>
              <a:t>collaborated</a:t>
            </a:r>
            <a:r>
              <a:rPr lang="en-GB" sz="1100" b="0" i="0" u="none" strike="noStrike" cap="none">
                <a:solidFill>
                  <a:schemeClr val="dk1"/>
                </a:solidFill>
                <a:latin typeface="Calibri"/>
                <a:ea typeface="Calibri"/>
                <a:cs typeface="Calibri"/>
                <a:sym typeface="Calibri"/>
              </a:rPr>
              <a:t> to develop new and effective treatments for a variety of conditions.  Improvements in technology, science, engineering and computing have also led to the development of </a:t>
            </a:r>
            <a:r>
              <a:rPr lang="en-GB" sz="1100" b="1" i="0" u="none" strike="noStrike" cap="none">
                <a:solidFill>
                  <a:schemeClr val="dk1"/>
                </a:solidFill>
                <a:latin typeface="Calibri"/>
                <a:ea typeface="Calibri"/>
                <a:cs typeface="Calibri"/>
                <a:sym typeface="Calibri"/>
              </a:rPr>
              <a:t>highly advanced hospitals </a:t>
            </a:r>
            <a:r>
              <a:rPr lang="en-GB" sz="1100" b="0" i="0" u="none" strike="noStrike" cap="none">
                <a:solidFill>
                  <a:schemeClr val="dk1"/>
                </a:solidFill>
                <a:latin typeface="Calibri"/>
                <a:ea typeface="Calibri"/>
                <a:cs typeface="Calibri"/>
                <a:sym typeface="Calibri"/>
              </a:rPr>
              <a:t>with a range of </a:t>
            </a:r>
            <a:r>
              <a:rPr lang="en-GB" sz="1100" b="1" i="0" u="none" strike="noStrike" cap="none">
                <a:solidFill>
                  <a:schemeClr val="dk1"/>
                </a:solidFill>
                <a:latin typeface="Calibri"/>
                <a:ea typeface="Calibri"/>
                <a:cs typeface="Calibri"/>
                <a:sym typeface="Calibri"/>
              </a:rPr>
              <a:t>high tech equipment </a:t>
            </a:r>
            <a:r>
              <a:rPr lang="en-GB" sz="1100" b="0" i="0" u="none" strike="noStrike" cap="none">
                <a:solidFill>
                  <a:schemeClr val="dk1"/>
                </a:solidFill>
                <a:latin typeface="Calibri"/>
                <a:ea typeface="Calibri"/>
                <a:cs typeface="Calibri"/>
                <a:sym typeface="Calibri"/>
              </a:rPr>
              <a:t>to treat patients.  New technology has made it easier to provide the </a:t>
            </a:r>
            <a:r>
              <a:rPr lang="en-GB" sz="1100" b="1" i="0" u="none" strike="noStrike" cap="none">
                <a:solidFill>
                  <a:schemeClr val="dk1"/>
                </a:solidFill>
                <a:latin typeface="Calibri"/>
                <a:ea typeface="Calibri"/>
                <a:cs typeface="Calibri"/>
                <a:sym typeface="Calibri"/>
              </a:rPr>
              <a:t>drugs</a:t>
            </a:r>
            <a:r>
              <a:rPr lang="en-GB" sz="1100" b="0" i="0" u="none" strike="noStrike" cap="none">
                <a:solidFill>
                  <a:schemeClr val="dk1"/>
                </a:solidFill>
                <a:latin typeface="Calibri"/>
                <a:ea typeface="Calibri"/>
                <a:cs typeface="Calibri"/>
                <a:sym typeface="Calibri"/>
              </a:rPr>
              <a:t> which treat people and also made treatment easier and </a:t>
            </a:r>
            <a:r>
              <a:rPr lang="en-GB" sz="1100" b="1" i="0" u="none" strike="noStrike" cap="none">
                <a:solidFill>
                  <a:schemeClr val="dk1"/>
                </a:solidFill>
                <a:latin typeface="Calibri"/>
                <a:ea typeface="Calibri"/>
                <a:cs typeface="Calibri"/>
                <a:sym typeface="Calibri"/>
              </a:rPr>
              <a:t>cheaper</a:t>
            </a:r>
            <a:r>
              <a:rPr lang="en-GB" sz="1100" b="0" i="0" u="none" strike="noStrike" cap="none">
                <a:solidFill>
                  <a:schemeClr val="dk1"/>
                </a:solidFill>
                <a:latin typeface="Calibri"/>
                <a:ea typeface="Calibri"/>
                <a:cs typeface="Calibri"/>
                <a:sym typeface="Calibri"/>
              </a:rPr>
              <a:t> for most people. Modern pharmaceutical companies now work with doctors and scientists to fully research and trial new treatments.</a:t>
            </a:r>
            <a:endParaRPr sz="1100" b="1" i="0" u="none" strike="noStrike" cap="none">
              <a:solidFill>
                <a:srgbClr val="002060"/>
              </a:solidFill>
              <a:latin typeface="Calibri"/>
              <a:ea typeface="Calibri"/>
              <a:cs typeface="Calibri"/>
              <a:sym typeface="Calibri"/>
            </a:endParaRPr>
          </a:p>
        </p:txBody>
      </p:sp>
      <p:sp>
        <p:nvSpPr>
          <p:cNvPr id="1483" name="Google Shape;1483;p54"/>
          <p:cNvSpPr txBox="1"/>
          <p:nvPr/>
        </p:nvSpPr>
        <p:spPr>
          <a:xfrm>
            <a:off x="1621255" y="1463201"/>
            <a:ext cx="2895300" cy="533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050"/>
              <a:buFont typeface="Noto Sans Symbols"/>
              <a:buChar char="❑"/>
            </a:pPr>
            <a:r>
              <a:rPr lang="en-GB" sz="1050" b="0" i="0" u="none" strike="noStrike" cap="none">
                <a:solidFill>
                  <a:schemeClr val="dk1"/>
                </a:solidFill>
                <a:latin typeface="Calibri"/>
                <a:ea typeface="Calibri"/>
                <a:cs typeface="Calibri"/>
                <a:sym typeface="Calibri"/>
              </a:rPr>
              <a:t>‘</a:t>
            </a:r>
            <a:r>
              <a:rPr lang="en-GB" sz="1000" b="1" i="0" u="none" strike="noStrike" cap="none">
                <a:solidFill>
                  <a:schemeClr val="dk1"/>
                </a:solidFill>
                <a:latin typeface="Calibri"/>
                <a:ea typeface="Calibri"/>
                <a:cs typeface="Calibri"/>
                <a:sym typeface="Calibri"/>
              </a:rPr>
              <a:t>Magic Bullet</a:t>
            </a:r>
            <a:r>
              <a:rPr lang="en-GB" sz="1000" b="0" i="0" u="none" strike="noStrike" cap="none">
                <a:solidFill>
                  <a:schemeClr val="dk1"/>
                </a:solidFill>
                <a:latin typeface="Calibri"/>
                <a:ea typeface="Calibri"/>
                <a:cs typeface="Calibri"/>
                <a:sym typeface="Calibri"/>
              </a:rPr>
              <a:t>’ was a term used to describe a chemical which would target the germs which caused disease.  The ‘</a:t>
            </a:r>
            <a:r>
              <a:rPr lang="en-GB" sz="1000" b="1" i="0" u="none" strike="noStrike" cap="none">
                <a:solidFill>
                  <a:schemeClr val="dk1"/>
                </a:solidFill>
                <a:latin typeface="Calibri"/>
                <a:ea typeface="Calibri"/>
                <a:cs typeface="Calibri"/>
                <a:sym typeface="Calibri"/>
              </a:rPr>
              <a:t>bullet</a:t>
            </a:r>
            <a:r>
              <a:rPr lang="en-GB" sz="1000" b="0" i="0" u="none" strike="noStrike" cap="none">
                <a:solidFill>
                  <a:schemeClr val="dk1"/>
                </a:solidFill>
                <a:latin typeface="Calibri"/>
                <a:ea typeface="Calibri"/>
                <a:cs typeface="Calibri"/>
                <a:sym typeface="Calibri"/>
              </a:rPr>
              <a:t>’ would </a:t>
            </a:r>
            <a:r>
              <a:rPr lang="en-GB" sz="1000" b="0" i="1" u="none" strike="noStrike" cap="none">
                <a:solidFill>
                  <a:schemeClr val="dk1"/>
                </a:solidFill>
                <a:latin typeface="Calibri"/>
                <a:ea typeface="Calibri"/>
                <a:cs typeface="Calibri"/>
                <a:sym typeface="Calibri"/>
              </a:rPr>
              <a:t>destroy</a:t>
            </a:r>
            <a:r>
              <a:rPr lang="en-GB" sz="1000" b="0" i="0" u="none" strike="noStrike" cap="none">
                <a:solidFill>
                  <a:schemeClr val="dk1"/>
                </a:solidFill>
                <a:latin typeface="Calibri"/>
                <a:ea typeface="Calibri"/>
                <a:cs typeface="Calibri"/>
                <a:sym typeface="Calibri"/>
              </a:rPr>
              <a:t> the dangerous germs but the ‘</a:t>
            </a:r>
            <a:r>
              <a:rPr lang="en-GB" sz="1000" b="1" i="0" u="none" strike="noStrike" cap="none">
                <a:solidFill>
                  <a:schemeClr val="dk1"/>
                </a:solidFill>
                <a:latin typeface="Calibri"/>
                <a:ea typeface="Calibri"/>
                <a:cs typeface="Calibri"/>
                <a:sym typeface="Calibri"/>
              </a:rPr>
              <a:t>magic</a:t>
            </a:r>
            <a:r>
              <a:rPr lang="en-GB" sz="1000" b="0" i="0" u="none" strike="noStrike" cap="none">
                <a:solidFill>
                  <a:schemeClr val="dk1"/>
                </a:solidFill>
                <a:latin typeface="Calibri"/>
                <a:ea typeface="Calibri"/>
                <a:cs typeface="Calibri"/>
                <a:sym typeface="Calibri"/>
              </a:rPr>
              <a:t>’ was that it left the rest of the body unharmed.</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Noto Sans Symbols"/>
              <a:buChar char="❑"/>
            </a:pPr>
            <a:r>
              <a:rPr lang="en-GB" sz="1000" b="0" i="0" u="none" strike="noStrike" cap="none">
                <a:solidFill>
                  <a:schemeClr val="dk1"/>
                </a:solidFill>
                <a:latin typeface="Calibri"/>
                <a:ea typeface="Calibri"/>
                <a:cs typeface="Calibri"/>
                <a:sym typeface="Calibri"/>
              </a:rPr>
              <a:t>Ever since Koch identified </a:t>
            </a:r>
            <a:r>
              <a:rPr lang="en-GB" sz="1000" b="1" i="0" u="none" strike="noStrike" cap="none">
                <a:solidFill>
                  <a:schemeClr val="dk1"/>
                </a:solidFill>
                <a:latin typeface="Calibri"/>
                <a:ea typeface="Calibri"/>
                <a:cs typeface="Calibri"/>
                <a:sym typeface="Calibri"/>
              </a:rPr>
              <a:t>specific germs </a:t>
            </a:r>
            <a:r>
              <a:rPr lang="en-GB" sz="1000" b="0" i="0" u="none" strike="noStrike" cap="none">
                <a:solidFill>
                  <a:schemeClr val="dk1"/>
                </a:solidFill>
                <a:latin typeface="Calibri"/>
                <a:ea typeface="Calibri"/>
                <a:cs typeface="Calibri"/>
                <a:sym typeface="Calibri"/>
              </a:rPr>
              <a:t>responsible for disease, scientists looked for chemicals which could attack the microbes which caused the disease.  The human body produces its own </a:t>
            </a:r>
            <a:r>
              <a:rPr lang="en-GB" sz="1000" b="1" i="0" u="none" strike="noStrike" cap="none">
                <a:solidFill>
                  <a:schemeClr val="dk1"/>
                </a:solidFill>
                <a:latin typeface="Calibri"/>
                <a:ea typeface="Calibri"/>
                <a:cs typeface="Calibri"/>
                <a:sym typeface="Calibri"/>
              </a:rPr>
              <a:t>antibodies</a:t>
            </a:r>
            <a:r>
              <a:rPr lang="en-GB" sz="1000" b="0" i="0" u="none" strike="noStrike" cap="none">
                <a:solidFill>
                  <a:schemeClr val="dk1"/>
                </a:solidFill>
                <a:latin typeface="Calibri"/>
                <a:ea typeface="Calibri"/>
                <a:cs typeface="Calibri"/>
                <a:sym typeface="Calibri"/>
              </a:rPr>
              <a:t> to destroy harmful microbes but doctors now wanted to develop </a:t>
            </a:r>
            <a:r>
              <a:rPr lang="en-GB" sz="1000" b="1" i="0" u="none" strike="noStrike" cap="none">
                <a:solidFill>
                  <a:schemeClr val="dk1"/>
                </a:solidFill>
                <a:latin typeface="Calibri"/>
                <a:ea typeface="Calibri"/>
                <a:cs typeface="Calibri"/>
                <a:sym typeface="Calibri"/>
              </a:rPr>
              <a:t>artificial</a:t>
            </a:r>
            <a:r>
              <a:rPr lang="en-GB" sz="1000" b="0" i="0" u="none" strike="noStrike" cap="none">
                <a:solidFill>
                  <a:schemeClr val="dk1"/>
                </a:solidFill>
                <a:latin typeface="Calibri"/>
                <a:ea typeface="Calibri"/>
                <a:cs typeface="Calibri"/>
                <a:sym typeface="Calibri"/>
              </a:rPr>
              <a:t>, </a:t>
            </a:r>
            <a:r>
              <a:rPr lang="en-GB" sz="1000" b="1" i="0" u="none" strike="noStrike" cap="none">
                <a:solidFill>
                  <a:schemeClr val="dk1"/>
                </a:solidFill>
                <a:latin typeface="Calibri"/>
                <a:ea typeface="Calibri"/>
                <a:cs typeface="Calibri"/>
                <a:sym typeface="Calibri"/>
              </a:rPr>
              <a:t>chemical antibodies </a:t>
            </a:r>
            <a:r>
              <a:rPr lang="en-GB" sz="1000" b="0" i="0" u="none" strike="noStrike" cap="none">
                <a:solidFill>
                  <a:schemeClr val="dk1"/>
                </a:solidFill>
                <a:latin typeface="Calibri"/>
                <a:ea typeface="Calibri"/>
                <a:cs typeface="Calibri"/>
                <a:sym typeface="Calibri"/>
              </a:rPr>
              <a:t>that would do the same.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Noto Sans Symbols"/>
              <a:buChar char="❑"/>
            </a:pPr>
            <a:r>
              <a:rPr lang="en-GB" sz="1000" b="0" i="0" u="none" strike="noStrike" cap="none">
                <a:solidFill>
                  <a:schemeClr val="dk1"/>
                </a:solidFill>
                <a:latin typeface="Calibri"/>
                <a:ea typeface="Calibri"/>
                <a:cs typeface="Calibri"/>
                <a:sym typeface="Calibri"/>
              </a:rPr>
              <a:t>In the late 1800s, Scientist </a:t>
            </a:r>
            <a:r>
              <a:rPr lang="en-GB" sz="1000" b="1" i="0" u="none" strike="noStrike" cap="none">
                <a:solidFill>
                  <a:schemeClr val="dk1"/>
                </a:solidFill>
                <a:latin typeface="Calibri"/>
                <a:ea typeface="Calibri"/>
                <a:cs typeface="Calibri"/>
                <a:sym typeface="Calibri"/>
              </a:rPr>
              <a:t>Paul Ehrlich </a:t>
            </a:r>
            <a:r>
              <a:rPr lang="en-GB" sz="1000" b="0" i="0" u="none" strike="noStrike" cap="none">
                <a:solidFill>
                  <a:schemeClr val="dk1"/>
                </a:solidFill>
                <a:latin typeface="Calibri"/>
                <a:ea typeface="Calibri"/>
                <a:cs typeface="Calibri"/>
                <a:sym typeface="Calibri"/>
              </a:rPr>
              <a:t>experimented with the chemical </a:t>
            </a:r>
            <a:r>
              <a:rPr lang="en-GB" sz="1000" b="1" i="0" u="none" strike="noStrike" cap="none">
                <a:solidFill>
                  <a:schemeClr val="dk1"/>
                </a:solidFill>
                <a:latin typeface="Calibri"/>
                <a:ea typeface="Calibri"/>
                <a:cs typeface="Calibri"/>
                <a:sym typeface="Calibri"/>
              </a:rPr>
              <a:t>arsenic</a:t>
            </a:r>
            <a:r>
              <a:rPr lang="en-GB" sz="1000" b="0" i="0" u="none" strike="noStrike" cap="none">
                <a:solidFill>
                  <a:schemeClr val="dk1"/>
                </a:solidFill>
                <a:latin typeface="Calibri"/>
                <a:ea typeface="Calibri"/>
                <a:cs typeface="Calibri"/>
                <a:sym typeface="Calibri"/>
              </a:rPr>
              <a:t> to find a cure for </a:t>
            </a:r>
            <a:r>
              <a:rPr lang="en-GB" sz="1000" b="1" i="0" u="none" strike="noStrike" cap="none">
                <a:solidFill>
                  <a:schemeClr val="dk1"/>
                </a:solidFill>
                <a:latin typeface="Calibri"/>
                <a:ea typeface="Calibri"/>
                <a:cs typeface="Calibri"/>
                <a:sym typeface="Calibri"/>
              </a:rPr>
              <a:t>syphilis</a:t>
            </a:r>
            <a:r>
              <a:rPr lang="en-GB" sz="1000" b="0" i="0" u="none" strike="noStrike" cap="none">
                <a:solidFill>
                  <a:schemeClr val="dk1"/>
                </a:solidFill>
                <a:latin typeface="Calibri"/>
                <a:ea typeface="Calibri"/>
                <a:cs typeface="Calibri"/>
                <a:sym typeface="Calibri"/>
              </a:rPr>
              <a:t>.  Syphilis was a highly </a:t>
            </a:r>
            <a:r>
              <a:rPr lang="en-GB" sz="1000" b="1" i="0" u="none" strike="noStrike" cap="none">
                <a:solidFill>
                  <a:schemeClr val="dk1"/>
                </a:solidFill>
                <a:latin typeface="Calibri"/>
                <a:ea typeface="Calibri"/>
                <a:cs typeface="Calibri"/>
                <a:sym typeface="Calibri"/>
              </a:rPr>
              <a:t>contagious</a:t>
            </a:r>
            <a:r>
              <a:rPr lang="en-GB" sz="1000" b="0" i="0" u="none" strike="noStrike" cap="none">
                <a:solidFill>
                  <a:schemeClr val="dk1"/>
                </a:solidFill>
                <a:latin typeface="Calibri"/>
                <a:ea typeface="Calibri"/>
                <a:cs typeface="Calibri"/>
                <a:sym typeface="Calibri"/>
              </a:rPr>
              <a:t> sexually transmitted disease and had been an ongoing problem since the 1500s.   There was some success with arsenic but  by </a:t>
            </a:r>
            <a:r>
              <a:rPr lang="en-GB" sz="1000" b="1" i="0" u="none" strike="noStrike" cap="none">
                <a:solidFill>
                  <a:schemeClr val="dk1"/>
                </a:solidFill>
                <a:latin typeface="Calibri"/>
                <a:ea typeface="Calibri"/>
                <a:cs typeface="Calibri"/>
                <a:sym typeface="Calibri"/>
              </a:rPr>
              <a:t>1907</a:t>
            </a:r>
            <a:r>
              <a:rPr lang="en-GB" sz="1000" b="0" i="0" u="none" strike="noStrike" cap="none">
                <a:solidFill>
                  <a:schemeClr val="dk1"/>
                </a:solidFill>
                <a:latin typeface="Calibri"/>
                <a:ea typeface="Calibri"/>
                <a:cs typeface="Calibri"/>
                <a:sym typeface="Calibri"/>
              </a:rPr>
              <a:t> he had tested over 600 varieties of it but with no success.  However, in </a:t>
            </a:r>
            <a:r>
              <a:rPr lang="en-GB" sz="1000" b="1" i="0" u="none" strike="noStrike" cap="none">
                <a:solidFill>
                  <a:schemeClr val="dk1"/>
                </a:solidFill>
                <a:latin typeface="Calibri"/>
                <a:ea typeface="Calibri"/>
                <a:cs typeface="Calibri"/>
                <a:sym typeface="Calibri"/>
              </a:rPr>
              <a:t>1909</a:t>
            </a:r>
            <a:r>
              <a:rPr lang="en-GB" sz="1000" b="0" i="0" u="none" strike="noStrike" cap="none">
                <a:solidFill>
                  <a:schemeClr val="dk1"/>
                </a:solidFill>
                <a:latin typeface="Calibri"/>
                <a:ea typeface="Calibri"/>
                <a:cs typeface="Calibri"/>
                <a:sym typeface="Calibri"/>
              </a:rPr>
              <a:t>, a Japanese scientist named </a:t>
            </a:r>
            <a:r>
              <a:rPr lang="en-GB" sz="1000" b="1" i="0" u="none" strike="noStrike" cap="none">
                <a:solidFill>
                  <a:schemeClr val="dk1"/>
                </a:solidFill>
                <a:latin typeface="Calibri"/>
                <a:ea typeface="Calibri"/>
                <a:cs typeface="Calibri"/>
                <a:sym typeface="Calibri"/>
              </a:rPr>
              <a:t>Hata</a:t>
            </a:r>
            <a:r>
              <a:rPr lang="en-GB" sz="1000" b="0" i="0" u="none" strike="noStrike" cap="none">
                <a:solidFill>
                  <a:schemeClr val="dk1"/>
                </a:solidFill>
                <a:latin typeface="Calibri"/>
                <a:ea typeface="Calibri"/>
                <a:cs typeface="Calibri"/>
                <a:sym typeface="Calibri"/>
              </a:rPr>
              <a:t> found that compound number </a:t>
            </a:r>
            <a:r>
              <a:rPr lang="en-GB" sz="1000" b="1" i="0" u="none" strike="noStrike" cap="none">
                <a:solidFill>
                  <a:schemeClr val="dk1"/>
                </a:solidFill>
                <a:latin typeface="Calibri"/>
                <a:ea typeface="Calibri"/>
                <a:cs typeface="Calibri"/>
                <a:sym typeface="Calibri"/>
              </a:rPr>
              <a:t>606</a:t>
            </a:r>
            <a:r>
              <a:rPr lang="en-GB" sz="1000" b="0" i="0" u="none" strike="noStrike" cap="none">
                <a:solidFill>
                  <a:schemeClr val="dk1"/>
                </a:solidFill>
                <a:latin typeface="Calibri"/>
                <a:ea typeface="Calibri"/>
                <a:cs typeface="Calibri"/>
                <a:sym typeface="Calibri"/>
              </a:rPr>
              <a:t> cured syphilis.  The drug was named </a:t>
            </a:r>
            <a:r>
              <a:rPr lang="en-GB" sz="1000" b="1" i="0" u="none" strike="noStrike" cap="none">
                <a:solidFill>
                  <a:schemeClr val="dk1"/>
                </a:solidFill>
                <a:latin typeface="Calibri"/>
                <a:ea typeface="Calibri"/>
                <a:cs typeface="Calibri"/>
                <a:sym typeface="Calibri"/>
              </a:rPr>
              <a:t>Salvarsan 606 </a:t>
            </a:r>
            <a:r>
              <a:rPr lang="en-GB" sz="1000" b="0" i="0" u="none" strike="noStrike" cap="none">
                <a:solidFill>
                  <a:schemeClr val="dk1"/>
                </a:solidFill>
                <a:latin typeface="Calibri"/>
                <a:ea typeface="Calibri"/>
                <a:cs typeface="Calibri"/>
                <a:sym typeface="Calibri"/>
              </a:rPr>
              <a:t>and was the first ‘magic bullet’.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Noto Sans Symbols"/>
              <a:buChar char="❑"/>
            </a:pPr>
            <a:r>
              <a:rPr lang="en-GB" sz="1000" b="0" i="0" u="none" strike="noStrike" cap="none">
                <a:solidFill>
                  <a:schemeClr val="dk1"/>
                </a:solidFill>
                <a:latin typeface="Calibri"/>
                <a:ea typeface="Calibri"/>
                <a:cs typeface="Calibri"/>
                <a:sym typeface="Calibri"/>
              </a:rPr>
              <a:t>By </a:t>
            </a:r>
            <a:r>
              <a:rPr lang="en-GB" sz="1000" b="1" i="0" u="none" strike="noStrike" cap="none">
                <a:solidFill>
                  <a:schemeClr val="dk1"/>
                </a:solidFill>
                <a:latin typeface="Calibri"/>
                <a:ea typeface="Calibri"/>
                <a:cs typeface="Calibri"/>
                <a:sym typeface="Calibri"/>
              </a:rPr>
              <a:t>1932</a:t>
            </a:r>
            <a:r>
              <a:rPr lang="en-GB" sz="1000" b="0" i="0" u="none" strike="noStrike" cap="none">
                <a:solidFill>
                  <a:schemeClr val="dk1"/>
                </a:solidFill>
                <a:latin typeface="Calibri"/>
                <a:ea typeface="Calibri"/>
                <a:cs typeface="Calibri"/>
                <a:sym typeface="Calibri"/>
              </a:rPr>
              <a:t>, scientist </a:t>
            </a:r>
            <a:r>
              <a:rPr lang="en-GB" sz="1000" b="1" i="0" u="none" strike="noStrike" cap="none">
                <a:solidFill>
                  <a:schemeClr val="dk1"/>
                </a:solidFill>
                <a:latin typeface="Calibri"/>
                <a:ea typeface="Calibri"/>
                <a:cs typeface="Calibri"/>
                <a:sym typeface="Calibri"/>
              </a:rPr>
              <a:t>Gerhard Domagk </a:t>
            </a:r>
            <a:r>
              <a:rPr lang="en-GB" sz="1000" b="0" i="0" u="none" strike="noStrike" cap="none">
                <a:solidFill>
                  <a:schemeClr val="dk1"/>
                </a:solidFill>
                <a:latin typeface="Calibri"/>
                <a:ea typeface="Calibri"/>
                <a:cs typeface="Calibri"/>
                <a:sym typeface="Calibri"/>
              </a:rPr>
              <a:t>discovered that another chemical called </a:t>
            </a:r>
            <a:r>
              <a:rPr lang="en-GB" sz="1000" b="1" i="0" u="none" strike="noStrike" cap="none">
                <a:solidFill>
                  <a:schemeClr val="dk1"/>
                </a:solidFill>
                <a:latin typeface="Calibri"/>
                <a:ea typeface="Calibri"/>
                <a:cs typeface="Calibri"/>
                <a:sym typeface="Calibri"/>
              </a:rPr>
              <a:t>Prontosil </a:t>
            </a:r>
            <a:r>
              <a:rPr lang="en-GB" sz="1000" b="0" i="0" u="none" strike="noStrike" cap="none">
                <a:solidFill>
                  <a:schemeClr val="dk1"/>
                </a:solidFill>
                <a:latin typeface="Calibri"/>
                <a:ea typeface="Calibri"/>
                <a:cs typeface="Calibri"/>
                <a:sym typeface="Calibri"/>
              </a:rPr>
              <a:t>killed bacterial infections in mice.  He was forced to experiment this on his own </a:t>
            </a:r>
            <a:r>
              <a:rPr lang="en-GB" sz="1000" b="1" i="0" u="none" strike="noStrike" cap="none">
                <a:solidFill>
                  <a:schemeClr val="dk1"/>
                </a:solidFill>
                <a:latin typeface="Calibri"/>
                <a:ea typeface="Calibri"/>
                <a:cs typeface="Calibri"/>
                <a:sym typeface="Calibri"/>
              </a:rPr>
              <a:t>daughter </a:t>
            </a:r>
            <a:r>
              <a:rPr lang="en-GB" sz="1000" b="0" i="0" u="none" strike="noStrike" cap="none">
                <a:solidFill>
                  <a:schemeClr val="dk1"/>
                </a:solidFill>
                <a:latin typeface="Calibri"/>
                <a:ea typeface="Calibri"/>
                <a:cs typeface="Calibri"/>
                <a:sym typeface="Calibri"/>
              </a:rPr>
              <a:t>who had developed blood poisoning – it cured her.                    This progress inspired other scientists                             to look for other ‘magic bullets’.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Noto Sans Symbols"/>
              <a:buChar char="❑"/>
            </a:pPr>
            <a:r>
              <a:rPr lang="en-GB" sz="1000" b="0" i="0" u="none" strike="noStrike" cap="none">
                <a:solidFill>
                  <a:schemeClr val="dk1"/>
                </a:solidFill>
                <a:latin typeface="Calibri"/>
                <a:ea typeface="Calibri"/>
                <a:cs typeface="Calibri"/>
                <a:sym typeface="Calibri"/>
              </a:rPr>
              <a:t>In 1938, British scientists developed                             </a:t>
            </a:r>
            <a:r>
              <a:rPr lang="en-GB" sz="1000" b="1" i="0" u="none" strike="noStrike" cap="none">
                <a:solidFill>
                  <a:schemeClr val="dk1"/>
                </a:solidFill>
                <a:latin typeface="Calibri"/>
                <a:ea typeface="Calibri"/>
                <a:cs typeface="Calibri"/>
                <a:sym typeface="Calibri"/>
              </a:rPr>
              <a:t>MB 693</a:t>
            </a:r>
            <a:r>
              <a:rPr lang="en-GB" sz="1000" b="0" i="0" u="none" strike="noStrike" cap="none">
                <a:solidFill>
                  <a:schemeClr val="dk1"/>
                </a:solidFill>
                <a:latin typeface="Calibri"/>
                <a:ea typeface="Calibri"/>
                <a:cs typeface="Calibri"/>
                <a:sym typeface="Calibri"/>
              </a:rPr>
              <a:t>.  This was used to successfully                           treat </a:t>
            </a:r>
            <a:r>
              <a:rPr lang="en-GB" sz="1000" b="1" i="0" u="none" strike="noStrike" cap="none">
                <a:solidFill>
                  <a:schemeClr val="dk1"/>
                </a:solidFill>
                <a:latin typeface="Calibri"/>
                <a:ea typeface="Calibri"/>
                <a:cs typeface="Calibri"/>
                <a:sym typeface="Calibri"/>
              </a:rPr>
              <a:t>Winston Churchill </a:t>
            </a:r>
            <a:r>
              <a:rPr lang="en-GB" sz="1000" b="0" i="0" u="none" strike="noStrike" cap="none">
                <a:solidFill>
                  <a:schemeClr val="dk1"/>
                </a:solidFill>
                <a:latin typeface="Calibri"/>
                <a:ea typeface="Calibri"/>
                <a:cs typeface="Calibri"/>
                <a:sym typeface="Calibri"/>
              </a:rPr>
              <a:t>for </a:t>
            </a:r>
            <a:r>
              <a:rPr lang="en-GB" sz="1000" b="1" i="0" u="none" strike="noStrike" cap="none">
                <a:solidFill>
                  <a:schemeClr val="dk1"/>
                </a:solidFill>
                <a:latin typeface="Calibri"/>
                <a:ea typeface="Calibri"/>
                <a:cs typeface="Calibri"/>
                <a:sym typeface="Calibri"/>
              </a:rPr>
              <a:t>pneumonia</a:t>
            </a:r>
            <a:r>
              <a:rPr lang="en-GB" sz="1000" b="0" i="0" u="none" strike="noStrike" cap="none">
                <a:solidFill>
                  <a:schemeClr val="dk1"/>
                </a:solidFill>
                <a:latin typeface="Calibri"/>
                <a:ea typeface="Calibri"/>
                <a:cs typeface="Calibri"/>
                <a:sym typeface="Calibri"/>
              </a:rPr>
              <a:t>                      during the Second World War.</a:t>
            </a:r>
            <a:endParaRPr sz="1400" b="0" i="0" u="none" strike="noStrike" cap="none">
              <a:solidFill>
                <a:srgbClr val="000000"/>
              </a:solidFill>
              <a:latin typeface="Arial"/>
              <a:ea typeface="Arial"/>
              <a:cs typeface="Arial"/>
              <a:sym typeface="Arial"/>
            </a:endParaRPr>
          </a:p>
        </p:txBody>
      </p:sp>
      <p:sp>
        <p:nvSpPr>
          <p:cNvPr id="1484" name="Google Shape;1484;p54"/>
          <p:cNvSpPr txBox="1"/>
          <p:nvPr/>
        </p:nvSpPr>
        <p:spPr>
          <a:xfrm>
            <a:off x="4566907" y="1463201"/>
            <a:ext cx="4594800" cy="132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000"/>
              <a:buFont typeface="Noto Sans Symbols"/>
              <a:buChar char="❑"/>
            </a:pPr>
            <a:r>
              <a:rPr lang="en-GB" sz="1000" b="0" i="0" u="none" strike="noStrike" cap="none">
                <a:solidFill>
                  <a:schemeClr val="dk1"/>
                </a:solidFill>
                <a:latin typeface="Calibri"/>
                <a:ea typeface="Calibri"/>
                <a:cs typeface="Calibri"/>
                <a:sym typeface="Calibri"/>
              </a:rPr>
              <a:t>An </a:t>
            </a:r>
            <a:r>
              <a:rPr lang="en-GB" sz="1000" b="1" i="0" u="none" strike="noStrike" cap="none">
                <a:solidFill>
                  <a:schemeClr val="dk1"/>
                </a:solidFill>
                <a:latin typeface="Calibri"/>
                <a:ea typeface="Calibri"/>
                <a:cs typeface="Calibri"/>
                <a:sym typeface="Calibri"/>
              </a:rPr>
              <a:t>antibiotic</a:t>
            </a:r>
            <a:r>
              <a:rPr lang="en-GB" sz="1000" b="0" i="0" u="none" strike="noStrike" cap="none">
                <a:solidFill>
                  <a:schemeClr val="dk1"/>
                </a:solidFill>
                <a:latin typeface="Calibri"/>
                <a:ea typeface="Calibri"/>
                <a:cs typeface="Calibri"/>
                <a:sym typeface="Calibri"/>
              </a:rPr>
              <a:t> is a treatment which </a:t>
            </a:r>
            <a:r>
              <a:rPr lang="en-GB" sz="1000" b="1" i="0" u="none" strike="noStrike" cap="none">
                <a:solidFill>
                  <a:schemeClr val="dk1"/>
                </a:solidFill>
                <a:latin typeface="Calibri"/>
                <a:ea typeface="Calibri"/>
                <a:cs typeface="Calibri"/>
                <a:sym typeface="Calibri"/>
              </a:rPr>
              <a:t>destroys or reduces the growth of bacteria </a:t>
            </a:r>
            <a:r>
              <a:rPr lang="en-GB" sz="1000" b="0" i="0" u="none" strike="noStrike" cap="none">
                <a:solidFill>
                  <a:schemeClr val="dk1"/>
                </a:solidFill>
                <a:latin typeface="Calibri"/>
                <a:ea typeface="Calibri"/>
                <a:cs typeface="Calibri"/>
                <a:sym typeface="Calibri"/>
              </a:rPr>
              <a:t>in the body.  The first antibiotic was </a:t>
            </a:r>
            <a:r>
              <a:rPr lang="en-GB" sz="1000" b="1" i="0" u="none" strike="noStrike" cap="none">
                <a:solidFill>
                  <a:schemeClr val="dk1"/>
                </a:solidFill>
                <a:latin typeface="Calibri"/>
                <a:ea typeface="Calibri"/>
                <a:cs typeface="Calibri"/>
                <a:sym typeface="Calibri"/>
              </a:rPr>
              <a:t>penicillin</a:t>
            </a:r>
            <a:r>
              <a:rPr lang="en-GB" sz="1000" b="0" i="0" u="none" strike="noStrike" cap="none">
                <a:solidFill>
                  <a:schemeClr val="dk1"/>
                </a:solidFill>
                <a:latin typeface="Calibri"/>
                <a:ea typeface="Calibri"/>
                <a:cs typeface="Calibri"/>
                <a:sym typeface="Calibri"/>
              </a:rPr>
              <a:t> developed by </a:t>
            </a:r>
            <a:r>
              <a:rPr lang="en-GB" sz="1000" b="1" i="0" u="none" strike="noStrike" cap="none">
                <a:solidFill>
                  <a:schemeClr val="dk1"/>
                </a:solidFill>
                <a:latin typeface="Calibri"/>
                <a:ea typeface="Calibri"/>
                <a:cs typeface="Calibri"/>
                <a:sym typeface="Calibri"/>
              </a:rPr>
              <a:t>Alexander Fleming </a:t>
            </a:r>
            <a:r>
              <a:rPr lang="en-GB" sz="1000" b="0" i="0" u="none" strike="noStrike" cap="none">
                <a:solidFill>
                  <a:schemeClr val="dk1"/>
                </a:solidFill>
                <a:latin typeface="Calibri"/>
                <a:ea typeface="Calibri"/>
                <a:cs typeface="Calibri"/>
                <a:sym typeface="Calibri"/>
              </a:rPr>
              <a:t>in 1928.  He inspired others to develop other antibiotics.  For example,                        by 1943, one was found which could prevent </a:t>
            </a:r>
            <a:r>
              <a:rPr lang="en-GB" sz="1000" b="1" i="0" u="none" strike="noStrike" cap="none">
                <a:solidFill>
                  <a:schemeClr val="dk1"/>
                </a:solidFill>
                <a:latin typeface="Calibri"/>
                <a:ea typeface="Calibri"/>
                <a:cs typeface="Calibri"/>
                <a:sym typeface="Calibri"/>
              </a:rPr>
              <a:t>tuberculosis</a:t>
            </a:r>
            <a:r>
              <a:rPr lang="en-GB"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Noto Sans Symbols"/>
              <a:buChar char="❑"/>
            </a:pPr>
            <a:r>
              <a:rPr lang="en-GB" sz="1000" b="0" i="0" u="none" strike="noStrike" cap="none">
                <a:solidFill>
                  <a:schemeClr val="dk1"/>
                </a:solidFill>
                <a:latin typeface="Calibri"/>
                <a:ea typeface="Calibri"/>
                <a:cs typeface="Calibri"/>
                <a:sym typeface="Calibri"/>
              </a:rPr>
              <a:t>In the </a:t>
            </a:r>
            <a:r>
              <a:rPr lang="en-GB" sz="1000" b="0" i="1" u="none" strike="noStrike" cap="none">
                <a:solidFill>
                  <a:schemeClr val="dk1"/>
                </a:solidFill>
                <a:latin typeface="Calibri"/>
                <a:ea typeface="Calibri"/>
                <a:cs typeface="Calibri"/>
                <a:sym typeface="Calibri"/>
              </a:rPr>
              <a:t>short term</a:t>
            </a:r>
            <a:r>
              <a:rPr lang="en-GB" sz="1000" b="0" i="0" u="none" strike="noStrike" cap="none">
                <a:solidFill>
                  <a:schemeClr val="dk1"/>
                </a:solidFill>
                <a:latin typeface="Calibri"/>
                <a:ea typeface="Calibri"/>
                <a:cs typeface="Calibri"/>
                <a:sym typeface="Calibri"/>
              </a:rPr>
              <a:t>, antibiotics have been a </a:t>
            </a:r>
            <a:r>
              <a:rPr lang="en-GB" sz="1000" b="1" i="0" u="none" strike="noStrike" cap="none">
                <a:solidFill>
                  <a:schemeClr val="dk1"/>
                </a:solidFill>
                <a:latin typeface="Calibri"/>
                <a:ea typeface="Calibri"/>
                <a:cs typeface="Calibri"/>
                <a:sym typeface="Calibri"/>
              </a:rPr>
              <a:t>miracle cure </a:t>
            </a:r>
            <a:r>
              <a:rPr lang="en-GB" sz="1000" b="0" i="0" u="none" strike="noStrike" cap="none">
                <a:solidFill>
                  <a:schemeClr val="dk1"/>
                </a:solidFill>
                <a:latin typeface="Calibri"/>
                <a:ea typeface="Calibri"/>
                <a:cs typeface="Calibri"/>
                <a:sym typeface="Calibri"/>
              </a:rPr>
              <a:t>for a                                        variety of diseases.  However , in the </a:t>
            </a:r>
            <a:r>
              <a:rPr lang="en-GB" sz="1000" b="0" i="1" u="none" strike="noStrike" cap="none">
                <a:solidFill>
                  <a:schemeClr val="dk1"/>
                </a:solidFill>
                <a:latin typeface="Calibri"/>
                <a:ea typeface="Calibri"/>
                <a:cs typeface="Calibri"/>
                <a:sym typeface="Calibri"/>
              </a:rPr>
              <a:t>longer term </a:t>
            </a:r>
            <a:r>
              <a:rPr lang="en-GB" sz="1000" b="0" i="0" u="none" strike="noStrike" cap="none">
                <a:solidFill>
                  <a:schemeClr val="dk1"/>
                </a:solidFill>
                <a:latin typeface="Calibri"/>
                <a:ea typeface="Calibri"/>
                <a:cs typeface="Calibri"/>
                <a:sym typeface="Calibri"/>
              </a:rPr>
              <a:t>some bacteria have become </a:t>
            </a:r>
            <a:r>
              <a:rPr lang="en-GB" sz="1000" b="1" i="0" u="none" strike="noStrike" cap="none">
                <a:solidFill>
                  <a:schemeClr val="dk1"/>
                </a:solidFill>
                <a:latin typeface="Calibri"/>
                <a:ea typeface="Calibri"/>
                <a:cs typeface="Calibri"/>
                <a:sym typeface="Calibri"/>
              </a:rPr>
              <a:t>resistant</a:t>
            </a:r>
            <a:r>
              <a:rPr lang="en-GB" sz="1000" b="0" i="0" u="none" strike="noStrike" cap="none">
                <a:solidFill>
                  <a:schemeClr val="dk1"/>
                </a:solidFill>
                <a:latin typeface="Calibri"/>
                <a:ea typeface="Calibri"/>
                <a:cs typeface="Calibri"/>
                <a:sym typeface="Calibri"/>
              </a:rPr>
              <a:t> to antibiotics and so it is vital that new ones are found.  The government and </a:t>
            </a:r>
            <a:r>
              <a:rPr lang="en-GB" sz="1000" b="1" i="0" u="none" strike="noStrike" cap="none">
                <a:solidFill>
                  <a:schemeClr val="dk1"/>
                </a:solidFill>
                <a:latin typeface="Calibri"/>
                <a:ea typeface="Calibri"/>
                <a:cs typeface="Calibri"/>
                <a:sym typeface="Calibri"/>
              </a:rPr>
              <a:t>pharmaceutical companies </a:t>
            </a:r>
            <a:r>
              <a:rPr lang="en-GB" sz="1000" b="0" i="0" u="none" strike="noStrike" cap="none">
                <a:solidFill>
                  <a:schemeClr val="dk1"/>
                </a:solidFill>
                <a:latin typeface="Calibri"/>
                <a:ea typeface="Calibri"/>
                <a:cs typeface="Calibri"/>
                <a:sym typeface="Calibri"/>
              </a:rPr>
              <a:t>have invested vast amounts of money to do this.</a:t>
            </a:r>
            <a:endParaRPr sz="1400" b="0" i="0" u="none" strike="noStrike" cap="none">
              <a:solidFill>
                <a:srgbClr val="000000"/>
              </a:solidFill>
              <a:latin typeface="Arial"/>
              <a:ea typeface="Arial"/>
              <a:cs typeface="Arial"/>
              <a:sym typeface="Arial"/>
            </a:endParaRPr>
          </a:p>
        </p:txBody>
      </p:sp>
      <p:sp>
        <p:nvSpPr>
          <p:cNvPr id="1485" name="Google Shape;1485;p54"/>
          <p:cNvSpPr txBox="1"/>
          <p:nvPr/>
        </p:nvSpPr>
        <p:spPr>
          <a:xfrm>
            <a:off x="4566907" y="1191216"/>
            <a:ext cx="45948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The Development of Antibiotics</a:t>
            </a:r>
            <a:endParaRPr sz="1200" b="0" i="0" u="none" strike="noStrike" cap="none">
              <a:solidFill>
                <a:schemeClr val="lt1"/>
              </a:solidFill>
              <a:latin typeface="Calibri"/>
              <a:ea typeface="Calibri"/>
              <a:cs typeface="Calibri"/>
              <a:sym typeface="Calibri"/>
            </a:endParaRPr>
          </a:p>
        </p:txBody>
      </p:sp>
      <p:sp>
        <p:nvSpPr>
          <p:cNvPr id="1486" name="Google Shape;1486;p54"/>
          <p:cNvSpPr txBox="1"/>
          <p:nvPr/>
        </p:nvSpPr>
        <p:spPr>
          <a:xfrm>
            <a:off x="4565957" y="4384432"/>
            <a:ext cx="4595700" cy="2401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000"/>
              <a:buFont typeface="Noto Sans Symbols"/>
              <a:buChar char="❑"/>
            </a:pPr>
            <a:r>
              <a:rPr lang="en-GB" sz="1000" b="0" i="0" u="none" strike="noStrike" cap="none">
                <a:solidFill>
                  <a:schemeClr val="dk1"/>
                </a:solidFill>
                <a:latin typeface="Calibri"/>
                <a:ea typeface="Calibri"/>
                <a:cs typeface="Calibri"/>
                <a:sym typeface="Calibri"/>
              </a:rPr>
              <a:t>The development of </a:t>
            </a:r>
            <a:r>
              <a:rPr lang="en-GB" sz="1000" b="1" i="0" u="none" strike="noStrike" cap="none">
                <a:solidFill>
                  <a:schemeClr val="dk1"/>
                </a:solidFill>
                <a:latin typeface="Calibri"/>
                <a:ea typeface="Calibri"/>
                <a:cs typeface="Calibri"/>
                <a:sym typeface="Calibri"/>
              </a:rPr>
              <a:t>magic bullets </a:t>
            </a:r>
            <a:r>
              <a:rPr lang="en-GB" sz="1000" b="0" i="0" u="none" strike="noStrike" cap="none">
                <a:solidFill>
                  <a:schemeClr val="dk1"/>
                </a:solidFill>
                <a:latin typeface="Calibri"/>
                <a:ea typeface="Calibri"/>
                <a:cs typeface="Calibri"/>
                <a:sym typeface="Calibri"/>
              </a:rPr>
              <a:t>proved that scientists could develop their own drugs to treat specific diseases.  This led to the growth in huge </a:t>
            </a:r>
            <a:r>
              <a:rPr lang="en-GB" sz="1000" b="1" i="0" u="none" strike="noStrike" cap="none">
                <a:solidFill>
                  <a:schemeClr val="dk1"/>
                </a:solidFill>
                <a:latin typeface="Calibri"/>
                <a:ea typeface="Calibri"/>
                <a:cs typeface="Calibri"/>
                <a:sym typeface="Calibri"/>
              </a:rPr>
              <a:t>pharmaceutical companies</a:t>
            </a:r>
            <a:r>
              <a:rPr lang="en-GB" sz="1000" b="0" i="0" u="none" strike="noStrike" cap="none">
                <a:solidFill>
                  <a:schemeClr val="dk1"/>
                </a:solidFill>
                <a:latin typeface="Calibri"/>
                <a:ea typeface="Calibri"/>
                <a:cs typeface="Calibri"/>
                <a:sym typeface="Calibri"/>
              </a:rPr>
              <a:t> such as </a:t>
            </a:r>
            <a:r>
              <a:rPr lang="en-GB" sz="1000" b="1" i="0" u="none" strike="noStrike" cap="none">
                <a:solidFill>
                  <a:schemeClr val="dk1"/>
                </a:solidFill>
                <a:latin typeface="Calibri"/>
                <a:ea typeface="Calibri"/>
                <a:cs typeface="Calibri"/>
                <a:sym typeface="Calibri"/>
              </a:rPr>
              <a:t>Boots</a:t>
            </a:r>
            <a:r>
              <a:rPr lang="en-GB" sz="1000" b="0" i="0" u="none" strike="noStrike" cap="none">
                <a:solidFill>
                  <a:schemeClr val="dk1"/>
                </a:solidFill>
                <a:latin typeface="Calibri"/>
                <a:ea typeface="Calibri"/>
                <a:cs typeface="Calibri"/>
                <a:sym typeface="Calibri"/>
              </a:rPr>
              <a:t> and </a:t>
            </a:r>
            <a:r>
              <a:rPr lang="en-GB" sz="1000" b="1" i="0" u="none" strike="noStrike" cap="none">
                <a:solidFill>
                  <a:schemeClr val="dk1"/>
                </a:solidFill>
                <a:latin typeface="Calibri"/>
                <a:ea typeface="Calibri"/>
                <a:cs typeface="Calibri"/>
                <a:sym typeface="Calibri"/>
              </a:rPr>
              <a:t>Beechams</a:t>
            </a:r>
            <a:r>
              <a:rPr lang="en-GB" sz="1000" b="0" i="0" u="none" strike="noStrike" cap="none">
                <a:solidFill>
                  <a:schemeClr val="dk1"/>
                </a:solidFill>
                <a:latin typeface="Calibri"/>
                <a:ea typeface="Calibri"/>
                <a:cs typeface="Calibri"/>
                <a:sym typeface="Calibri"/>
              </a:rPr>
              <a:t> dedicated to funding                                               the research and the production of new drugs and treatment.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Noto Sans Symbols"/>
              <a:buChar char="❑"/>
            </a:pPr>
            <a:r>
              <a:rPr lang="en-GB" sz="1000" b="0" i="0" u="none" strike="noStrike" cap="none">
                <a:solidFill>
                  <a:schemeClr val="dk1"/>
                </a:solidFill>
                <a:latin typeface="Calibri"/>
                <a:ea typeface="Calibri"/>
                <a:cs typeface="Calibri"/>
                <a:sym typeface="Calibri"/>
              </a:rPr>
              <a:t>Treatments today such as hip replacements and blood transfusions did not exist before 1900.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Noto Sans Symbols"/>
              <a:buChar char="❑"/>
            </a:pPr>
            <a:r>
              <a:rPr lang="en-GB" sz="1000" b="0" i="0" u="none" strike="noStrike" cap="none">
                <a:solidFill>
                  <a:schemeClr val="dk1"/>
                </a:solidFill>
                <a:latin typeface="Calibri"/>
                <a:ea typeface="Calibri"/>
                <a:cs typeface="Calibri"/>
                <a:sym typeface="Calibri"/>
              </a:rPr>
              <a:t>The 3 main issues of surgery; </a:t>
            </a:r>
            <a:r>
              <a:rPr lang="en-GB" sz="1000" b="1" i="0" u="none" strike="noStrike" cap="none">
                <a:solidFill>
                  <a:schemeClr val="dk1"/>
                </a:solidFill>
                <a:latin typeface="Calibri"/>
                <a:ea typeface="Calibri"/>
                <a:cs typeface="Calibri"/>
                <a:sym typeface="Calibri"/>
              </a:rPr>
              <a:t>pain</a:t>
            </a:r>
            <a:r>
              <a:rPr lang="en-GB" sz="1000" b="0" i="0" u="none" strike="noStrike" cap="none">
                <a:solidFill>
                  <a:schemeClr val="dk1"/>
                </a:solidFill>
                <a:latin typeface="Calibri"/>
                <a:ea typeface="Calibri"/>
                <a:cs typeface="Calibri"/>
                <a:sym typeface="Calibri"/>
              </a:rPr>
              <a:t>, </a:t>
            </a:r>
            <a:r>
              <a:rPr lang="en-GB" sz="1000" b="1" i="0" u="none" strike="noStrike" cap="none">
                <a:solidFill>
                  <a:schemeClr val="dk1"/>
                </a:solidFill>
                <a:latin typeface="Calibri"/>
                <a:ea typeface="Calibri"/>
                <a:cs typeface="Calibri"/>
                <a:sym typeface="Calibri"/>
              </a:rPr>
              <a:t>infection</a:t>
            </a:r>
            <a:r>
              <a:rPr lang="en-GB" sz="1000" b="0" i="0" u="none" strike="noStrike" cap="none">
                <a:solidFill>
                  <a:schemeClr val="dk1"/>
                </a:solidFill>
                <a:latin typeface="Calibri"/>
                <a:ea typeface="Calibri"/>
                <a:cs typeface="Calibri"/>
                <a:sym typeface="Calibri"/>
              </a:rPr>
              <a:t> and </a:t>
            </a:r>
            <a:r>
              <a:rPr lang="en-GB" sz="1000" b="1" i="0" u="none" strike="noStrike" cap="none">
                <a:solidFill>
                  <a:schemeClr val="dk1"/>
                </a:solidFill>
                <a:latin typeface="Calibri"/>
                <a:ea typeface="Calibri"/>
                <a:cs typeface="Calibri"/>
                <a:sym typeface="Calibri"/>
              </a:rPr>
              <a:t>blood loss  </a:t>
            </a:r>
            <a:r>
              <a:rPr lang="en-GB" sz="1000" b="0" i="0" u="none" strike="noStrike" cap="none">
                <a:solidFill>
                  <a:schemeClr val="dk1"/>
                </a:solidFill>
                <a:latin typeface="Calibri"/>
                <a:ea typeface="Calibri"/>
                <a:cs typeface="Calibri"/>
                <a:sym typeface="Calibri"/>
              </a:rPr>
              <a:t>can be solved meaning that surgeons can carry out complex operations.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Noto Sans Symbols"/>
              <a:buChar char="❑"/>
            </a:pPr>
            <a:r>
              <a:rPr lang="en-GB" sz="1000" b="0" i="0" u="none" strike="noStrike" cap="none">
                <a:solidFill>
                  <a:schemeClr val="dk1"/>
                </a:solidFill>
                <a:latin typeface="Calibri"/>
                <a:ea typeface="Calibri"/>
                <a:cs typeface="Calibri"/>
                <a:sym typeface="Calibri"/>
              </a:rPr>
              <a:t>Even if some diseases cannot yet be cured (cancer &amp; diabetes), treatments have been developed which help patients manage their illness and their pain.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Noto Sans Symbols"/>
              <a:buChar char="❑"/>
            </a:pPr>
            <a:r>
              <a:rPr lang="en-GB" sz="1000" b="0" i="0" u="none" strike="noStrike" cap="none">
                <a:solidFill>
                  <a:schemeClr val="dk1"/>
                </a:solidFill>
                <a:latin typeface="Calibri"/>
                <a:ea typeface="Calibri"/>
                <a:cs typeface="Calibri"/>
                <a:sym typeface="Calibri"/>
              </a:rPr>
              <a:t>There is safer testing of new drugs before they are given to patients.  Previously, drugs did not have to go through this process meaning that mistakes were made. E.g., the drug ‘</a:t>
            </a:r>
            <a:r>
              <a:rPr lang="en-GB" sz="1000" b="1" i="0" u="none" strike="noStrike" cap="none">
                <a:solidFill>
                  <a:schemeClr val="dk1"/>
                </a:solidFill>
                <a:latin typeface="Calibri"/>
                <a:ea typeface="Calibri"/>
                <a:cs typeface="Calibri"/>
                <a:sym typeface="Calibri"/>
              </a:rPr>
              <a:t>thalidomide</a:t>
            </a:r>
            <a:r>
              <a:rPr lang="en-GB" sz="1000" b="0" i="0" u="none" strike="noStrike" cap="none">
                <a:solidFill>
                  <a:schemeClr val="dk1"/>
                </a:solidFill>
                <a:latin typeface="Calibri"/>
                <a:ea typeface="Calibri"/>
                <a:cs typeface="Calibri"/>
                <a:sym typeface="Calibri"/>
              </a:rPr>
              <a:t>’ was used in the 1960s to treat pregnant women with morning sickness.  It caused birth defects.  Today, it takes several years for new drugs to be trialled which slows down the process but makes sure they are safe.</a:t>
            </a:r>
            <a:endParaRPr sz="1400" b="0" i="0" u="none" strike="noStrike" cap="none">
              <a:solidFill>
                <a:srgbClr val="000000"/>
              </a:solidFill>
              <a:latin typeface="Arial"/>
              <a:ea typeface="Arial"/>
              <a:cs typeface="Arial"/>
              <a:sym typeface="Arial"/>
            </a:endParaRPr>
          </a:p>
        </p:txBody>
      </p:sp>
      <p:sp>
        <p:nvSpPr>
          <p:cNvPr id="1487" name="Google Shape;1487;p54"/>
          <p:cNvSpPr txBox="1"/>
          <p:nvPr/>
        </p:nvSpPr>
        <p:spPr>
          <a:xfrm>
            <a:off x="4566907" y="3111994"/>
            <a:ext cx="2196000" cy="861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chemeClr val="dk1"/>
                </a:solidFill>
                <a:latin typeface="Calibri"/>
                <a:ea typeface="Calibri"/>
                <a:cs typeface="Calibri"/>
                <a:sym typeface="Calibri"/>
              </a:rPr>
              <a:t>The Capsule Design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Capsules containing the drug can now </a:t>
            </a:r>
            <a:r>
              <a:rPr lang="en-GB" sz="1000" b="1" i="0" u="none" strike="noStrike" cap="none">
                <a:solidFill>
                  <a:schemeClr val="dk1"/>
                </a:solidFill>
                <a:latin typeface="Calibri"/>
                <a:ea typeface="Calibri"/>
                <a:cs typeface="Calibri"/>
                <a:sym typeface="Calibri"/>
              </a:rPr>
              <a:t>dissolve</a:t>
            </a:r>
            <a:r>
              <a:rPr lang="en-GB" sz="1000" b="0" i="0" u="none" strike="noStrike" cap="none">
                <a:solidFill>
                  <a:schemeClr val="dk1"/>
                </a:solidFill>
                <a:latin typeface="Calibri"/>
                <a:ea typeface="Calibri"/>
                <a:cs typeface="Calibri"/>
                <a:sym typeface="Calibri"/>
              </a:rPr>
              <a:t> in the stomach to release    the drug.  This makes taking  medicines easier for the patient.</a:t>
            </a:r>
            <a:endParaRPr sz="1400" b="0" i="0" u="none" strike="noStrike" cap="none">
              <a:solidFill>
                <a:srgbClr val="000000"/>
              </a:solidFill>
              <a:latin typeface="Arial"/>
              <a:ea typeface="Arial"/>
              <a:cs typeface="Arial"/>
              <a:sym typeface="Arial"/>
            </a:endParaRPr>
          </a:p>
        </p:txBody>
      </p:sp>
      <p:sp>
        <p:nvSpPr>
          <p:cNvPr id="1488" name="Google Shape;1488;p54"/>
          <p:cNvSpPr txBox="1"/>
          <p:nvPr/>
        </p:nvSpPr>
        <p:spPr>
          <a:xfrm>
            <a:off x="9211894" y="1191217"/>
            <a:ext cx="29109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Examples of Modern Hospital Treatments</a:t>
            </a:r>
            <a:endParaRPr sz="1200" b="0" i="0" u="none" strike="noStrike" cap="none">
              <a:solidFill>
                <a:schemeClr val="lt1"/>
              </a:solidFill>
              <a:latin typeface="Calibri"/>
              <a:ea typeface="Calibri"/>
              <a:cs typeface="Calibri"/>
              <a:sym typeface="Calibri"/>
            </a:endParaRPr>
          </a:p>
        </p:txBody>
      </p:sp>
      <p:sp>
        <p:nvSpPr>
          <p:cNvPr id="1489" name="Google Shape;1489;p54"/>
          <p:cNvSpPr txBox="1"/>
          <p:nvPr/>
        </p:nvSpPr>
        <p:spPr>
          <a:xfrm>
            <a:off x="9211894" y="1468216"/>
            <a:ext cx="2910900" cy="5325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92075" marR="0" lvl="0" indent="-92075" algn="l" rtl="0">
              <a:lnSpc>
                <a:spcPct val="100000"/>
              </a:lnSpc>
              <a:spcBef>
                <a:spcPts val="0"/>
              </a:spcBef>
              <a:spcAft>
                <a:spcPts val="0"/>
              </a:spcAft>
              <a:buClr>
                <a:schemeClr val="dk1"/>
              </a:buClr>
              <a:buSzPts val="1000"/>
              <a:buFont typeface="Arial"/>
              <a:buChar char="•"/>
            </a:pPr>
            <a:r>
              <a:rPr lang="en-GB" sz="1000" b="1" i="0" u="none" strike="noStrike" cap="none">
                <a:solidFill>
                  <a:schemeClr val="dk1"/>
                </a:solidFill>
                <a:latin typeface="Calibri"/>
                <a:ea typeface="Calibri"/>
                <a:cs typeface="Calibri"/>
                <a:sym typeface="Calibri"/>
              </a:rPr>
              <a:t>Dialysis Machines </a:t>
            </a:r>
            <a:r>
              <a:rPr lang="en-GB" sz="1000" b="0" i="0" u="none" strike="noStrike" cap="none">
                <a:solidFill>
                  <a:schemeClr val="dk1"/>
                </a:solidFill>
                <a:latin typeface="Calibri"/>
                <a:ea typeface="Calibri"/>
                <a:cs typeface="Calibri"/>
                <a:sym typeface="Calibri"/>
              </a:rPr>
              <a:t>are used for patients with kidney failure</a:t>
            </a:r>
            <a:r>
              <a:rPr lang="en-GB" sz="1000" b="1" i="0" u="none" strike="noStrike" cap="none">
                <a:solidFill>
                  <a:schemeClr val="dk1"/>
                </a:solidFill>
                <a:latin typeface="Calibri"/>
                <a:ea typeface="Calibri"/>
                <a:cs typeface="Calibri"/>
                <a:sym typeface="Calibri"/>
              </a:rPr>
              <a:t> </a:t>
            </a:r>
            <a:r>
              <a:rPr lang="en-GB" sz="1000" b="0" i="0" u="none" strike="noStrike" cap="none">
                <a:solidFill>
                  <a:schemeClr val="dk1"/>
                </a:solidFill>
                <a:latin typeface="Calibri"/>
                <a:ea typeface="Calibri"/>
                <a:cs typeface="Calibri"/>
                <a:sym typeface="Calibri"/>
              </a:rPr>
              <a:t>to ‘wash’ the blood of toxins.</a:t>
            </a:r>
            <a:endParaRPr sz="1400" b="0" i="0" u="none" strike="noStrike" cap="none">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chemeClr val="dk1"/>
              </a:buClr>
              <a:buSzPts val="1000"/>
              <a:buFont typeface="Arial"/>
              <a:buChar char="•"/>
            </a:pPr>
            <a:r>
              <a:rPr lang="en-GB" sz="1000" b="1" i="0" u="none" strike="noStrike" cap="none">
                <a:solidFill>
                  <a:schemeClr val="dk1"/>
                </a:solidFill>
                <a:latin typeface="Calibri"/>
                <a:ea typeface="Calibri"/>
                <a:cs typeface="Calibri"/>
                <a:sym typeface="Calibri"/>
              </a:rPr>
              <a:t>Plastic Surgery </a:t>
            </a:r>
            <a:r>
              <a:rPr lang="en-GB" sz="1000" b="0" i="0" u="none" strike="noStrike" cap="none">
                <a:solidFill>
                  <a:schemeClr val="dk1"/>
                </a:solidFill>
                <a:latin typeface="Calibri"/>
                <a:ea typeface="Calibri"/>
                <a:cs typeface="Calibri"/>
                <a:sym typeface="Calibri"/>
              </a:rPr>
              <a:t>developed rapidly after the  injuries sustained during the world wars.  In the First World War alone there were over 11,000 plastic surgery operations to treat soldiers with damage to their face and body.</a:t>
            </a:r>
            <a:endParaRPr sz="1400" b="0" i="0" u="none" strike="noStrike" cap="none">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chemeClr val="dk1"/>
              </a:buClr>
              <a:buSzPts val="1000"/>
              <a:buFont typeface="Arial"/>
              <a:buChar char="•"/>
            </a:pPr>
            <a:r>
              <a:rPr lang="en-GB" sz="1000" b="1" i="0" u="none" strike="noStrike" cap="none">
                <a:solidFill>
                  <a:schemeClr val="dk1"/>
                </a:solidFill>
                <a:latin typeface="Calibri"/>
                <a:ea typeface="Calibri"/>
                <a:cs typeface="Calibri"/>
                <a:sym typeface="Calibri"/>
              </a:rPr>
              <a:t>Pacemakers</a:t>
            </a:r>
            <a:r>
              <a:rPr lang="en-GB" sz="1000" b="0" i="0" u="none" strike="noStrike" cap="none">
                <a:solidFill>
                  <a:schemeClr val="dk1"/>
                </a:solidFill>
                <a:latin typeface="Calibri"/>
                <a:ea typeface="Calibri"/>
                <a:cs typeface="Calibri"/>
                <a:sym typeface="Calibri"/>
              </a:rPr>
              <a:t> treat a patient by keeping their heart beating effectively.  They are now a common treatment since their invention in 1958. </a:t>
            </a:r>
            <a:endParaRPr sz="1400" b="0" i="0" u="none" strike="noStrike" cap="none">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chemeClr val="dk1"/>
              </a:buClr>
              <a:buSzPts val="1000"/>
              <a:buFont typeface="Arial"/>
              <a:buChar char="•"/>
            </a:pPr>
            <a:r>
              <a:rPr lang="en-GB" sz="1000" b="1" i="0" u="none" strike="noStrike" cap="none">
                <a:solidFill>
                  <a:schemeClr val="dk1"/>
                </a:solidFill>
                <a:latin typeface="Calibri"/>
                <a:ea typeface="Calibri"/>
                <a:cs typeface="Calibri"/>
                <a:sym typeface="Calibri"/>
              </a:rPr>
              <a:t>Heart &amp; Lung Bypass Machines </a:t>
            </a:r>
            <a:r>
              <a:rPr lang="en-GB" sz="1000" b="0" i="0" u="none" strike="noStrike" cap="none">
                <a:solidFill>
                  <a:schemeClr val="dk1"/>
                </a:solidFill>
                <a:latin typeface="Calibri"/>
                <a:ea typeface="Calibri"/>
                <a:cs typeface="Calibri"/>
                <a:sym typeface="Calibri"/>
              </a:rPr>
              <a:t>take over the function of the heart and lungs while a patient is being operated on.  This allows for longer surgery.</a:t>
            </a:r>
            <a:endParaRPr sz="1400" b="0" i="0" u="none" strike="noStrike" cap="none">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chemeClr val="dk1"/>
              </a:buClr>
              <a:buSzPts val="1000"/>
              <a:buFont typeface="Arial"/>
              <a:buChar char="•"/>
            </a:pPr>
            <a:r>
              <a:rPr lang="en-GB" sz="1000" b="1" i="0" u="none" strike="noStrike" cap="none">
                <a:solidFill>
                  <a:schemeClr val="dk1"/>
                </a:solidFill>
                <a:latin typeface="Calibri"/>
                <a:ea typeface="Calibri"/>
                <a:cs typeface="Calibri"/>
                <a:sym typeface="Calibri"/>
              </a:rPr>
              <a:t>Prosthetic Limbs </a:t>
            </a:r>
            <a:r>
              <a:rPr lang="en-GB" sz="1000" b="0" i="0" u="none" strike="noStrike" cap="none">
                <a:solidFill>
                  <a:schemeClr val="dk1"/>
                </a:solidFill>
                <a:latin typeface="Calibri"/>
                <a:ea typeface="Calibri"/>
                <a:cs typeface="Calibri"/>
                <a:sym typeface="Calibri"/>
              </a:rPr>
              <a:t>can be fitted to allow patients to walk or use their arms and hands again.</a:t>
            </a:r>
            <a:endParaRPr sz="1400" b="0" i="0" u="none" strike="noStrike" cap="none">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chemeClr val="dk1"/>
              </a:buClr>
              <a:buSzPts val="1000"/>
              <a:buFont typeface="Arial"/>
              <a:buChar char="•"/>
            </a:pPr>
            <a:r>
              <a:rPr lang="en-GB" sz="1000" b="1" i="0" u="none" strike="noStrike" cap="none">
                <a:solidFill>
                  <a:schemeClr val="dk1"/>
                </a:solidFill>
                <a:latin typeface="Calibri"/>
                <a:ea typeface="Calibri"/>
                <a:cs typeface="Calibri"/>
                <a:sym typeface="Calibri"/>
              </a:rPr>
              <a:t>Microsurgery </a:t>
            </a:r>
            <a:r>
              <a:rPr lang="en-GB" sz="1000" b="0" i="0" u="none" strike="noStrike" cap="none">
                <a:solidFill>
                  <a:schemeClr val="dk1"/>
                </a:solidFill>
                <a:latin typeface="Calibri"/>
                <a:ea typeface="Calibri"/>
                <a:cs typeface="Calibri"/>
                <a:sym typeface="Calibri"/>
              </a:rPr>
              <a:t>allows surgeons to operate on tiny parts of the body such as blood vessels and nerve endings.  This has made organ transplants possible.</a:t>
            </a:r>
            <a:endParaRPr sz="1400" b="0" i="0" u="none" strike="noStrike" cap="none">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chemeClr val="dk1"/>
              </a:buClr>
              <a:buSzPts val="1000"/>
              <a:buFont typeface="Arial"/>
              <a:buChar char="•"/>
            </a:pPr>
            <a:r>
              <a:rPr lang="en-GB" sz="1000" b="1" i="0" u="none" strike="noStrike" cap="none">
                <a:solidFill>
                  <a:schemeClr val="dk1"/>
                </a:solidFill>
                <a:latin typeface="Calibri"/>
                <a:ea typeface="Calibri"/>
                <a:cs typeface="Calibri"/>
                <a:sym typeface="Calibri"/>
              </a:rPr>
              <a:t>Organ transplants </a:t>
            </a:r>
            <a:r>
              <a:rPr lang="en-GB" sz="1000" b="0" i="0" u="none" strike="noStrike" cap="none">
                <a:solidFill>
                  <a:schemeClr val="dk1"/>
                </a:solidFill>
                <a:latin typeface="Calibri"/>
                <a:ea typeface="Calibri"/>
                <a:cs typeface="Calibri"/>
                <a:sym typeface="Calibri"/>
              </a:rPr>
              <a:t>are possible due to improved surgical techniques.  The first kidney transplant was in 1956 and first lung transplant was in 1963.</a:t>
            </a:r>
            <a:endParaRPr sz="1400" b="0" i="0" u="none" strike="noStrike" cap="none">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chemeClr val="dk1"/>
              </a:buClr>
              <a:buSzPts val="1000"/>
              <a:buFont typeface="Arial"/>
              <a:buChar char="•"/>
            </a:pPr>
            <a:r>
              <a:rPr lang="en-GB" sz="1000" b="1" i="0" u="none" strike="noStrike" cap="none">
                <a:solidFill>
                  <a:schemeClr val="dk1"/>
                </a:solidFill>
                <a:latin typeface="Calibri"/>
                <a:ea typeface="Calibri"/>
                <a:cs typeface="Calibri"/>
                <a:sym typeface="Calibri"/>
              </a:rPr>
              <a:t>Keyhole Surgery </a:t>
            </a:r>
            <a:r>
              <a:rPr lang="en-GB" sz="1000" b="0" i="0" u="none" strike="noStrike" cap="none">
                <a:solidFill>
                  <a:schemeClr val="dk1"/>
                </a:solidFill>
                <a:latin typeface="Calibri"/>
                <a:ea typeface="Calibri"/>
                <a:cs typeface="Calibri"/>
                <a:sym typeface="Calibri"/>
              </a:rPr>
              <a:t>uses tiny, flexible cameras and narrow surgical instruments to operate through a small cut. It allows for quicker healing, less chance of infection and less blood loss.  </a:t>
            </a:r>
            <a:endParaRPr sz="1400" b="0" i="0" u="none" strike="noStrike" cap="none">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chemeClr val="dk1"/>
              </a:buClr>
              <a:buSzPts val="1000"/>
              <a:buFont typeface="Arial"/>
              <a:buChar char="•"/>
            </a:pPr>
            <a:r>
              <a:rPr lang="en-GB" sz="1000" b="1" i="0" u="none" strike="noStrike" cap="none">
                <a:solidFill>
                  <a:schemeClr val="dk1"/>
                </a:solidFill>
                <a:latin typeface="Calibri"/>
                <a:ea typeface="Calibri"/>
                <a:cs typeface="Calibri"/>
                <a:sym typeface="Calibri"/>
              </a:rPr>
              <a:t>Robotic Surgery</a:t>
            </a:r>
            <a:r>
              <a:rPr lang="en-GB" sz="1000" b="0" i="0" u="none" strike="noStrike" cap="none">
                <a:solidFill>
                  <a:schemeClr val="dk1"/>
                </a:solidFill>
                <a:latin typeface="Calibri"/>
                <a:ea typeface="Calibri"/>
                <a:cs typeface="Calibri"/>
                <a:sym typeface="Calibri"/>
              </a:rPr>
              <a:t>.  Surgeons can use computers to control medical instruments inside the body.  This means accurate surgery especially brain surgery.</a:t>
            </a:r>
            <a:endParaRPr sz="1400" b="0" i="0" u="none" strike="noStrike" cap="none">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chemeClr val="dk1"/>
              </a:buClr>
              <a:buSzPts val="1000"/>
              <a:buFont typeface="Arial"/>
              <a:buChar char="•"/>
            </a:pPr>
            <a:r>
              <a:rPr lang="en-GB" sz="1000" b="1" i="0" u="none" strike="noStrike" cap="none">
                <a:solidFill>
                  <a:schemeClr val="dk1"/>
                </a:solidFill>
                <a:latin typeface="Calibri"/>
                <a:ea typeface="Calibri"/>
                <a:cs typeface="Calibri"/>
                <a:sym typeface="Calibri"/>
              </a:rPr>
              <a:t>Blood Transfusions </a:t>
            </a:r>
            <a:r>
              <a:rPr lang="en-GB" sz="1000" b="0" i="0" u="none" strike="noStrike" cap="none">
                <a:solidFill>
                  <a:schemeClr val="dk1"/>
                </a:solidFill>
                <a:latin typeface="Calibri"/>
                <a:ea typeface="Calibri"/>
                <a:cs typeface="Calibri"/>
                <a:sym typeface="Calibri"/>
              </a:rPr>
              <a:t>were attempted in the 1800s but rarely worked.  However, in 1901, Karl Lansteiner discovered that blood  can be categorized into different blood groups.  This meant that blood  transfusions were possible.</a:t>
            </a:r>
            <a:endParaRPr sz="1400" b="0" i="0" u="none" strike="noStrike" cap="none">
              <a:solidFill>
                <a:srgbClr val="000000"/>
              </a:solidFill>
              <a:latin typeface="Arial"/>
              <a:ea typeface="Arial"/>
              <a:cs typeface="Arial"/>
              <a:sym typeface="Arial"/>
            </a:endParaRPr>
          </a:p>
        </p:txBody>
      </p:sp>
      <p:sp>
        <p:nvSpPr>
          <p:cNvPr id="1490" name="Google Shape;1490;p54"/>
          <p:cNvSpPr txBox="1"/>
          <p:nvPr/>
        </p:nvSpPr>
        <p:spPr>
          <a:xfrm>
            <a:off x="1621255" y="1193127"/>
            <a:ext cx="28953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The Development of Magic Bullets</a:t>
            </a:r>
            <a:endParaRPr sz="1200" b="0" i="0" u="none" strike="noStrike" cap="none">
              <a:solidFill>
                <a:schemeClr val="lt1"/>
              </a:solidFill>
              <a:latin typeface="Calibri"/>
              <a:ea typeface="Calibri"/>
              <a:cs typeface="Calibri"/>
              <a:sym typeface="Calibri"/>
            </a:endParaRPr>
          </a:p>
        </p:txBody>
      </p:sp>
      <p:sp>
        <p:nvSpPr>
          <p:cNvPr id="1491" name="Google Shape;1491;p54"/>
          <p:cNvSpPr txBox="1"/>
          <p:nvPr/>
        </p:nvSpPr>
        <p:spPr>
          <a:xfrm>
            <a:off x="4565957" y="4090202"/>
            <a:ext cx="4595700" cy="307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Calibri"/>
                <a:ea typeface="Calibri"/>
                <a:cs typeface="Calibri"/>
                <a:sym typeface="Calibri"/>
              </a:rPr>
              <a:t>Overall……</a:t>
            </a:r>
            <a:endParaRPr sz="1400" b="0" i="0" u="none" strike="noStrike" cap="none">
              <a:solidFill>
                <a:schemeClr val="lt1"/>
              </a:solidFill>
              <a:latin typeface="Calibri"/>
              <a:ea typeface="Calibri"/>
              <a:cs typeface="Calibri"/>
              <a:sym typeface="Calibri"/>
            </a:endParaRPr>
          </a:p>
        </p:txBody>
      </p:sp>
      <p:sp>
        <p:nvSpPr>
          <p:cNvPr id="1492" name="Google Shape;1492;p54"/>
          <p:cNvSpPr txBox="1"/>
          <p:nvPr/>
        </p:nvSpPr>
        <p:spPr>
          <a:xfrm>
            <a:off x="6813126" y="3111994"/>
            <a:ext cx="2348400" cy="861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chemeClr val="dk1"/>
                </a:solidFill>
                <a:latin typeface="Calibri"/>
                <a:ea typeface="Calibri"/>
                <a:cs typeface="Calibri"/>
                <a:sym typeface="Calibri"/>
              </a:rPr>
              <a:t>Mass Production </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Drugs and pills are produced on a                  vast scale in </a:t>
            </a:r>
            <a:r>
              <a:rPr lang="en-GB" sz="1000" b="1" i="0" u="none" strike="noStrike" cap="none">
                <a:solidFill>
                  <a:schemeClr val="dk1"/>
                </a:solidFill>
                <a:latin typeface="Calibri"/>
                <a:ea typeface="Calibri"/>
                <a:cs typeface="Calibri"/>
                <a:sym typeface="Calibri"/>
              </a:rPr>
              <a:t>large modern factories</a:t>
            </a:r>
            <a:r>
              <a:rPr lang="en-GB" sz="1000" b="0" i="0" u="none" strike="noStrike" cap="none">
                <a:solidFill>
                  <a:schemeClr val="dk1"/>
                </a:solidFill>
                <a:latin typeface="Calibri"/>
                <a:ea typeface="Calibri"/>
                <a:cs typeface="Calibri"/>
                <a:sym typeface="Calibri"/>
              </a:rPr>
              <a:t>.               This makes them easily available to doctors and patients and also cheaper.</a:t>
            </a:r>
            <a:endParaRPr sz="1400" b="0" i="0" u="none" strike="noStrike" cap="none">
              <a:solidFill>
                <a:srgbClr val="000000"/>
              </a:solidFill>
              <a:latin typeface="Arial"/>
              <a:ea typeface="Arial"/>
              <a:cs typeface="Arial"/>
              <a:sym typeface="Arial"/>
            </a:endParaRPr>
          </a:p>
        </p:txBody>
      </p:sp>
      <p:sp>
        <p:nvSpPr>
          <p:cNvPr id="1493" name="Google Shape;1493;p54"/>
          <p:cNvSpPr txBox="1"/>
          <p:nvPr/>
        </p:nvSpPr>
        <p:spPr>
          <a:xfrm>
            <a:off x="4566907" y="2841671"/>
            <a:ext cx="45948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Technology &amp; The Production of Drugs</a:t>
            </a:r>
            <a:endParaRPr sz="1200" b="0" i="0" u="none" strike="noStrike" cap="none">
              <a:solidFill>
                <a:schemeClr val="lt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sp>
        <p:nvSpPr>
          <p:cNvPr id="1499" name="Google Shape;1499;p55"/>
          <p:cNvSpPr txBox="1"/>
          <p:nvPr/>
        </p:nvSpPr>
        <p:spPr>
          <a:xfrm>
            <a:off x="89648" y="49103"/>
            <a:ext cx="14616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Calibri"/>
                <a:ea typeface="Calibri"/>
                <a:cs typeface="Calibri"/>
                <a:sym typeface="Calibri"/>
              </a:rPr>
              <a:t>Lesson 33</a:t>
            </a:r>
            <a:endParaRPr sz="1400" b="0" i="0" u="none" strike="noStrike" cap="none">
              <a:solidFill>
                <a:srgbClr val="000000"/>
              </a:solidFill>
              <a:latin typeface="Arial"/>
              <a:ea typeface="Arial"/>
              <a:cs typeface="Arial"/>
              <a:sym typeface="Arial"/>
            </a:endParaRPr>
          </a:p>
        </p:txBody>
      </p:sp>
      <p:pic>
        <p:nvPicPr>
          <p:cNvPr id="1500" name="Google Shape;1500;p55" descr="Radio Newsman Regular"/>
          <p:cNvPicPr preferRelativeResize="0"/>
          <p:nvPr/>
        </p:nvPicPr>
        <p:blipFill rotWithShape="1">
          <a:blip r:embed="rId3">
            <a:alphaModFix/>
          </a:blip>
          <a:srcRect l="58712" b="-9997"/>
          <a:stretch/>
        </p:blipFill>
        <p:spPr>
          <a:xfrm>
            <a:off x="84866" y="870379"/>
            <a:ext cx="1356560" cy="184730"/>
          </a:xfrm>
          <a:prstGeom prst="rect">
            <a:avLst/>
          </a:prstGeom>
          <a:noFill/>
          <a:ln>
            <a:noFill/>
          </a:ln>
        </p:spPr>
      </p:pic>
      <p:pic>
        <p:nvPicPr>
          <p:cNvPr id="1501" name="Google Shape;1501;p55" descr="Radio Newsman Regular"/>
          <p:cNvPicPr preferRelativeResize="0"/>
          <p:nvPr/>
        </p:nvPicPr>
        <p:blipFill rotWithShape="1">
          <a:blip r:embed="rId4">
            <a:alphaModFix/>
          </a:blip>
          <a:srcRect l="27432" r="42097" b="-14995"/>
          <a:stretch/>
        </p:blipFill>
        <p:spPr>
          <a:xfrm>
            <a:off x="84866" y="658192"/>
            <a:ext cx="1399182" cy="225827"/>
          </a:xfrm>
          <a:prstGeom prst="rect">
            <a:avLst/>
          </a:prstGeom>
          <a:noFill/>
          <a:ln>
            <a:noFill/>
          </a:ln>
        </p:spPr>
      </p:pic>
      <p:pic>
        <p:nvPicPr>
          <p:cNvPr id="1502" name="Google Shape;1502;p55" descr="Radio Newsman Regular"/>
          <p:cNvPicPr preferRelativeResize="0"/>
          <p:nvPr/>
        </p:nvPicPr>
        <p:blipFill rotWithShape="1">
          <a:blip r:embed="rId5">
            <a:alphaModFix/>
          </a:blip>
          <a:srcRect r="73478" b="-4997"/>
          <a:stretch/>
        </p:blipFill>
        <p:spPr>
          <a:xfrm>
            <a:off x="89647" y="387657"/>
            <a:ext cx="1394403" cy="286426"/>
          </a:xfrm>
          <a:prstGeom prst="rect">
            <a:avLst/>
          </a:prstGeom>
          <a:noFill/>
          <a:ln>
            <a:noFill/>
          </a:ln>
        </p:spPr>
      </p:pic>
      <p:sp>
        <p:nvSpPr>
          <p:cNvPr id="1503" name="Google Shape;1503;p55"/>
          <p:cNvSpPr txBox="1"/>
          <p:nvPr/>
        </p:nvSpPr>
        <p:spPr>
          <a:xfrm>
            <a:off x="1623526" y="49103"/>
            <a:ext cx="104922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Calibri"/>
                <a:ea typeface="Calibri"/>
                <a:cs typeface="Calibri"/>
                <a:sym typeface="Calibri"/>
              </a:rPr>
              <a:t>UNIT 4: </a:t>
            </a:r>
            <a:r>
              <a:rPr lang="en-GB" sz="1600" b="0" i="0" u="none" strike="noStrike" cap="none">
                <a:solidFill>
                  <a:schemeClr val="lt1"/>
                </a:solidFill>
                <a:latin typeface="Calibri"/>
                <a:ea typeface="Calibri"/>
                <a:cs typeface="Calibri"/>
                <a:sym typeface="Calibri"/>
              </a:rPr>
              <a:t>Medicine – 1900 to Present Day – Preventing Disease – Mass Vaccinations and Government Lifestyle Campaigns</a:t>
            </a:r>
            <a:endParaRPr sz="1600" b="1" i="0" u="sng" strike="noStrike" cap="none">
              <a:solidFill>
                <a:schemeClr val="lt1"/>
              </a:solidFill>
              <a:latin typeface="Calibri"/>
              <a:ea typeface="Calibri"/>
              <a:cs typeface="Calibri"/>
              <a:sym typeface="Calibri"/>
            </a:endParaRPr>
          </a:p>
        </p:txBody>
      </p:sp>
      <p:pic>
        <p:nvPicPr>
          <p:cNvPr id="1504" name="Google Shape;1504;p55" descr="Image result for heart monitor clipart"/>
          <p:cNvPicPr preferRelativeResize="0"/>
          <p:nvPr/>
        </p:nvPicPr>
        <p:blipFill rotWithShape="1">
          <a:blip r:embed="rId6">
            <a:alphaModFix/>
          </a:blip>
          <a:srcRect t="39191" r="15902" b="38200"/>
          <a:stretch/>
        </p:blipFill>
        <p:spPr>
          <a:xfrm>
            <a:off x="-11465" y="944618"/>
            <a:ext cx="1551249" cy="785474"/>
          </a:xfrm>
          <a:prstGeom prst="rect">
            <a:avLst/>
          </a:prstGeom>
          <a:noFill/>
          <a:ln>
            <a:noFill/>
          </a:ln>
        </p:spPr>
      </p:pic>
      <p:pic>
        <p:nvPicPr>
          <p:cNvPr id="1505" name="Google Shape;1505;p55" descr="Related image"/>
          <p:cNvPicPr preferRelativeResize="0"/>
          <p:nvPr/>
        </p:nvPicPr>
        <p:blipFill rotWithShape="1">
          <a:blip r:embed="rId7">
            <a:alphaModFix/>
          </a:blip>
          <a:srcRect/>
          <a:stretch/>
        </p:blipFill>
        <p:spPr>
          <a:xfrm>
            <a:off x="439605" y="1051709"/>
            <a:ext cx="732840" cy="664943"/>
          </a:xfrm>
          <a:prstGeom prst="rect">
            <a:avLst/>
          </a:prstGeom>
          <a:noFill/>
          <a:ln>
            <a:noFill/>
          </a:ln>
        </p:spPr>
      </p:pic>
      <p:sp>
        <p:nvSpPr>
          <p:cNvPr id="1506" name="Google Shape;1506;p55"/>
          <p:cNvSpPr/>
          <p:nvPr/>
        </p:nvSpPr>
        <p:spPr>
          <a:xfrm>
            <a:off x="55734" y="1635168"/>
            <a:ext cx="1484100" cy="51012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7" name="Google Shape;1507;p55"/>
          <p:cNvSpPr txBox="1"/>
          <p:nvPr/>
        </p:nvSpPr>
        <p:spPr>
          <a:xfrm>
            <a:off x="137206" y="1655650"/>
            <a:ext cx="12945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KEY TERMS</a:t>
            </a:r>
            <a:endParaRPr sz="1200" b="0" i="0" u="none" strike="noStrike" cap="none">
              <a:solidFill>
                <a:schemeClr val="lt1"/>
              </a:solidFill>
              <a:latin typeface="Calibri"/>
              <a:ea typeface="Calibri"/>
              <a:cs typeface="Calibri"/>
              <a:sym typeface="Calibri"/>
            </a:endParaRPr>
          </a:p>
        </p:txBody>
      </p:sp>
      <p:sp>
        <p:nvSpPr>
          <p:cNvPr id="1508" name="Google Shape;1508;p55"/>
          <p:cNvSpPr txBox="1"/>
          <p:nvPr/>
        </p:nvSpPr>
        <p:spPr>
          <a:xfrm>
            <a:off x="29407" y="1932649"/>
            <a:ext cx="1594200" cy="471000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Calibri"/>
                <a:ea typeface="Calibri"/>
                <a:cs typeface="Calibri"/>
                <a:sym typeface="Calibri"/>
              </a:rPr>
              <a:t>Vaccination</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Calibri"/>
                <a:ea typeface="Calibri"/>
                <a:cs typeface="Calibri"/>
                <a:sym typeface="Calibri"/>
              </a:rPr>
              <a:t>Diphtheria</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Calibri"/>
                <a:ea typeface="Calibri"/>
                <a:cs typeface="Calibri"/>
                <a:sym typeface="Calibri"/>
              </a:rPr>
              <a:t>Polio</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Calibri"/>
                <a:ea typeface="Calibri"/>
                <a:cs typeface="Calibri"/>
                <a:sym typeface="Calibri"/>
              </a:rPr>
              <a:t>Measles</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Calibri"/>
                <a:ea typeface="Calibri"/>
                <a:cs typeface="Calibri"/>
                <a:sym typeface="Calibri"/>
              </a:rPr>
              <a:t>Advertising</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Calibri"/>
                <a:ea typeface="Calibri"/>
                <a:cs typeface="Calibri"/>
                <a:sym typeface="Calibri"/>
              </a:rPr>
              <a:t>Campaign</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Calibri"/>
                <a:ea typeface="Calibri"/>
                <a:cs typeface="Calibri"/>
                <a:sym typeface="Calibri"/>
              </a:rPr>
              <a:t>Contagious</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Calibri"/>
                <a:ea typeface="Calibri"/>
                <a:cs typeface="Calibri"/>
                <a:sym typeface="Calibri"/>
              </a:rPr>
              <a:t>Paralysis</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Calibri"/>
                <a:ea typeface="Calibri"/>
                <a:cs typeface="Calibri"/>
                <a:sym typeface="Calibri"/>
              </a:rPr>
              <a:t>Jeff Hall</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Calibri"/>
                <a:ea typeface="Calibri"/>
                <a:cs typeface="Calibri"/>
                <a:sym typeface="Calibri"/>
              </a:rPr>
              <a:t>Measles</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Calibri"/>
                <a:ea typeface="Calibri"/>
                <a:cs typeface="Calibri"/>
                <a:sym typeface="Calibri"/>
              </a:rPr>
              <a:t>NHS</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Calibri"/>
                <a:ea typeface="Calibri"/>
                <a:cs typeface="Calibri"/>
                <a:sym typeface="Calibri"/>
              </a:rPr>
              <a:t>Laissez Faire</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Calibri"/>
                <a:ea typeface="Calibri"/>
                <a:cs typeface="Calibri"/>
                <a:sym typeface="Calibri"/>
              </a:rPr>
              <a:t>Ministry of Health</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Calibri"/>
                <a:ea typeface="Calibri"/>
                <a:cs typeface="Calibri"/>
                <a:sym typeface="Calibri"/>
              </a:rPr>
              <a:t>Clean Air Act</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Calibri"/>
                <a:ea typeface="Calibri"/>
                <a:cs typeface="Calibri"/>
                <a:sym typeface="Calibri"/>
              </a:rPr>
              <a:t>The Great Smog</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Calibri"/>
                <a:ea typeface="Calibri"/>
                <a:cs typeface="Calibri"/>
                <a:sym typeface="Calibri"/>
              </a:rPr>
              <a:t>London</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Calibri"/>
                <a:ea typeface="Calibri"/>
                <a:cs typeface="Calibri"/>
                <a:sym typeface="Calibri"/>
              </a:rPr>
              <a:t>Smoking Ban</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Calibri"/>
                <a:ea typeface="Calibri"/>
                <a:cs typeface="Calibri"/>
                <a:sym typeface="Calibri"/>
              </a:rPr>
              <a:t>Passive Smoking</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Calibri"/>
                <a:ea typeface="Calibri"/>
                <a:cs typeface="Calibri"/>
                <a:sym typeface="Calibri"/>
              </a:rPr>
              <a:t>Drinkaware</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Calibri"/>
                <a:ea typeface="Calibri"/>
                <a:cs typeface="Calibri"/>
                <a:sym typeface="Calibri"/>
              </a:rPr>
              <a:t>Change4Life</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Calibri"/>
                <a:ea typeface="Calibri"/>
                <a:cs typeface="Calibri"/>
                <a:sym typeface="Calibri"/>
              </a:rPr>
              <a:t>Smallpox</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Calibri"/>
                <a:ea typeface="Calibri"/>
                <a:cs typeface="Calibri"/>
                <a:sym typeface="Calibri"/>
              </a:rPr>
              <a:t>Technology</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Calibri"/>
                <a:ea typeface="Calibri"/>
                <a:cs typeface="Calibri"/>
                <a:sym typeface="Calibri"/>
              </a:rPr>
              <a:t>Pharmaceutical</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Calibri"/>
                <a:ea typeface="Calibri"/>
                <a:cs typeface="Calibri"/>
                <a:sym typeface="Calibri"/>
              </a:rPr>
              <a:t>Eradicated</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Calibri"/>
                <a:ea typeface="Calibri"/>
                <a:cs typeface="Calibri"/>
                <a:sym typeface="Calibri"/>
              </a:rPr>
              <a:t>Epidemic</a:t>
            </a:r>
            <a:endParaRPr sz="1400" b="0" i="0" u="none" strike="noStrike" cap="none" dirty="0">
              <a:solidFill>
                <a:srgbClr val="000000"/>
              </a:solidFill>
              <a:latin typeface="Arial"/>
              <a:ea typeface="Arial"/>
              <a:cs typeface="Arial"/>
              <a:sym typeface="Arial"/>
            </a:endParaRPr>
          </a:p>
        </p:txBody>
      </p:sp>
      <p:sp>
        <p:nvSpPr>
          <p:cNvPr id="1509" name="Google Shape;1509;p55"/>
          <p:cNvSpPr txBox="1"/>
          <p:nvPr/>
        </p:nvSpPr>
        <p:spPr>
          <a:xfrm>
            <a:off x="1621255" y="1558729"/>
            <a:ext cx="2175300" cy="2600672"/>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GB" sz="1000" b="1" i="0" u="none" strike="noStrike" cap="none" dirty="0">
                <a:solidFill>
                  <a:schemeClr val="dk1"/>
                </a:solidFill>
                <a:latin typeface="Calibri"/>
                <a:ea typeface="Calibri"/>
                <a:cs typeface="Calibri"/>
                <a:sym typeface="Calibri"/>
              </a:rPr>
              <a:t>DIPHTHERIA VACCINE 1942</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900" b="0" i="0" u="none" strike="noStrike" cap="none" dirty="0">
                <a:solidFill>
                  <a:schemeClr val="dk1"/>
                </a:solidFill>
                <a:latin typeface="Calibri"/>
                <a:ea typeface="Calibri"/>
                <a:cs typeface="Calibri"/>
                <a:sym typeface="Calibri"/>
              </a:rPr>
              <a:t>Diphtheria is a disease which can cause difficulty breathing, heart failure and even death.  In the early 1900s, there were around 60,000 cases of the disease each year and over </a:t>
            </a:r>
            <a:r>
              <a:rPr lang="en-GB" sz="900" b="1" i="0" u="none" strike="noStrike" cap="none" dirty="0">
                <a:solidFill>
                  <a:schemeClr val="dk1"/>
                </a:solidFill>
                <a:latin typeface="Calibri"/>
                <a:ea typeface="Calibri"/>
                <a:cs typeface="Calibri"/>
                <a:sym typeface="Calibri"/>
              </a:rPr>
              <a:t>3,000 children </a:t>
            </a:r>
            <a:r>
              <a:rPr lang="en-GB" sz="900" b="0" i="0" u="none" strike="noStrike" cap="none" dirty="0">
                <a:solidFill>
                  <a:schemeClr val="dk1"/>
                </a:solidFill>
                <a:latin typeface="Calibri"/>
                <a:ea typeface="Calibri"/>
                <a:cs typeface="Calibri"/>
                <a:sym typeface="Calibri"/>
              </a:rPr>
              <a:t>died each year from it. In </a:t>
            </a:r>
            <a:r>
              <a:rPr lang="en-GB" sz="900" b="1" i="0" u="none" strike="noStrike" cap="none" dirty="0">
                <a:solidFill>
                  <a:schemeClr val="dk1"/>
                </a:solidFill>
                <a:latin typeface="Calibri"/>
                <a:ea typeface="Calibri"/>
                <a:cs typeface="Calibri"/>
                <a:sym typeface="Calibri"/>
              </a:rPr>
              <a:t>1942</a:t>
            </a:r>
            <a:r>
              <a:rPr lang="en-GB" sz="900" b="0" i="0" u="none" strike="noStrike" cap="none" dirty="0">
                <a:solidFill>
                  <a:schemeClr val="dk1"/>
                </a:solidFill>
                <a:latin typeface="Calibri"/>
                <a:ea typeface="Calibri"/>
                <a:cs typeface="Calibri"/>
                <a:sym typeface="Calibri"/>
              </a:rPr>
              <a:t>, the government launched a </a:t>
            </a:r>
            <a:r>
              <a:rPr lang="en-GB" sz="900" b="1" i="0" u="none" strike="noStrike" cap="none" dirty="0">
                <a:solidFill>
                  <a:schemeClr val="dk1"/>
                </a:solidFill>
                <a:latin typeface="Calibri"/>
                <a:ea typeface="Calibri"/>
                <a:cs typeface="Calibri"/>
                <a:sym typeface="Calibri"/>
              </a:rPr>
              <a:t>national vaccination </a:t>
            </a:r>
            <a:r>
              <a:rPr lang="en-GB" sz="900" b="0" i="0" u="none" strike="noStrike" cap="none" dirty="0">
                <a:solidFill>
                  <a:schemeClr val="dk1"/>
                </a:solidFill>
                <a:latin typeface="Calibri"/>
                <a:ea typeface="Calibri"/>
                <a:cs typeface="Calibri"/>
                <a:sym typeface="Calibri"/>
              </a:rPr>
              <a:t>scheme.  It was launched during the </a:t>
            </a:r>
            <a:r>
              <a:rPr lang="en-GB" sz="900" b="1" i="0" u="none" strike="noStrike" cap="none" dirty="0">
                <a:solidFill>
                  <a:schemeClr val="dk1"/>
                </a:solidFill>
                <a:latin typeface="Calibri"/>
                <a:ea typeface="Calibri"/>
                <a:cs typeface="Calibri"/>
                <a:sym typeface="Calibri"/>
              </a:rPr>
              <a:t>Second World War </a:t>
            </a:r>
            <a:r>
              <a:rPr lang="en-GB" sz="900" b="0" i="0" u="none" strike="noStrike" cap="none" dirty="0">
                <a:solidFill>
                  <a:schemeClr val="dk1"/>
                </a:solidFill>
                <a:latin typeface="Calibri"/>
                <a:ea typeface="Calibri"/>
                <a:cs typeface="Calibri"/>
                <a:sym typeface="Calibri"/>
              </a:rPr>
              <a:t>as the government were worried that the cramped conditions in air raid shelters might spread the disease and cause an epidemic. The government used publicity campaigns such as </a:t>
            </a:r>
            <a:r>
              <a:rPr lang="en-GB" sz="900" b="1" i="0" u="none" strike="noStrike" cap="none" dirty="0">
                <a:solidFill>
                  <a:schemeClr val="dk1"/>
                </a:solidFill>
                <a:latin typeface="Calibri"/>
                <a:ea typeface="Calibri"/>
                <a:cs typeface="Calibri"/>
                <a:sym typeface="Calibri"/>
              </a:rPr>
              <a:t>posters</a:t>
            </a:r>
            <a:r>
              <a:rPr lang="en-GB" sz="900" b="0" i="0" u="none" strike="noStrike" cap="none" dirty="0">
                <a:solidFill>
                  <a:schemeClr val="dk1"/>
                </a:solidFill>
                <a:latin typeface="Calibri"/>
                <a:ea typeface="Calibri"/>
                <a:cs typeface="Calibri"/>
                <a:sym typeface="Calibri"/>
              </a:rPr>
              <a:t>, </a:t>
            </a:r>
            <a:r>
              <a:rPr lang="en-GB" sz="900" b="1" i="0" u="none" strike="noStrike" cap="none" dirty="0">
                <a:solidFill>
                  <a:schemeClr val="dk1"/>
                </a:solidFill>
                <a:latin typeface="Calibri"/>
                <a:ea typeface="Calibri"/>
                <a:cs typeface="Calibri"/>
                <a:sym typeface="Calibri"/>
              </a:rPr>
              <a:t>newspaper </a:t>
            </a:r>
            <a:r>
              <a:rPr lang="en-GB" sz="900" b="0" i="0" u="none" strike="noStrike" cap="none" dirty="0">
                <a:solidFill>
                  <a:schemeClr val="dk1"/>
                </a:solidFill>
                <a:latin typeface="Calibri"/>
                <a:ea typeface="Calibri"/>
                <a:cs typeface="Calibri"/>
                <a:sym typeface="Calibri"/>
              </a:rPr>
              <a:t>advertisements and </a:t>
            </a:r>
            <a:r>
              <a:rPr lang="en-GB" sz="900" b="1" i="0" u="none" strike="noStrike" cap="none" dirty="0">
                <a:solidFill>
                  <a:schemeClr val="dk1"/>
                </a:solidFill>
                <a:latin typeface="Calibri"/>
                <a:ea typeface="Calibri"/>
                <a:cs typeface="Calibri"/>
                <a:sym typeface="Calibri"/>
              </a:rPr>
              <a:t>radio broadcasts</a:t>
            </a:r>
            <a:r>
              <a:rPr lang="en-GB" sz="900" b="0" i="0" u="none" strike="noStrike" cap="none" dirty="0">
                <a:solidFill>
                  <a:schemeClr val="dk1"/>
                </a:solidFill>
                <a:latin typeface="Calibri"/>
                <a:ea typeface="Calibri"/>
                <a:cs typeface="Calibri"/>
                <a:sym typeface="Calibri"/>
              </a:rPr>
              <a:t>. Infection rates </a:t>
            </a:r>
            <a:r>
              <a:rPr lang="en-GB" sz="900" b="1" i="0" u="none" strike="noStrike" cap="none" dirty="0">
                <a:solidFill>
                  <a:schemeClr val="dk1"/>
                </a:solidFill>
                <a:latin typeface="Calibri"/>
                <a:ea typeface="Calibri"/>
                <a:cs typeface="Calibri"/>
                <a:sym typeface="Calibri"/>
              </a:rPr>
              <a:t>reduced drastically</a:t>
            </a:r>
            <a:r>
              <a:rPr lang="en-GB" sz="900" b="0" i="0" u="none" strike="noStrike" cap="none" dirty="0">
                <a:solidFill>
                  <a:schemeClr val="dk1"/>
                </a:solidFill>
                <a:latin typeface="Calibri"/>
                <a:ea typeface="Calibri"/>
                <a:cs typeface="Calibri"/>
                <a:sym typeface="Calibri"/>
              </a:rPr>
              <a:t>. By 1957, the cases of diphtheria reduced with </a:t>
            </a:r>
            <a:r>
              <a:rPr lang="en-GB" sz="900" b="1" i="0" u="none" strike="noStrike" cap="none" dirty="0">
                <a:solidFill>
                  <a:schemeClr val="dk1"/>
                </a:solidFill>
                <a:latin typeface="Calibri"/>
                <a:ea typeface="Calibri"/>
                <a:cs typeface="Calibri"/>
                <a:sym typeface="Calibri"/>
              </a:rPr>
              <a:t>only</a:t>
            </a:r>
            <a:r>
              <a:rPr lang="en-GB" sz="900" b="0" i="0" u="none" strike="noStrike" cap="none" dirty="0">
                <a:solidFill>
                  <a:schemeClr val="dk1"/>
                </a:solidFill>
                <a:latin typeface="Calibri"/>
                <a:ea typeface="Calibri"/>
                <a:cs typeface="Calibri"/>
                <a:sym typeface="Calibri"/>
              </a:rPr>
              <a:t> 6 deaths recorded in that year.</a:t>
            </a:r>
            <a:endParaRPr sz="1200" b="0" i="0" u="none" strike="noStrike" cap="none" dirty="0">
              <a:solidFill>
                <a:srgbClr val="000000"/>
              </a:solidFill>
              <a:latin typeface="Arial"/>
              <a:ea typeface="Arial"/>
              <a:cs typeface="Arial"/>
              <a:sym typeface="Arial"/>
            </a:endParaRPr>
          </a:p>
        </p:txBody>
      </p:sp>
      <p:sp>
        <p:nvSpPr>
          <p:cNvPr id="1510" name="Google Shape;1510;p55"/>
          <p:cNvSpPr txBox="1"/>
          <p:nvPr/>
        </p:nvSpPr>
        <p:spPr>
          <a:xfrm>
            <a:off x="6144107" y="428341"/>
            <a:ext cx="59718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New Government Laws</a:t>
            </a:r>
            <a:endParaRPr sz="1200" b="0" i="0" u="none" strike="noStrike" cap="none">
              <a:solidFill>
                <a:schemeClr val="lt1"/>
              </a:solidFill>
              <a:latin typeface="Calibri"/>
              <a:ea typeface="Calibri"/>
              <a:cs typeface="Calibri"/>
              <a:sym typeface="Calibri"/>
            </a:endParaRPr>
          </a:p>
        </p:txBody>
      </p:sp>
      <p:sp>
        <p:nvSpPr>
          <p:cNvPr id="1511" name="Google Shape;1511;p55"/>
          <p:cNvSpPr txBox="1"/>
          <p:nvPr/>
        </p:nvSpPr>
        <p:spPr>
          <a:xfrm>
            <a:off x="1623525" y="428342"/>
            <a:ext cx="44709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National Vaccination Schemes</a:t>
            </a:r>
            <a:endParaRPr sz="1200" b="0" i="0" u="none" strike="noStrike" cap="none">
              <a:solidFill>
                <a:schemeClr val="lt1"/>
              </a:solidFill>
              <a:latin typeface="Calibri"/>
              <a:ea typeface="Calibri"/>
              <a:cs typeface="Calibri"/>
              <a:sym typeface="Calibri"/>
            </a:endParaRPr>
          </a:p>
        </p:txBody>
      </p:sp>
      <p:sp>
        <p:nvSpPr>
          <p:cNvPr id="1512" name="Google Shape;1512;p55"/>
          <p:cNvSpPr txBox="1"/>
          <p:nvPr/>
        </p:nvSpPr>
        <p:spPr>
          <a:xfrm>
            <a:off x="3802242" y="1560948"/>
            <a:ext cx="2297700" cy="2600672"/>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GB" sz="1000" b="1" i="0" u="none" strike="noStrike" cap="none" dirty="0">
                <a:solidFill>
                  <a:schemeClr val="dk1"/>
                </a:solidFill>
                <a:latin typeface="Calibri"/>
                <a:ea typeface="Calibri"/>
                <a:cs typeface="Calibri"/>
                <a:sym typeface="Calibri"/>
              </a:rPr>
              <a:t>POLIO VACCINE 1956</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900" b="0" i="0" u="none" strike="noStrike" cap="none" dirty="0">
                <a:solidFill>
                  <a:schemeClr val="dk1"/>
                </a:solidFill>
                <a:latin typeface="Calibri"/>
                <a:ea typeface="Calibri"/>
                <a:cs typeface="Calibri"/>
                <a:sym typeface="Calibri"/>
              </a:rPr>
              <a:t>Polio is a </a:t>
            </a:r>
            <a:r>
              <a:rPr lang="en-GB" sz="900" b="1" i="0" u="none" strike="noStrike" cap="none" dirty="0">
                <a:solidFill>
                  <a:schemeClr val="dk1"/>
                </a:solidFill>
                <a:latin typeface="Calibri"/>
                <a:ea typeface="Calibri"/>
                <a:cs typeface="Calibri"/>
                <a:sym typeface="Calibri"/>
              </a:rPr>
              <a:t>highly contagious </a:t>
            </a:r>
            <a:r>
              <a:rPr lang="en-GB" sz="900" b="0" i="0" u="none" strike="noStrike" cap="none" dirty="0">
                <a:solidFill>
                  <a:schemeClr val="dk1"/>
                </a:solidFill>
                <a:latin typeface="Calibri"/>
                <a:ea typeface="Calibri"/>
                <a:cs typeface="Calibri"/>
                <a:sym typeface="Calibri"/>
              </a:rPr>
              <a:t>disease which can attack the digestive system, bloodstream and nervous system. It then causes muscle weakness and </a:t>
            </a:r>
            <a:r>
              <a:rPr lang="en-GB" sz="900" b="1" i="0" u="none" strike="noStrike" cap="none" dirty="0">
                <a:solidFill>
                  <a:schemeClr val="dk1"/>
                </a:solidFill>
                <a:latin typeface="Calibri"/>
                <a:ea typeface="Calibri"/>
                <a:cs typeface="Calibri"/>
                <a:sym typeface="Calibri"/>
              </a:rPr>
              <a:t>paralysis</a:t>
            </a:r>
            <a:r>
              <a:rPr lang="en-GB" sz="900" b="0" i="0" u="none" strike="noStrike" cap="none" dirty="0">
                <a:solidFill>
                  <a:schemeClr val="dk1"/>
                </a:solidFill>
                <a:latin typeface="Calibri"/>
                <a:ea typeface="Calibri"/>
                <a:cs typeface="Calibri"/>
                <a:sym typeface="Calibri"/>
              </a:rPr>
              <a:t>. There polio </a:t>
            </a:r>
            <a:r>
              <a:rPr lang="en-GB" sz="900" b="1" i="0" u="none" strike="noStrike" cap="none" dirty="0">
                <a:solidFill>
                  <a:schemeClr val="dk1"/>
                </a:solidFill>
                <a:latin typeface="Calibri"/>
                <a:ea typeface="Calibri"/>
                <a:cs typeface="Calibri"/>
                <a:sym typeface="Calibri"/>
              </a:rPr>
              <a:t>epidemics</a:t>
            </a:r>
            <a:r>
              <a:rPr lang="en-GB" sz="900" b="0" i="0" u="none" strike="noStrike" cap="none" dirty="0">
                <a:solidFill>
                  <a:schemeClr val="dk1"/>
                </a:solidFill>
                <a:latin typeface="Calibri"/>
                <a:ea typeface="Calibri"/>
                <a:cs typeface="Calibri"/>
                <a:sym typeface="Calibri"/>
              </a:rPr>
              <a:t> during the 1940s &amp; 50s which made over </a:t>
            </a:r>
            <a:r>
              <a:rPr lang="en-GB" sz="900" b="1" i="0" u="none" strike="noStrike" cap="none" dirty="0">
                <a:solidFill>
                  <a:schemeClr val="dk1"/>
                </a:solidFill>
                <a:latin typeface="Calibri"/>
                <a:ea typeface="Calibri"/>
                <a:cs typeface="Calibri"/>
                <a:sym typeface="Calibri"/>
              </a:rPr>
              <a:t>30,000 children disabled</a:t>
            </a:r>
            <a:r>
              <a:rPr lang="en-GB" sz="900" b="0" i="0" u="none" strike="noStrike" cap="none" dirty="0">
                <a:solidFill>
                  <a:schemeClr val="dk1"/>
                </a:solidFill>
                <a:latin typeface="Calibri"/>
                <a:ea typeface="Calibri"/>
                <a:cs typeface="Calibri"/>
                <a:sym typeface="Calibri"/>
              </a:rPr>
              <a:t>. In the 1950s, there were roughly </a:t>
            </a:r>
            <a:r>
              <a:rPr lang="en-GB" sz="900" b="1" i="0" u="none" strike="noStrike" cap="none" dirty="0">
                <a:solidFill>
                  <a:schemeClr val="dk1"/>
                </a:solidFill>
                <a:latin typeface="Calibri"/>
                <a:ea typeface="Calibri"/>
                <a:cs typeface="Calibri"/>
                <a:sym typeface="Calibri"/>
              </a:rPr>
              <a:t>8,000 cases per year</a:t>
            </a:r>
            <a:r>
              <a:rPr lang="en-GB" sz="900" b="0" i="0" u="none" strike="noStrike" cap="none" dirty="0">
                <a:solidFill>
                  <a:schemeClr val="dk1"/>
                </a:solidFill>
                <a:latin typeface="Calibri"/>
                <a:ea typeface="Calibri"/>
                <a:cs typeface="Calibri"/>
                <a:sym typeface="Calibri"/>
              </a:rPr>
              <a:t>. In </a:t>
            </a:r>
            <a:r>
              <a:rPr lang="en-GB" sz="900" b="1" i="0" u="none" strike="noStrike" cap="none" dirty="0">
                <a:solidFill>
                  <a:schemeClr val="dk1"/>
                </a:solidFill>
                <a:latin typeface="Calibri"/>
                <a:ea typeface="Calibri"/>
                <a:cs typeface="Calibri"/>
                <a:sym typeface="Calibri"/>
              </a:rPr>
              <a:t>1956</a:t>
            </a:r>
            <a:r>
              <a:rPr lang="en-GB" sz="900" b="0" i="0" u="none" strike="noStrike" cap="none" dirty="0">
                <a:solidFill>
                  <a:schemeClr val="dk1"/>
                </a:solidFill>
                <a:latin typeface="Calibri"/>
                <a:ea typeface="Calibri"/>
                <a:cs typeface="Calibri"/>
                <a:sym typeface="Calibri"/>
              </a:rPr>
              <a:t>, the government ran a programme to vaccinate every person under 40. A key turning point came in 1959, when England footballer Jeff Hall died of polio. The shock of his death along with his popularity and celebrity status encouraged the British public to support the polio vaccination even more. The vaccine was so successful that the disease was </a:t>
            </a:r>
            <a:r>
              <a:rPr lang="en-GB" sz="900" b="1" i="0" u="none" strike="noStrike" cap="none" dirty="0">
                <a:solidFill>
                  <a:schemeClr val="dk1"/>
                </a:solidFill>
                <a:latin typeface="Calibri"/>
                <a:ea typeface="Calibri"/>
                <a:cs typeface="Calibri"/>
                <a:sym typeface="Calibri"/>
              </a:rPr>
              <a:t>nearly eradicated</a:t>
            </a:r>
            <a:r>
              <a:rPr lang="en-GB" sz="900" b="0" i="0" u="none" strike="noStrike" cap="none" dirty="0">
                <a:solidFill>
                  <a:schemeClr val="dk1"/>
                </a:solidFill>
                <a:latin typeface="Calibri"/>
                <a:ea typeface="Calibri"/>
                <a:cs typeface="Calibri"/>
                <a:sym typeface="Calibri"/>
              </a:rPr>
              <a:t> and the last case of polio in the UK was in </a:t>
            </a:r>
            <a:r>
              <a:rPr lang="en-GB" sz="900" b="1" i="0" u="none" strike="noStrike" cap="none" dirty="0">
                <a:solidFill>
                  <a:schemeClr val="dk1"/>
                </a:solidFill>
                <a:latin typeface="Calibri"/>
                <a:ea typeface="Calibri"/>
                <a:cs typeface="Calibri"/>
                <a:sym typeface="Calibri"/>
              </a:rPr>
              <a:t>1984</a:t>
            </a:r>
            <a:r>
              <a:rPr lang="en-GB" sz="900" b="0" i="0" u="none" strike="noStrike" cap="none" dirty="0">
                <a:solidFill>
                  <a:schemeClr val="dk1"/>
                </a:solidFill>
                <a:latin typeface="Calibri"/>
                <a:ea typeface="Calibri"/>
                <a:cs typeface="Calibri"/>
                <a:sym typeface="Calibri"/>
              </a:rPr>
              <a:t>.</a:t>
            </a:r>
            <a:endParaRPr sz="1200" b="0" i="0" u="none" strike="noStrike" cap="none" dirty="0">
              <a:solidFill>
                <a:srgbClr val="000000"/>
              </a:solidFill>
              <a:latin typeface="Arial"/>
              <a:ea typeface="Arial"/>
              <a:cs typeface="Arial"/>
              <a:sym typeface="Arial"/>
            </a:endParaRPr>
          </a:p>
        </p:txBody>
      </p:sp>
      <p:sp>
        <p:nvSpPr>
          <p:cNvPr id="1513" name="Google Shape;1513;p55"/>
          <p:cNvSpPr txBox="1"/>
          <p:nvPr/>
        </p:nvSpPr>
        <p:spPr>
          <a:xfrm>
            <a:off x="7882879" y="1596038"/>
            <a:ext cx="4237200" cy="1639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a:solidFill>
                  <a:schemeClr val="dk1"/>
                </a:solidFill>
                <a:latin typeface="Calibri"/>
                <a:ea typeface="Calibri"/>
                <a:cs typeface="Calibri"/>
                <a:sym typeface="Calibri"/>
              </a:rPr>
              <a:t>POLLUTION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chemeClr val="dk1"/>
                </a:solidFill>
                <a:latin typeface="Calibri"/>
                <a:ea typeface="Calibri"/>
                <a:cs typeface="Calibri"/>
                <a:sym typeface="Calibri"/>
              </a:rPr>
              <a:t>The Clean Air Health Acts (1956 and 1968)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London often suffered from smog.  Smog is a </a:t>
            </a:r>
            <a:r>
              <a:rPr lang="en-GB" sz="1000" b="1" i="0" u="none" strike="noStrike" cap="none">
                <a:solidFill>
                  <a:schemeClr val="dk1"/>
                </a:solidFill>
                <a:latin typeface="Calibri"/>
                <a:ea typeface="Calibri"/>
                <a:cs typeface="Calibri"/>
                <a:sym typeface="Calibri"/>
              </a:rPr>
              <a:t>very thick fog </a:t>
            </a:r>
            <a:r>
              <a:rPr lang="en-GB" sz="1000" b="0" i="0" u="none" strike="noStrike" cap="none">
                <a:solidFill>
                  <a:schemeClr val="dk1"/>
                </a:solidFill>
                <a:latin typeface="Calibri"/>
                <a:ea typeface="Calibri"/>
                <a:cs typeface="Calibri"/>
                <a:sym typeface="Calibri"/>
              </a:rPr>
              <a:t>which is caused by air pollution.  It makes breathing difficult and over time causes other health problems such as asthma. ‘</a:t>
            </a:r>
            <a:r>
              <a:rPr lang="en-GB" sz="1000" b="1" i="0" u="none" strike="noStrike" cap="none">
                <a:solidFill>
                  <a:schemeClr val="dk1"/>
                </a:solidFill>
                <a:latin typeface="Calibri"/>
                <a:ea typeface="Calibri"/>
                <a:cs typeface="Calibri"/>
                <a:sym typeface="Calibri"/>
              </a:rPr>
              <a:t>The Great Smog</a:t>
            </a:r>
            <a:r>
              <a:rPr lang="en-GB" sz="1000" b="0" i="0" u="none" strike="noStrike" cap="none">
                <a:solidFill>
                  <a:schemeClr val="dk1"/>
                </a:solidFill>
                <a:latin typeface="Calibri"/>
                <a:ea typeface="Calibri"/>
                <a:cs typeface="Calibri"/>
                <a:sym typeface="Calibri"/>
              </a:rPr>
              <a:t>’ of </a:t>
            </a:r>
            <a:r>
              <a:rPr lang="en-GB" sz="1000" b="1" i="0" u="none" strike="noStrike" cap="none">
                <a:solidFill>
                  <a:schemeClr val="dk1"/>
                </a:solidFill>
                <a:latin typeface="Calibri"/>
                <a:ea typeface="Calibri"/>
                <a:cs typeface="Calibri"/>
                <a:sym typeface="Calibri"/>
              </a:rPr>
              <a:t>1956</a:t>
            </a:r>
            <a:r>
              <a:rPr lang="en-GB" sz="1000" b="0" i="0" u="none" strike="noStrike" cap="none">
                <a:solidFill>
                  <a:schemeClr val="dk1"/>
                </a:solidFill>
                <a:latin typeface="Calibri"/>
                <a:ea typeface="Calibri"/>
                <a:cs typeface="Calibri"/>
                <a:sym typeface="Calibri"/>
              </a:rPr>
              <a:t> was caused by the burning of </a:t>
            </a:r>
            <a:r>
              <a:rPr lang="en-GB" sz="1000" b="1" i="0" u="none" strike="noStrike" cap="none">
                <a:solidFill>
                  <a:schemeClr val="dk1"/>
                </a:solidFill>
                <a:latin typeface="Calibri"/>
                <a:ea typeface="Calibri"/>
                <a:cs typeface="Calibri"/>
                <a:sym typeface="Calibri"/>
              </a:rPr>
              <a:t>coal fires </a:t>
            </a:r>
            <a:r>
              <a:rPr lang="en-GB" sz="1000" b="0" i="0" u="none" strike="noStrike" cap="none">
                <a:solidFill>
                  <a:schemeClr val="dk1"/>
                </a:solidFill>
                <a:latin typeface="Calibri"/>
                <a:ea typeface="Calibri"/>
                <a:cs typeface="Calibri"/>
                <a:sym typeface="Calibri"/>
              </a:rPr>
              <a:t>in people’s homes and factories. It caused over 4,000 deaths and showed the dangers of air pollution. </a:t>
            </a:r>
            <a:r>
              <a:rPr lang="en-GB" sz="1000" b="1" i="0" u="none" strike="noStrike" cap="none">
                <a:solidFill>
                  <a:schemeClr val="dk1"/>
                </a:solidFill>
                <a:latin typeface="Calibri"/>
                <a:ea typeface="Calibri"/>
                <a:cs typeface="Calibri"/>
                <a:sym typeface="Calibri"/>
              </a:rPr>
              <a:t>The Clean Air Act </a:t>
            </a:r>
            <a:r>
              <a:rPr lang="en-GB" sz="1000" b="0" i="0" u="none" strike="noStrike" cap="none">
                <a:solidFill>
                  <a:schemeClr val="dk1"/>
                </a:solidFill>
                <a:latin typeface="Calibri"/>
                <a:ea typeface="Calibri"/>
                <a:cs typeface="Calibri"/>
                <a:sym typeface="Calibri"/>
              </a:rPr>
              <a:t>meant that homes and industry had to control the amount of fuels they burned as well as introducing ‘no smoke’ zones.  Smog is no longer a significant problem although the government still continues to pass laws to reduce air pollution.  </a:t>
            </a:r>
            <a:endParaRPr sz="1400" b="0" i="0" u="none" strike="noStrike" cap="none">
              <a:solidFill>
                <a:srgbClr val="000000"/>
              </a:solidFill>
              <a:latin typeface="Arial"/>
              <a:ea typeface="Arial"/>
              <a:cs typeface="Arial"/>
              <a:sym typeface="Arial"/>
            </a:endParaRPr>
          </a:p>
        </p:txBody>
      </p:sp>
      <p:sp>
        <p:nvSpPr>
          <p:cNvPr id="1514" name="Google Shape;1514;p55"/>
          <p:cNvSpPr txBox="1"/>
          <p:nvPr/>
        </p:nvSpPr>
        <p:spPr>
          <a:xfrm>
            <a:off x="6144107" y="3267653"/>
            <a:ext cx="4003800" cy="1639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a:solidFill>
                  <a:schemeClr val="dk1"/>
                </a:solidFill>
                <a:latin typeface="Calibri"/>
                <a:ea typeface="Calibri"/>
                <a:cs typeface="Calibri"/>
                <a:sym typeface="Calibri"/>
              </a:rPr>
              <a:t>SMOKING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In the 1960s scientists discovered the link between smoking and disease. It began to introduce anti-smoking laws to prevent these illnesses.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Arial"/>
              <a:buChar char="•"/>
            </a:pPr>
            <a:r>
              <a:rPr lang="en-GB" sz="1000" b="1" i="0" u="none" strike="noStrike" cap="none">
                <a:solidFill>
                  <a:schemeClr val="dk1"/>
                </a:solidFill>
                <a:latin typeface="Calibri"/>
                <a:ea typeface="Calibri"/>
                <a:cs typeface="Calibri"/>
                <a:sym typeface="Calibri"/>
              </a:rPr>
              <a:t>1965:</a:t>
            </a:r>
            <a:r>
              <a:rPr lang="en-GB" sz="1000" b="0" i="0" u="none" strike="noStrike" cap="none">
                <a:solidFill>
                  <a:schemeClr val="dk1"/>
                </a:solidFill>
                <a:latin typeface="Calibri"/>
                <a:ea typeface="Calibri"/>
                <a:cs typeface="Calibri"/>
                <a:sym typeface="Calibri"/>
              </a:rPr>
              <a:t> Adverts for cigarettes were banned on British TV</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Arial"/>
              <a:buChar char="•"/>
            </a:pPr>
            <a:r>
              <a:rPr lang="en-GB" sz="1000" b="1" i="0" u="none" strike="noStrike" cap="none">
                <a:solidFill>
                  <a:schemeClr val="dk1"/>
                </a:solidFill>
                <a:latin typeface="Calibri"/>
                <a:ea typeface="Calibri"/>
                <a:cs typeface="Calibri"/>
                <a:sym typeface="Calibri"/>
              </a:rPr>
              <a:t>1967: </a:t>
            </a:r>
            <a:r>
              <a:rPr lang="en-GB" sz="1000" b="0" i="0" u="none" strike="noStrike" cap="none">
                <a:solidFill>
                  <a:schemeClr val="dk1"/>
                </a:solidFill>
                <a:latin typeface="Calibri"/>
                <a:ea typeface="Calibri"/>
                <a:cs typeface="Calibri"/>
                <a:sym typeface="Calibri"/>
              </a:rPr>
              <a:t>The government launched a campaign to make pregnant mothers aware of the risks of smoking.</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Arial"/>
              <a:buChar char="•"/>
            </a:pPr>
            <a:r>
              <a:rPr lang="en-GB" sz="1000" b="1" i="0" u="none" strike="noStrike" cap="none">
                <a:solidFill>
                  <a:schemeClr val="dk1"/>
                </a:solidFill>
                <a:latin typeface="Calibri"/>
                <a:ea typeface="Calibri"/>
                <a:cs typeface="Calibri"/>
                <a:sym typeface="Calibri"/>
              </a:rPr>
              <a:t>2005:</a:t>
            </a:r>
            <a:r>
              <a:rPr lang="en-GB" sz="1000" b="0" i="0" u="none" strike="noStrike" cap="none">
                <a:solidFill>
                  <a:schemeClr val="dk1"/>
                </a:solidFill>
                <a:latin typeface="Calibri"/>
                <a:ea typeface="Calibri"/>
                <a:cs typeface="Calibri"/>
                <a:sym typeface="Calibri"/>
              </a:rPr>
              <a:t> All tobacco advertising was banned</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Arial"/>
              <a:buChar char="•"/>
            </a:pPr>
            <a:r>
              <a:rPr lang="en-GB" sz="1000" b="1" i="0" u="none" strike="noStrike" cap="none">
                <a:solidFill>
                  <a:schemeClr val="dk1"/>
                </a:solidFill>
                <a:latin typeface="Calibri"/>
                <a:ea typeface="Calibri"/>
                <a:cs typeface="Calibri"/>
                <a:sym typeface="Calibri"/>
              </a:rPr>
              <a:t>2006: The Health Act </a:t>
            </a:r>
            <a:r>
              <a:rPr lang="en-GB" sz="1000" b="0" i="0" u="none" strike="noStrike" cap="none">
                <a:solidFill>
                  <a:schemeClr val="dk1"/>
                </a:solidFill>
                <a:latin typeface="Calibri"/>
                <a:ea typeface="Calibri"/>
                <a:cs typeface="Calibri"/>
                <a:sym typeface="Calibri"/>
              </a:rPr>
              <a:t>banned all smoking </a:t>
            </a:r>
            <a:r>
              <a:rPr lang="en-GB" sz="1000" b="1" i="0" u="none" strike="noStrike" cap="none">
                <a:solidFill>
                  <a:schemeClr val="dk1"/>
                </a:solidFill>
                <a:latin typeface="Calibri"/>
                <a:ea typeface="Calibri"/>
                <a:cs typeface="Calibri"/>
                <a:sym typeface="Calibri"/>
              </a:rPr>
              <a:t>public areas </a:t>
            </a:r>
            <a:r>
              <a:rPr lang="en-GB" sz="1000" b="0" i="0" u="none" strike="noStrike" cap="none">
                <a:solidFill>
                  <a:schemeClr val="dk1"/>
                </a:solidFill>
                <a:latin typeface="Calibri"/>
                <a:ea typeface="Calibri"/>
                <a:cs typeface="Calibri"/>
                <a:sym typeface="Calibri"/>
              </a:rPr>
              <a:t>including on public transport, pubs and restaurants.  This not only targeted smokers but the risk to non-smokers because of ‘</a:t>
            </a:r>
            <a:r>
              <a:rPr lang="en-GB" sz="1000" b="1" i="0" u="none" strike="noStrike" cap="none">
                <a:solidFill>
                  <a:schemeClr val="dk1"/>
                </a:solidFill>
                <a:latin typeface="Calibri"/>
                <a:ea typeface="Calibri"/>
                <a:cs typeface="Calibri"/>
                <a:sym typeface="Calibri"/>
              </a:rPr>
              <a:t>passive</a:t>
            </a:r>
            <a:r>
              <a:rPr lang="en-GB" sz="1000" b="0" i="0" u="none" strike="noStrike" cap="none">
                <a:solidFill>
                  <a:schemeClr val="dk1"/>
                </a:solidFill>
                <a:latin typeface="Calibri"/>
                <a:ea typeface="Calibri"/>
                <a:cs typeface="Calibri"/>
                <a:sym typeface="Calibri"/>
              </a:rPr>
              <a:t>’ smoking.</a:t>
            </a:r>
            <a:endParaRPr sz="1400" b="0" i="0" u="none" strike="noStrike" cap="none">
              <a:solidFill>
                <a:srgbClr val="000000"/>
              </a:solidFill>
              <a:latin typeface="Arial"/>
              <a:ea typeface="Arial"/>
              <a:cs typeface="Arial"/>
              <a:sym typeface="Arial"/>
            </a:endParaRPr>
          </a:p>
        </p:txBody>
      </p:sp>
      <p:sp>
        <p:nvSpPr>
          <p:cNvPr id="1515" name="Google Shape;1515;p55"/>
          <p:cNvSpPr txBox="1"/>
          <p:nvPr/>
        </p:nvSpPr>
        <p:spPr>
          <a:xfrm>
            <a:off x="1625856" y="4533321"/>
            <a:ext cx="2528700" cy="1939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dirty="0">
                <a:solidFill>
                  <a:schemeClr val="dk1"/>
                </a:solidFill>
                <a:latin typeface="Calibri"/>
                <a:ea typeface="Calibri"/>
                <a:cs typeface="Calibri"/>
                <a:sym typeface="Calibri"/>
              </a:rPr>
              <a:t>MEASLES vaccination 1963</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chemeClr val="dk1"/>
                </a:solidFill>
                <a:latin typeface="Calibri"/>
                <a:ea typeface="Calibri"/>
                <a:cs typeface="Calibri"/>
                <a:sym typeface="Calibri"/>
              </a:rPr>
              <a:t>Measles is seen as a less serious disease but for some groups such as </a:t>
            </a:r>
            <a:r>
              <a:rPr lang="en-GB" sz="1000" b="1" i="0" u="none" strike="noStrike" cap="none" dirty="0">
                <a:solidFill>
                  <a:schemeClr val="dk1"/>
                </a:solidFill>
                <a:latin typeface="Calibri"/>
                <a:ea typeface="Calibri"/>
                <a:cs typeface="Calibri"/>
                <a:sym typeface="Calibri"/>
              </a:rPr>
              <a:t>pregnant mothers</a:t>
            </a:r>
            <a:r>
              <a:rPr lang="en-GB" sz="1000" b="0" i="0" u="none" strike="noStrike" cap="none" dirty="0">
                <a:solidFill>
                  <a:schemeClr val="dk1"/>
                </a:solidFill>
                <a:latin typeface="Calibri"/>
                <a:ea typeface="Calibri"/>
                <a:cs typeface="Calibri"/>
                <a:sym typeface="Calibri"/>
              </a:rPr>
              <a:t>, </a:t>
            </a:r>
            <a:r>
              <a:rPr lang="en-GB" sz="1000" b="1" i="0" u="none" strike="noStrike" cap="none" dirty="0">
                <a:solidFill>
                  <a:schemeClr val="dk1"/>
                </a:solidFill>
                <a:latin typeface="Calibri"/>
                <a:ea typeface="Calibri"/>
                <a:cs typeface="Calibri"/>
                <a:sym typeface="Calibri"/>
              </a:rPr>
              <a:t>young children </a:t>
            </a:r>
            <a:r>
              <a:rPr lang="en-GB" sz="1000" b="0" i="0" u="none" strike="noStrike" cap="none" dirty="0">
                <a:solidFill>
                  <a:schemeClr val="dk1"/>
                </a:solidFill>
                <a:latin typeface="Calibri"/>
                <a:ea typeface="Calibri"/>
                <a:cs typeface="Calibri"/>
                <a:sym typeface="Calibri"/>
              </a:rPr>
              <a:t>and the </a:t>
            </a:r>
            <a:r>
              <a:rPr lang="en-GB" sz="1000" b="1" i="0" u="none" strike="noStrike" cap="none" dirty="0">
                <a:solidFill>
                  <a:schemeClr val="dk1"/>
                </a:solidFill>
                <a:latin typeface="Calibri"/>
                <a:ea typeface="Calibri"/>
                <a:cs typeface="Calibri"/>
                <a:sym typeface="Calibri"/>
              </a:rPr>
              <a:t>elderly</a:t>
            </a:r>
            <a:r>
              <a:rPr lang="en-GB" sz="1000" b="0" i="0" u="none" strike="noStrike" cap="none" dirty="0">
                <a:solidFill>
                  <a:schemeClr val="dk1"/>
                </a:solidFill>
                <a:latin typeface="Calibri"/>
                <a:ea typeface="Calibri"/>
                <a:cs typeface="Calibri"/>
                <a:sym typeface="Calibri"/>
              </a:rPr>
              <a:t> it can be fatal.  It is known for its skin rash but also causes a high fever.  During the Second World War, there were over </a:t>
            </a:r>
            <a:r>
              <a:rPr lang="en-GB" sz="1000" b="1" i="0" u="none" strike="noStrike" cap="none" dirty="0">
                <a:solidFill>
                  <a:schemeClr val="dk1"/>
                </a:solidFill>
                <a:latin typeface="Calibri"/>
                <a:ea typeface="Calibri"/>
                <a:cs typeface="Calibri"/>
                <a:sym typeface="Calibri"/>
              </a:rPr>
              <a:t>400,000 cases </a:t>
            </a:r>
            <a:r>
              <a:rPr lang="en-GB" sz="1000" b="0" i="0" u="none" strike="noStrike" cap="none" dirty="0">
                <a:solidFill>
                  <a:schemeClr val="dk1"/>
                </a:solidFill>
                <a:latin typeface="Calibri"/>
                <a:ea typeface="Calibri"/>
                <a:cs typeface="Calibri"/>
                <a:sym typeface="Calibri"/>
              </a:rPr>
              <a:t>of measles each year with around </a:t>
            </a:r>
            <a:r>
              <a:rPr lang="en-GB" sz="1000" b="1" i="0" u="none" strike="noStrike" cap="none" dirty="0">
                <a:solidFill>
                  <a:schemeClr val="dk1"/>
                </a:solidFill>
                <a:latin typeface="Calibri"/>
                <a:ea typeface="Calibri"/>
                <a:cs typeface="Calibri"/>
                <a:sym typeface="Calibri"/>
              </a:rPr>
              <a:t>800 deaths </a:t>
            </a:r>
            <a:r>
              <a:rPr lang="en-GB" sz="1000" b="0" i="0" u="none" strike="noStrike" cap="none" dirty="0">
                <a:solidFill>
                  <a:schemeClr val="dk1"/>
                </a:solidFill>
                <a:latin typeface="Calibri"/>
                <a:ea typeface="Calibri"/>
                <a:cs typeface="Calibri"/>
                <a:sym typeface="Calibri"/>
              </a:rPr>
              <a:t>on average, per year. The vaccine which started in </a:t>
            </a:r>
            <a:r>
              <a:rPr lang="en-GB" sz="1000" b="1" i="0" u="none" strike="noStrike" cap="none" dirty="0">
                <a:solidFill>
                  <a:schemeClr val="dk1"/>
                </a:solidFill>
                <a:latin typeface="Calibri"/>
                <a:ea typeface="Calibri"/>
                <a:cs typeface="Calibri"/>
                <a:sym typeface="Calibri"/>
              </a:rPr>
              <a:t>1963</a:t>
            </a:r>
            <a:r>
              <a:rPr lang="en-GB" sz="1000" b="0" i="0" u="none" strike="noStrike" cap="none" dirty="0">
                <a:solidFill>
                  <a:schemeClr val="dk1"/>
                </a:solidFill>
                <a:latin typeface="Calibri"/>
                <a:ea typeface="Calibri"/>
                <a:cs typeface="Calibri"/>
                <a:sym typeface="Calibri"/>
              </a:rPr>
              <a:t> has been free from the NHS ever since.  Today, there are still low cases of measles but deaths from it are rare.</a:t>
            </a:r>
            <a:endParaRPr sz="1400" b="0" i="0" u="none" strike="noStrike" cap="none" dirty="0">
              <a:solidFill>
                <a:srgbClr val="000000"/>
              </a:solidFill>
              <a:latin typeface="Arial"/>
              <a:ea typeface="Arial"/>
              <a:cs typeface="Arial"/>
              <a:sym typeface="Arial"/>
            </a:endParaRPr>
          </a:p>
        </p:txBody>
      </p:sp>
      <p:sp>
        <p:nvSpPr>
          <p:cNvPr id="1516" name="Google Shape;1516;p55"/>
          <p:cNvSpPr txBox="1"/>
          <p:nvPr/>
        </p:nvSpPr>
        <p:spPr>
          <a:xfrm>
            <a:off x="1623524" y="705341"/>
            <a:ext cx="4470900" cy="86190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Since the success of Jenner’s </a:t>
            </a:r>
            <a:r>
              <a:rPr lang="en-GB" sz="1000" b="1" i="0" u="none" strike="noStrike" cap="none">
                <a:solidFill>
                  <a:schemeClr val="dk1"/>
                </a:solidFill>
                <a:latin typeface="Calibri"/>
                <a:ea typeface="Calibri"/>
                <a:cs typeface="Calibri"/>
                <a:sym typeface="Calibri"/>
              </a:rPr>
              <a:t>smallpox vaccine</a:t>
            </a:r>
            <a:r>
              <a:rPr lang="en-GB" sz="1000" b="0" i="0" u="none" strike="noStrike" cap="none">
                <a:solidFill>
                  <a:schemeClr val="dk1"/>
                </a:solidFill>
                <a:latin typeface="Calibri"/>
                <a:ea typeface="Calibri"/>
                <a:cs typeface="Calibri"/>
                <a:sym typeface="Calibri"/>
              </a:rPr>
              <a:t>, the government have supported further vaccines against deadly diseases after 1900, several </a:t>
            </a:r>
            <a:r>
              <a:rPr lang="en-GB" sz="1000" b="1" i="0" u="none" strike="noStrike" cap="none">
                <a:solidFill>
                  <a:schemeClr val="dk1"/>
                </a:solidFill>
                <a:latin typeface="Calibri"/>
                <a:ea typeface="Calibri"/>
                <a:cs typeface="Calibri"/>
                <a:sym typeface="Calibri"/>
              </a:rPr>
              <a:t>vaccination programmes </a:t>
            </a:r>
            <a:r>
              <a:rPr lang="en-GB" sz="1000" b="0" i="0" u="none" strike="noStrike" cap="none">
                <a:solidFill>
                  <a:schemeClr val="dk1"/>
                </a:solidFill>
                <a:latin typeface="Calibri"/>
                <a:ea typeface="Calibri"/>
                <a:cs typeface="Calibri"/>
                <a:sym typeface="Calibri"/>
              </a:rPr>
              <a:t>were launched.  Of course, they were possible due to the progress in </a:t>
            </a:r>
            <a:r>
              <a:rPr lang="en-GB" sz="1000" b="1" i="0" u="none" strike="noStrike" cap="none">
                <a:solidFill>
                  <a:schemeClr val="dk1"/>
                </a:solidFill>
                <a:latin typeface="Calibri"/>
                <a:ea typeface="Calibri"/>
                <a:cs typeface="Calibri"/>
                <a:sym typeface="Calibri"/>
              </a:rPr>
              <a:t>technology,</a:t>
            </a:r>
            <a:r>
              <a:rPr lang="en-GB" sz="1000" b="0" i="0" u="none" strike="noStrike" cap="none">
                <a:solidFill>
                  <a:schemeClr val="dk1"/>
                </a:solidFill>
                <a:latin typeface="Calibri"/>
                <a:ea typeface="Calibri"/>
                <a:cs typeface="Calibri"/>
                <a:sym typeface="Calibri"/>
              </a:rPr>
              <a:t> </a:t>
            </a:r>
            <a:r>
              <a:rPr lang="en-GB" sz="1000" b="1" i="0" u="none" strike="noStrike" cap="none">
                <a:solidFill>
                  <a:schemeClr val="dk1"/>
                </a:solidFill>
                <a:latin typeface="Calibri"/>
                <a:ea typeface="Calibri"/>
                <a:cs typeface="Calibri"/>
                <a:sym typeface="Calibri"/>
              </a:rPr>
              <a:t>science</a:t>
            </a:r>
            <a:r>
              <a:rPr lang="en-GB" sz="1000" b="0" i="0" u="none" strike="noStrike" cap="none">
                <a:solidFill>
                  <a:schemeClr val="dk1"/>
                </a:solidFill>
                <a:latin typeface="Calibri"/>
                <a:ea typeface="Calibri"/>
                <a:cs typeface="Calibri"/>
                <a:sym typeface="Calibri"/>
              </a:rPr>
              <a:t>, the work of </a:t>
            </a:r>
            <a:r>
              <a:rPr lang="en-GB" sz="1000" b="1" i="0" u="none" strike="noStrike" cap="none">
                <a:solidFill>
                  <a:schemeClr val="dk1"/>
                </a:solidFill>
                <a:latin typeface="Calibri"/>
                <a:ea typeface="Calibri"/>
                <a:cs typeface="Calibri"/>
                <a:sym typeface="Calibri"/>
              </a:rPr>
              <a:t>pharmaceutical companies </a:t>
            </a:r>
            <a:r>
              <a:rPr lang="en-GB" sz="1000" b="0" i="0" u="none" strike="noStrike" cap="none">
                <a:solidFill>
                  <a:schemeClr val="dk1"/>
                </a:solidFill>
                <a:latin typeface="Calibri"/>
                <a:ea typeface="Calibri"/>
                <a:cs typeface="Calibri"/>
                <a:sym typeface="Calibri"/>
              </a:rPr>
              <a:t>and </a:t>
            </a:r>
            <a:r>
              <a:rPr lang="en-GB" sz="1000" b="1" i="0" u="none" strike="noStrike" cap="none">
                <a:solidFill>
                  <a:schemeClr val="dk1"/>
                </a:solidFill>
                <a:latin typeface="Calibri"/>
                <a:ea typeface="Calibri"/>
                <a:cs typeface="Calibri"/>
                <a:sym typeface="Calibri"/>
              </a:rPr>
              <a:t>funding</a:t>
            </a:r>
            <a:r>
              <a:rPr lang="en-GB" sz="1000" b="0" i="0" u="none" strike="noStrike" cap="none">
                <a:solidFill>
                  <a:schemeClr val="dk1"/>
                </a:solidFill>
                <a:latin typeface="Calibri"/>
                <a:ea typeface="Calibri"/>
                <a:cs typeface="Calibri"/>
                <a:sym typeface="Calibri"/>
              </a:rPr>
              <a:t>.  Three notable successful vaccines have been to prevent </a:t>
            </a:r>
            <a:r>
              <a:rPr lang="en-GB" sz="1000" b="1" i="0" u="none" strike="noStrike" cap="none">
                <a:solidFill>
                  <a:schemeClr val="dk1"/>
                </a:solidFill>
                <a:latin typeface="Calibri"/>
                <a:ea typeface="Calibri"/>
                <a:cs typeface="Calibri"/>
                <a:sym typeface="Calibri"/>
              </a:rPr>
              <a:t>diphtheria</a:t>
            </a:r>
            <a:r>
              <a:rPr lang="en-GB" sz="1000" b="0" i="0" u="none" strike="noStrike" cap="none">
                <a:solidFill>
                  <a:schemeClr val="dk1"/>
                </a:solidFill>
                <a:latin typeface="Calibri"/>
                <a:ea typeface="Calibri"/>
                <a:cs typeface="Calibri"/>
                <a:sym typeface="Calibri"/>
              </a:rPr>
              <a:t>, </a:t>
            </a:r>
            <a:r>
              <a:rPr lang="en-GB" sz="1000" b="1" i="0" u="none" strike="noStrike" cap="none">
                <a:solidFill>
                  <a:schemeClr val="dk1"/>
                </a:solidFill>
                <a:latin typeface="Calibri"/>
                <a:ea typeface="Calibri"/>
                <a:cs typeface="Calibri"/>
                <a:sym typeface="Calibri"/>
              </a:rPr>
              <a:t>polio</a:t>
            </a:r>
            <a:r>
              <a:rPr lang="en-GB" sz="1000" b="0" i="0" u="none" strike="noStrike" cap="none">
                <a:solidFill>
                  <a:schemeClr val="dk1"/>
                </a:solidFill>
                <a:latin typeface="Calibri"/>
                <a:ea typeface="Calibri"/>
                <a:cs typeface="Calibri"/>
                <a:sym typeface="Calibri"/>
              </a:rPr>
              <a:t> and </a:t>
            </a:r>
            <a:r>
              <a:rPr lang="en-GB" sz="1000" b="1" i="0" u="none" strike="noStrike" cap="none">
                <a:solidFill>
                  <a:schemeClr val="dk1"/>
                </a:solidFill>
                <a:latin typeface="Calibri"/>
                <a:ea typeface="Calibri"/>
                <a:cs typeface="Calibri"/>
                <a:sym typeface="Calibri"/>
              </a:rPr>
              <a:t>measles</a:t>
            </a:r>
            <a:r>
              <a:rPr lang="en-GB" sz="10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517" name="Google Shape;1517;p55"/>
          <p:cNvSpPr txBox="1"/>
          <p:nvPr/>
        </p:nvSpPr>
        <p:spPr>
          <a:xfrm>
            <a:off x="6144107" y="699174"/>
            <a:ext cx="5971800" cy="86190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With more people having the vote, the government needed to have more </a:t>
            </a:r>
            <a:r>
              <a:rPr lang="en-GB" sz="1000" b="1" i="0" u="none" strike="noStrike" cap="none">
                <a:solidFill>
                  <a:schemeClr val="dk1"/>
                </a:solidFill>
                <a:latin typeface="Calibri"/>
                <a:ea typeface="Calibri"/>
                <a:cs typeface="Calibri"/>
                <a:sym typeface="Calibri"/>
              </a:rPr>
              <a:t>responsibility </a:t>
            </a:r>
            <a:r>
              <a:rPr lang="en-GB" sz="1000" b="0" i="0" u="none" strike="noStrike" cap="none">
                <a:solidFill>
                  <a:schemeClr val="dk1"/>
                </a:solidFill>
                <a:latin typeface="Calibri"/>
                <a:ea typeface="Calibri"/>
                <a:cs typeface="Calibri"/>
                <a:sym typeface="Calibri"/>
              </a:rPr>
              <a:t>over people’s health and listen to their worries about illness. Now, the government had a better understanding of the causes of disease and how to prevent illness.  They used their power to create new laws to help prevent disease. In </a:t>
            </a:r>
            <a:r>
              <a:rPr lang="en-GB" sz="1000" b="1" i="0" u="none" strike="noStrike" cap="none">
                <a:solidFill>
                  <a:schemeClr val="dk1"/>
                </a:solidFill>
                <a:latin typeface="Calibri"/>
                <a:ea typeface="Calibri"/>
                <a:cs typeface="Calibri"/>
                <a:sym typeface="Calibri"/>
              </a:rPr>
              <a:t>1919</a:t>
            </a:r>
            <a:r>
              <a:rPr lang="en-GB" sz="1000" b="0" i="0" u="none" strike="noStrike" cap="none">
                <a:solidFill>
                  <a:schemeClr val="dk1"/>
                </a:solidFill>
                <a:latin typeface="Calibri"/>
                <a:ea typeface="Calibri"/>
                <a:cs typeface="Calibri"/>
                <a:sym typeface="Calibri"/>
              </a:rPr>
              <a:t>, the government created a </a:t>
            </a:r>
            <a:r>
              <a:rPr lang="en-GB" sz="1000" b="1" i="0" u="none" strike="noStrike" cap="none">
                <a:solidFill>
                  <a:schemeClr val="dk1"/>
                </a:solidFill>
                <a:latin typeface="Calibri"/>
                <a:ea typeface="Calibri"/>
                <a:cs typeface="Calibri"/>
                <a:sym typeface="Calibri"/>
              </a:rPr>
              <a:t>brand</a:t>
            </a:r>
            <a:r>
              <a:rPr lang="en-GB" sz="1000" b="0" i="0" u="none" strike="noStrike" cap="none">
                <a:solidFill>
                  <a:schemeClr val="dk1"/>
                </a:solidFill>
                <a:latin typeface="Calibri"/>
                <a:ea typeface="Calibri"/>
                <a:cs typeface="Calibri"/>
                <a:sym typeface="Calibri"/>
              </a:rPr>
              <a:t> </a:t>
            </a:r>
            <a:r>
              <a:rPr lang="en-GB" sz="1000" b="1" i="0" u="none" strike="noStrike" cap="none">
                <a:solidFill>
                  <a:schemeClr val="dk1"/>
                </a:solidFill>
                <a:latin typeface="Calibri"/>
                <a:ea typeface="Calibri"/>
                <a:cs typeface="Calibri"/>
                <a:sym typeface="Calibri"/>
              </a:rPr>
              <a:t>new department </a:t>
            </a:r>
            <a:r>
              <a:rPr lang="en-GB" sz="1000" b="0" i="0" u="none" strike="noStrike" cap="none">
                <a:solidFill>
                  <a:schemeClr val="dk1"/>
                </a:solidFill>
                <a:latin typeface="Calibri"/>
                <a:ea typeface="Calibri"/>
                <a:cs typeface="Calibri"/>
                <a:sym typeface="Calibri"/>
              </a:rPr>
              <a:t>called the </a:t>
            </a:r>
            <a:r>
              <a:rPr lang="en-GB" sz="1000" b="1" i="0" u="none" strike="noStrike" cap="none">
                <a:solidFill>
                  <a:schemeClr val="dk1"/>
                </a:solidFill>
                <a:latin typeface="Calibri"/>
                <a:ea typeface="Calibri"/>
                <a:cs typeface="Calibri"/>
                <a:sym typeface="Calibri"/>
              </a:rPr>
              <a:t>Ministry of Health </a:t>
            </a:r>
            <a:r>
              <a:rPr lang="en-GB" sz="1000" b="0" i="0" u="none" strike="noStrike" cap="none">
                <a:solidFill>
                  <a:schemeClr val="dk1"/>
                </a:solidFill>
                <a:latin typeface="Calibri"/>
                <a:ea typeface="Calibri"/>
                <a:cs typeface="Calibri"/>
                <a:sym typeface="Calibri"/>
              </a:rPr>
              <a:t>which would be responsible for monitoring public health.  Two examples of the issues they tackled are the affects of </a:t>
            </a:r>
            <a:r>
              <a:rPr lang="en-GB" sz="1000" b="1" i="0" u="none" strike="noStrike" cap="none">
                <a:solidFill>
                  <a:schemeClr val="dk1"/>
                </a:solidFill>
                <a:latin typeface="Calibri"/>
                <a:ea typeface="Calibri"/>
                <a:cs typeface="Calibri"/>
                <a:sym typeface="Calibri"/>
              </a:rPr>
              <a:t>pollution</a:t>
            </a:r>
            <a:r>
              <a:rPr lang="en-GB" sz="1000" b="0" i="0" u="none" strike="noStrike" cap="none">
                <a:solidFill>
                  <a:schemeClr val="dk1"/>
                </a:solidFill>
                <a:latin typeface="Calibri"/>
                <a:ea typeface="Calibri"/>
                <a:cs typeface="Calibri"/>
                <a:sym typeface="Calibri"/>
              </a:rPr>
              <a:t> and </a:t>
            </a:r>
            <a:r>
              <a:rPr lang="en-GB" sz="1000" b="1" i="0" u="none" strike="noStrike" cap="none">
                <a:solidFill>
                  <a:schemeClr val="dk1"/>
                </a:solidFill>
                <a:latin typeface="Calibri"/>
                <a:ea typeface="Calibri"/>
                <a:cs typeface="Calibri"/>
                <a:sym typeface="Calibri"/>
              </a:rPr>
              <a:t>smoking</a:t>
            </a:r>
            <a:r>
              <a:rPr lang="en-GB" sz="10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518" name="Google Shape;1518;p55"/>
          <p:cNvSpPr txBox="1"/>
          <p:nvPr/>
        </p:nvSpPr>
        <p:spPr>
          <a:xfrm>
            <a:off x="5845710" y="5147599"/>
            <a:ext cx="6270000" cy="55410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The government has used different forms of media as well as education to promote good health. Since 1900, people have lived a </a:t>
            </a:r>
            <a:r>
              <a:rPr lang="en-GB" sz="1000" b="1" i="0" u="none" strike="noStrike" cap="none">
                <a:solidFill>
                  <a:schemeClr val="dk1"/>
                </a:solidFill>
                <a:latin typeface="Calibri"/>
                <a:ea typeface="Calibri"/>
                <a:cs typeface="Calibri"/>
                <a:sym typeface="Calibri"/>
              </a:rPr>
              <a:t>less active lifestyle </a:t>
            </a:r>
            <a:r>
              <a:rPr lang="en-GB" sz="1000" b="0" i="0" u="none" strike="noStrike" cap="none">
                <a:solidFill>
                  <a:schemeClr val="dk1"/>
                </a:solidFill>
                <a:latin typeface="Calibri"/>
                <a:ea typeface="Calibri"/>
                <a:cs typeface="Calibri"/>
                <a:sym typeface="Calibri"/>
              </a:rPr>
              <a:t>consuming widely available </a:t>
            </a:r>
            <a:r>
              <a:rPr lang="en-GB" sz="1000" b="1" i="0" u="none" strike="noStrike" cap="none">
                <a:solidFill>
                  <a:schemeClr val="dk1"/>
                </a:solidFill>
                <a:latin typeface="Calibri"/>
                <a:ea typeface="Calibri"/>
                <a:cs typeface="Calibri"/>
                <a:sym typeface="Calibri"/>
              </a:rPr>
              <a:t>fatty </a:t>
            </a:r>
            <a:r>
              <a:rPr lang="en-GB" sz="1000" b="0" i="0" u="none" strike="noStrike" cap="none">
                <a:solidFill>
                  <a:schemeClr val="dk1"/>
                </a:solidFill>
                <a:latin typeface="Calibri"/>
                <a:ea typeface="Calibri"/>
                <a:cs typeface="Calibri"/>
                <a:sym typeface="Calibri"/>
              </a:rPr>
              <a:t>and </a:t>
            </a:r>
            <a:r>
              <a:rPr lang="en-GB" sz="1000" b="1" i="0" u="none" strike="noStrike" cap="none">
                <a:solidFill>
                  <a:schemeClr val="dk1"/>
                </a:solidFill>
                <a:latin typeface="Calibri"/>
                <a:ea typeface="Calibri"/>
                <a:cs typeface="Calibri"/>
                <a:sym typeface="Calibri"/>
              </a:rPr>
              <a:t>sugary food </a:t>
            </a:r>
            <a:r>
              <a:rPr lang="en-GB" sz="1000" b="0" i="0" u="none" strike="noStrike" cap="none">
                <a:solidFill>
                  <a:schemeClr val="dk1"/>
                </a:solidFill>
                <a:latin typeface="Calibri"/>
                <a:ea typeface="Calibri"/>
                <a:cs typeface="Calibri"/>
                <a:sym typeface="Calibri"/>
              </a:rPr>
              <a:t>which has led to a an increase in </a:t>
            </a:r>
            <a:r>
              <a:rPr lang="en-GB" sz="1000" b="1" i="0" u="none" strike="noStrike" cap="none">
                <a:solidFill>
                  <a:schemeClr val="dk1"/>
                </a:solidFill>
                <a:latin typeface="Calibri"/>
                <a:ea typeface="Calibri"/>
                <a:cs typeface="Calibri"/>
                <a:sym typeface="Calibri"/>
              </a:rPr>
              <a:t>obesity</a:t>
            </a:r>
            <a:r>
              <a:rPr lang="en-GB" sz="1000" b="0" i="0" u="none" strike="noStrike" cap="none">
                <a:solidFill>
                  <a:schemeClr val="dk1"/>
                </a:solidFill>
                <a:latin typeface="Calibri"/>
                <a:ea typeface="Calibri"/>
                <a:cs typeface="Calibri"/>
                <a:sym typeface="Calibri"/>
              </a:rPr>
              <a:t> as well as other health problems. </a:t>
            </a:r>
            <a:endParaRPr sz="1400" b="0" i="0" u="none" strike="noStrike" cap="none">
              <a:solidFill>
                <a:srgbClr val="000000"/>
              </a:solidFill>
              <a:latin typeface="Arial"/>
              <a:ea typeface="Arial"/>
              <a:cs typeface="Arial"/>
              <a:sym typeface="Arial"/>
            </a:endParaRPr>
          </a:p>
        </p:txBody>
      </p:sp>
      <p:sp>
        <p:nvSpPr>
          <p:cNvPr id="1519" name="Google Shape;1519;p55"/>
          <p:cNvSpPr txBox="1"/>
          <p:nvPr/>
        </p:nvSpPr>
        <p:spPr>
          <a:xfrm>
            <a:off x="5845708" y="5748236"/>
            <a:ext cx="3330300" cy="1015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chemeClr val="dk1"/>
                </a:solidFill>
                <a:latin typeface="Calibri"/>
                <a:ea typeface="Calibri"/>
                <a:cs typeface="Calibri"/>
                <a:sym typeface="Calibri"/>
              </a:rPr>
              <a:t>DRINKAWARE 2004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The government began a campaign to make people aware of the effects of </a:t>
            </a:r>
            <a:r>
              <a:rPr lang="en-GB" sz="1000" b="1" i="0" u="none" strike="noStrike" cap="none">
                <a:solidFill>
                  <a:schemeClr val="dk1"/>
                </a:solidFill>
                <a:latin typeface="Calibri"/>
                <a:ea typeface="Calibri"/>
                <a:cs typeface="Calibri"/>
                <a:sym typeface="Calibri"/>
              </a:rPr>
              <a:t>drink driving</a:t>
            </a:r>
            <a:r>
              <a:rPr lang="en-GB" sz="1000" b="0" i="0" u="none" strike="noStrike" cap="none">
                <a:solidFill>
                  <a:schemeClr val="dk1"/>
                </a:solidFill>
                <a:latin typeface="Calibri"/>
                <a:ea typeface="Calibri"/>
                <a:cs typeface="Calibri"/>
                <a:sym typeface="Calibri"/>
              </a:rPr>
              <a:t>, </a:t>
            </a:r>
            <a:r>
              <a:rPr lang="en-GB" sz="1000" b="1" i="0" u="none" strike="noStrike" cap="none">
                <a:solidFill>
                  <a:schemeClr val="dk1"/>
                </a:solidFill>
                <a:latin typeface="Calibri"/>
                <a:ea typeface="Calibri"/>
                <a:cs typeface="Calibri"/>
                <a:sym typeface="Calibri"/>
              </a:rPr>
              <a:t>binge drinking </a:t>
            </a:r>
            <a:r>
              <a:rPr lang="en-GB" sz="1000" b="0" i="0" u="none" strike="noStrike" cap="none">
                <a:solidFill>
                  <a:schemeClr val="dk1"/>
                </a:solidFill>
                <a:latin typeface="Calibri"/>
                <a:ea typeface="Calibri"/>
                <a:cs typeface="Calibri"/>
                <a:sym typeface="Calibri"/>
              </a:rPr>
              <a:t>and </a:t>
            </a:r>
            <a:r>
              <a:rPr lang="en-GB" sz="1000" b="1" i="0" u="none" strike="noStrike" cap="none">
                <a:solidFill>
                  <a:schemeClr val="dk1"/>
                </a:solidFill>
                <a:latin typeface="Calibri"/>
                <a:ea typeface="Calibri"/>
                <a:cs typeface="Calibri"/>
                <a:sym typeface="Calibri"/>
              </a:rPr>
              <a:t>underage drinking</a:t>
            </a:r>
            <a:r>
              <a:rPr lang="en-GB" sz="1000" b="0" i="0" u="none" strike="noStrike" cap="none">
                <a:solidFill>
                  <a:schemeClr val="dk1"/>
                </a:solidFill>
                <a:latin typeface="Calibri"/>
                <a:ea typeface="Calibri"/>
                <a:cs typeface="Calibri"/>
                <a:sym typeface="Calibri"/>
              </a:rPr>
              <a:t>.  The ‘</a:t>
            </a:r>
            <a:r>
              <a:rPr lang="en-GB" sz="1000" b="1" i="0" u="none" strike="noStrike" cap="none">
                <a:solidFill>
                  <a:schemeClr val="dk1"/>
                </a:solidFill>
                <a:latin typeface="Calibri"/>
                <a:ea typeface="Calibri"/>
                <a:cs typeface="Calibri"/>
                <a:sym typeface="Calibri"/>
              </a:rPr>
              <a:t>Drinkaware</a:t>
            </a:r>
            <a:r>
              <a:rPr lang="en-GB" sz="1000" b="0" i="0" u="none" strike="noStrike" cap="none">
                <a:solidFill>
                  <a:schemeClr val="dk1"/>
                </a:solidFill>
                <a:latin typeface="Calibri"/>
                <a:ea typeface="Calibri"/>
                <a:cs typeface="Calibri"/>
                <a:sym typeface="Calibri"/>
              </a:rPr>
              <a:t>’ logo still appears on alcohol products today.  Some of these campaigns included the use of shocking images to grab people’s attention to the risks.</a:t>
            </a:r>
            <a:endParaRPr sz="1400" b="0" i="0" u="none" strike="noStrike" cap="none">
              <a:solidFill>
                <a:srgbClr val="000000"/>
              </a:solidFill>
              <a:latin typeface="Arial"/>
              <a:ea typeface="Arial"/>
              <a:cs typeface="Arial"/>
              <a:sym typeface="Arial"/>
            </a:endParaRPr>
          </a:p>
        </p:txBody>
      </p:sp>
      <p:sp>
        <p:nvSpPr>
          <p:cNvPr id="1520" name="Google Shape;1520;p55"/>
          <p:cNvSpPr txBox="1"/>
          <p:nvPr/>
        </p:nvSpPr>
        <p:spPr>
          <a:xfrm>
            <a:off x="5845711" y="4890410"/>
            <a:ext cx="62700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Government Healthy Lifestyle Campaigns</a:t>
            </a:r>
            <a:endParaRPr sz="1200" b="0" i="0" u="none" strike="noStrike" cap="none">
              <a:solidFill>
                <a:schemeClr val="lt1"/>
              </a:solidFill>
              <a:latin typeface="Calibri"/>
              <a:ea typeface="Calibri"/>
              <a:cs typeface="Calibri"/>
              <a:sym typeface="Calibri"/>
            </a:endParaRPr>
          </a:p>
        </p:txBody>
      </p:sp>
      <p:sp>
        <p:nvSpPr>
          <p:cNvPr id="1521" name="Google Shape;1521;p55"/>
          <p:cNvSpPr txBox="1"/>
          <p:nvPr/>
        </p:nvSpPr>
        <p:spPr>
          <a:xfrm>
            <a:off x="9253970" y="5740826"/>
            <a:ext cx="2850000" cy="1015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chemeClr val="dk1"/>
                </a:solidFill>
                <a:latin typeface="Calibri"/>
                <a:ea typeface="Calibri"/>
                <a:cs typeface="Calibri"/>
                <a:sym typeface="Calibri"/>
              </a:rPr>
              <a:t>CHANGE 4 LIFE 2015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This campaign promoted </a:t>
            </a:r>
            <a:r>
              <a:rPr lang="en-GB" sz="1000" b="1" i="0" u="none" strike="noStrike" cap="none">
                <a:solidFill>
                  <a:schemeClr val="dk1"/>
                </a:solidFill>
                <a:latin typeface="Calibri"/>
                <a:ea typeface="Calibri"/>
                <a:cs typeface="Calibri"/>
                <a:sym typeface="Calibri"/>
              </a:rPr>
              <a:t>healthy eating</a:t>
            </a:r>
            <a:r>
              <a:rPr lang="en-GB" sz="1000" b="0" i="0" u="none" strike="noStrike" cap="none">
                <a:solidFill>
                  <a:schemeClr val="dk1"/>
                </a:solidFill>
                <a:latin typeface="Calibri"/>
                <a:ea typeface="Calibri"/>
                <a:cs typeface="Calibri"/>
                <a:sym typeface="Calibri"/>
              </a:rPr>
              <a:t> &amp; </a:t>
            </a:r>
            <a:r>
              <a:rPr lang="en-GB" sz="1000" b="1" i="0" u="none" strike="noStrike" cap="none">
                <a:solidFill>
                  <a:schemeClr val="dk1"/>
                </a:solidFill>
                <a:latin typeface="Calibri"/>
                <a:ea typeface="Calibri"/>
                <a:cs typeface="Calibri"/>
                <a:sym typeface="Calibri"/>
              </a:rPr>
              <a:t>exercise</a:t>
            </a:r>
            <a:r>
              <a:rPr lang="en-GB" sz="1000" b="0" i="0" u="none" strike="noStrike" cap="none">
                <a:solidFill>
                  <a:schemeClr val="dk1"/>
                </a:solidFill>
                <a:latin typeface="Calibri"/>
                <a:ea typeface="Calibri"/>
                <a:cs typeface="Calibri"/>
                <a:sym typeface="Calibri"/>
              </a:rPr>
              <a:t> by giving the public easy to understand information to change their </a:t>
            </a:r>
            <a:r>
              <a:rPr lang="en-GB" sz="1000" b="1" i="0" u="none" strike="noStrike" cap="none">
                <a:solidFill>
                  <a:schemeClr val="dk1"/>
                </a:solidFill>
                <a:latin typeface="Calibri"/>
                <a:ea typeface="Calibri"/>
                <a:cs typeface="Calibri"/>
                <a:sym typeface="Calibri"/>
              </a:rPr>
              <a:t>unhealthy habits. </a:t>
            </a:r>
            <a:r>
              <a:rPr lang="en-GB" sz="1000" b="0" i="0" u="none" strike="noStrike" cap="none">
                <a:solidFill>
                  <a:schemeClr val="dk1"/>
                </a:solidFill>
                <a:latin typeface="Calibri"/>
                <a:ea typeface="Calibri"/>
                <a:cs typeface="Calibri"/>
                <a:sym typeface="Calibri"/>
              </a:rPr>
              <a:t>There were over </a:t>
            </a:r>
            <a:r>
              <a:rPr lang="en-GB" sz="1000" b="1" i="0" u="none" strike="noStrike" cap="none">
                <a:solidFill>
                  <a:schemeClr val="dk1"/>
                </a:solidFill>
                <a:latin typeface="Calibri"/>
                <a:ea typeface="Calibri"/>
                <a:cs typeface="Calibri"/>
                <a:sym typeface="Calibri"/>
              </a:rPr>
              <a:t>1.9 million </a:t>
            </a:r>
            <a:r>
              <a:rPr lang="en-GB" sz="1000" b="0" i="0" u="none" strike="noStrike" cap="none">
                <a:solidFill>
                  <a:schemeClr val="dk1"/>
                </a:solidFill>
                <a:latin typeface="Calibri"/>
                <a:ea typeface="Calibri"/>
                <a:cs typeface="Calibri"/>
                <a:sym typeface="Calibri"/>
              </a:rPr>
              <a:t>requests for health advice issued in the first year.</a:t>
            </a:r>
            <a:endParaRPr sz="1400" b="0" i="0" u="none" strike="noStrike" cap="none">
              <a:solidFill>
                <a:srgbClr val="000000"/>
              </a:solidFill>
              <a:latin typeface="Arial"/>
              <a:ea typeface="Arial"/>
              <a:cs typeface="Arial"/>
              <a:sym typeface="Arial"/>
            </a:endParaRPr>
          </a:p>
        </p:txBody>
      </p:sp>
      <p:pic>
        <p:nvPicPr>
          <p:cNvPr id="1522" name="Google Shape;1522;p55" descr="Vector illustration of factory | Free SVG"/>
          <p:cNvPicPr preferRelativeResize="0"/>
          <p:nvPr/>
        </p:nvPicPr>
        <p:blipFill rotWithShape="1">
          <a:blip r:embed="rId8">
            <a:alphaModFix/>
          </a:blip>
          <a:srcRect/>
          <a:stretch/>
        </p:blipFill>
        <p:spPr>
          <a:xfrm>
            <a:off x="6141858" y="1513367"/>
            <a:ext cx="1631216" cy="1754285"/>
          </a:xfrm>
          <a:prstGeom prst="rect">
            <a:avLst/>
          </a:prstGeom>
          <a:noFill/>
          <a:ln>
            <a:noFill/>
          </a:ln>
        </p:spPr>
      </p:pic>
      <p:pic>
        <p:nvPicPr>
          <p:cNvPr id="1523" name="Google Shape;1523;p55" descr="Smoking"/>
          <p:cNvPicPr preferRelativeResize="0"/>
          <p:nvPr/>
        </p:nvPicPr>
        <p:blipFill rotWithShape="1">
          <a:blip r:embed="rId9">
            <a:alphaModFix/>
          </a:blip>
          <a:srcRect/>
          <a:stretch/>
        </p:blipFill>
        <p:spPr>
          <a:xfrm>
            <a:off x="10192135" y="3262344"/>
            <a:ext cx="1923661" cy="1549957"/>
          </a:xfrm>
          <a:prstGeom prst="rect">
            <a:avLst/>
          </a:prstGeom>
          <a:noFill/>
          <a:ln>
            <a:noFill/>
          </a:ln>
        </p:spPr>
      </p:pic>
      <p:pic>
        <p:nvPicPr>
          <p:cNvPr id="1524" name="Google Shape;1524;p55" descr="Measles"/>
          <p:cNvPicPr preferRelativeResize="0"/>
          <p:nvPr/>
        </p:nvPicPr>
        <p:blipFill rotWithShape="1">
          <a:blip r:embed="rId10">
            <a:alphaModFix/>
          </a:blip>
          <a:srcRect l="-393" t="-78" r="10931" b="12771"/>
          <a:stretch/>
        </p:blipFill>
        <p:spPr>
          <a:xfrm>
            <a:off x="3958895" y="4599986"/>
            <a:ext cx="1874967" cy="182967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28"/>
        <p:cNvGrpSpPr/>
        <p:nvPr/>
      </p:nvGrpSpPr>
      <p:grpSpPr>
        <a:xfrm>
          <a:off x="0" y="0"/>
          <a:ext cx="0" cy="0"/>
          <a:chOff x="0" y="0"/>
          <a:chExt cx="0" cy="0"/>
        </a:xfrm>
      </p:grpSpPr>
      <p:sp>
        <p:nvSpPr>
          <p:cNvPr id="1529" name="Google Shape;1529;p56"/>
          <p:cNvSpPr/>
          <p:nvPr/>
        </p:nvSpPr>
        <p:spPr>
          <a:xfrm>
            <a:off x="7581763" y="1133673"/>
            <a:ext cx="4533900" cy="4024800"/>
          </a:xfrm>
          <a:prstGeom prst="roundRect">
            <a:avLst>
              <a:gd name="adj" fmla="val 181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0" name="Google Shape;1530;p56"/>
          <p:cNvSpPr txBox="1"/>
          <p:nvPr/>
        </p:nvSpPr>
        <p:spPr>
          <a:xfrm>
            <a:off x="89648" y="49103"/>
            <a:ext cx="14616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Calibri"/>
                <a:ea typeface="Calibri"/>
                <a:cs typeface="Calibri"/>
                <a:sym typeface="Calibri"/>
              </a:rPr>
              <a:t>Lesson 34</a:t>
            </a:r>
            <a:endParaRPr sz="1400" b="0" i="0" u="none" strike="noStrike" cap="none">
              <a:solidFill>
                <a:srgbClr val="000000"/>
              </a:solidFill>
              <a:latin typeface="Arial"/>
              <a:ea typeface="Arial"/>
              <a:cs typeface="Arial"/>
              <a:sym typeface="Arial"/>
            </a:endParaRPr>
          </a:p>
        </p:txBody>
      </p:sp>
      <p:pic>
        <p:nvPicPr>
          <p:cNvPr id="1531" name="Google Shape;1531;p56" descr="Radio Newsman Regular"/>
          <p:cNvPicPr preferRelativeResize="0"/>
          <p:nvPr/>
        </p:nvPicPr>
        <p:blipFill rotWithShape="1">
          <a:blip r:embed="rId3">
            <a:alphaModFix/>
          </a:blip>
          <a:srcRect l="58712" b="-9997"/>
          <a:stretch/>
        </p:blipFill>
        <p:spPr>
          <a:xfrm>
            <a:off x="84866" y="870379"/>
            <a:ext cx="1356560" cy="184730"/>
          </a:xfrm>
          <a:prstGeom prst="rect">
            <a:avLst/>
          </a:prstGeom>
          <a:noFill/>
          <a:ln>
            <a:noFill/>
          </a:ln>
        </p:spPr>
      </p:pic>
      <p:pic>
        <p:nvPicPr>
          <p:cNvPr id="1532" name="Google Shape;1532;p56" descr="Radio Newsman Regular"/>
          <p:cNvPicPr preferRelativeResize="0"/>
          <p:nvPr/>
        </p:nvPicPr>
        <p:blipFill rotWithShape="1">
          <a:blip r:embed="rId4">
            <a:alphaModFix/>
          </a:blip>
          <a:srcRect l="27432" r="42097" b="-14995"/>
          <a:stretch/>
        </p:blipFill>
        <p:spPr>
          <a:xfrm>
            <a:off x="84866" y="658192"/>
            <a:ext cx="1399182" cy="225827"/>
          </a:xfrm>
          <a:prstGeom prst="rect">
            <a:avLst/>
          </a:prstGeom>
          <a:noFill/>
          <a:ln>
            <a:noFill/>
          </a:ln>
        </p:spPr>
      </p:pic>
      <p:pic>
        <p:nvPicPr>
          <p:cNvPr id="1533" name="Google Shape;1533;p56" descr="Radio Newsman Regular"/>
          <p:cNvPicPr preferRelativeResize="0"/>
          <p:nvPr/>
        </p:nvPicPr>
        <p:blipFill rotWithShape="1">
          <a:blip r:embed="rId5">
            <a:alphaModFix/>
          </a:blip>
          <a:srcRect r="73478" b="-4997"/>
          <a:stretch/>
        </p:blipFill>
        <p:spPr>
          <a:xfrm>
            <a:off x="89647" y="387657"/>
            <a:ext cx="1394403" cy="286426"/>
          </a:xfrm>
          <a:prstGeom prst="rect">
            <a:avLst/>
          </a:prstGeom>
          <a:noFill/>
          <a:ln>
            <a:noFill/>
          </a:ln>
        </p:spPr>
      </p:pic>
      <p:sp>
        <p:nvSpPr>
          <p:cNvPr id="1534" name="Google Shape;1534;p56"/>
          <p:cNvSpPr txBox="1"/>
          <p:nvPr/>
        </p:nvSpPr>
        <p:spPr>
          <a:xfrm>
            <a:off x="1623330" y="49103"/>
            <a:ext cx="104925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Calibri"/>
                <a:ea typeface="Calibri"/>
                <a:cs typeface="Calibri"/>
                <a:sym typeface="Calibri"/>
              </a:rPr>
              <a:t>UNIT 2: </a:t>
            </a:r>
            <a:r>
              <a:rPr lang="en-GB" sz="1600" b="0" i="0" u="none" strike="noStrike" cap="none">
                <a:solidFill>
                  <a:schemeClr val="lt1"/>
                </a:solidFill>
                <a:latin typeface="Calibri"/>
                <a:ea typeface="Calibri"/>
                <a:cs typeface="Calibri"/>
                <a:sym typeface="Calibri"/>
              </a:rPr>
              <a:t>Medicine – 1900 to Present Day – CASE STUDY: The Development of Penicillin by Fleming, Florey and Chain</a:t>
            </a:r>
            <a:endParaRPr sz="1600" b="1" i="0" u="sng" strike="noStrike" cap="none">
              <a:solidFill>
                <a:schemeClr val="lt1"/>
              </a:solidFill>
              <a:latin typeface="Calibri"/>
              <a:ea typeface="Calibri"/>
              <a:cs typeface="Calibri"/>
              <a:sym typeface="Calibri"/>
            </a:endParaRPr>
          </a:p>
        </p:txBody>
      </p:sp>
      <p:pic>
        <p:nvPicPr>
          <p:cNvPr id="1535" name="Google Shape;1535;p56" descr="Image result for heart monitor clipart"/>
          <p:cNvPicPr preferRelativeResize="0"/>
          <p:nvPr/>
        </p:nvPicPr>
        <p:blipFill rotWithShape="1">
          <a:blip r:embed="rId6">
            <a:alphaModFix/>
          </a:blip>
          <a:srcRect t="39191" r="15902" b="38200"/>
          <a:stretch/>
        </p:blipFill>
        <p:spPr>
          <a:xfrm>
            <a:off x="-11465" y="944618"/>
            <a:ext cx="1551249" cy="785474"/>
          </a:xfrm>
          <a:prstGeom prst="rect">
            <a:avLst/>
          </a:prstGeom>
          <a:noFill/>
          <a:ln>
            <a:noFill/>
          </a:ln>
        </p:spPr>
      </p:pic>
      <p:pic>
        <p:nvPicPr>
          <p:cNvPr id="1536" name="Google Shape;1536;p56" descr="Related image"/>
          <p:cNvPicPr preferRelativeResize="0"/>
          <p:nvPr/>
        </p:nvPicPr>
        <p:blipFill rotWithShape="1">
          <a:blip r:embed="rId7">
            <a:alphaModFix/>
          </a:blip>
          <a:srcRect/>
          <a:stretch/>
        </p:blipFill>
        <p:spPr>
          <a:xfrm>
            <a:off x="461835" y="1008011"/>
            <a:ext cx="732840" cy="664943"/>
          </a:xfrm>
          <a:prstGeom prst="rect">
            <a:avLst/>
          </a:prstGeom>
          <a:noFill/>
          <a:ln>
            <a:noFill/>
          </a:ln>
        </p:spPr>
      </p:pic>
      <p:sp>
        <p:nvSpPr>
          <p:cNvPr id="1537" name="Google Shape;1537;p56"/>
          <p:cNvSpPr/>
          <p:nvPr/>
        </p:nvSpPr>
        <p:spPr>
          <a:xfrm>
            <a:off x="55814" y="1473769"/>
            <a:ext cx="1484100" cy="33444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8" name="Google Shape;1538;p56"/>
          <p:cNvSpPr txBox="1"/>
          <p:nvPr/>
        </p:nvSpPr>
        <p:spPr>
          <a:xfrm>
            <a:off x="146923" y="1494251"/>
            <a:ext cx="12945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KEY TERMS</a:t>
            </a:r>
            <a:endParaRPr sz="1200" b="0" i="0" u="none" strike="noStrike" cap="none">
              <a:solidFill>
                <a:schemeClr val="lt1"/>
              </a:solidFill>
              <a:latin typeface="Calibri"/>
              <a:ea typeface="Calibri"/>
              <a:cs typeface="Calibri"/>
              <a:sym typeface="Calibri"/>
            </a:endParaRPr>
          </a:p>
        </p:txBody>
      </p:sp>
      <p:sp>
        <p:nvSpPr>
          <p:cNvPr id="1539" name="Google Shape;1539;p56"/>
          <p:cNvSpPr txBox="1"/>
          <p:nvPr/>
        </p:nvSpPr>
        <p:spPr>
          <a:xfrm>
            <a:off x="29487" y="1771250"/>
            <a:ext cx="1594200" cy="304770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Alexander Fleming</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Ernst Chain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Howard Florey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Dorothy Hodgkin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First World War</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Penicillin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Mould</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Infection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Petri dish</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Funding</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Mass Production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Industrial scale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Nobel Prize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Antibiotic</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Pharmaceutical</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Patent</a:t>
            </a:r>
            <a:endParaRPr sz="1400" b="0" i="0" u="none" strike="noStrike" cap="none">
              <a:solidFill>
                <a:srgbClr val="000000"/>
              </a:solidFill>
              <a:latin typeface="Arial"/>
              <a:ea typeface="Arial"/>
              <a:cs typeface="Arial"/>
              <a:sym typeface="Arial"/>
            </a:endParaRPr>
          </a:p>
        </p:txBody>
      </p:sp>
      <p:sp>
        <p:nvSpPr>
          <p:cNvPr id="1540" name="Google Shape;1540;p56"/>
          <p:cNvSpPr txBox="1"/>
          <p:nvPr/>
        </p:nvSpPr>
        <p:spPr>
          <a:xfrm>
            <a:off x="1623329" y="1133673"/>
            <a:ext cx="59028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Alexander Fleming’s Discovery of Penicillin</a:t>
            </a:r>
            <a:endParaRPr sz="1200" b="0" i="0" u="none" strike="noStrike" cap="none">
              <a:solidFill>
                <a:schemeClr val="lt1"/>
              </a:solidFill>
              <a:latin typeface="Calibri"/>
              <a:ea typeface="Calibri"/>
              <a:cs typeface="Calibri"/>
              <a:sym typeface="Calibri"/>
            </a:endParaRPr>
          </a:p>
        </p:txBody>
      </p:sp>
      <p:sp>
        <p:nvSpPr>
          <p:cNvPr id="1541" name="Google Shape;1541;p56"/>
          <p:cNvSpPr txBox="1"/>
          <p:nvPr/>
        </p:nvSpPr>
        <p:spPr>
          <a:xfrm>
            <a:off x="4902297" y="1416716"/>
            <a:ext cx="2623800" cy="132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In </a:t>
            </a:r>
            <a:r>
              <a:rPr lang="en-GB" sz="1000" b="1" i="0" u="none" strike="noStrike" cap="none">
                <a:solidFill>
                  <a:schemeClr val="dk1"/>
                </a:solidFill>
                <a:latin typeface="Calibri"/>
                <a:ea typeface="Calibri"/>
                <a:cs typeface="Calibri"/>
                <a:sym typeface="Calibri"/>
              </a:rPr>
              <a:t>1929</a:t>
            </a:r>
            <a:r>
              <a:rPr lang="en-GB" sz="1000" b="0" i="0" u="none" strike="noStrike" cap="none">
                <a:solidFill>
                  <a:schemeClr val="dk1"/>
                </a:solidFill>
                <a:latin typeface="Calibri"/>
                <a:ea typeface="Calibri"/>
                <a:cs typeface="Calibri"/>
                <a:sym typeface="Calibri"/>
              </a:rPr>
              <a:t>, Fleming </a:t>
            </a:r>
            <a:r>
              <a:rPr lang="en-GB" sz="1000" b="1" i="0" u="none" strike="noStrike" cap="none">
                <a:solidFill>
                  <a:schemeClr val="dk1"/>
                </a:solidFill>
                <a:latin typeface="Calibri"/>
                <a:ea typeface="Calibri"/>
                <a:cs typeface="Calibri"/>
                <a:sym typeface="Calibri"/>
              </a:rPr>
              <a:t>published his findings </a:t>
            </a:r>
            <a:r>
              <a:rPr lang="en-GB" sz="1000" b="0" i="0" u="none" strike="noStrike" cap="none">
                <a:solidFill>
                  <a:schemeClr val="dk1"/>
                </a:solidFill>
                <a:latin typeface="Calibri"/>
                <a:ea typeface="Calibri"/>
                <a:cs typeface="Calibri"/>
                <a:sym typeface="Calibri"/>
              </a:rPr>
              <a:t>at a time when scientists were looking for something that could treat infection.  Lots of scientists took notice of his work and began to believe his findings.  However, Fleming did not continue his work with penicillin.  He did not think that it could kill bacteria </a:t>
            </a:r>
            <a:r>
              <a:rPr lang="en-GB" sz="1000" b="1" i="0" u="none" strike="noStrike" cap="none">
                <a:solidFill>
                  <a:schemeClr val="dk1"/>
                </a:solidFill>
                <a:latin typeface="Calibri"/>
                <a:ea typeface="Calibri"/>
                <a:cs typeface="Calibri"/>
                <a:sym typeface="Calibri"/>
              </a:rPr>
              <a:t>in the body </a:t>
            </a:r>
            <a:r>
              <a:rPr lang="en-GB" sz="1000" b="0" i="0" u="none" strike="noStrike" cap="none">
                <a:solidFill>
                  <a:schemeClr val="dk1"/>
                </a:solidFill>
                <a:latin typeface="Calibri"/>
                <a:ea typeface="Calibri"/>
                <a:cs typeface="Calibri"/>
                <a:sym typeface="Calibri"/>
              </a:rPr>
              <a:t>and also ran out of </a:t>
            </a:r>
            <a:r>
              <a:rPr lang="en-GB" sz="1000" b="1" i="0" u="none" strike="noStrike" cap="none">
                <a:solidFill>
                  <a:schemeClr val="dk1"/>
                </a:solidFill>
                <a:latin typeface="Calibri"/>
                <a:ea typeface="Calibri"/>
                <a:cs typeface="Calibri"/>
                <a:sym typeface="Calibri"/>
              </a:rPr>
              <a:t>funding </a:t>
            </a:r>
            <a:r>
              <a:rPr lang="en-GB" sz="1000" b="0" i="0" u="none" strike="noStrike" cap="none">
                <a:solidFill>
                  <a:schemeClr val="dk1"/>
                </a:solidFill>
                <a:latin typeface="Calibri"/>
                <a:ea typeface="Calibri"/>
                <a:cs typeface="Calibri"/>
                <a:sym typeface="Calibri"/>
              </a:rPr>
              <a:t>for his research. </a:t>
            </a:r>
            <a:endParaRPr sz="1400" b="0" i="0" u="none" strike="noStrike" cap="none">
              <a:solidFill>
                <a:srgbClr val="000000"/>
              </a:solidFill>
              <a:latin typeface="Arial"/>
              <a:ea typeface="Arial"/>
              <a:cs typeface="Arial"/>
              <a:sym typeface="Arial"/>
            </a:endParaRPr>
          </a:p>
        </p:txBody>
      </p:sp>
      <p:sp>
        <p:nvSpPr>
          <p:cNvPr id="1542" name="Google Shape;1542;p56"/>
          <p:cNvSpPr txBox="1"/>
          <p:nvPr/>
        </p:nvSpPr>
        <p:spPr>
          <a:xfrm>
            <a:off x="1623329" y="2792016"/>
            <a:ext cx="59028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Florey &amp; Chain’s Development of Penicillin. </a:t>
            </a:r>
            <a:endParaRPr sz="1200" b="0" i="0" u="none" strike="noStrike" cap="none">
              <a:solidFill>
                <a:schemeClr val="lt1"/>
              </a:solidFill>
              <a:latin typeface="Calibri"/>
              <a:ea typeface="Calibri"/>
              <a:cs typeface="Calibri"/>
              <a:sym typeface="Calibri"/>
            </a:endParaRPr>
          </a:p>
        </p:txBody>
      </p:sp>
      <p:sp>
        <p:nvSpPr>
          <p:cNvPr id="1543" name="Google Shape;1543;p56"/>
          <p:cNvSpPr txBox="1"/>
          <p:nvPr/>
        </p:nvSpPr>
        <p:spPr>
          <a:xfrm>
            <a:off x="4583828" y="4574381"/>
            <a:ext cx="2927100" cy="1477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By </a:t>
            </a:r>
            <a:r>
              <a:rPr lang="en-GB" sz="1000" b="1" i="0" u="none" strike="noStrike" cap="none">
                <a:solidFill>
                  <a:schemeClr val="dk1"/>
                </a:solidFill>
                <a:latin typeface="Calibri"/>
                <a:ea typeface="Calibri"/>
                <a:cs typeface="Calibri"/>
                <a:sym typeface="Calibri"/>
              </a:rPr>
              <a:t>1941</a:t>
            </a:r>
            <a:r>
              <a:rPr lang="en-GB" sz="1000" b="0" i="0" u="none" strike="noStrike" cap="none">
                <a:solidFill>
                  <a:schemeClr val="dk1"/>
                </a:solidFill>
                <a:latin typeface="Calibri"/>
                <a:ea typeface="Calibri"/>
                <a:cs typeface="Calibri"/>
                <a:sym typeface="Calibri"/>
              </a:rPr>
              <a:t>, they tested their first</a:t>
            </a:r>
            <a:r>
              <a:rPr lang="en-GB" sz="1000" b="1" i="0" u="none" strike="noStrike" cap="none">
                <a:solidFill>
                  <a:schemeClr val="dk1"/>
                </a:solidFill>
                <a:latin typeface="Calibri"/>
                <a:ea typeface="Calibri"/>
                <a:cs typeface="Calibri"/>
                <a:sym typeface="Calibri"/>
              </a:rPr>
              <a:t> patient </a:t>
            </a:r>
            <a:r>
              <a:rPr lang="en-GB" sz="1000" b="0" i="0" u="none" strike="noStrike" cap="none">
                <a:solidFill>
                  <a:schemeClr val="dk1"/>
                </a:solidFill>
                <a:latin typeface="Calibri"/>
                <a:ea typeface="Calibri"/>
                <a:cs typeface="Calibri"/>
                <a:sym typeface="Calibri"/>
              </a:rPr>
              <a:t>in a</a:t>
            </a:r>
            <a:r>
              <a:rPr lang="en-GB" sz="1000" b="1" i="0" u="none" strike="noStrike" cap="none">
                <a:solidFill>
                  <a:schemeClr val="dk1"/>
                </a:solidFill>
                <a:latin typeface="Calibri"/>
                <a:ea typeface="Calibri"/>
                <a:cs typeface="Calibri"/>
                <a:sym typeface="Calibri"/>
              </a:rPr>
              <a:t> clinical trial</a:t>
            </a:r>
            <a:r>
              <a:rPr lang="en-GB" sz="1000" b="0" i="0" u="none" strike="noStrike" cap="none">
                <a:solidFill>
                  <a:schemeClr val="dk1"/>
                </a:solidFill>
                <a:latin typeface="Calibri"/>
                <a:ea typeface="Calibri"/>
                <a:cs typeface="Calibri"/>
                <a:sym typeface="Calibri"/>
              </a:rPr>
              <a:t>.  He was a policeman who had developed a life threatening blood infection. He was given the small amount of penicillin they had made &amp; showed signs of recovery quickly.  However, there had not been enough penicillin to cure him completely. Sadly the patient died. However, all the </a:t>
            </a:r>
            <a:r>
              <a:rPr lang="en-GB" sz="1000" b="1" i="0" u="none" strike="noStrike" cap="none">
                <a:solidFill>
                  <a:schemeClr val="dk1"/>
                </a:solidFill>
                <a:latin typeface="Calibri"/>
                <a:ea typeface="Calibri"/>
                <a:cs typeface="Calibri"/>
                <a:sym typeface="Calibri"/>
              </a:rPr>
              <a:t>evidence</a:t>
            </a:r>
            <a:r>
              <a:rPr lang="en-GB" sz="1000" b="0" i="0" u="none" strike="noStrike" cap="none">
                <a:solidFill>
                  <a:schemeClr val="dk1"/>
                </a:solidFill>
                <a:latin typeface="Calibri"/>
                <a:ea typeface="Calibri"/>
                <a:cs typeface="Calibri"/>
                <a:sym typeface="Calibri"/>
              </a:rPr>
              <a:t> proved it had been </a:t>
            </a:r>
            <a:r>
              <a:rPr lang="en-GB" sz="1000" b="1" i="0" u="none" strike="noStrike" cap="none">
                <a:solidFill>
                  <a:schemeClr val="dk1"/>
                </a:solidFill>
                <a:latin typeface="Calibri"/>
                <a:ea typeface="Calibri"/>
                <a:cs typeface="Calibri"/>
                <a:sym typeface="Calibri"/>
              </a:rPr>
              <a:t>effective</a:t>
            </a:r>
            <a:r>
              <a:rPr lang="en-GB" sz="1000" b="0" i="0" u="none" strike="noStrike" cap="none">
                <a:solidFill>
                  <a:schemeClr val="dk1"/>
                </a:solidFill>
                <a:latin typeface="Calibri"/>
                <a:ea typeface="Calibri"/>
                <a:cs typeface="Calibri"/>
                <a:sym typeface="Calibri"/>
              </a:rPr>
              <a:t> in fighting infection in a human. They just needed to produce </a:t>
            </a:r>
            <a:r>
              <a:rPr lang="en-GB" sz="1000" b="1" i="0" u="none" strike="noStrike" cap="none">
                <a:solidFill>
                  <a:schemeClr val="dk1"/>
                </a:solidFill>
                <a:latin typeface="Calibri"/>
                <a:ea typeface="Calibri"/>
                <a:cs typeface="Calibri"/>
                <a:sym typeface="Calibri"/>
              </a:rPr>
              <a:t>more of it!</a:t>
            </a:r>
            <a:endParaRPr sz="1000" b="0" i="0" u="none" strike="noStrike" cap="none">
              <a:solidFill>
                <a:schemeClr val="dk1"/>
              </a:solidFill>
              <a:latin typeface="Calibri"/>
              <a:ea typeface="Calibri"/>
              <a:cs typeface="Calibri"/>
              <a:sym typeface="Calibri"/>
            </a:endParaRPr>
          </a:p>
        </p:txBody>
      </p:sp>
      <p:sp>
        <p:nvSpPr>
          <p:cNvPr id="1544" name="Google Shape;1544;p56"/>
          <p:cNvSpPr txBox="1"/>
          <p:nvPr/>
        </p:nvSpPr>
        <p:spPr>
          <a:xfrm>
            <a:off x="1623329" y="6094781"/>
            <a:ext cx="5887500" cy="70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This was enough for Florey and Chain to </a:t>
            </a:r>
            <a:r>
              <a:rPr lang="en-GB" sz="1000" b="1" i="0" u="none" strike="noStrike" cap="none">
                <a:solidFill>
                  <a:schemeClr val="dk1"/>
                </a:solidFill>
                <a:latin typeface="Calibri"/>
                <a:ea typeface="Calibri"/>
                <a:cs typeface="Calibri"/>
                <a:sym typeface="Calibri"/>
              </a:rPr>
              <a:t>prove that penicillin worked</a:t>
            </a:r>
            <a:r>
              <a:rPr lang="en-GB" sz="1000" b="0" i="0" u="none" strike="noStrike" cap="none">
                <a:solidFill>
                  <a:schemeClr val="dk1"/>
                </a:solidFill>
                <a:latin typeface="Calibri"/>
                <a:ea typeface="Calibri"/>
                <a:cs typeface="Calibri"/>
                <a:sym typeface="Calibri"/>
              </a:rPr>
              <a:t>.  The USA agreed to fund </a:t>
            </a:r>
            <a:r>
              <a:rPr lang="en-GB" sz="1000" b="1" i="0" u="none" strike="noStrike" cap="none">
                <a:solidFill>
                  <a:schemeClr val="dk1"/>
                </a:solidFill>
                <a:latin typeface="Calibri"/>
                <a:ea typeface="Calibri"/>
                <a:cs typeface="Calibri"/>
                <a:sym typeface="Calibri"/>
              </a:rPr>
              <a:t>21 companies </a:t>
            </a:r>
            <a:r>
              <a:rPr lang="en-GB" sz="1000" b="0" i="0" u="none" strike="noStrike" cap="none">
                <a:solidFill>
                  <a:schemeClr val="dk1"/>
                </a:solidFill>
                <a:latin typeface="Calibri"/>
                <a:ea typeface="Calibri"/>
                <a:cs typeface="Calibri"/>
                <a:sym typeface="Calibri"/>
              </a:rPr>
              <a:t>to begin </a:t>
            </a:r>
            <a:r>
              <a:rPr lang="en-GB" sz="1000" b="1" i="0" u="none" strike="noStrike" cap="none">
                <a:solidFill>
                  <a:schemeClr val="dk1"/>
                </a:solidFill>
                <a:latin typeface="Calibri"/>
                <a:ea typeface="Calibri"/>
                <a:cs typeface="Calibri"/>
                <a:sym typeface="Calibri"/>
              </a:rPr>
              <a:t>mass producing </a:t>
            </a:r>
            <a:r>
              <a:rPr lang="en-GB" sz="1000" b="0" i="0" u="none" strike="noStrike" cap="none">
                <a:solidFill>
                  <a:schemeClr val="dk1"/>
                </a:solidFill>
                <a:latin typeface="Calibri"/>
                <a:ea typeface="Calibri"/>
                <a:cs typeface="Calibri"/>
                <a:sym typeface="Calibri"/>
              </a:rPr>
              <a:t>it.  </a:t>
            </a:r>
            <a:r>
              <a:rPr lang="en-GB" sz="1000" b="1" i="0" u="none" strike="noStrike" cap="none">
                <a:solidFill>
                  <a:schemeClr val="dk1"/>
                </a:solidFill>
                <a:latin typeface="Calibri"/>
                <a:ea typeface="Calibri"/>
                <a:cs typeface="Calibri"/>
                <a:sym typeface="Calibri"/>
              </a:rPr>
              <a:t>British pharmaceutical </a:t>
            </a:r>
            <a:r>
              <a:rPr lang="en-GB" sz="1000" b="0" i="0" u="none" strike="noStrike" cap="none">
                <a:solidFill>
                  <a:schemeClr val="dk1"/>
                </a:solidFill>
                <a:latin typeface="Calibri"/>
                <a:ea typeface="Calibri"/>
                <a:cs typeface="Calibri"/>
                <a:sym typeface="Calibri"/>
              </a:rPr>
              <a:t>companies became involved in 1943 when they began to ‘mass produce’ the drug.  By </a:t>
            </a:r>
            <a:r>
              <a:rPr lang="en-GB" sz="1000" b="1" i="0" u="none" strike="noStrike" cap="none">
                <a:solidFill>
                  <a:schemeClr val="dk1"/>
                </a:solidFill>
                <a:latin typeface="Calibri"/>
                <a:ea typeface="Calibri"/>
                <a:cs typeface="Calibri"/>
                <a:sym typeface="Calibri"/>
              </a:rPr>
              <a:t>D-Day</a:t>
            </a:r>
            <a:r>
              <a:rPr lang="en-GB" sz="1000" b="0" i="0" u="none" strike="noStrike" cap="none">
                <a:solidFill>
                  <a:schemeClr val="dk1"/>
                </a:solidFill>
                <a:latin typeface="Calibri"/>
                <a:ea typeface="Calibri"/>
                <a:cs typeface="Calibri"/>
                <a:sym typeface="Calibri"/>
              </a:rPr>
              <a:t> in June 1944, there was enough penicillin to treat all of the casualties that returned to Britain.</a:t>
            </a:r>
            <a:endParaRPr sz="1400" b="0" i="0" u="none" strike="noStrike" cap="none">
              <a:solidFill>
                <a:srgbClr val="000000"/>
              </a:solidFill>
              <a:latin typeface="Arial"/>
              <a:ea typeface="Arial"/>
              <a:cs typeface="Arial"/>
              <a:sym typeface="Arial"/>
            </a:endParaRPr>
          </a:p>
        </p:txBody>
      </p:sp>
      <p:sp>
        <p:nvSpPr>
          <p:cNvPr id="1545" name="Google Shape;1545;p56"/>
          <p:cNvSpPr txBox="1"/>
          <p:nvPr/>
        </p:nvSpPr>
        <p:spPr>
          <a:xfrm>
            <a:off x="9918390" y="3718044"/>
            <a:ext cx="2104800" cy="132360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chemeClr val="dk1"/>
                </a:solidFill>
                <a:latin typeface="Calibri"/>
                <a:ea typeface="Calibri"/>
                <a:cs typeface="Calibri"/>
                <a:sym typeface="Calibri"/>
              </a:rPr>
              <a:t>Key Individuals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chemeClr val="dk1"/>
                </a:solidFill>
                <a:latin typeface="Calibri"/>
                <a:ea typeface="Calibri"/>
                <a:cs typeface="Calibri"/>
                <a:sym typeface="Calibri"/>
              </a:rPr>
              <a:t>Florey</a:t>
            </a:r>
            <a:r>
              <a:rPr lang="en-GB" sz="1000" b="0" i="0" u="none" strike="noStrike" cap="none">
                <a:solidFill>
                  <a:schemeClr val="dk1"/>
                </a:solidFill>
                <a:latin typeface="Calibri"/>
                <a:ea typeface="Calibri"/>
                <a:cs typeface="Calibri"/>
                <a:sym typeface="Calibri"/>
              </a:rPr>
              <a:t> &amp; </a:t>
            </a:r>
            <a:r>
              <a:rPr lang="en-GB" sz="1000" b="1" i="0" u="none" strike="noStrike" cap="none">
                <a:solidFill>
                  <a:schemeClr val="dk1"/>
                </a:solidFill>
                <a:latin typeface="Calibri"/>
                <a:ea typeface="Calibri"/>
                <a:cs typeface="Calibri"/>
                <a:sym typeface="Calibri"/>
              </a:rPr>
              <a:t>Chain</a:t>
            </a:r>
            <a:r>
              <a:rPr lang="en-GB" sz="1000" b="0" i="0" u="none" strike="noStrike" cap="none">
                <a:solidFill>
                  <a:schemeClr val="dk1"/>
                </a:solidFill>
                <a:latin typeface="Calibri"/>
                <a:ea typeface="Calibri"/>
                <a:cs typeface="Calibri"/>
                <a:sym typeface="Calibri"/>
              </a:rPr>
              <a:t> built on the work by </a:t>
            </a:r>
            <a:r>
              <a:rPr lang="en-GB" sz="1000" b="1" i="0" u="none" strike="noStrike" cap="none">
                <a:solidFill>
                  <a:schemeClr val="dk1"/>
                </a:solidFill>
                <a:latin typeface="Calibri"/>
                <a:ea typeface="Calibri"/>
                <a:cs typeface="Calibri"/>
                <a:sym typeface="Calibri"/>
              </a:rPr>
              <a:t>Fleming’s chance discovery</a:t>
            </a:r>
            <a:r>
              <a:rPr lang="en-GB" sz="1000" b="0" i="0" u="none" strike="noStrike" cap="none">
                <a:solidFill>
                  <a:schemeClr val="dk1"/>
                </a:solidFill>
                <a:latin typeface="Calibri"/>
                <a:ea typeface="Calibri"/>
                <a:cs typeface="Calibri"/>
                <a:sym typeface="Calibri"/>
              </a:rPr>
              <a:t>.  They used their skills to prove penicillin worked. Florey even refused to </a:t>
            </a:r>
            <a:r>
              <a:rPr lang="en-GB" sz="1000" b="1" i="0" u="none" strike="noStrike" cap="none">
                <a:solidFill>
                  <a:schemeClr val="dk1"/>
                </a:solidFill>
                <a:latin typeface="Calibri"/>
                <a:ea typeface="Calibri"/>
                <a:cs typeface="Calibri"/>
                <a:sym typeface="Calibri"/>
              </a:rPr>
              <a:t>patent </a:t>
            </a:r>
            <a:r>
              <a:rPr lang="en-GB" sz="1000" b="0" i="0" u="none" strike="noStrike" cap="none">
                <a:solidFill>
                  <a:schemeClr val="dk1"/>
                </a:solidFill>
                <a:latin typeface="Calibri"/>
                <a:ea typeface="Calibri"/>
                <a:cs typeface="Calibri"/>
                <a:sym typeface="Calibri"/>
              </a:rPr>
              <a:t>the drug saying that it should be available for everyone to produce for the benefit of everyone.</a:t>
            </a:r>
            <a:endParaRPr sz="1400" b="0" i="0" u="none" strike="noStrike" cap="none">
              <a:solidFill>
                <a:srgbClr val="000000"/>
              </a:solidFill>
              <a:latin typeface="Arial"/>
              <a:ea typeface="Arial"/>
              <a:cs typeface="Arial"/>
              <a:sym typeface="Arial"/>
            </a:endParaRPr>
          </a:p>
        </p:txBody>
      </p:sp>
      <p:sp>
        <p:nvSpPr>
          <p:cNvPr id="1546" name="Google Shape;1546;p56"/>
          <p:cNvSpPr txBox="1"/>
          <p:nvPr/>
        </p:nvSpPr>
        <p:spPr>
          <a:xfrm>
            <a:off x="7665506" y="1250176"/>
            <a:ext cx="2104800" cy="163170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chemeClr val="dk1"/>
                </a:solidFill>
                <a:latin typeface="Calibri"/>
                <a:ea typeface="Calibri"/>
                <a:cs typeface="Calibri"/>
                <a:sym typeface="Calibri"/>
              </a:rPr>
              <a:t>New Scientific Methods &amp; Technology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By using microscopes and </a:t>
            </a:r>
            <a:r>
              <a:rPr lang="en-GB" sz="1000" b="1" i="0" u="none" strike="noStrike" cap="none">
                <a:solidFill>
                  <a:schemeClr val="dk1"/>
                </a:solidFill>
                <a:latin typeface="Calibri"/>
                <a:ea typeface="Calibri"/>
                <a:cs typeface="Calibri"/>
                <a:sym typeface="Calibri"/>
              </a:rPr>
              <a:t>petri dishes</a:t>
            </a:r>
            <a:r>
              <a:rPr lang="en-GB" sz="1000" b="0" i="0" u="none" strike="noStrike" cap="none">
                <a:solidFill>
                  <a:schemeClr val="dk1"/>
                </a:solidFill>
                <a:latin typeface="Calibri"/>
                <a:ea typeface="Calibri"/>
                <a:cs typeface="Calibri"/>
                <a:sym typeface="Calibri"/>
              </a:rPr>
              <a:t>, the scientists were able to closely watch and gain evidence of how penicillin killed bacteria. During the 1920s/30s, there were new ways of </a:t>
            </a:r>
            <a:r>
              <a:rPr lang="en-GB" sz="1000" b="1" i="0" u="none" strike="noStrike" cap="none">
                <a:solidFill>
                  <a:schemeClr val="dk1"/>
                </a:solidFill>
                <a:latin typeface="Calibri"/>
                <a:ea typeface="Calibri"/>
                <a:cs typeface="Calibri"/>
                <a:sym typeface="Calibri"/>
              </a:rPr>
              <a:t>mass producing </a:t>
            </a:r>
            <a:r>
              <a:rPr lang="en-GB" sz="1000" b="0" i="0" u="none" strike="noStrike" cap="none">
                <a:solidFill>
                  <a:schemeClr val="dk1"/>
                </a:solidFill>
                <a:latin typeface="Calibri"/>
                <a:ea typeface="Calibri"/>
                <a:cs typeface="Calibri"/>
                <a:sym typeface="Calibri"/>
              </a:rPr>
              <a:t>goods in factories.  Penicillin could only now be produced on a big enough scale. </a:t>
            </a:r>
            <a:endParaRPr sz="1400" b="0" i="0" u="none" strike="noStrike" cap="none">
              <a:solidFill>
                <a:srgbClr val="000000"/>
              </a:solidFill>
              <a:latin typeface="Arial"/>
              <a:ea typeface="Arial"/>
              <a:cs typeface="Arial"/>
              <a:sym typeface="Arial"/>
            </a:endParaRPr>
          </a:p>
        </p:txBody>
      </p:sp>
      <p:sp>
        <p:nvSpPr>
          <p:cNvPr id="1547" name="Google Shape;1547;p56"/>
          <p:cNvSpPr txBox="1"/>
          <p:nvPr/>
        </p:nvSpPr>
        <p:spPr>
          <a:xfrm>
            <a:off x="9918390" y="1250176"/>
            <a:ext cx="2104800" cy="163170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chemeClr val="dk1"/>
                </a:solidFill>
                <a:latin typeface="Calibri"/>
                <a:ea typeface="Calibri"/>
                <a:cs typeface="Calibri"/>
                <a:sym typeface="Calibri"/>
              </a:rPr>
              <a:t>Changing Attitudes in Society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As more wounded soldiers died from infections during WWI, there was a </a:t>
            </a:r>
            <a:r>
              <a:rPr lang="en-GB" sz="1000" b="1" i="0" u="none" strike="noStrike" cap="none">
                <a:solidFill>
                  <a:schemeClr val="dk1"/>
                </a:solidFill>
                <a:latin typeface="Calibri"/>
                <a:ea typeface="Calibri"/>
                <a:cs typeface="Calibri"/>
                <a:sym typeface="Calibri"/>
              </a:rPr>
              <a:t>huge demand </a:t>
            </a:r>
            <a:r>
              <a:rPr lang="en-GB" sz="1000" b="0" i="0" u="none" strike="noStrike" cap="none">
                <a:solidFill>
                  <a:schemeClr val="dk1"/>
                </a:solidFill>
                <a:latin typeface="Calibri"/>
                <a:ea typeface="Calibri"/>
                <a:cs typeface="Calibri"/>
                <a:sym typeface="Calibri"/>
              </a:rPr>
              <a:t>from the public to find a solution.  The public were willing to believe in and trust the new drug very quickly. This meant that the time needed for human trials was shorter before it was made available to the public. </a:t>
            </a:r>
            <a:endParaRPr sz="1400" b="0" i="0" u="none" strike="noStrike" cap="none">
              <a:solidFill>
                <a:srgbClr val="000000"/>
              </a:solidFill>
              <a:latin typeface="Arial"/>
              <a:ea typeface="Arial"/>
              <a:cs typeface="Arial"/>
              <a:sym typeface="Arial"/>
            </a:endParaRPr>
          </a:p>
        </p:txBody>
      </p:sp>
      <p:sp>
        <p:nvSpPr>
          <p:cNvPr id="1548" name="Google Shape;1548;p56"/>
          <p:cNvSpPr txBox="1"/>
          <p:nvPr/>
        </p:nvSpPr>
        <p:spPr>
          <a:xfrm>
            <a:off x="7553987" y="5180293"/>
            <a:ext cx="45966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The uses of Penicillin. </a:t>
            </a:r>
            <a:endParaRPr sz="1200" b="0" i="0" u="none" strike="noStrike" cap="none">
              <a:solidFill>
                <a:schemeClr val="lt1"/>
              </a:solidFill>
              <a:latin typeface="Calibri"/>
              <a:ea typeface="Calibri"/>
              <a:cs typeface="Calibri"/>
              <a:sym typeface="Calibri"/>
            </a:endParaRPr>
          </a:p>
        </p:txBody>
      </p:sp>
      <p:sp>
        <p:nvSpPr>
          <p:cNvPr id="1549" name="Google Shape;1549;p56"/>
          <p:cNvSpPr txBox="1"/>
          <p:nvPr/>
        </p:nvSpPr>
        <p:spPr>
          <a:xfrm>
            <a:off x="7553987" y="5479228"/>
            <a:ext cx="4589700" cy="132360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000"/>
              <a:buFont typeface="Noto Sans Symbols"/>
              <a:buChar char="❑"/>
            </a:pPr>
            <a:r>
              <a:rPr lang="en-GB" sz="1000" b="0" i="0" u="none" strike="noStrike" cap="none">
                <a:solidFill>
                  <a:schemeClr val="dk1"/>
                </a:solidFill>
                <a:latin typeface="Calibri"/>
                <a:ea typeface="Calibri"/>
                <a:cs typeface="Calibri"/>
                <a:sym typeface="Calibri"/>
              </a:rPr>
              <a:t>The development of penicillin </a:t>
            </a:r>
            <a:r>
              <a:rPr lang="en-GB" sz="1000" b="1" i="0" u="none" strike="noStrike" cap="none">
                <a:solidFill>
                  <a:schemeClr val="dk1"/>
                </a:solidFill>
                <a:latin typeface="Calibri"/>
                <a:ea typeface="Calibri"/>
                <a:cs typeface="Calibri"/>
                <a:sym typeface="Calibri"/>
              </a:rPr>
              <a:t>encouraged</a:t>
            </a:r>
            <a:r>
              <a:rPr lang="en-GB" sz="1000" b="0" i="0" u="none" strike="noStrike" cap="none">
                <a:solidFill>
                  <a:schemeClr val="dk1"/>
                </a:solidFill>
                <a:latin typeface="Calibri"/>
                <a:ea typeface="Calibri"/>
                <a:cs typeface="Calibri"/>
                <a:sym typeface="Calibri"/>
              </a:rPr>
              <a:t> scientists to look for other antibiotics.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Noto Sans Symbols"/>
              <a:buChar char="❑"/>
            </a:pPr>
            <a:r>
              <a:rPr lang="en-GB" sz="1000" b="1" i="0" u="none" strike="noStrike" cap="none">
                <a:solidFill>
                  <a:schemeClr val="dk1"/>
                </a:solidFill>
                <a:latin typeface="Calibri"/>
                <a:ea typeface="Calibri"/>
                <a:cs typeface="Calibri"/>
                <a:sym typeface="Calibri"/>
              </a:rPr>
              <a:t>Dorothy Hodgkin </a:t>
            </a:r>
            <a:r>
              <a:rPr lang="en-GB" sz="1000" b="0" i="0" u="none" strike="noStrike" cap="none">
                <a:solidFill>
                  <a:schemeClr val="dk1"/>
                </a:solidFill>
                <a:latin typeface="Calibri"/>
                <a:ea typeface="Calibri"/>
                <a:cs typeface="Calibri"/>
                <a:sym typeface="Calibri"/>
              </a:rPr>
              <a:t>mapped the chemical structure of penicillin. This meant scientists could begin creating other types of antibiotics for other diseases.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Noto Sans Symbols"/>
              <a:buChar char="❑"/>
            </a:pPr>
            <a:r>
              <a:rPr lang="en-GB" sz="1000" b="1" i="0" u="none" strike="noStrike" cap="none">
                <a:solidFill>
                  <a:schemeClr val="dk1"/>
                </a:solidFill>
                <a:latin typeface="Calibri"/>
                <a:ea typeface="Calibri"/>
                <a:cs typeface="Calibri"/>
                <a:sym typeface="Calibri"/>
              </a:rPr>
              <a:t>Confidence</a:t>
            </a:r>
            <a:r>
              <a:rPr lang="en-GB" sz="1000" b="0" i="0" u="none" strike="noStrike" cap="none">
                <a:solidFill>
                  <a:schemeClr val="dk1"/>
                </a:solidFill>
                <a:latin typeface="Calibri"/>
                <a:ea typeface="Calibri"/>
                <a:cs typeface="Calibri"/>
                <a:sym typeface="Calibri"/>
              </a:rPr>
              <a:t> in new medical treatments vastly increased.  People were more willing to allow experimentation.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Noto Sans Symbols"/>
              <a:buChar char="❑"/>
            </a:pPr>
            <a:r>
              <a:rPr lang="en-GB" sz="1000" b="0" i="0" u="none" strike="noStrike" cap="none">
                <a:solidFill>
                  <a:schemeClr val="dk1"/>
                </a:solidFill>
                <a:latin typeface="Calibri"/>
                <a:ea typeface="Calibri"/>
                <a:cs typeface="Calibri"/>
                <a:sym typeface="Calibri"/>
              </a:rPr>
              <a:t>Penicillin was effective against a </a:t>
            </a:r>
            <a:r>
              <a:rPr lang="en-GB" sz="1000" b="1" i="0" u="none" strike="noStrike" cap="none">
                <a:solidFill>
                  <a:schemeClr val="dk1"/>
                </a:solidFill>
                <a:latin typeface="Calibri"/>
                <a:ea typeface="Calibri"/>
                <a:cs typeface="Calibri"/>
                <a:sym typeface="Calibri"/>
              </a:rPr>
              <a:t>wide range of infections </a:t>
            </a:r>
            <a:r>
              <a:rPr lang="en-GB" sz="1000" b="0" i="0" u="none" strike="noStrike" cap="none">
                <a:solidFill>
                  <a:schemeClr val="dk1"/>
                </a:solidFill>
                <a:latin typeface="Calibri"/>
                <a:ea typeface="Calibri"/>
                <a:cs typeface="Calibri"/>
                <a:sym typeface="Calibri"/>
              </a:rPr>
              <a:t>not just one.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Noto Sans Symbols"/>
              <a:buChar char="❑"/>
            </a:pPr>
            <a:r>
              <a:rPr lang="en-GB" sz="1000" b="0" i="0" u="none" strike="noStrike" cap="none">
                <a:solidFill>
                  <a:schemeClr val="dk1"/>
                </a:solidFill>
                <a:latin typeface="Calibri"/>
                <a:ea typeface="Calibri"/>
                <a:cs typeface="Calibri"/>
                <a:sym typeface="Calibri"/>
              </a:rPr>
              <a:t>Florey, Chain and Fleming were awarded the </a:t>
            </a:r>
            <a:r>
              <a:rPr lang="en-GB" sz="1000" b="1" i="0" u="none" strike="noStrike" cap="none">
                <a:solidFill>
                  <a:schemeClr val="dk1"/>
                </a:solidFill>
                <a:latin typeface="Calibri"/>
                <a:ea typeface="Calibri"/>
                <a:cs typeface="Calibri"/>
                <a:sym typeface="Calibri"/>
              </a:rPr>
              <a:t>Nobel Prize </a:t>
            </a:r>
            <a:r>
              <a:rPr lang="en-GB" sz="1000" b="0" i="0" u="none" strike="noStrike" cap="none">
                <a:solidFill>
                  <a:schemeClr val="dk1"/>
                </a:solidFill>
                <a:latin typeface="Calibri"/>
                <a:ea typeface="Calibri"/>
                <a:cs typeface="Calibri"/>
                <a:sym typeface="Calibri"/>
              </a:rPr>
              <a:t>in 1945.</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Noto Sans Symbols"/>
              <a:buChar char="❑"/>
            </a:pPr>
            <a:r>
              <a:rPr lang="en-GB" sz="1000" b="0" i="0" u="none" strike="noStrike" cap="none">
                <a:solidFill>
                  <a:schemeClr val="dk1"/>
                </a:solidFill>
                <a:latin typeface="Calibri"/>
                <a:ea typeface="Calibri"/>
                <a:cs typeface="Calibri"/>
                <a:sym typeface="Calibri"/>
              </a:rPr>
              <a:t>After the war the </a:t>
            </a:r>
            <a:r>
              <a:rPr lang="en-GB" sz="1000" b="1" i="0" u="none" strike="noStrike" cap="none">
                <a:solidFill>
                  <a:schemeClr val="dk1"/>
                </a:solidFill>
                <a:latin typeface="Calibri"/>
                <a:ea typeface="Calibri"/>
                <a:cs typeface="Calibri"/>
                <a:sym typeface="Calibri"/>
              </a:rPr>
              <a:t>price</a:t>
            </a:r>
            <a:r>
              <a:rPr lang="en-GB" sz="1000" b="0" i="0" u="none" strike="noStrike" cap="none">
                <a:solidFill>
                  <a:schemeClr val="dk1"/>
                </a:solidFill>
                <a:latin typeface="Calibri"/>
                <a:ea typeface="Calibri"/>
                <a:cs typeface="Calibri"/>
                <a:sym typeface="Calibri"/>
              </a:rPr>
              <a:t> of the penicillin fell making it even more affordable.</a:t>
            </a:r>
            <a:endParaRPr sz="1400" b="0" i="0" u="none" strike="noStrike" cap="none">
              <a:solidFill>
                <a:srgbClr val="000000"/>
              </a:solidFill>
              <a:latin typeface="Arial"/>
              <a:ea typeface="Arial"/>
              <a:cs typeface="Arial"/>
              <a:sym typeface="Arial"/>
            </a:endParaRPr>
          </a:p>
        </p:txBody>
      </p:sp>
      <p:sp>
        <p:nvSpPr>
          <p:cNvPr id="1550" name="Google Shape;1550;p56"/>
          <p:cNvSpPr txBox="1"/>
          <p:nvPr/>
        </p:nvSpPr>
        <p:spPr>
          <a:xfrm>
            <a:off x="1623330" y="387657"/>
            <a:ext cx="10479000" cy="70800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Penicillin is a type of </a:t>
            </a:r>
            <a:r>
              <a:rPr lang="en-GB" sz="1000" b="1" i="0" u="none" strike="noStrike" cap="none">
                <a:solidFill>
                  <a:schemeClr val="dk1"/>
                </a:solidFill>
                <a:latin typeface="Calibri"/>
                <a:ea typeface="Calibri"/>
                <a:cs typeface="Calibri"/>
                <a:sym typeface="Calibri"/>
              </a:rPr>
              <a:t>antibiotic</a:t>
            </a:r>
            <a:r>
              <a:rPr lang="en-GB" sz="1000" b="0" i="0" u="none" strike="noStrike" cap="none">
                <a:solidFill>
                  <a:schemeClr val="dk1"/>
                </a:solidFill>
                <a:latin typeface="Calibri"/>
                <a:ea typeface="Calibri"/>
                <a:cs typeface="Calibri"/>
                <a:sym typeface="Calibri"/>
              </a:rPr>
              <a:t>.  This means that the drug </a:t>
            </a:r>
            <a:r>
              <a:rPr lang="en-GB" sz="1000" b="1" i="0" u="none" strike="noStrike" cap="none">
                <a:solidFill>
                  <a:schemeClr val="dk1"/>
                </a:solidFill>
                <a:latin typeface="Calibri"/>
                <a:ea typeface="Calibri"/>
                <a:cs typeface="Calibri"/>
                <a:sym typeface="Calibri"/>
              </a:rPr>
              <a:t>fights infections </a:t>
            </a:r>
            <a:r>
              <a:rPr lang="en-GB" sz="1000" b="0" i="0" u="none" strike="noStrike" cap="none">
                <a:solidFill>
                  <a:schemeClr val="dk1"/>
                </a:solidFill>
                <a:latin typeface="Calibri"/>
                <a:ea typeface="Calibri"/>
                <a:cs typeface="Calibri"/>
                <a:sym typeface="Calibri"/>
              </a:rPr>
              <a:t>in the body. Throughout history, people had been dying from simple cuts and scratches which had become </a:t>
            </a:r>
            <a:r>
              <a:rPr lang="en-GB" sz="1000" b="1" i="0" u="none" strike="noStrike" cap="none">
                <a:solidFill>
                  <a:schemeClr val="dk1"/>
                </a:solidFill>
                <a:latin typeface="Calibri"/>
                <a:ea typeface="Calibri"/>
                <a:cs typeface="Calibri"/>
                <a:sym typeface="Calibri"/>
              </a:rPr>
              <a:t>infected</a:t>
            </a:r>
            <a:r>
              <a:rPr lang="en-GB" sz="1000" b="0" i="0" u="none" strike="noStrike" cap="none">
                <a:solidFill>
                  <a:schemeClr val="dk1"/>
                </a:solidFill>
                <a:latin typeface="Calibri"/>
                <a:ea typeface="Calibri"/>
                <a:cs typeface="Calibri"/>
                <a:sym typeface="Calibri"/>
              </a:rPr>
              <a:t> and nothing could  be done to stop bacteria growing. The discovery and development of ‘</a:t>
            </a:r>
            <a:r>
              <a:rPr lang="en-GB" sz="1000" b="1" i="0" u="none" strike="noStrike" cap="none">
                <a:solidFill>
                  <a:schemeClr val="dk1"/>
                </a:solidFill>
                <a:latin typeface="Calibri"/>
                <a:ea typeface="Calibri"/>
                <a:cs typeface="Calibri"/>
                <a:sym typeface="Calibri"/>
              </a:rPr>
              <a:t>penicillin</a:t>
            </a:r>
            <a:r>
              <a:rPr lang="en-GB" sz="1000" b="0" i="0" u="none" strike="noStrike" cap="none">
                <a:solidFill>
                  <a:schemeClr val="dk1"/>
                </a:solidFill>
                <a:latin typeface="Calibri"/>
                <a:ea typeface="Calibri"/>
                <a:cs typeface="Calibri"/>
                <a:sym typeface="Calibri"/>
              </a:rPr>
              <a:t>’ however, was a huge </a:t>
            </a:r>
            <a:r>
              <a:rPr lang="en-GB" sz="1000" b="1" i="0" u="none" strike="noStrike" cap="none">
                <a:solidFill>
                  <a:schemeClr val="dk1"/>
                </a:solidFill>
                <a:latin typeface="Calibri"/>
                <a:ea typeface="Calibri"/>
                <a:cs typeface="Calibri"/>
                <a:sym typeface="Calibri"/>
              </a:rPr>
              <a:t>turning point </a:t>
            </a:r>
            <a:r>
              <a:rPr lang="en-GB" sz="1000" b="0" i="0" u="none" strike="noStrike" cap="none">
                <a:solidFill>
                  <a:schemeClr val="dk1"/>
                </a:solidFill>
                <a:latin typeface="Calibri"/>
                <a:ea typeface="Calibri"/>
                <a:cs typeface="Calibri"/>
                <a:sym typeface="Calibri"/>
              </a:rPr>
              <a:t>for the treatment and prevention of disease.  When it was first released to the public in the 1950s, many called it a ‘</a:t>
            </a:r>
            <a:r>
              <a:rPr lang="en-GB" sz="1000" b="1" i="0" u="none" strike="noStrike" cap="none">
                <a:solidFill>
                  <a:schemeClr val="dk1"/>
                </a:solidFill>
                <a:latin typeface="Calibri"/>
                <a:ea typeface="Calibri"/>
                <a:cs typeface="Calibri"/>
                <a:sym typeface="Calibri"/>
              </a:rPr>
              <a:t>miracle cure</a:t>
            </a:r>
            <a:r>
              <a:rPr lang="en-GB" sz="1000" b="0" i="0" u="none" strike="noStrike" cap="none">
                <a:solidFill>
                  <a:schemeClr val="dk1"/>
                </a:solidFill>
                <a:latin typeface="Calibri"/>
                <a:ea typeface="Calibri"/>
                <a:cs typeface="Calibri"/>
                <a:sym typeface="Calibri"/>
              </a:rPr>
              <a:t>’ and even ‘</a:t>
            </a:r>
            <a:r>
              <a:rPr lang="en-GB" sz="1000" b="1" i="0" u="none" strike="noStrike" cap="none">
                <a:solidFill>
                  <a:schemeClr val="dk1"/>
                </a:solidFill>
                <a:latin typeface="Calibri"/>
                <a:ea typeface="Calibri"/>
                <a:cs typeface="Calibri"/>
                <a:sym typeface="Calibri"/>
              </a:rPr>
              <a:t>magic</a:t>
            </a:r>
            <a:r>
              <a:rPr lang="en-GB" sz="1000" b="0" i="0" u="none" strike="noStrike" cap="none">
                <a:solidFill>
                  <a:schemeClr val="dk1"/>
                </a:solidFill>
                <a:latin typeface="Calibri"/>
                <a:ea typeface="Calibri"/>
                <a:cs typeface="Calibri"/>
                <a:sym typeface="Calibri"/>
              </a:rPr>
              <a:t>’. It is estimated that it has saved over </a:t>
            </a:r>
            <a:r>
              <a:rPr lang="en-GB" sz="1000" b="1" i="0" u="none" strike="noStrike" cap="none">
                <a:solidFill>
                  <a:schemeClr val="dk1"/>
                </a:solidFill>
                <a:latin typeface="Calibri"/>
                <a:ea typeface="Calibri"/>
                <a:cs typeface="Calibri"/>
                <a:sym typeface="Calibri"/>
              </a:rPr>
              <a:t>200 million lives</a:t>
            </a:r>
            <a:r>
              <a:rPr lang="en-GB" sz="1000" b="0" i="0" u="none" strike="noStrike" cap="none">
                <a:solidFill>
                  <a:schemeClr val="dk1"/>
                </a:solidFill>
                <a:latin typeface="Calibri"/>
                <a:ea typeface="Calibri"/>
                <a:cs typeface="Calibri"/>
                <a:sym typeface="Calibri"/>
              </a:rPr>
              <a:t>.  Today, we simply see penicillin as an </a:t>
            </a:r>
            <a:r>
              <a:rPr lang="en-GB" sz="1000" b="1" i="0" u="none" strike="noStrike" cap="none">
                <a:solidFill>
                  <a:schemeClr val="dk1"/>
                </a:solidFill>
                <a:latin typeface="Calibri"/>
                <a:ea typeface="Calibri"/>
                <a:cs typeface="Calibri"/>
                <a:sym typeface="Calibri"/>
              </a:rPr>
              <a:t>everyday drug </a:t>
            </a:r>
            <a:r>
              <a:rPr lang="en-GB" sz="1000" b="0" i="0" u="none" strike="noStrike" cap="none">
                <a:solidFill>
                  <a:schemeClr val="dk1"/>
                </a:solidFill>
                <a:latin typeface="Calibri"/>
                <a:ea typeface="Calibri"/>
                <a:cs typeface="Calibri"/>
                <a:sym typeface="Calibri"/>
              </a:rPr>
              <a:t>for a variety of infections.  The only issue however, is that some diseases have become </a:t>
            </a:r>
            <a:r>
              <a:rPr lang="en-GB" sz="1000" b="1" i="0" u="none" strike="noStrike" cap="none">
                <a:solidFill>
                  <a:schemeClr val="dk1"/>
                </a:solidFill>
                <a:latin typeface="Calibri"/>
                <a:ea typeface="Calibri"/>
                <a:cs typeface="Calibri"/>
                <a:sym typeface="Calibri"/>
              </a:rPr>
              <a:t>resistant to penicillin </a:t>
            </a:r>
            <a:r>
              <a:rPr lang="en-GB" sz="1000" b="0" i="0" u="none" strike="noStrike" cap="none">
                <a:solidFill>
                  <a:schemeClr val="dk1"/>
                </a:solidFill>
                <a:latin typeface="Calibri"/>
                <a:ea typeface="Calibri"/>
                <a:cs typeface="Calibri"/>
                <a:sym typeface="Calibri"/>
              </a:rPr>
              <a:t>and scientists are now looking for other, antibiotics.</a:t>
            </a:r>
            <a:endParaRPr sz="1400" b="0" i="0" u="none" strike="noStrike" cap="none">
              <a:solidFill>
                <a:srgbClr val="000000"/>
              </a:solidFill>
              <a:latin typeface="Arial"/>
              <a:ea typeface="Arial"/>
              <a:cs typeface="Arial"/>
              <a:sym typeface="Arial"/>
            </a:endParaRPr>
          </a:p>
        </p:txBody>
      </p:sp>
      <p:sp>
        <p:nvSpPr>
          <p:cNvPr id="1551" name="Google Shape;1551;p56"/>
          <p:cNvSpPr txBox="1"/>
          <p:nvPr/>
        </p:nvSpPr>
        <p:spPr>
          <a:xfrm>
            <a:off x="42432" y="5024315"/>
            <a:ext cx="1497300" cy="861900"/>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Ernst Chain was a Jew who escaped Nazi Germany during the Second World War and came to Britain.</a:t>
            </a:r>
            <a:endParaRPr sz="1400" b="0" i="0" u="none" strike="noStrike" cap="none">
              <a:solidFill>
                <a:srgbClr val="000000"/>
              </a:solidFill>
              <a:latin typeface="Arial"/>
              <a:ea typeface="Arial"/>
              <a:cs typeface="Arial"/>
              <a:sym typeface="Arial"/>
            </a:endParaRPr>
          </a:p>
        </p:txBody>
      </p:sp>
      <p:sp>
        <p:nvSpPr>
          <p:cNvPr id="1552" name="Google Shape;1552;p56"/>
          <p:cNvSpPr txBox="1"/>
          <p:nvPr/>
        </p:nvSpPr>
        <p:spPr>
          <a:xfrm>
            <a:off x="1623329" y="1416716"/>
            <a:ext cx="3223500" cy="132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chemeClr val="dk1"/>
                </a:solidFill>
                <a:latin typeface="Calibri"/>
                <a:ea typeface="Calibri"/>
                <a:cs typeface="Calibri"/>
                <a:sym typeface="Calibri"/>
              </a:rPr>
              <a:t>Alexander Fleming </a:t>
            </a:r>
            <a:r>
              <a:rPr lang="en-GB" sz="1000" b="0" i="0" u="none" strike="noStrike" cap="none">
                <a:solidFill>
                  <a:schemeClr val="dk1"/>
                </a:solidFill>
                <a:latin typeface="Calibri"/>
                <a:ea typeface="Calibri"/>
                <a:cs typeface="Calibri"/>
                <a:sym typeface="Calibri"/>
              </a:rPr>
              <a:t>was British doctor. He treated wounded soldiers during the </a:t>
            </a:r>
            <a:r>
              <a:rPr lang="en-GB" sz="1000" b="1" i="0" u="none" strike="noStrike" cap="none">
                <a:solidFill>
                  <a:schemeClr val="dk1"/>
                </a:solidFill>
                <a:latin typeface="Calibri"/>
                <a:ea typeface="Calibri"/>
                <a:cs typeface="Calibri"/>
                <a:sym typeface="Calibri"/>
              </a:rPr>
              <a:t>First World War </a:t>
            </a:r>
            <a:r>
              <a:rPr lang="en-GB" sz="1000" b="0" i="0" u="none" strike="noStrike" cap="none">
                <a:solidFill>
                  <a:schemeClr val="dk1"/>
                </a:solidFill>
                <a:latin typeface="Calibri"/>
                <a:ea typeface="Calibri"/>
                <a:cs typeface="Calibri"/>
                <a:sym typeface="Calibri"/>
              </a:rPr>
              <a:t>and was shocked at how many died from simple </a:t>
            </a:r>
            <a:r>
              <a:rPr lang="en-GB" sz="1000" b="1" i="0" u="none" strike="noStrike" cap="none">
                <a:solidFill>
                  <a:schemeClr val="dk1"/>
                </a:solidFill>
                <a:latin typeface="Calibri"/>
                <a:ea typeface="Calibri"/>
                <a:cs typeface="Calibri"/>
                <a:sym typeface="Calibri"/>
              </a:rPr>
              <a:t>infections</a:t>
            </a:r>
            <a:r>
              <a:rPr lang="en-GB" sz="1000" b="0" i="0" u="none" strike="noStrike" cap="none">
                <a:solidFill>
                  <a:schemeClr val="dk1"/>
                </a:solidFill>
                <a:latin typeface="Calibri"/>
                <a:ea typeface="Calibri"/>
                <a:cs typeface="Calibri"/>
                <a:sym typeface="Calibri"/>
              </a:rPr>
              <a:t>. After the war, he began investigating chemicals that could fight these infections.  In </a:t>
            </a:r>
            <a:r>
              <a:rPr lang="en-GB" sz="1000" b="1" i="0" u="none" strike="noStrike" cap="none">
                <a:solidFill>
                  <a:schemeClr val="dk1"/>
                </a:solidFill>
                <a:latin typeface="Calibri"/>
                <a:ea typeface="Calibri"/>
                <a:cs typeface="Calibri"/>
                <a:sym typeface="Calibri"/>
              </a:rPr>
              <a:t>1928</a:t>
            </a:r>
            <a:r>
              <a:rPr lang="en-GB" sz="1000" b="0" i="0" u="none" strike="noStrike" cap="none">
                <a:solidFill>
                  <a:schemeClr val="dk1"/>
                </a:solidFill>
                <a:latin typeface="Calibri"/>
                <a:ea typeface="Calibri"/>
                <a:cs typeface="Calibri"/>
                <a:sym typeface="Calibri"/>
              </a:rPr>
              <a:t>, he noticed something unusual about his </a:t>
            </a:r>
            <a:r>
              <a:rPr lang="en-GB" sz="1000" b="1" i="0" u="none" strike="noStrike" cap="none">
                <a:solidFill>
                  <a:schemeClr val="dk1"/>
                </a:solidFill>
                <a:latin typeface="Calibri"/>
                <a:ea typeface="Calibri"/>
                <a:cs typeface="Calibri"/>
                <a:sym typeface="Calibri"/>
              </a:rPr>
              <a:t>dirty petri dishes</a:t>
            </a:r>
            <a:r>
              <a:rPr lang="en-GB" sz="1000" b="0" i="0" u="none" strike="noStrike" cap="none">
                <a:solidFill>
                  <a:schemeClr val="dk1"/>
                </a:solidFill>
                <a:latin typeface="Calibri"/>
                <a:ea typeface="Calibri"/>
                <a:cs typeface="Calibri"/>
                <a:sym typeface="Calibri"/>
              </a:rPr>
              <a:t>.  One had developed a </a:t>
            </a:r>
            <a:r>
              <a:rPr lang="en-GB" sz="1000" b="1" i="0" u="none" strike="noStrike" cap="none">
                <a:solidFill>
                  <a:schemeClr val="dk1"/>
                </a:solidFill>
                <a:latin typeface="Calibri"/>
                <a:ea typeface="Calibri"/>
                <a:cs typeface="Calibri"/>
                <a:sym typeface="Calibri"/>
              </a:rPr>
              <a:t>mould </a:t>
            </a:r>
            <a:r>
              <a:rPr lang="en-GB" sz="1000" b="0" i="0" u="none" strike="noStrike" cap="none">
                <a:solidFill>
                  <a:schemeClr val="dk1"/>
                </a:solidFill>
                <a:latin typeface="Calibri"/>
                <a:ea typeface="Calibri"/>
                <a:cs typeface="Calibri"/>
                <a:sym typeface="Calibri"/>
              </a:rPr>
              <a:t>but</a:t>
            </a:r>
            <a:r>
              <a:rPr lang="en-GB" sz="1000" b="1" i="0" u="none" strike="noStrike" cap="none">
                <a:solidFill>
                  <a:schemeClr val="dk1"/>
                </a:solidFill>
                <a:latin typeface="Calibri"/>
                <a:ea typeface="Calibri"/>
                <a:cs typeface="Calibri"/>
                <a:sym typeface="Calibri"/>
              </a:rPr>
              <a:t> </a:t>
            </a:r>
            <a:r>
              <a:rPr lang="en-GB" sz="1000" b="0" i="0" u="none" strike="noStrike" cap="none">
                <a:solidFill>
                  <a:schemeClr val="dk1"/>
                </a:solidFill>
                <a:latin typeface="Calibri"/>
                <a:ea typeface="Calibri"/>
                <a:cs typeface="Calibri"/>
                <a:sym typeface="Calibri"/>
              </a:rPr>
              <a:t>it looked like the mould had killed the harmful bacteria in the dish.  He tested the mould and named it </a:t>
            </a:r>
            <a:r>
              <a:rPr lang="en-GB" sz="1000" b="1" i="0" u="none" strike="noStrike" cap="none">
                <a:solidFill>
                  <a:schemeClr val="dk1"/>
                </a:solidFill>
                <a:latin typeface="Calibri"/>
                <a:ea typeface="Calibri"/>
                <a:cs typeface="Calibri"/>
                <a:sym typeface="Calibri"/>
              </a:rPr>
              <a:t>penicillin</a:t>
            </a:r>
            <a:r>
              <a:rPr lang="en-GB" sz="10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553" name="Google Shape;1553;p56"/>
          <p:cNvSpPr txBox="1"/>
          <p:nvPr/>
        </p:nvSpPr>
        <p:spPr>
          <a:xfrm>
            <a:off x="1623329" y="3063046"/>
            <a:ext cx="3223500" cy="1477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In </a:t>
            </a:r>
            <a:r>
              <a:rPr lang="en-GB" sz="1000" b="1" i="0" u="none" strike="noStrike" cap="none">
                <a:solidFill>
                  <a:schemeClr val="dk1"/>
                </a:solidFill>
                <a:latin typeface="Calibri"/>
                <a:ea typeface="Calibri"/>
                <a:cs typeface="Calibri"/>
                <a:sym typeface="Calibri"/>
              </a:rPr>
              <a:t>1939</a:t>
            </a:r>
            <a:r>
              <a:rPr lang="en-GB" sz="1000" b="0" i="0" u="none" strike="noStrike" cap="none">
                <a:solidFill>
                  <a:schemeClr val="dk1"/>
                </a:solidFill>
                <a:latin typeface="Calibri"/>
                <a:ea typeface="Calibri"/>
                <a:cs typeface="Calibri"/>
                <a:sym typeface="Calibri"/>
              </a:rPr>
              <a:t>, </a:t>
            </a:r>
            <a:r>
              <a:rPr lang="en-GB" sz="1000" b="1" i="0" u="none" strike="noStrike" cap="none">
                <a:solidFill>
                  <a:schemeClr val="dk1"/>
                </a:solidFill>
                <a:latin typeface="Calibri"/>
                <a:ea typeface="Calibri"/>
                <a:cs typeface="Calibri"/>
                <a:sym typeface="Calibri"/>
              </a:rPr>
              <a:t>Howard Florey </a:t>
            </a:r>
            <a:r>
              <a:rPr lang="en-GB" sz="1000" b="0" i="0" u="none" strike="noStrike" cap="none">
                <a:solidFill>
                  <a:schemeClr val="dk1"/>
                </a:solidFill>
                <a:latin typeface="Calibri"/>
                <a:ea typeface="Calibri"/>
                <a:cs typeface="Calibri"/>
                <a:sym typeface="Calibri"/>
              </a:rPr>
              <a:t>and </a:t>
            </a:r>
            <a:r>
              <a:rPr lang="en-GB" sz="1000" b="1" i="0" u="none" strike="noStrike" cap="none">
                <a:solidFill>
                  <a:schemeClr val="dk1"/>
                </a:solidFill>
                <a:latin typeface="Calibri"/>
                <a:ea typeface="Calibri"/>
                <a:cs typeface="Calibri"/>
                <a:sym typeface="Calibri"/>
              </a:rPr>
              <a:t>Ernst Chain </a:t>
            </a:r>
            <a:r>
              <a:rPr lang="en-GB" sz="1000" b="0" i="0" u="none" strike="noStrike" cap="none">
                <a:solidFill>
                  <a:schemeClr val="dk1"/>
                </a:solidFill>
                <a:latin typeface="Calibri"/>
                <a:ea typeface="Calibri"/>
                <a:cs typeface="Calibri"/>
                <a:sym typeface="Calibri"/>
              </a:rPr>
              <a:t>worked with each other at </a:t>
            </a:r>
            <a:r>
              <a:rPr lang="en-GB" sz="1000" b="1" i="0" u="none" strike="noStrike" cap="none">
                <a:solidFill>
                  <a:schemeClr val="dk1"/>
                </a:solidFill>
                <a:latin typeface="Calibri"/>
                <a:ea typeface="Calibri"/>
                <a:cs typeface="Calibri"/>
                <a:sym typeface="Calibri"/>
              </a:rPr>
              <a:t>Oxford Medical School</a:t>
            </a:r>
            <a:r>
              <a:rPr lang="en-GB" sz="1000" b="0" i="0" u="none" strike="noStrike" cap="none">
                <a:solidFill>
                  <a:schemeClr val="dk1"/>
                </a:solidFill>
                <a:latin typeface="Calibri"/>
                <a:ea typeface="Calibri"/>
                <a:cs typeface="Calibri"/>
                <a:sym typeface="Calibri"/>
              </a:rPr>
              <a:t>.  They were researching new types of antibiotics. While they were searching through older pieces of medical research, they came across Fleming’s work from 10 years before. They decided to give Fleming’s theory about penicillin another trial.  Chain began creating the mould in his lab before using it in tests.  In 1940, Florey and Chain tested penicillin on infected mice and the results were very promising.  </a:t>
            </a:r>
            <a:endParaRPr sz="1400" b="0" i="0" u="none" strike="noStrike" cap="none">
              <a:solidFill>
                <a:srgbClr val="000000"/>
              </a:solidFill>
              <a:latin typeface="Arial"/>
              <a:ea typeface="Arial"/>
              <a:cs typeface="Arial"/>
              <a:sym typeface="Arial"/>
            </a:endParaRPr>
          </a:p>
        </p:txBody>
      </p:sp>
      <p:sp>
        <p:nvSpPr>
          <p:cNvPr id="1554" name="Google Shape;1554;p56"/>
          <p:cNvSpPr txBox="1"/>
          <p:nvPr/>
        </p:nvSpPr>
        <p:spPr>
          <a:xfrm>
            <a:off x="4902296" y="3061328"/>
            <a:ext cx="2623800" cy="1477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However, their challenge was producing </a:t>
            </a:r>
            <a:r>
              <a:rPr lang="en-GB" sz="1000" b="1" i="0" u="none" strike="noStrike" cap="none">
                <a:solidFill>
                  <a:schemeClr val="dk1"/>
                </a:solidFill>
                <a:latin typeface="Calibri"/>
                <a:ea typeface="Calibri"/>
                <a:cs typeface="Calibri"/>
                <a:sym typeface="Calibri"/>
              </a:rPr>
              <a:t>enough penicillin</a:t>
            </a:r>
            <a:r>
              <a:rPr lang="en-GB" sz="1000" b="0" i="0" u="none" strike="noStrike" cap="none">
                <a:solidFill>
                  <a:schemeClr val="dk1"/>
                </a:solidFill>
                <a:latin typeface="Calibri"/>
                <a:ea typeface="Calibri"/>
                <a:cs typeface="Calibri"/>
                <a:sym typeface="Calibri"/>
              </a:rPr>
              <a:t>.  The penicillin itself was a tiny part of the mould which meant that huge amounts of mould had to be grown before it was possible to test on humans who were much bigger than their test mice. They began growing as much mould as they could, using anything they could get their hands on – even bath tubs. </a:t>
            </a:r>
            <a:endParaRPr sz="1400" b="0" i="0" u="none" strike="noStrike" cap="none">
              <a:solidFill>
                <a:srgbClr val="000000"/>
              </a:solidFill>
              <a:latin typeface="Arial"/>
              <a:ea typeface="Arial"/>
              <a:cs typeface="Arial"/>
              <a:sym typeface="Arial"/>
            </a:endParaRPr>
          </a:p>
        </p:txBody>
      </p:sp>
      <p:sp>
        <p:nvSpPr>
          <p:cNvPr id="1555" name="Google Shape;1555;p56"/>
          <p:cNvSpPr txBox="1"/>
          <p:nvPr/>
        </p:nvSpPr>
        <p:spPr>
          <a:xfrm>
            <a:off x="1623329" y="4574381"/>
            <a:ext cx="2877000" cy="1477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Florey could not get help from any British pharmaceutical companies as they were focussed on producing medicines for the </a:t>
            </a:r>
            <a:r>
              <a:rPr lang="en-GB" sz="1000" b="1" i="0" u="none" strike="noStrike" cap="none">
                <a:solidFill>
                  <a:schemeClr val="dk1"/>
                </a:solidFill>
                <a:latin typeface="Calibri"/>
                <a:ea typeface="Calibri"/>
                <a:cs typeface="Calibri"/>
                <a:sym typeface="Calibri"/>
              </a:rPr>
              <a:t>Second World War</a:t>
            </a:r>
            <a:r>
              <a:rPr lang="en-GB" sz="1000" b="0" i="0" u="none" strike="noStrike" cap="none">
                <a:solidFill>
                  <a:schemeClr val="dk1"/>
                </a:solidFill>
                <a:latin typeface="Calibri"/>
                <a:ea typeface="Calibri"/>
                <a:cs typeface="Calibri"/>
                <a:sym typeface="Calibri"/>
              </a:rPr>
              <a:t>. However, in 1941, Florey visited the </a:t>
            </a:r>
            <a:r>
              <a:rPr lang="en-GB" sz="1000" b="1" i="0" u="none" strike="noStrike" cap="none">
                <a:solidFill>
                  <a:schemeClr val="dk1"/>
                </a:solidFill>
                <a:latin typeface="Calibri"/>
                <a:ea typeface="Calibri"/>
                <a:cs typeface="Calibri"/>
                <a:sym typeface="Calibri"/>
              </a:rPr>
              <a:t>USA</a:t>
            </a:r>
            <a:r>
              <a:rPr lang="en-GB" sz="1000" b="0" i="0" u="none" strike="noStrike" cap="none">
                <a:solidFill>
                  <a:schemeClr val="dk1"/>
                </a:solidFill>
                <a:latin typeface="Calibri"/>
                <a:ea typeface="Calibri"/>
                <a:cs typeface="Calibri"/>
                <a:sym typeface="Calibri"/>
              </a:rPr>
              <a:t> who had not yet joined the war and convinced them to begin producing  penicillin.  In 1942, The US companies began growing the mould in bigger factories.  It was such a slow process that even after a year, there was only enough penicillin to treat </a:t>
            </a:r>
            <a:r>
              <a:rPr lang="en-GB" sz="1000" b="1" i="0" u="none" strike="noStrike" cap="none">
                <a:solidFill>
                  <a:schemeClr val="dk1"/>
                </a:solidFill>
                <a:latin typeface="Calibri"/>
                <a:ea typeface="Calibri"/>
                <a:cs typeface="Calibri"/>
                <a:sym typeface="Calibri"/>
              </a:rPr>
              <a:t>10 people</a:t>
            </a:r>
            <a:r>
              <a:rPr lang="en-GB" sz="10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556" name="Google Shape;1556;p56"/>
          <p:cNvSpPr txBox="1"/>
          <p:nvPr/>
        </p:nvSpPr>
        <p:spPr>
          <a:xfrm>
            <a:off x="7663564" y="3718044"/>
            <a:ext cx="2106600" cy="132360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chemeClr val="dk1"/>
                </a:solidFill>
                <a:latin typeface="Calibri"/>
                <a:ea typeface="Calibri"/>
                <a:cs typeface="Calibri"/>
                <a:sym typeface="Calibri"/>
              </a:rPr>
              <a:t>Government Support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The </a:t>
            </a:r>
            <a:r>
              <a:rPr lang="en-GB" sz="1000" b="1" i="0" u="none" strike="noStrike" cap="none">
                <a:solidFill>
                  <a:schemeClr val="dk1"/>
                </a:solidFill>
                <a:latin typeface="Calibri"/>
                <a:ea typeface="Calibri"/>
                <a:cs typeface="Calibri"/>
                <a:sym typeface="Calibri"/>
              </a:rPr>
              <a:t>US government </a:t>
            </a:r>
            <a:r>
              <a:rPr lang="en-GB" sz="1000" b="0" i="0" u="none" strike="noStrike" cap="none">
                <a:solidFill>
                  <a:schemeClr val="dk1"/>
                </a:solidFill>
                <a:latin typeface="Calibri"/>
                <a:ea typeface="Calibri"/>
                <a:cs typeface="Calibri"/>
                <a:sym typeface="Calibri"/>
              </a:rPr>
              <a:t>agreed to </a:t>
            </a:r>
            <a:r>
              <a:rPr lang="en-GB" sz="1000" b="1" i="0" u="none" strike="noStrike" cap="none">
                <a:solidFill>
                  <a:schemeClr val="dk1"/>
                </a:solidFill>
                <a:latin typeface="Calibri"/>
                <a:ea typeface="Calibri"/>
                <a:cs typeface="Calibri"/>
                <a:sym typeface="Calibri"/>
              </a:rPr>
              <a:t>fund</a:t>
            </a:r>
            <a:r>
              <a:rPr lang="en-GB" sz="1000" b="0" i="0" u="none" strike="noStrike" cap="none">
                <a:solidFill>
                  <a:schemeClr val="dk1"/>
                </a:solidFill>
                <a:latin typeface="Calibri"/>
                <a:ea typeface="Calibri"/>
                <a:cs typeface="Calibri"/>
                <a:sym typeface="Calibri"/>
              </a:rPr>
              <a:t> Florey’s research for 5 years.  This allowed him to produce enough penicillin to prove that it could fight infection in humans.  Support from the USA also persuaded UK companies to start their production.</a:t>
            </a:r>
            <a:endParaRPr sz="1400" b="0" i="0" u="none" strike="noStrike" cap="none">
              <a:solidFill>
                <a:srgbClr val="000000"/>
              </a:solidFill>
              <a:latin typeface="Arial"/>
              <a:ea typeface="Arial"/>
              <a:cs typeface="Arial"/>
              <a:sym typeface="Arial"/>
            </a:endParaRPr>
          </a:p>
        </p:txBody>
      </p:sp>
      <p:sp>
        <p:nvSpPr>
          <p:cNvPr id="1557" name="Google Shape;1557;p56"/>
          <p:cNvSpPr txBox="1"/>
          <p:nvPr/>
        </p:nvSpPr>
        <p:spPr>
          <a:xfrm>
            <a:off x="9015148" y="2930386"/>
            <a:ext cx="1667400" cy="738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Calibri"/>
                <a:ea typeface="Calibri"/>
                <a:cs typeface="Calibri"/>
                <a:sym typeface="Calibri"/>
              </a:rPr>
              <a:t>Factors that helped Penicillin’s Production</a:t>
            </a:r>
            <a:endParaRPr sz="1400" b="0" i="0" u="none" strike="noStrike" cap="none">
              <a:solidFill>
                <a:schemeClr val="lt1"/>
              </a:solidFill>
              <a:latin typeface="Calibri"/>
              <a:ea typeface="Calibri"/>
              <a:cs typeface="Calibri"/>
              <a:sym typeface="Calibri"/>
            </a:endParaRPr>
          </a:p>
        </p:txBody>
      </p:sp>
      <p:cxnSp>
        <p:nvCxnSpPr>
          <p:cNvPr id="1558" name="Google Shape;1558;p56"/>
          <p:cNvCxnSpPr>
            <a:stCxn id="1557" idx="3"/>
            <a:endCxn id="1547" idx="2"/>
          </p:cNvCxnSpPr>
          <p:nvPr/>
        </p:nvCxnSpPr>
        <p:spPr>
          <a:xfrm rot="10800000" flipH="1">
            <a:off x="10682548" y="2881936"/>
            <a:ext cx="288300" cy="417900"/>
          </a:xfrm>
          <a:prstGeom prst="bentConnector2">
            <a:avLst/>
          </a:prstGeom>
          <a:noFill/>
          <a:ln w="38100" cap="flat" cmpd="sng">
            <a:solidFill>
              <a:schemeClr val="dk1"/>
            </a:solidFill>
            <a:prstDash val="solid"/>
            <a:miter lim="800000"/>
            <a:headEnd type="none" w="sm" len="sm"/>
            <a:tailEnd type="triangle" w="med" len="med"/>
          </a:ln>
        </p:spPr>
      </p:cxnSp>
      <p:cxnSp>
        <p:nvCxnSpPr>
          <p:cNvPr id="1559" name="Google Shape;1559;p56"/>
          <p:cNvCxnSpPr>
            <a:stCxn id="1557" idx="1"/>
            <a:endCxn id="1546" idx="2"/>
          </p:cNvCxnSpPr>
          <p:nvPr/>
        </p:nvCxnSpPr>
        <p:spPr>
          <a:xfrm rot="10800000">
            <a:off x="8717848" y="2881936"/>
            <a:ext cx="297300" cy="417900"/>
          </a:xfrm>
          <a:prstGeom prst="bentConnector2">
            <a:avLst/>
          </a:prstGeom>
          <a:noFill/>
          <a:ln w="38100" cap="flat" cmpd="sng">
            <a:solidFill>
              <a:schemeClr val="dk1"/>
            </a:solidFill>
            <a:prstDash val="solid"/>
            <a:miter lim="800000"/>
            <a:headEnd type="none" w="sm" len="sm"/>
            <a:tailEnd type="triangle" w="med" len="med"/>
          </a:ln>
        </p:spPr>
      </p:cxnSp>
      <p:cxnSp>
        <p:nvCxnSpPr>
          <p:cNvPr id="1560" name="Google Shape;1560;p56"/>
          <p:cNvCxnSpPr>
            <a:stCxn id="1557" idx="1"/>
            <a:endCxn id="1556" idx="0"/>
          </p:cNvCxnSpPr>
          <p:nvPr/>
        </p:nvCxnSpPr>
        <p:spPr>
          <a:xfrm flipH="1">
            <a:off x="8716948" y="3299836"/>
            <a:ext cx="298200" cy="418200"/>
          </a:xfrm>
          <a:prstGeom prst="bentConnector2">
            <a:avLst/>
          </a:prstGeom>
          <a:noFill/>
          <a:ln w="38100" cap="flat" cmpd="sng">
            <a:solidFill>
              <a:schemeClr val="dk1"/>
            </a:solidFill>
            <a:prstDash val="solid"/>
            <a:miter lim="800000"/>
            <a:headEnd type="none" w="sm" len="sm"/>
            <a:tailEnd type="triangle" w="med" len="med"/>
          </a:ln>
        </p:spPr>
      </p:cxnSp>
      <p:cxnSp>
        <p:nvCxnSpPr>
          <p:cNvPr id="1561" name="Google Shape;1561;p56"/>
          <p:cNvCxnSpPr>
            <a:stCxn id="1557" idx="3"/>
            <a:endCxn id="1545" idx="0"/>
          </p:cNvCxnSpPr>
          <p:nvPr/>
        </p:nvCxnSpPr>
        <p:spPr>
          <a:xfrm>
            <a:off x="10682548" y="3299836"/>
            <a:ext cx="288300" cy="418200"/>
          </a:xfrm>
          <a:prstGeom prst="bentConnector2">
            <a:avLst/>
          </a:prstGeom>
          <a:noFill/>
          <a:ln w="38100" cap="flat" cmpd="sng">
            <a:solidFill>
              <a:schemeClr val="dk1"/>
            </a:solidFill>
            <a:prstDash val="solid"/>
            <a:miter lim="800000"/>
            <a:headEnd type="none" w="sm" len="sm"/>
            <a:tailEnd type="triangle" w="med" len="med"/>
          </a:ln>
        </p:spPr>
      </p:cxnSp>
      <p:sp>
        <p:nvSpPr>
          <p:cNvPr id="1562" name="Google Shape;1562;p56"/>
          <p:cNvSpPr txBox="1"/>
          <p:nvPr/>
        </p:nvSpPr>
        <p:spPr>
          <a:xfrm>
            <a:off x="55733" y="4741918"/>
            <a:ext cx="14841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Cool Facts!</a:t>
            </a:r>
            <a:endParaRPr sz="1200" b="0" i="0" u="none" strike="noStrike" cap="none">
              <a:solidFill>
                <a:schemeClr val="lt1"/>
              </a:solidFill>
              <a:latin typeface="Calibri"/>
              <a:ea typeface="Calibri"/>
              <a:cs typeface="Calibri"/>
              <a:sym typeface="Calibri"/>
            </a:endParaRPr>
          </a:p>
        </p:txBody>
      </p:sp>
      <p:sp>
        <p:nvSpPr>
          <p:cNvPr id="1563" name="Google Shape;1563;p56"/>
          <p:cNvSpPr txBox="1"/>
          <p:nvPr/>
        </p:nvSpPr>
        <p:spPr>
          <a:xfrm>
            <a:off x="42432" y="5829538"/>
            <a:ext cx="1508700" cy="1015800"/>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Fleming was not the first to notice ‘mould’ as medicine. </a:t>
            </a:r>
            <a:r>
              <a:rPr lang="en-GB" sz="1000" b="1" i="0" u="none" strike="noStrike" cap="none">
                <a:solidFill>
                  <a:schemeClr val="dk1"/>
                </a:solidFill>
                <a:latin typeface="Calibri"/>
                <a:ea typeface="Calibri"/>
                <a:cs typeface="Calibri"/>
                <a:sym typeface="Calibri"/>
              </a:rPr>
              <a:t>Mouldy bread </a:t>
            </a:r>
            <a:r>
              <a:rPr lang="en-GB" sz="1000" b="0" i="0" u="none" strike="noStrike" cap="none">
                <a:solidFill>
                  <a:schemeClr val="dk1"/>
                </a:solidFill>
                <a:latin typeface="Calibri"/>
                <a:ea typeface="Calibri"/>
                <a:cs typeface="Calibri"/>
                <a:sym typeface="Calibri"/>
              </a:rPr>
              <a:t>was used to treat wounds as far back as Medieval times.</a:t>
            </a:r>
            <a:endParaRPr sz="1400" b="0" i="0" u="none" strike="noStrike" cap="none">
              <a:solidFill>
                <a:srgbClr val="000000"/>
              </a:solidFill>
              <a:latin typeface="Arial"/>
              <a:ea typeface="Arial"/>
              <a:cs typeface="Arial"/>
              <a:sym typeface="Arial"/>
            </a:endParaRPr>
          </a:p>
        </p:txBody>
      </p:sp>
      <p:sp>
        <p:nvSpPr>
          <p:cNvPr id="1564" name="Google Shape;1564;p56"/>
          <p:cNvSpPr/>
          <p:nvPr/>
        </p:nvSpPr>
        <p:spPr>
          <a:xfrm>
            <a:off x="4757246" y="1955652"/>
            <a:ext cx="219300" cy="233100"/>
          </a:xfrm>
          <a:prstGeom prst="rightArrow">
            <a:avLst>
              <a:gd name="adj1" fmla="val 50000"/>
              <a:gd name="adj2" fmla="val 50000"/>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5" name="Google Shape;1565;p56"/>
          <p:cNvSpPr/>
          <p:nvPr/>
        </p:nvSpPr>
        <p:spPr>
          <a:xfrm>
            <a:off x="4751773" y="3679675"/>
            <a:ext cx="219300" cy="233100"/>
          </a:xfrm>
          <a:prstGeom prst="rightArrow">
            <a:avLst>
              <a:gd name="adj1" fmla="val 50000"/>
              <a:gd name="adj2" fmla="val 50000"/>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6" name="Google Shape;1566;p56"/>
          <p:cNvSpPr/>
          <p:nvPr/>
        </p:nvSpPr>
        <p:spPr>
          <a:xfrm rot="5400000">
            <a:off x="7253112" y="4441592"/>
            <a:ext cx="219300" cy="233100"/>
          </a:xfrm>
          <a:prstGeom prst="rightArrow">
            <a:avLst>
              <a:gd name="adj1" fmla="val 50000"/>
              <a:gd name="adj2" fmla="val 50000"/>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7" name="Google Shape;1567;p56"/>
          <p:cNvSpPr/>
          <p:nvPr/>
        </p:nvSpPr>
        <p:spPr>
          <a:xfrm rot="10800000">
            <a:off x="4403293" y="5222102"/>
            <a:ext cx="219300" cy="233100"/>
          </a:xfrm>
          <a:prstGeom prst="rightArrow">
            <a:avLst>
              <a:gd name="adj1" fmla="val 50000"/>
              <a:gd name="adj2" fmla="val 50000"/>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8" name="Google Shape;1568;p56"/>
          <p:cNvSpPr/>
          <p:nvPr/>
        </p:nvSpPr>
        <p:spPr>
          <a:xfrm rot="5400000">
            <a:off x="4177147" y="5910805"/>
            <a:ext cx="219300" cy="233100"/>
          </a:xfrm>
          <a:prstGeom prst="rightArrow">
            <a:avLst>
              <a:gd name="adj1" fmla="val 50000"/>
              <a:gd name="adj2" fmla="val 50000"/>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69" name="Google Shape;1569;p56" descr="USA map and flag"/>
          <p:cNvPicPr preferRelativeResize="0"/>
          <p:nvPr/>
        </p:nvPicPr>
        <p:blipFill rotWithShape="1">
          <a:blip r:embed="rId8">
            <a:alphaModFix/>
          </a:blip>
          <a:srcRect/>
          <a:stretch/>
        </p:blipFill>
        <p:spPr>
          <a:xfrm>
            <a:off x="7663564" y="2919523"/>
            <a:ext cx="968105" cy="760152"/>
          </a:xfrm>
          <a:prstGeom prst="rect">
            <a:avLst/>
          </a:prstGeom>
          <a:noFill/>
          <a:ln>
            <a:noFill/>
          </a:ln>
        </p:spPr>
      </p:pic>
      <p:pic>
        <p:nvPicPr>
          <p:cNvPr id="1570" name="Google Shape;1570;p56" descr="Soldiers in war"/>
          <p:cNvPicPr preferRelativeResize="0"/>
          <p:nvPr/>
        </p:nvPicPr>
        <p:blipFill rotWithShape="1">
          <a:blip r:embed="rId9">
            <a:alphaModFix/>
          </a:blip>
          <a:srcRect t="22222" b="24461"/>
          <a:stretch/>
        </p:blipFill>
        <p:spPr>
          <a:xfrm>
            <a:off x="11041587" y="2951448"/>
            <a:ext cx="981482" cy="71760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76" name="Google Shape;1576;p57"/>
          <p:cNvSpPr/>
          <p:nvPr/>
        </p:nvSpPr>
        <p:spPr>
          <a:xfrm>
            <a:off x="5204661" y="1316699"/>
            <a:ext cx="6911100" cy="2553300"/>
          </a:xfrm>
          <a:prstGeom prst="roundRect">
            <a:avLst>
              <a:gd name="adj" fmla="val 2181"/>
            </a:avLst>
          </a:prstGeom>
          <a:solidFill>
            <a:srgbClr val="F2F2F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7" name="Google Shape;1577;p57"/>
          <p:cNvSpPr txBox="1"/>
          <p:nvPr/>
        </p:nvSpPr>
        <p:spPr>
          <a:xfrm>
            <a:off x="89648" y="49103"/>
            <a:ext cx="13923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Calibri"/>
                <a:ea typeface="Calibri"/>
                <a:cs typeface="Calibri"/>
                <a:sym typeface="Calibri"/>
              </a:rPr>
              <a:t>Lesson 35</a:t>
            </a:r>
            <a:endParaRPr sz="1400" b="0" i="0" u="none" strike="noStrike" cap="none">
              <a:solidFill>
                <a:srgbClr val="000000"/>
              </a:solidFill>
              <a:latin typeface="Arial"/>
              <a:ea typeface="Arial"/>
              <a:cs typeface="Arial"/>
              <a:sym typeface="Arial"/>
            </a:endParaRPr>
          </a:p>
        </p:txBody>
      </p:sp>
      <p:pic>
        <p:nvPicPr>
          <p:cNvPr id="1578" name="Google Shape;1578;p57" descr="Radio Newsman Regular"/>
          <p:cNvPicPr preferRelativeResize="0"/>
          <p:nvPr/>
        </p:nvPicPr>
        <p:blipFill rotWithShape="1">
          <a:blip r:embed="rId3">
            <a:alphaModFix/>
          </a:blip>
          <a:srcRect l="58712" b="-9997"/>
          <a:stretch/>
        </p:blipFill>
        <p:spPr>
          <a:xfrm>
            <a:off x="84866" y="870379"/>
            <a:ext cx="1356560" cy="184730"/>
          </a:xfrm>
          <a:prstGeom prst="rect">
            <a:avLst/>
          </a:prstGeom>
          <a:noFill/>
          <a:ln>
            <a:noFill/>
          </a:ln>
        </p:spPr>
      </p:pic>
      <p:pic>
        <p:nvPicPr>
          <p:cNvPr id="1579" name="Google Shape;1579;p57" descr="Radio Newsman Regular"/>
          <p:cNvPicPr preferRelativeResize="0"/>
          <p:nvPr/>
        </p:nvPicPr>
        <p:blipFill rotWithShape="1">
          <a:blip r:embed="rId4">
            <a:alphaModFix/>
          </a:blip>
          <a:srcRect l="27432" r="42097" b="-14995"/>
          <a:stretch/>
        </p:blipFill>
        <p:spPr>
          <a:xfrm>
            <a:off x="84866" y="658192"/>
            <a:ext cx="1399182" cy="225827"/>
          </a:xfrm>
          <a:prstGeom prst="rect">
            <a:avLst/>
          </a:prstGeom>
          <a:noFill/>
          <a:ln>
            <a:noFill/>
          </a:ln>
        </p:spPr>
      </p:pic>
      <p:pic>
        <p:nvPicPr>
          <p:cNvPr id="1580" name="Google Shape;1580;p57" descr="Radio Newsman Regular"/>
          <p:cNvPicPr preferRelativeResize="0"/>
          <p:nvPr/>
        </p:nvPicPr>
        <p:blipFill rotWithShape="1">
          <a:blip r:embed="rId5">
            <a:alphaModFix/>
          </a:blip>
          <a:srcRect r="73478" b="-4997"/>
          <a:stretch/>
        </p:blipFill>
        <p:spPr>
          <a:xfrm>
            <a:off x="89647" y="387657"/>
            <a:ext cx="1394403" cy="286426"/>
          </a:xfrm>
          <a:prstGeom prst="rect">
            <a:avLst/>
          </a:prstGeom>
          <a:noFill/>
          <a:ln>
            <a:noFill/>
          </a:ln>
        </p:spPr>
      </p:pic>
      <p:sp>
        <p:nvSpPr>
          <p:cNvPr id="1581" name="Google Shape;1581;p57"/>
          <p:cNvSpPr txBox="1"/>
          <p:nvPr/>
        </p:nvSpPr>
        <p:spPr>
          <a:xfrm>
            <a:off x="1618124" y="49103"/>
            <a:ext cx="104976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Calibri"/>
                <a:ea typeface="Calibri"/>
                <a:cs typeface="Calibri"/>
                <a:sym typeface="Calibri"/>
              </a:rPr>
              <a:t>UNIT 2: </a:t>
            </a:r>
            <a:r>
              <a:rPr lang="en-GB" sz="1600" b="0" i="0" u="none" strike="noStrike" cap="none">
                <a:solidFill>
                  <a:schemeClr val="lt1"/>
                </a:solidFill>
                <a:latin typeface="Calibri"/>
                <a:ea typeface="Calibri"/>
                <a:cs typeface="Calibri"/>
                <a:sym typeface="Calibri"/>
              </a:rPr>
              <a:t>Medicine – 1900 to Present Day – CASE STUDY: The Fight Against Lung Cancer</a:t>
            </a:r>
            <a:endParaRPr sz="1600" b="1" i="0" u="sng" strike="noStrike" cap="none">
              <a:solidFill>
                <a:schemeClr val="lt1"/>
              </a:solidFill>
              <a:latin typeface="Calibri"/>
              <a:ea typeface="Calibri"/>
              <a:cs typeface="Calibri"/>
              <a:sym typeface="Calibri"/>
            </a:endParaRPr>
          </a:p>
        </p:txBody>
      </p:sp>
      <p:pic>
        <p:nvPicPr>
          <p:cNvPr id="1582" name="Google Shape;1582;p57" descr="Image result for heart monitor clipart"/>
          <p:cNvPicPr preferRelativeResize="0"/>
          <p:nvPr/>
        </p:nvPicPr>
        <p:blipFill rotWithShape="1">
          <a:blip r:embed="rId6">
            <a:alphaModFix/>
          </a:blip>
          <a:srcRect t="39191" r="15902" b="38200"/>
          <a:stretch/>
        </p:blipFill>
        <p:spPr>
          <a:xfrm>
            <a:off x="-11465" y="944618"/>
            <a:ext cx="1493503" cy="785474"/>
          </a:xfrm>
          <a:prstGeom prst="rect">
            <a:avLst/>
          </a:prstGeom>
          <a:noFill/>
          <a:ln>
            <a:noFill/>
          </a:ln>
        </p:spPr>
      </p:pic>
      <p:pic>
        <p:nvPicPr>
          <p:cNvPr id="1583" name="Google Shape;1583;p57" descr="Related image"/>
          <p:cNvPicPr preferRelativeResize="0"/>
          <p:nvPr/>
        </p:nvPicPr>
        <p:blipFill rotWithShape="1">
          <a:blip r:embed="rId7">
            <a:alphaModFix/>
          </a:blip>
          <a:srcRect/>
          <a:stretch/>
        </p:blipFill>
        <p:spPr>
          <a:xfrm>
            <a:off x="520891" y="1004781"/>
            <a:ext cx="599113" cy="543606"/>
          </a:xfrm>
          <a:prstGeom prst="rect">
            <a:avLst/>
          </a:prstGeom>
          <a:noFill/>
          <a:ln>
            <a:noFill/>
          </a:ln>
        </p:spPr>
      </p:pic>
      <p:sp>
        <p:nvSpPr>
          <p:cNvPr id="1584" name="Google Shape;1584;p57"/>
          <p:cNvSpPr/>
          <p:nvPr/>
        </p:nvSpPr>
        <p:spPr>
          <a:xfrm>
            <a:off x="55814" y="1473769"/>
            <a:ext cx="1426200" cy="52869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5" name="Google Shape;1585;p57"/>
          <p:cNvSpPr txBox="1"/>
          <p:nvPr/>
        </p:nvSpPr>
        <p:spPr>
          <a:xfrm>
            <a:off x="115894" y="1494251"/>
            <a:ext cx="12945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KEY TERMS</a:t>
            </a:r>
            <a:endParaRPr sz="1200" b="0" i="0" u="none" strike="noStrike" cap="none">
              <a:solidFill>
                <a:schemeClr val="lt1"/>
              </a:solidFill>
              <a:latin typeface="Calibri"/>
              <a:ea typeface="Calibri"/>
              <a:cs typeface="Calibri"/>
              <a:sym typeface="Calibri"/>
            </a:endParaRPr>
          </a:p>
        </p:txBody>
      </p:sp>
      <p:sp>
        <p:nvSpPr>
          <p:cNvPr id="1586" name="Google Shape;1586;p57"/>
          <p:cNvSpPr txBox="1"/>
          <p:nvPr/>
        </p:nvSpPr>
        <p:spPr>
          <a:xfrm>
            <a:off x="29487" y="1771250"/>
            <a:ext cx="1594200" cy="489480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Smoking</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Screening</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Tumour</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Endoscopy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PET scan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Transplant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Radiotherapy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Chemotherapy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Immunotherapy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Intervention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Passive Smoking</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Tobacco Industry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Government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Tobacco Tax</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Transplant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Smoking Ban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Campaigns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Advertising</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CT scan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Influence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Cancer</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X-Ray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Taxes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Surgery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Donor</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alibri"/>
                <a:ea typeface="Calibri"/>
                <a:cs typeface="Calibri"/>
                <a:sym typeface="Calibri"/>
              </a:rPr>
              <a:t>NHS</a:t>
            </a:r>
            <a:endParaRPr sz="1400" b="0" i="0" u="none" strike="noStrike" cap="none">
              <a:solidFill>
                <a:srgbClr val="000000"/>
              </a:solidFill>
              <a:latin typeface="Arial"/>
              <a:ea typeface="Arial"/>
              <a:cs typeface="Arial"/>
              <a:sym typeface="Arial"/>
            </a:endParaRPr>
          </a:p>
        </p:txBody>
      </p:sp>
      <p:sp>
        <p:nvSpPr>
          <p:cNvPr id="1587" name="Google Shape;1587;p57"/>
          <p:cNvSpPr txBox="1"/>
          <p:nvPr/>
        </p:nvSpPr>
        <p:spPr>
          <a:xfrm>
            <a:off x="1561272" y="1659759"/>
            <a:ext cx="35754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Why is Diagnosing Lung Cancer Difficult?</a:t>
            </a:r>
            <a:endParaRPr sz="1200" b="0" i="0" u="none" strike="noStrike" cap="none">
              <a:solidFill>
                <a:schemeClr val="lt1"/>
              </a:solidFill>
              <a:latin typeface="Calibri"/>
              <a:ea typeface="Calibri"/>
              <a:cs typeface="Calibri"/>
              <a:sym typeface="Calibri"/>
            </a:endParaRPr>
          </a:p>
        </p:txBody>
      </p:sp>
      <p:sp>
        <p:nvSpPr>
          <p:cNvPr id="1588" name="Google Shape;1588;p57"/>
          <p:cNvSpPr txBox="1"/>
          <p:nvPr/>
        </p:nvSpPr>
        <p:spPr>
          <a:xfrm>
            <a:off x="1556029" y="387657"/>
            <a:ext cx="10546200" cy="90030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Calibri"/>
                <a:ea typeface="Calibri"/>
                <a:cs typeface="Calibri"/>
                <a:sym typeface="Calibri"/>
              </a:rPr>
              <a:t>Lung cancer is the second most common cancer in the UK. Over </a:t>
            </a:r>
            <a:r>
              <a:rPr lang="en-GB" sz="1050" b="1" i="0" u="none" strike="noStrike" cap="none">
                <a:solidFill>
                  <a:schemeClr val="dk1"/>
                </a:solidFill>
                <a:latin typeface="Calibri"/>
                <a:ea typeface="Calibri"/>
                <a:cs typeface="Calibri"/>
                <a:sym typeface="Calibri"/>
              </a:rPr>
              <a:t>40,000</a:t>
            </a:r>
            <a:r>
              <a:rPr lang="en-GB" sz="1050" b="0" i="0" u="none" strike="noStrike" cap="none">
                <a:solidFill>
                  <a:schemeClr val="dk1"/>
                </a:solidFill>
                <a:latin typeface="Calibri"/>
                <a:ea typeface="Calibri"/>
                <a:cs typeface="Calibri"/>
                <a:sym typeface="Calibri"/>
              </a:rPr>
              <a:t> people are diagnosed with lung cancer each year.  It mainly affects people over the age of 40 with diagnosis being highest in those aged between 70-74.  Most lung cancers are caused by a person’s </a:t>
            </a:r>
            <a:r>
              <a:rPr lang="en-GB" sz="1050" b="1" i="0" u="none" strike="noStrike" cap="none">
                <a:solidFill>
                  <a:schemeClr val="dk1"/>
                </a:solidFill>
                <a:latin typeface="Calibri"/>
                <a:ea typeface="Calibri"/>
                <a:cs typeface="Calibri"/>
                <a:sym typeface="Calibri"/>
              </a:rPr>
              <a:t>lifestyle</a:t>
            </a:r>
            <a:r>
              <a:rPr lang="en-GB" sz="1050" b="0" i="0" u="none" strike="noStrike" cap="none">
                <a:solidFill>
                  <a:schemeClr val="dk1"/>
                </a:solidFill>
                <a:latin typeface="Calibri"/>
                <a:ea typeface="Calibri"/>
                <a:cs typeface="Calibri"/>
                <a:sym typeface="Calibri"/>
              </a:rPr>
              <a:t> or their </a:t>
            </a:r>
            <a:r>
              <a:rPr lang="en-GB" sz="1050" b="1" i="0" u="none" strike="noStrike" cap="none">
                <a:solidFill>
                  <a:schemeClr val="dk1"/>
                </a:solidFill>
                <a:latin typeface="Calibri"/>
                <a:ea typeface="Calibri"/>
                <a:cs typeface="Calibri"/>
                <a:sym typeface="Calibri"/>
              </a:rPr>
              <a:t>environment</a:t>
            </a:r>
            <a:r>
              <a:rPr lang="en-GB" sz="1050" b="0" i="0" u="none" strike="noStrike" cap="none">
                <a:solidFill>
                  <a:schemeClr val="dk1"/>
                </a:solidFill>
                <a:latin typeface="Calibri"/>
                <a:ea typeface="Calibri"/>
                <a:cs typeface="Calibri"/>
                <a:sym typeface="Calibri"/>
              </a:rPr>
              <a:t>. 85% of cases are found in people who </a:t>
            </a:r>
            <a:r>
              <a:rPr lang="en-GB" sz="1050" b="1" i="0" u="none" strike="noStrike" cap="none">
                <a:solidFill>
                  <a:schemeClr val="dk1"/>
                </a:solidFill>
                <a:latin typeface="Calibri"/>
                <a:ea typeface="Calibri"/>
                <a:cs typeface="Calibri"/>
                <a:sym typeface="Calibri"/>
              </a:rPr>
              <a:t>smoke </a:t>
            </a:r>
            <a:r>
              <a:rPr lang="en-GB" sz="1050" b="0" i="0" u="none" strike="noStrike" cap="none">
                <a:solidFill>
                  <a:schemeClr val="dk1"/>
                </a:solidFill>
                <a:latin typeface="Calibri"/>
                <a:ea typeface="Calibri"/>
                <a:cs typeface="Calibri"/>
                <a:sym typeface="Calibri"/>
              </a:rPr>
              <a:t>or have smoked.  There were few cases of lunch cancer at the start of the 1900s. Smoking then became common in the early 1900s, especially during the </a:t>
            </a:r>
            <a:r>
              <a:rPr lang="en-GB" sz="1050" b="1" i="0" u="none" strike="noStrike" cap="none">
                <a:solidFill>
                  <a:schemeClr val="dk1"/>
                </a:solidFill>
                <a:latin typeface="Calibri"/>
                <a:ea typeface="Calibri"/>
                <a:cs typeface="Calibri"/>
                <a:sym typeface="Calibri"/>
              </a:rPr>
              <a:t>First World War </a:t>
            </a:r>
            <a:r>
              <a:rPr lang="en-GB" sz="1050" b="0" i="0" u="none" strike="noStrike" cap="none">
                <a:solidFill>
                  <a:schemeClr val="dk1"/>
                </a:solidFill>
                <a:latin typeface="Calibri"/>
                <a:ea typeface="Calibri"/>
                <a:cs typeface="Calibri"/>
                <a:sym typeface="Calibri"/>
              </a:rPr>
              <a:t>when soldiers on the front line were issued with cigarettes as part of their rations.  Through powerful </a:t>
            </a:r>
            <a:r>
              <a:rPr lang="en-GB" sz="1050" b="1" i="0" u="none" strike="noStrike" cap="none">
                <a:solidFill>
                  <a:schemeClr val="dk1"/>
                </a:solidFill>
                <a:latin typeface="Calibri"/>
                <a:ea typeface="Calibri"/>
                <a:cs typeface="Calibri"/>
                <a:sym typeface="Calibri"/>
              </a:rPr>
              <a:t>advertising</a:t>
            </a:r>
            <a:r>
              <a:rPr lang="en-GB" sz="1050" b="0" i="0" u="none" strike="noStrike" cap="none">
                <a:solidFill>
                  <a:schemeClr val="dk1"/>
                </a:solidFill>
                <a:latin typeface="Calibri"/>
                <a:ea typeface="Calibri"/>
                <a:cs typeface="Calibri"/>
                <a:sym typeface="Calibri"/>
              </a:rPr>
              <a:t> and the </a:t>
            </a:r>
            <a:r>
              <a:rPr lang="en-GB" sz="1050" b="1" i="0" u="none" strike="noStrike" cap="none">
                <a:solidFill>
                  <a:schemeClr val="dk1"/>
                </a:solidFill>
                <a:latin typeface="Calibri"/>
                <a:ea typeface="Calibri"/>
                <a:cs typeface="Calibri"/>
                <a:sym typeface="Calibri"/>
              </a:rPr>
              <a:t>media</a:t>
            </a:r>
            <a:r>
              <a:rPr lang="en-GB" sz="1050" b="0" i="0" u="none" strike="noStrike" cap="none">
                <a:solidFill>
                  <a:schemeClr val="dk1"/>
                </a:solidFill>
                <a:latin typeface="Calibri"/>
                <a:ea typeface="Calibri"/>
                <a:cs typeface="Calibri"/>
                <a:sym typeface="Calibri"/>
              </a:rPr>
              <a:t>, smoking became fashionable throughout the 1920s – 1970s. However, in 1950, research proved that the rise in lung cancer was a direct link to smoking. Despite this evidence  smoking remained popular and lung cancer deaths continued to rise.  </a:t>
            </a:r>
            <a:endParaRPr sz="1400" b="0" i="0" u="none" strike="noStrike" cap="none">
              <a:solidFill>
                <a:srgbClr val="000000"/>
              </a:solidFill>
              <a:latin typeface="Arial"/>
              <a:ea typeface="Arial"/>
              <a:cs typeface="Arial"/>
              <a:sym typeface="Arial"/>
            </a:endParaRPr>
          </a:p>
        </p:txBody>
      </p:sp>
      <p:sp>
        <p:nvSpPr>
          <p:cNvPr id="1589" name="Google Shape;1589;p57"/>
          <p:cNvSpPr txBox="1"/>
          <p:nvPr/>
        </p:nvSpPr>
        <p:spPr>
          <a:xfrm>
            <a:off x="1556380" y="1936758"/>
            <a:ext cx="3580200" cy="132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92075" marR="0" lvl="0" indent="-92075" algn="l" rtl="0">
              <a:lnSpc>
                <a:spcPct val="100000"/>
              </a:lnSpc>
              <a:spcBef>
                <a:spcPts val="0"/>
              </a:spcBef>
              <a:spcAft>
                <a:spcPts val="0"/>
              </a:spcAft>
              <a:buClr>
                <a:schemeClr val="dk1"/>
              </a:buClr>
              <a:buSzPts val="1000"/>
              <a:buFont typeface="Arial"/>
              <a:buChar char="•"/>
            </a:pPr>
            <a:r>
              <a:rPr lang="en-GB" sz="1000" b="0" i="0" u="none" strike="noStrike" cap="none">
                <a:solidFill>
                  <a:schemeClr val="dk1"/>
                </a:solidFill>
                <a:latin typeface="Calibri"/>
                <a:ea typeface="Calibri"/>
                <a:cs typeface="Calibri"/>
                <a:sym typeface="Calibri"/>
              </a:rPr>
              <a:t>Lung cancer can go </a:t>
            </a:r>
            <a:r>
              <a:rPr lang="en-GB" sz="1000" b="1" i="0" u="none" strike="noStrike" cap="none">
                <a:solidFill>
                  <a:schemeClr val="dk1"/>
                </a:solidFill>
                <a:latin typeface="Calibri"/>
                <a:ea typeface="Calibri"/>
                <a:cs typeface="Calibri"/>
                <a:sym typeface="Calibri"/>
              </a:rPr>
              <a:t>undetected</a:t>
            </a:r>
            <a:r>
              <a:rPr lang="en-GB" sz="1000" b="0" i="0" u="none" strike="noStrike" cap="none">
                <a:solidFill>
                  <a:schemeClr val="dk1"/>
                </a:solidFill>
                <a:latin typeface="Calibri"/>
                <a:ea typeface="Calibri"/>
                <a:cs typeface="Calibri"/>
                <a:sym typeface="Calibri"/>
              </a:rPr>
              <a:t> as many patients mistake their symptoms for other minor diseases.  </a:t>
            </a:r>
            <a:endParaRPr sz="1400" b="0" i="0" u="none" strike="noStrike" cap="none">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chemeClr val="dk1"/>
              </a:buClr>
              <a:buSzPts val="1000"/>
              <a:buFont typeface="Arial"/>
              <a:buChar char="•"/>
            </a:pPr>
            <a:r>
              <a:rPr lang="en-GB" sz="1000" b="0" i="0" u="none" strike="noStrike" cap="none">
                <a:solidFill>
                  <a:schemeClr val="dk1"/>
                </a:solidFill>
                <a:latin typeface="Calibri"/>
                <a:ea typeface="Calibri"/>
                <a:cs typeface="Calibri"/>
                <a:sym typeface="Calibri"/>
              </a:rPr>
              <a:t>Often the cancer is very advanced before it is found and </a:t>
            </a:r>
            <a:r>
              <a:rPr lang="en-GB" sz="1000" b="1" i="0" u="none" strike="noStrike" cap="none">
                <a:solidFill>
                  <a:schemeClr val="dk1"/>
                </a:solidFill>
                <a:latin typeface="Calibri"/>
                <a:ea typeface="Calibri"/>
                <a:cs typeface="Calibri"/>
                <a:sym typeface="Calibri"/>
              </a:rPr>
              <a:t>too late </a:t>
            </a:r>
            <a:r>
              <a:rPr lang="en-GB" sz="1000" b="0" i="0" u="none" strike="noStrike" cap="none">
                <a:solidFill>
                  <a:schemeClr val="dk1"/>
                </a:solidFill>
                <a:latin typeface="Calibri"/>
                <a:ea typeface="Calibri"/>
                <a:cs typeface="Calibri"/>
                <a:sym typeface="Calibri"/>
              </a:rPr>
              <a:t>to treat effectively.  </a:t>
            </a:r>
            <a:endParaRPr sz="1400" b="0" i="0" u="none" strike="noStrike" cap="none">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chemeClr val="dk1"/>
              </a:buClr>
              <a:buSzPts val="1000"/>
              <a:buFont typeface="Arial"/>
              <a:buChar char="•"/>
            </a:pPr>
            <a:r>
              <a:rPr lang="en-GB" sz="1000" b="0" i="0" u="none" strike="noStrike" cap="none">
                <a:solidFill>
                  <a:schemeClr val="dk1"/>
                </a:solidFill>
                <a:latin typeface="Calibri"/>
                <a:ea typeface="Calibri"/>
                <a:cs typeface="Calibri"/>
                <a:sym typeface="Calibri"/>
              </a:rPr>
              <a:t>Unlike breast cancer, there is no </a:t>
            </a:r>
            <a:r>
              <a:rPr lang="en-GB" sz="1000" b="1" i="0" u="none" strike="noStrike" cap="none">
                <a:solidFill>
                  <a:schemeClr val="dk1"/>
                </a:solidFill>
                <a:latin typeface="Calibri"/>
                <a:ea typeface="Calibri"/>
                <a:cs typeface="Calibri"/>
                <a:sym typeface="Calibri"/>
              </a:rPr>
              <a:t>national screening programme</a:t>
            </a:r>
            <a:r>
              <a:rPr lang="en-GB" sz="1000" b="0" i="0" u="none" strike="noStrike" cap="none">
                <a:solidFill>
                  <a:schemeClr val="dk1"/>
                </a:solidFill>
                <a:latin typeface="Calibri"/>
                <a:ea typeface="Calibri"/>
                <a:cs typeface="Calibri"/>
                <a:sym typeface="Calibri"/>
              </a:rPr>
              <a:t> for it, so people are not regularly checked to see if they have it.  </a:t>
            </a:r>
            <a:endParaRPr sz="1400" b="0" i="0" u="none" strike="noStrike" cap="none">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chemeClr val="dk1"/>
              </a:buClr>
              <a:buSzPts val="1000"/>
              <a:buFont typeface="Arial"/>
              <a:buChar char="•"/>
            </a:pPr>
            <a:r>
              <a:rPr lang="en-GB" sz="1000" b="0" i="0" u="none" strike="noStrike" cap="none">
                <a:solidFill>
                  <a:schemeClr val="dk1"/>
                </a:solidFill>
                <a:latin typeface="Calibri"/>
                <a:ea typeface="Calibri"/>
                <a:cs typeface="Calibri"/>
                <a:sym typeface="Calibri"/>
              </a:rPr>
              <a:t>The tests are currently </a:t>
            </a:r>
            <a:r>
              <a:rPr lang="en-GB" sz="1000" b="1" i="0" u="none" strike="noStrike" cap="none">
                <a:solidFill>
                  <a:schemeClr val="dk1"/>
                </a:solidFill>
                <a:latin typeface="Calibri"/>
                <a:ea typeface="Calibri"/>
                <a:cs typeface="Calibri"/>
                <a:sym typeface="Calibri"/>
              </a:rPr>
              <a:t>not accurate </a:t>
            </a:r>
            <a:r>
              <a:rPr lang="en-GB" sz="1000" b="0" i="0" u="none" strike="noStrike" cap="none">
                <a:solidFill>
                  <a:schemeClr val="dk1"/>
                </a:solidFill>
                <a:latin typeface="Calibri"/>
                <a:ea typeface="Calibri"/>
                <a:cs typeface="Calibri"/>
                <a:sym typeface="Calibri"/>
              </a:rPr>
              <a:t>enough and the X-Rays used can be harmful with too much exposure to radiation.  </a:t>
            </a:r>
            <a:endParaRPr sz="1400" b="0" i="0" u="none" strike="noStrike" cap="none">
              <a:solidFill>
                <a:srgbClr val="000000"/>
              </a:solidFill>
              <a:latin typeface="Arial"/>
              <a:ea typeface="Arial"/>
              <a:cs typeface="Arial"/>
              <a:sym typeface="Arial"/>
            </a:endParaRPr>
          </a:p>
        </p:txBody>
      </p:sp>
      <p:sp>
        <p:nvSpPr>
          <p:cNvPr id="1590" name="Google Shape;1590;p57"/>
          <p:cNvSpPr txBox="1"/>
          <p:nvPr/>
        </p:nvSpPr>
        <p:spPr>
          <a:xfrm>
            <a:off x="1556381" y="3591097"/>
            <a:ext cx="3580200" cy="70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In the early 1900s, lung cancer was only found by using an </a:t>
            </a:r>
            <a:r>
              <a:rPr lang="en-GB" sz="1000" b="1" i="0" u="none" strike="noStrike" cap="none">
                <a:solidFill>
                  <a:schemeClr val="dk1"/>
                </a:solidFill>
                <a:latin typeface="Calibri"/>
                <a:ea typeface="Calibri"/>
                <a:cs typeface="Calibri"/>
                <a:sym typeface="Calibri"/>
              </a:rPr>
              <a:t>x-ray</a:t>
            </a:r>
            <a:r>
              <a:rPr lang="en-GB" sz="1000" b="0" i="0" u="none" strike="noStrike" cap="none">
                <a:solidFill>
                  <a:schemeClr val="dk1"/>
                </a:solidFill>
                <a:latin typeface="Calibri"/>
                <a:ea typeface="Calibri"/>
                <a:cs typeface="Calibri"/>
                <a:sym typeface="Calibri"/>
              </a:rPr>
              <a:t>. X-rays however,  were not </a:t>
            </a:r>
            <a:r>
              <a:rPr lang="en-GB" sz="1000" b="1" i="0" u="none" strike="noStrike" cap="none">
                <a:solidFill>
                  <a:schemeClr val="dk1"/>
                </a:solidFill>
                <a:latin typeface="Calibri"/>
                <a:ea typeface="Calibri"/>
                <a:cs typeface="Calibri"/>
                <a:sym typeface="Calibri"/>
              </a:rPr>
              <a:t>detailed </a:t>
            </a:r>
            <a:r>
              <a:rPr lang="en-GB" sz="1000" b="0" i="0" u="none" strike="noStrike" cap="none">
                <a:solidFill>
                  <a:schemeClr val="dk1"/>
                </a:solidFill>
                <a:latin typeface="Calibri"/>
                <a:ea typeface="Calibri"/>
                <a:cs typeface="Calibri"/>
                <a:sym typeface="Calibri"/>
              </a:rPr>
              <a:t>enough to accurately diagnose lung cancer and this led to cancer tumours being missed and patients going untreated.</a:t>
            </a:r>
            <a:endParaRPr sz="1400" b="0" i="0" u="none" strike="noStrike" cap="none">
              <a:solidFill>
                <a:srgbClr val="000000"/>
              </a:solidFill>
              <a:latin typeface="Arial"/>
              <a:ea typeface="Arial"/>
              <a:cs typeface="Arial"/>
              <a:sym typeface="Arial"/>
            </a:endParaRPr>
          </a:p>
        </p:txBody>
      </p:sp>
      <p:sp>
        <p:nvSpPr>
          <p:cNvPr id="1591" name="Google Shape;1591;p57"/>
          <p:cNvSpPr txBox="1"/>
          <p:nvPr/>
        </p:nvSpPr>
        <p:spPr>
          <a:xfrm>
            <a:off x="1556380" y="3320351"/>
            <a:ext cx="35802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Lung Cancer Diagnosis after 1900</a:t>
            </a:r>
            <a:endParaRPr sz="1200" b="0" i="0" u="none" strike="noStrike" cap="none">
              <a:solidFill>
                <a:schemeClr val="lt1"/>
              </a:solidFill>
              <a:latin typeface="Calibri"/>
              <a:ea typeface="Calibri"/>
              <a:cs typeface="Calibri"/>
              <a:sym typeface="Calibri"/>
            </a:endParaRPr>
          </a:p>
        </p:txBody>
      </p:sp>
      <p:sp>
        <p:nvSpPr>
          <p:cNvPr id="1592" name="Google Shape;1592;p57"/>
          <p:cNvSpPr txBox="1"/>
          <p:nvPr/>
        </p:nvSpPr>
        <p:spPr>
          <a:xfrm>
            <a:off x="1556066" y="4657072"/>
            <a:ext cx="3580500" cy="209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000"/>
              <a:buFont typeface="Arial"/>
              <a:buChar char="•"/>
            </a:pPr>
            <a:r>
              <a:rPr lang="en-GB" sz="1000" b="0" i="0" u="none" strike="noStrike" cap="none">
                <a:solidFill>
                  <a:schemeClr val="dk1"/>
                </a:solidFill>
                <a:latin typeface="Calibri"/>
                <a:ea typeface="Calibri"/>
                <a:cs typeface="Calibri"/>
                <a:sym typeface="Calibri"/>
              </a:rPr>
              <a:t>Today, patients are given a </a:t>
            </a:r>
            <a:r>
              <a:rPr lang="en-GB" sz="1000" b="1" i="0" u="none" strike="noStrike" cap="none">
                <a:solidFill>
                  <a:schemeClr val="dk1"/>
                </a:solidFill>
                <a:latin typeface="Calibri"/>
                <a:ea typeface="Calibri"/>
                <a:cs typeface="Calibri"/>
                <a:sym typeface="Calibri"/>
              </a:rPr>
              <a:t>CT scan </a:t>
            </a:r>
            <a:r>
              <a:rPr lang="en-GB" sz="1000" b="0" i="0" u="none" strike="noStrike" cap="none">
                <a:solidFill>
                  <a:schemeClr val="dk1"/>
                </a:solidFill>
                <a:latin typeface="Calibri"/>
                <a:ea typeface="Calibri"/>
                <a:cs typeface="Calibri"/>
                <a:sym typeface="Calibri"/>
              </a:rPr>
              <a:t>which produces a more detailed picture of inside of the body.  They are </a:t>
            </a:r>
            <a:r>
              <a:rPr lang="en-GB" sz="1000" b="1" i="0" u="none" strike="noStrike" cap="none">
                <a:solidFill>
                  <a:schemeClr val="dk1"/>
                </a:solidFill>
                <a:latin typeface="Calibri"/>
                <a:ea typeface="Calibri"/>
                <a:cs typeface="Calibri"/>
                <a:sym typeface="Calibri"/>
              </a:rPr>
              <a:t>injected with a dye</a:t>
            </a:r>
            <a:r>
              <a:rPr lang="en-GB" sz="1000" b="0" i="0" u="none" strike="noStrike" cap="none">
                <a:solidFill>
                  <a:schemeClr val="dk1"/>
                </a:solidFill>
                <a:latin typeface="Calibri"/>
                <a:ea typeface="Calibri"/>
                <a:cs typeface="Calibri"/>
                <a:sym typeface="Calibri"/>
              </a:rPr>
              <a:t> before the CT scan which helps the lungs show up clearly on the scan.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Arial"/>
              <a:buChar char="•"/>
            </a:pPr>
            <a:r>
              <a:rPr lang="en-GB" sz="1000" b="0" i="0" u="none" strike="noStrike" cap="none">
                <a:solidFill>
                  <a:schemeClr val="dk1"/>
                </a:solidFill>
                <a:latin typeface="Calibri"/>
                <a:ea typeface="Calibri"/>
                <a:cs typeface="Calibri"/>
                <a:sym typeface="Calibri"/>
              </a:rPr>
              <a:t>If there is a possibility of lung cancer, a patient is given a </a:t>
            </a:r>
            <a:r>
              <a:rPr lang="en-GB" sz="1000" b="1" i="0" u="none" strike="noStrike" cap="none">
                <a:solidFill>
                  <a:schemeClr val="dk1"/>
                </a:solidFill>
                <a:latin typeface="Calibri"/>
                <a:ea typeface="Calibri"/>
                <a:cs typeface="Calibri"/>
                <a:sym typeface="Calibri"/>
              </a:rPr>
              <a:t>bronchoscopy</a:t>
            </a:r>
            <a:r>
              <a:rPr lang="en-GB" sz="1000" b="0" i="0" u="none" strike="noStrike" cap="none">
                <a:solidFill>
                  <a:schemeClr val="dk1"/>
                </a:solidFill>
                <a:latin typeface="Calibri"/>
                <a:ea typeface="Calibri"/>
                <a:cs typeface="Calibri"/>
                <a:sym typeface="Calibri"/>
              </a:rPr>
              <a:t>.  This uses a </a:t>
            </a:r>
            <a:r>
              <a:rPr lang="en-GB" sz="1000" b="1" i="0" u="none" strike="noStrike" cap="none">
                <a:solidFill>
                  <a:schemeClr val="dk1"/>
                </a:solidFill>
                <a:latin typeface="Calibri"/>
                <a:ea typeface="Calibri"/>
                <a:cs typeface="Calibri"/>
                <a:sym typeface="Calibri"/>
              </a:rPr>
              <a:t>small camera </a:t>
            </a:r>
            <a:r>
              <a:rPr lang="en-GB" sz="1000" b="0" i="0" u="none" strike="noStrike" cap="none">
                <a:solidFill>
                  <a:schemeClr val="dk1"/>
                </a:solidFill>
                <a:latin typeface="Calibri"/>
                <a:ea typeface="Calibri"/>
                <a:cs typeface="Calibri"/>
                <a:sym typeface="Calibri"/>
              </a:rPr>
              <a:t>which is passed down into the lungs where it </a:t>
            </a:r>
            <a:r>
              <a:rPr lang="en-GB" sz="1000" b="1" i="0" u="none" strike="noStrike" cap="none">
                <a:solidFill>
                  <a:schemeClr val="dk1"/>
                </a:solidFill>
                <a:latin typeface="Calibri"/>
                <a:ea typeface="Calibri"/>
                <a:cs typeface="Calibri"/>
                <a:sym typeface="Calibri"/>
              </a:rPr>
              <a:t>collects cells </a:t>
            </a:r>
            <a:r>
              <a:rPr lang="en-GB" sz="1000" b="0" i="0" u="none" strike="noStrike" cap="none">
                <a:solidFill>
                  <a:schemeClr val="dk1"/>
                </a:solidFill>
                <a:latin typeface="Calibri"/>
                <a:ea typeface="Calibri"/>
                <a:cs typeface="Calibri"/>
                <a:sym typeface="Calibri"/>
              </a:rPr>
              <a:t>for testing.  Patients may also be given a </a:t>
            </a:r>
            <a:r>
              <a:rPr lang="en-GB" sz="1000" b="1" i="0" u="none" strike="noStrike" cap="none">
                <a:solidFill>
                  <a:schemeClr val="dk1"/>
                </a:solidFill>
                <a:latin typeface="Calibri"/>
                <a:ea typeface="Calibri"/>
                <a:cs typeface="Calibri"/>
                <a:sym typeface="Calibri"/>
              </a:rPr>
              <a:t>PET </a:t>
            </a:r>
            <a:r>
              <a:rPr lang="en-GB" sz="1000" b="0" i="0" u="none" strike="noStrike" cap="none">
                <a:solidFill>
                  <a:schemeClr val="dk1"/>
                </a:solidFill>
                <a:latin typeface="Calibri"/>
                <a:ea typeface="Calibri"/>
                <a:cs typeface="Calibri"/>
                <a:sym typeface="Calibri"/>
              </a:rPr>
              <a:t>scan which involves injecting a small amount of </a:t>
            </a:r>
            <a:r>
              <a:rPr lang="en-GB" sz="1000" b="1" i="0" u="none" strike="noStrike" cap="none">
                <a:solidFill>
                  <a:schemeClr val="dk1"/>
                </a:solidFill>
                <a:latin typeface="Calibri"/>
                <a:ea typeface="Calibri"/>
                <a:cs typeface="Calibri"/>
                <a:sym typeface="Calibri"/>
              </a:rPr>
              <a:t>radioactive substance </a:t>
            </a:r>
            <a:r>
              <a:rPr lang="en-GB" sz="1000" b="0" i="0" u="none" strike="noStrike" cap="none">
                <a:solidFill>
                  <a:schemeClr val="dk1"/>
                </a:solidFill>
                <a:latin typeface="Calibri"/>
                <a:ea typeface="Calibri"/>
                <a:cs typeface="Calibri"/>
                <a:sym typeface="Calibri"/>
              </a:rPr>
              <a:t>into the body so the doctors can see any cancer cells even more clearly.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Arial"/>
              <a:buChar char="•"/>
            </a:pPr>
            <a:r>
              <a:rPr lang="en-GB" sz="1000" b="0" i="0" u="none" strike="noStrike" cap="none">
                <a:solidFill>
                  <a:schemeClr val="dk1"/>
                </a:solidFill>
                <a:latin typeface="Calibri"/>
                <a:ea typeface="Calibri"/>
                <a:cs typeface="Calibri"/>
                <a:sym typeface="Calibri"/>
              </a:rPr>
              <a:t>With a more accurate idea of the location and extent of the cancer, doctors can then plan a treatment programme for each individual patient.</a:t>
            </a:r>
            <a:endParaRPr sz="1400" b="0" i="0" u="none" strike="noStrike" cap="none">
              <a:solidFill>
                <a:srgbClr val="000000"/>
              </a:solidFill>
              <a:latin typeface="Arial"/>
              <a:ea typeface="Arial"/>
              <a:cs typeface="Arial"/>
              <a:sym typeface="Arial"/>
            </a:endParaRPr>
          </a:p>
        </p:txBody>
      </p:sp>
      <p:sp>
        <p:nvSpPr>
          <p:cNvPr id="1593" name="Google Shape;1593;p57"/>
          <p:cNvSpPr txBox="1"/>
          <p:nvPr/>
        </p:nvSpPr>
        <p:spPr>
          <a:xfrm>
            <a:off x="1561272" y="4380073"/>
            <a:ext cx="35754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Lung Cancer Diagnosis Present Day</a:t>
            </a:r>
            <a:endParaRPr sz="1200" b="0" i="0" u="none" strike="noStrike" cap="none">
              <a:solidFill>
                <a:schemeClr val="lt1"/>
              </a:solidFill>
              <a:latin typeface="Calibri"/>
              <a:ea typeface="Calibri"/>
              <a:cs typeface="Calibri"/>
              <a:sym typeface="Calibri"/>
            </a:endParaRPr>
          </a:p>
        </p:txBody>
      </p:sp>
      <p:sp>
        <p:nvSpPr>
          <p:cNvPr id="1594" name="Google Shape;1594;p57"/>
          <p:cNvSpPr txBox="1"/>
          <p:nvPr/>
        </p:nvSpPr>
        <p:spPr>
          <a:xfrm>
            <a:off x="5302751" y="1589309"/>
            <a:ext cx="3214500" cy="70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Some cancers can be removed if they are found early. Lung transplants are also possible as well as removing one lung with the patient relying on the other to breath. Some cancers cannot be operated on if too big or complex.</a:t>
            </a:r>
            <a:endParaRPr sz="1400" b="0" i="0" u="none" strike="noStrike" cap="none">
              <a:solidFill>
                <a:srgbClr val="000000"/>
              </a:solidFill>
              <a:latin typeface="Arial"/>
              <a:ea typeface="Arial"/>
              <a:cs typeface="Arial"/>
              <a:sym typeface="Arial"/>
            </a:endParaRPr>
          </a:p>
        </p:txBody>
      </p:sp>
      <p:sp>
        <p:nvSpPr>
          <p:cNvPr id="1595" name="Google Shape;1595;p57"/>
          <p:cNvSpPr txBox="1"/>
          <p:nvPr/>
        </p:nvSpPr>
        <p:spPr>
          <a:xfrm>
            <a:off x="5279873" y="2612465"/>
            <a:ext cx="2271600" cy="70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chemeClr val="dk1"/>
                </a:solidFill>
                <a:latin typeface="Calibri"/>
                <a:ea typeface="Calibri"/>
                <a:cs typeface="Calibri"/>
                <a:sym typeface="Calibri"/>
              </a:rPr>
              <a:t>Radiation waves </a:t>
            </a:r>
            <a:r>
              <a:rPr lang="en-GB" sz="1000" b="0" i="0" u="none" strike="noStrike" cap="none">
                <a:solidFill>
                  <a:schemeClr val="dk1"/>
                </a:solidFill>
                <a:latin typeface="Calibri"/>
                <a:ea typeface="Calibri"/>
                <a:cs typeface="Calibri"/>
                <a:sym typeface="Calibri"/>
              </a:rPr>
              <a:t>are aimed at the tumour.  Small cancer cells can be removed completely or larger tumours can be prevented from growing.</a:t>
            </a:r>
            <a:endParaRPr sz="1400" b="0" i="0" u="none" strike="noStrike" cap="none">
              <a:solidFill>
                <a:srgbClr val="000000"/>
              </a:solidFill>
              <a:latin typeface="Arial"/>
              <a:ea typeface="Arial"/>
              <a:cs typeface="Arial"/>
              <a:sym typeface="Arial"/>
            </a:endParaRPr>
          </a:p>
        </p:txBody>
      </p:sp>
      <p:sp>
        <p:nvSpPr>
          <p:cNvPr id="1596" name="Google Shape;1596;p57"/>
          <p:cNvSpPr txBox="1"/>
          <p:nvPr/>
        </p:nvSpPr>
        <p:spPr>
          <a:xfrm>
            <a:off x="8797105" y="1589309"/>
            <a:ext cx="3220200" cy="70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During chemotherapy, patients are injected with a variety of very </a:t>
            </a:r>
            <a:r>
              <a:rPr lang="en-GB" sz="1000" b="1" i="0" u="none" strike="noStrike" cap="none">
                <a:solidFill>
                  <a:schemeClr val="dk1"/>
                </a:solidFill>
                <a:latin typeface="Calibri"/>
                <a:ea typeface="Calibri"/>
                <a:cs typeface="Calibri"/>
                <a:sym typeface="Calibri"/>
              </a:rPr>
              <a:t>powerful chemicals </a:t>
            </a:r>
            <a:r>
              <a:rPr lang="en-GB" sz="1000" b="0" i="0" u="none" strike="noStrike" cap="none">
                <a:solidFill>
                  <a:schemeClr val="dk1"/>
                </a:solidFill>
                <a:latin typeface="Calibri"/>
                <a:ea typeface="Calibri"/>
                <a:cs typeface="Calibri"/>
                <a:sym typeface="Calibri"/>
              </a:rPr>
              <a:t>to attack the cancer cells.  They will either aim to shrink the cancer or to stop it from growing bigger if surgery is not possible.</a:t>
            </a:r>
            <a:endParaRPr sz="1400" b="0" i="0" u="none" strike="noStrike" cap="none">
              <a:solidFill>
                <a:srgbClr val="000000"/>
              </a:solidFill>
              <a:latin typeface="Arial"/>
              <a:ea typeface="Arial"/>
              <a:cs typeface="Arial"/>
              <a:sym typeface="Arial"/>
            </a:endParaRPr>
          </a:p>
        </p:txBody>
      </p:sp>
      <p:sp>
        <p:nvSpPr>
          <p:cNvPr id="1597" name="Google Shape;1597;p57"/>
          <p:cNvSpPr txBox="1"/>
          <p:nvPr/>
        </p:nvSpPr>
        <p:spPr>
          <a:xfrm>
            <a:off x="6146204" y="3448790"/>
            <a:ext cx="5028000" cy="415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a:solidFill>
                  <a:schemeClr val="dk1"/>
                </a:solidFill>
                <a:latin typeface="Calibri"/>
                <a:ea typeface="Calibri"/>
                <a:cs typeface="Calibri"/>
                <a:sym typeface="Calibri"/>
              </a:rPr>
              <a:t>It is now common for patients to be given a variety of treatments which are personalised to their own size, location and type  of lung cancer.</a:t>
            </a:r>
            <a:endParaRPr sz="1400" b="0" i="0" u="none" strike="noStrike" cap="none">
              <a:solidFill>
                <a:srgbClr val="000000"/>
              </a:solidFill>
              <a:latin typeface="Arial"/>
              <a:ea typeface="Arial"/>
              <a:cs typeface="Arial"/>
              <a:sym typeface="Arial"/>
            </a:endParaRPr>
          </a:p>
        </p:txBody>
      </p:sp>
      <p:sp>
        <p:nvSpPr>
          <p:cNvPr id="1598" name="Google Shape;1598;p57"/>
          <p:cNvSpPr txBox="1"/>
          <p:nvPr/>
        </p:nvSpPr>
        <p:spPr>
          <a:xfrm>
            <a:off x="9733844" y="2612465"/>
            <a:ext cx="2271600" cy="70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Immunotherapy is a treatment where the body is injected with chemicals that help the body’s own immune system fight the cancer cells.</a:t>
            </a:r>
            <a:endParaRPr sz="1400" b="0" i="0" u="none" strike="noStrike" cap="none">
              <a:solidFill>
                <a:srgbClr val="000000"/>
              </a:solidFill>
              <a:latin typeface="Arial"/>
              <a:ea typeface="Arial"/>
              <a:cs typeface="Arial"/>
              <a:sym typeface="Arial"/>
            </a:endParaRPr>
          </a:p>
        </p:txBody>
      </p:sp>
      <p:sp>
        <p:nvSpPr>
          <p:cNvPr id="1599" name="Google Shape;1599;p57"/>
          <p:cNvSpPr txBox="1"/>
          <p:nvPr/>
        </p:nvSpPr>
        <p:spPr>
          <a:xfrm>
            <a:off x="5220265" y="4227847"/>
            <a:ext cx="6895500" cy="70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By the 1950s, evidence showed the link between smoking and cancer. By 1985, smoking related deaths cost the NHS £165 million a year.  However, the government earned around </a:t>
            </a:r>
            <a:r>
              <a:rPr lang="en-GB" sz="1000" b="1" i="0" u="none" strike="noStrike" cap="none">
                <a:solidFill>
                  <a:schemeClr val="dk1"/>
                </a:solidFill>
                <a:latin typeface="Calibri"/>
                <a:ea typeface="Calibri"/>
                <a:cs typeface="Calibri"/>
                <a:sym typeface="Calibri"/>
              </a:rPr>
              <a:t>£4 billion </a:t>
            </a:r>
            <a:r>
              <a:rPr lang="en-GB" sz="1000" b="0" i="0" u="none" strike="noStrike" cap="none">
                <a:solidFill>
                  <a:schemeClr val="dk1"/>
                </a:solidFill>
                <a:latin typeface="Calibri"/>
                <a:ea typeface="Calibri"/>
                <a:cs typeface="Calibri"/>
                <a:sym typeface="Calibri"/>
              </a:rPr>
              <a:t>from the tax put onto tobacco with many </a:t>
            </a:r>
            <a:r>
              <a:rPr lang="en-GB" sz="1000" b="1" i="0" u="none" strike="noStrike" cap="none">
                <a:solidFill>
                  <a:schemeClr val="dk1"/>
                </a:solidFill>
                <a:latin typeface="Calibri"/>
                <a:ea typeface="Calibri"/>
                <a:cs typeface="Calibri"/>
                <a:sym typeface="Calibri"/>
              </a:rPr>
              <a:t>jobs</a:t>
            </a:r>
            <a:r>
              <a:rPr lang="en-GB" sz="1000" b="0" i="0" u="none" strike="noStrike" cap="none">
                <a:solidFill>
                  <a:schemeClr val="dk1"/>
                </a:solidFill>
                <a:latin typeface="Calibri"/>
                <a:ea typeface="Calibri"/>
                <a:cs typeface="Calibri"/>
                <a:sym typeface="Calibri"/>
              </a:rPr>
              <a:t> in the UK linked to the tobacco industry and huge sums of money to be made from tobacco advertising and sponsorship.  Some people also questioned if the government had the right to limit a person’s choice about whether or not to smoke.  </a:t>
            </a:r>
            <a:endParaRPr sz="1400" b="0" i="0" u="none" strike="noStrike" cap="none">
              <a:solidFill>
                <a:srgbClr val="000000"/>
              </a:solidFill>
              <a:latin typeface="Arial"/>
              <a:ea typeface="Arial"/>
              <a:cs typeface="Arial"/>
              <a:sym typeface="Arial"/>
            </a:endParaRPr>
          </a:p>
        </p:txBody>
      </p:sp>
      <p:sp>
        <p:nvSpPr>
          <p:cNvPr id="1600" name="Google Shape;1600;p57"/>
          <p:cNvSpPr txBox="1"/>
          <p:nvPr/>
        </p:nvSpPr>
        <p:spPr>
          <a:xfrm>
            <a:off x="5220322" y="4960140"/>
            <a:ext cx="2844900" cy="1800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USING LAWS TO STOP SMOKING</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Arial"/>
              <a:buChar char="•"/>
            </a:pPr>
            <a:r>
              <a:rPr lang="en-GB" sz="1000" b="1" i="0" u="none" strike="noStrike" cap="none">
                <a:solidFill>
                  <a:schemeClr val="dk1"/>
                </a:solidFill>
                <a:latin typeface="Calibri"/>
                <a:ea typeface="Calibri"/>
                <a:cs typeface="Calibri"/>
                <a:sym typeface="Calibri"/>
              </a:rPr>
              <a:t>1990 onwards: </a:t>
            </a:r>
            <a:r>
              <a:rPr lang="en-GB" sz="1000" b="0" i="0" u="none" strike="noStrike" cap="none">
                <a:solidFill>
                  <a:schemeClr val="dk1"/>
                </a:solidFill>
                <a:latin typeface="Calibri"/>
                <a:ea typeface="Calibri"/>
                <a:cs typeface="Calibri"/>
                <a:sym typeface="Calibri"/>
              </a:rPr>
              <a:t>The government have increased the </a:t>
            </a:r>
            <a:r>
              <a:rPr lang="en-GB" sz="1000" b="1" i="0" u="none" strike="noStrike" cap="none">
                <a:solidFill>
                  <a:schemeClr val="dk1"/>
                </a:solidFill>
                <a:latin typeface="Calibri"/>
                <a:ea typeface="Calibri"/>
                <a:cs typeface="Calibri"/>
                <a:sym typeface="Calibri"/>
              </a:rPr>
              <a:t>tax</a:t>
            </a:r>
            <a:r>
              <a:rPr lang="en-GB" sz="1000" b="0" i="0" u="none" strike="noStrike" cap="none">
                <a:solidFill>
                  <a:schemeClr val="dk1"/>
                </a:solidFill>
                <a:latin typeface="Calibri"/>
                <a:ea typeface="Calibri"/>
                <a:cs typeface="Calibri"/>
                <a:sym typeface="Calibri"/>
              </a:rPr>
              <a:t> on cigarettes to encourage people to stop smoking by making the price too high.</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Arial"/>
              <a:buChar char="•"/>
            </a:pPr>
            <a:r>
              <a:rPr lang="en-GB" sz="1000" b="1" i="0" u="none" strike="noStrike" cap="none">
                <a:solidFill>
                  <a:schemeClr val="dk1"/>
                </a:solidFill>
                <a:latin typeface="Calibri"/>
                <a:ea typeface="Calibri"/>
                <a:cs typeface="Calibri"/>
                <a:sym typeface="Calibri"/>
              </a:rPr>
              <a:t>2007</a:t>
            </a:r>
            <a:r>
              <a:rPr lang="en-GB" sz="1000" b="0" i="0" u="none" strike="noStrike" cap="none">
                <a:solidFill>
                  <a:schemeClr val="dk1"/>
                </a:solidFill>
                <a:latin typeface="Calibri"/>
                <a:ea typeface="Calibri"/>
                <a:cs typeface="Calibri"/>
                <a:sym typeface="Calibri"/>
              </a:rPr>
              <a:t> – Smoking was banned in </a:t>
            </a:r>
            <a:r>
              <a:rPr lang="en-GB" sz="1000" b="1" i="0" u="none" strike="noStrike" cap="none">
                <a:solidFill>
                  <a:schemeClr val="dk1"/>
                </a:solidFill>
                <a:latin typeface="Calibri"/>
                <a:ea typeface="Calibri"/>
                <a:cs typeface="Calibri"/>
                <a:sym typeface="Calibri"/>
              </a:rPr>
              <a:t>all workplaces</a:t>
            </a:r>
            <a:r>
              <a:rPr lang="en-GB" sz="1000" b="0" i="0" u="none" strike="noStrike" cap="none">
                <a:solidFill>
                  <a:schemeClr val="dk1"/>
                </a:solidFill>
                <a:latin typeface="Calibri"/>
                <a:ea typeface="Calibri"/>
                <a:cs typeface="Calibri"/>
                <a:sym typeface="Calibri"/>
              </a:rPr>
              <a:t>, pubs, restaurants and offices.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Arial"/>
              <a:buChar char="•"/>
            </a:pPr>
            <a:r>
              <a:rPr lang="en-GB" sz="1000" b="1" i="0" u="none" strike="noStrike" cap="none">
                <a:solidFill>
                  <a:schemeClr val="dk1"/>
                </a:solidFill>
                <a:latin typeface="Calibri"/>
                <a:ea typeface="Calibri"/>
                <a:cs typeface="Calibri"/>
                <a:sym typeface="Calibri"/>
              </a:rPr>
              <a:t>2007</a:t>
            </a:r>
            <a:r>
              <a:rPr lang="en-GB" sz="1000" b="0" i="0" u="none" strike="noStrike" cap="none">
                <a:solidFill>
                  <a:schemeClr val="dk1"/>
                </a:solidFill>
                <a:latin typeface="Calibri"/>
                <a:ea typeface="Calibri"/>
                <a:cs typeface="Calibri"/>
                <a:sym typeface="Calibri"/>
              </a:rPr>
              <a:t> – The government raised the legal age for buying tobacco to from </a:t>
            </a:r>
            <a:r>
              <a:rPr lang="en-GB" sz="1000" b="1" i="0" u="none" strike="noStrike" cap="none">
                <a:solidFill>
                  <a:schemeClr val="dk1"/>
                </a:solidFill>
                <a:latin typeface="Calibri"/>
                <a:ea typeface="Calibri"/>
                <a:cs typeface="Calibri"/>
                <a:sym typeface="Calibri"/>
              </a:rPr>
              <a:t>16 to 18. </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000"/>
              <a:buFont typeface="Arial"/>
              <a:buChar char="•"/>
            </a:pPr>
            <a:r>
              <a:rPr lang="en-GB" sz="1000" b="1" i="0" u="none" strike="noStrike" cap="none">
                <a:solidFill>
                  <a:schemeClr val="dk1"/>
                </a:solidFill>
                <a:latin typeface="Calibri"/>
                <a:ea typeface="Calibri"/>
                <a:cs typeface="Calibri"/>
                <a:sym typeface="Calibri"/>
              </a:rPr>
              <a:t>2015</a:t>
            </a:r>
            <a:r>
              <a:rPr lang="en-GB" sz="1000" b="0" i="0" u="none" strike="noStrike" cap="none">
                <a:solidFill>
                  <a:schemeClr val="dk1"/>
                </a:solidFill>
                <a:latin typeface="Calibri"/>
                <a:ea typeface="Calibri"/>
                <a:cs typeface="Calibri"/>
                <a:sym typeface="Calibri"/>
              </a:rPr>
              <a:t> – Smoking was banned in cars carrying children under the age of 18 because of the link of </a:t>
            </a:r>
            <a:r>
              <a:rPr lang="en-GB" sz="1000" b="1" i="0" u="none" strike="noStrike" cap="none">
                <a:solidFill>
                  <a:schemeClr val="dk1"/>
                </a:solidFill>
                <a:latin typeface="Calibri"/>
                <a:ea typeface="Calibri"/>
                <a:cs typeface="Calibri"/>
                <a:sym typeface="Calibri"/>
              </a:rPr>
              <a:t>passive smoking </a:t>
            </a:r>
            <a:r>
              <a:rPr lang="en-GB" sz="1000" b="0" i="0" u="none" strike="noStrike" cap="none">
                <a:solidFill>
                  <a:schemeClr val="dk1"/>
                </a:solidFill>
                <a:latin typeface="Calibri"/>
                <a:ea typeface="Calibri"/>
                <a:cs typeface="Calibri"/>
                <a:sym typeface="Calibri"/>
              </a:rPr>
              <a:t>to cancer.</a:t>
            </a:r>
            <a:endParaRPr sz="1400" b="0" i="0" u="none" strike="noStrike" cap="none">
              <a:solidFill>
                <a:srgbClr val="000000"/>
              </a:solidFill>
              <a:latin typeface="Arial"/>
              <a:ea typeface="Arial"/>
              <a:cs typeface="Arial"/>
              <a:sym typeface="Arial"/>
            </a:endParaRPr>
          </a:p>
        </p:txBody>
      </p:sp>
      <p:sp>
        <p:nvSpPr>
          <p:cNvPr id="1601" name="Google Shape;1601;p57"/>
          <p:cNvSpPr txBox="1"/>
          <p:nvPr/>
        </p:nvSpPr>
        <p:spPr>
          <a:xfrm>
            <a:off x="9436567" y="4960140"/>
            <a:ext cx="2679300" cy="1800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alibri"/>
                <a:ea typeface="Calibri"/>
                <a:cs typeface="Calibri"/>
                <a:sym typeface="Calibri"/>
              </a:rPr>
              <a:t>INFLUENCING PEOPLE TO STOP SMOKING</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Arial"/>
              <a:buChar char="•"/>
            </a:pPr>
            <a:r>
              <a:rPr lang="en-GB" sz="1000" b="0" i="0" u="none" strike="noStrike" cap="none">
                <a:solidFill>
                  <a:schemeClr val="dk1"/>
                </a:solidFill>
                <a:latin typeface="Calibri"/>
                <a:ea typeface="Calibri"/>
                <a:cs typeface="Calibri"/>
                <a:sym typeface="Calibri"/>
              </a:rPr>
              <a:t>The government regularly </a:t>
            </a:r>
            <a:r>
              <a:rPr lang="en-GB" sz="1000" b="1" i="0" u="none" strike="noStrike" cap="none">
                <a:solidFill>
                  <a:schemeClr val="dk1"/>
                </a:solidFill>
                <a:latin typeface="Calibri"/>
                <a:ea typeface="Calibri"/>
                <a:cs typeface="Calibri"/>
                <a:sym typeface="Calibri"/>
              </a:rPr>
              <a:t>anti-smoking</a:t>
            </a:r>
            <a:r>
              <a:rPr lang="en-GB" sz="1000" b="0" i="0" u="none" strike="noStrike" cap="none">
                <a:solidFill>
                  <a:schemeClr val="dk1"/>
                </a:solidFill>
                <a:latin typeface="Calibri"/>
                <a:ea typeface="Calibri"/>
                <a:cs typeface="Calibri"/>
                <a:sym typeface="Calibri"/>
              </a:rPr>
              <a:t> </a:t>
            </a:r>
            <a:r>
              <a:rPr lang="en-GB" sz="1000" b="1" i="0" u="none" strike="noStrike" cap="none">
                <a:solidFill>
                  <a:schemeClr val="dk1"/>
                </a:solidFill>
                <a:latin typeface="Calibri"/>
                <a:ea typeface="Calibri"/>
                <a:cs typeface="Calibri"/>
                <a:sym typeface="Calibri"/>
              </a:rPr>
              <a:t>run campaigns.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Arial"/>
              <a:buChar char="•"/>
            </a:pPr>
            <a:r>
              <a:rPr lang="en-GB" sz="1000" b="1" i="0" u="none" strike="noStrike" cap="none">
                <a:solidFill>
                  <a:schemeClr val="dk1"/>
                </a:solidFill>
                <a:latin typeface="Calibri"/>
                <a:ea typeface="Calibri"/>
                <a:cs typeface="Calibri"/>
                <a:sym typeface="Calibri"/>
              </a:rPr>
              <a:t>Schools </a:t>
            </a:r>
            <a:r>
              <a:rPr lang="en-GB" sz="1000" b="0" i="0" u="none" strike="noStrike" cap="none">
                <a:solidFill>
                  <a:schemeClr val="dk1"/>
                </a:solidFill>
                <a:latin typeface="Calibri"/>
                <a:ea typeface="Calibri"/>
                <a:cs typeface="Calibri"/>
                <a:sym typeface="Calibri"/>
              </a:rPr>
              <a:t>have educated young people to discourage them from smoking.</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Arial"/>
              <a:buChar char="•"/>
            </a:pPr>
            <a:r>
              <a:rPr lang="en-GB" sz="1000" b="1" i="0" u="none" strike="noStrike" cap="none">
                <a:solidFill>
                  <a:schemeClr val="dk1"/>
                </a:solidFill>
                <a:latin typeface="Calibri"/>
                <a:ea typeface="Calibri"/>
                <a:cs typeface="Calibri"/>
                <a:sym typeface="Calibri"/>
              </a:rPr>
              <a:t>1965</a:t>
            </a:r>
            <a:r>
              <a:rPr lang="en-GB" sz="1000" b="0" i="0" u="none" strike="noStrike" cap="none">
                <a:solidFill>
                  <a:schemeClr val="dk1"/>
                </a:solidFill>
                <a:latin typeface="Calibri"/>
                <a:ea typeface="Calibri"/>
                <a:cs typeface="Calibri"/>
                <a:sym typeface="Calibri"/>
              </a:rPr>
              <a:t>: The beginning of the ban on tobacco with a ban on advertising on TV.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Arial"/>
              <a:buChar char="•"/>
            </a:pPr>
            <a:r>
              <a:rPr lang="en-GB" sz="1000" b="1" i="0" u="none" strike="noStrike" cap="none">
                <a:solidFill>
                  <a:schemeClr val="dk1"/>
                </a:solidFill>
                <a:latin typeface="Calibri"/>
                <a:ea typeface="Calibri"/>
                <a:cs typeface="Calibri"/>
                <a:sym typeface="Calibri"/>
              </a:rPr>
              <a:t>2005</a:t>
            </a:r>
            <a:r>
              <a:rPr lang="en-GB" sz="1000" b="0" i="0" u="none" strike="noStrike" cap="none">
                <a:solidFill>
                  <a:schemeClr val="dk1"/>
                </a:solidFill>
                <a:latin typeface="Calibri"/>
                <a:ea typeface="Calibri"/>
                <a:cs typeface="Calibri"/>
                <a:sym typeface="Calibri"/>
              </a:rPr>
              <a:t>: All advertising for cigarettes banned, including the sponsorship of big sporting.</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Arial"/>
              <a:buChar char="•"/>
            </a:pPr>
            <a:r>
              <a:rPr lang="en-GB" sz="1000" b="1" i="0" u="none" strike="noStrike" cap="none">
                <a:solidFill>
                  <a:schemeClr val="dk1"/>
                </a:solidFill>
                <a:latin typeface="Calibri"/>
                <a:ea typeface="Calibri"/>
                <a:cs typeface="Calibri"/>
                <a:sym typeface="Calibri"/>
              </a:rPr>
              <a:t>2012:</a:t>
            </a:r>
            <a:r>
              <a:rPr lang="en-GB" sz="1000" b="0" i="0" u="none" strike="noStrike" cap="none">
                <a:solidFill>
                  <a:schemeClr val="dk1"/>
                </a:solidFill>
                <a:latin typeface="Calibri"/>
                <a:ea typeface="Calibri"/>
                <a:cs typeface="Calibri"/>
                <a:sym typeface="Calibri"/>
              </a:rPr>
              <a:t> All cigarettes in shops were removed from display. </a:t>
            </a:r>
            <a:endParaRPr sz="1400" b="0" i="0" u="none" strike="noStrike" cap="none">
              <a:solidFill>
                <a:srgbClr val="000000"/>
              </a:solidFill>
              <a:latin typeface="Arial"/>
              <a:ea typeface="Arial"/>
              <a:cs typeface="Arial"/>
              <a:sym typeface="Arial"/>
            </a:endParaRPr>
          </a:p>
        </p:txBody>
      </p:sp>
      <p:sp>
        <p:nvSpPr>
          <p:cNvPr id="1602" name="Google Shape;1602;p57"/>
          <p:cNvSpPr txBox="1"/>
          <p:nvPr/>
        </p:nvSpPr>
        <p:spPr>
          <a:xfrm>
            <a:off x="1561273" y="1319880"/>
            <a:ext cx="3575400" cy="307800"/>
          </a:xfrm>
          <a:prstGeom prst="rect">
            <a:avLst/>
          </a:prstGeom>
          <a:solidFill>
            <a:srgbClr val="C000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Calibri"/>
                <a:ea typeface="Calibri"/>
                <a:cs typeface="Calibri"/>
                <a:sym typeface="Calibri"/>
              </a:rPr>
              <a:t>DIAGNOSIS</a:t>
            </a:r>
            <a:endParaRPr sz="1400" b="0" i="0" u="none" strike="noStrike" cap="none">
              <a:solidFill>
                <a:schemeClr val="lt1"/>
              </a:solidFill>
              <a:latin typeface="Calibri"/>
              <a:ea typeface="Calibri"/>
              <a:cs typeface="Calibri"/>
              <a:sym typeface="Calibri"/>
            </a:endParaRPr>
          </a:p>
        </p:txBody>
      </p:sp>
      <p:sp>
        <p:nvSpPr>
          <p:cNvPr id="1603" name="Google Shape;1603;p57"/>
          <p:cNvSpPr txBox="1"/>
          <p:nvPr/>
        </p:nvSpPr>
        <p:spPr>
          <a:xfrm>
            <a:off x="7899493" y="2439492"/>
            <a:ext cx="1537200" cy="307800"/>
          </a:xfrm>
          <a:prstGeom prst="rect">
            <a:avLst/>
          </a:prstGeom>
          <a:solidFill>
            <a:srgbClr val="C000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Calibri"/>
                <a:ea typeface="Calibri"/>
                <a:cs typeface="Calibri"/>
                <a:sym typeface="Calibri"/>
              </a:rPr>
              <a:t>TREATMENT</a:t>
            </a:r>
            <a:endParaRPr sz="1400" b="0" i="0" u="none" strike="noStrike" cap="none">
              <a:solidFill>
                <a:schemeClr val="lt1"/>
              </a:solidFill>
              <a:latin typeface="Calibri"/>
              <a:ea typeface="Calibri"/>
              <a:cs typeface="Calibri"/>
              <a:sym typeface="Calibri"/>
            </a:endParaRPr>
          </a:p>
        </p:txBody>
      </p:sp>
      <p:sp>
        <p:nvSpPr>
          <p:cNvPr id="1604" name="Google Shape;1604;p57"/>
          <p:cNvSpPr txBox="1"/>
          <p:nvPr/>
        </p:nvSpPr>
        <p:spPr>
          <a:xfrm>
            <a:off x="5220265" y="3920070"/>
            <a:ext cx="6900900" cy="307800"/>
          </a:xfrm>
          <a:prstGeom prst="rect">
            <a:avLst/>
          </a:prstGeom>
          <a:solidFill>
            <a:srgbClr val="C000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Calibri"/>
                <a:ea typeface="Calibri"/>
                <a:cs typeface="Calibri"/>
                <a:sym typeface="Calibri"/>
              </a:rPr>
              <a:t>PREVENTION</a:t>
            </a:r>
            <a:endParaRPr sz="1400" b="0" i="0" u="none" strike="noStrike" cap="none">
              <a:solidFill>
                <a:schemeClr val="lt1"/>
              </a:solidFill>
              <a:latin typeface="Calibri"/>
              <a:ea typeface="Calibri"/>
              <a:cs typeface="Calibri"/>
              <a:sym typeface="Calibri"/>
            </a:endParaRPr>
          </a:p>
        </p:txBody>
      </p:sp>
      <p:cxnSp>
        <p:nvCxnSpPr>
          <p:cNvPr id="1605" name="Google Shape;1605;p57"/>
          <p:cNvCxnSpPr>
            <a:stCxn id="1603" idx="2"/>
            <a:endCxn id="1606" idx="0"/>
          </p:cNvCxnSpPr>
          <p:nvPr/>
        </p:nvCxnSpPr>
        <p:spPr>
          <a:xfrm>
            <a:off x="8668093" y="2747292"/>
            <a:ext cx="6900" cy="463200"/>
          </a:xfrm>
          <a:prstGeom prst="straightConnector1">
            <a:avLst/>
          </a:prstGeom>
          <a:noFill/>
          <a:ln w="38100" cap="flat" cmpd="sng">
            <a:solidFill>
              <a:schemeClr val="dk1"/>
            </a:solidFill>
            <a:prstDash val="solid"/>
            <a:miter lim="800000"/>
            <a:headEnd type="none" w="sm" len="sm"/>
            <a:tailEnd type="triangle" w="med" len="med"/>
          </a:ln>
        </p:spPr>
      </p:cxnSp>
      <p:sp>
        <p:nvSpPr>
          <p:cNvPr id="1607" name="Google Shape;1607;p57"/>
          <p:cNvSpPr/>
          <p:nvPr/>
        </p:nvSpPr>
        <p:spPr>
          <a:xfrm>
            <a:off x="5276630" y="1337463"/>
            <a:ext cx="1704300" cy="272700"/>
          </a:xfrm>
          <a:prstGeom prst="roundRect">
            <a:avLst>
              <a:gd name="adj" fmla="val 39280"/>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8" name="Google Shape;1608;p57"/>
          <p:cNvSpPr txBox="1"/>
          <p:nvPr/>
        </p:nvSpPr>
        <p:spPr>
          <a:xfrm>
            <a:off x="5711848" y="1335268"/>
            <a:ext cx="8337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Operating</a:t>
            </a:r>
            <a:endParaRPr sz="1200" b="0" i="0" u="none" strike="noStrike" cap="none">
              <a:solidFill>
                <a:schemeClr val="lt1"/>
              </a:solidFill>
              <a:latin typeface="Calibri"/>
              <a:ea typeface="Calibri"/>
              <a:cs typeface="Calibri"/>
              <a:sym typeface="Calibri"/>
            </a:endParaRPr>
          </a:p>
        </p:txBody>
      </p:sp>
      <p:sp>
        <p:nvSpPr>
          <p:cNvPr id="1609" name="Google Shape;1609;p57"/>
          <p:cNvSpPr/>
          <p:nvPr/>
        </p:nvSpPr>
        <p:spPr>
          <a:xfrm>
            <a:off x="10322140" y="1346121"/>
            <a:ext cx="1704300" cy="272700"/>
          </a:xfrm>
          <a:prstGeom prst="roundRect">
            <a:avLst>
              <a:gd name="adj" fmla="val 39280"/>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0" name="Google Shape;1610;p57"/>
          <p:cNvSpPr txBox="1"/>
          <p:nvPr/>
        </p:nvSpPr>
        <p:spPr>
          <a:xfrm>
            <a:off x="10566838" y="1341732"/>
            <a:ext cx="12147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Chemotherapy</a:t>
            </a:r>
            <a:endParaRPr sz="1200" b="0" i="0" u="none" strike="noStrike" cap="none">
              <a:solidFill>
                <a:schemeClr val="lt1"/>
              </a:solidFill>
              <a:latin typeface="Calibri"/>
              <a:ea typeface="Calibri"/>
              <a:cs typeface="Calibri"/>
              <a:sym typeface="Calibri"/>
            </a:endParaRPr>
          </a:p>
        </p:txBody>
      </p:sp>
      <p:sp>
        <p:nvSpPr>
          <p:cNvPr id="1611" name="Google Shape;1611;p57"/>
          <p:cNvSpPr/>
          <p:nvPr/>
        </p:nvSpPr>
        <p:spPr>
          <a:xfrm>
            <a:off x="10322140" y="2349124"/>
            <a:ext cx="1704300" cy="272700"/>
          </a:xfrm>
          <a:prstGeom prst="roundRect">
            <a:avLst>
              <a:gd name="adj" fmla="val 39280"/>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2" name="Google Shape;1612;p57"/>
          <p:cNvSpPr txBox="1"/>
          <p:nvPr/>
        </p:nvSpPr>
        <p:spPr>
          <a:xfrm>
            <a:off x="10566838" y="2345526"/>
            <a:ext cx="12417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Immunotherapy</a:t>
            </a:r>
            <a:endParaRPr sz="1200" b="0" i="0" u="none" strike="noStrike" cap="none">
              <a:solidFill>
                <a:schemeClr val="lt1"/>
              </a:solidFill>
              <a:latin typeface="Calibri"/>
              <a:ea typeface="Calibri"/>
              <a:cs typeface="Calibri"/>
              <a:sym typeface="Calibri"/>
            </a:endParaRPr>
          </a:p>
        </p:txBody>
      </p:sp>
      <p:sp>
        <p:nvSpPr>
          <p:cNvPr id="1613" name="Google Shape;1613;p57"/>
          <p:cNvSpPr/>
          <p:nvPr/>
        </p:nvSpPr>
        <p:spPr>
          <a:xfrm>
            <a:off x="5282923" y="2355967"/>
            <a:ext cx="1704300" cy="272700"/>
          </a:xfrm>
          <a:prstGeom prst="roundRect">
            <a:avLst>
              <a:gd name="adj" fmla="val 39280"/>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4" name="Google Shape;1614;p57"/>
          <p:cNvSpPr txBox="1"/>
          <p:nvPr/>
        </p:nvSpPr>
        <p:spPr>
          <a:xfrm>
            <a:off x="5678176" y="2342136"/>
            <a:ext cx="10485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Radiotherapy</a:t>
            </a:r>
            <a:endParaRPr sz="1200" b="0" i="0" u="none" strike="noStrike" cap="none">
              <a:solidFill>
                <a:schemeClr val="lt1"/>
              </a:solidFill>
              <a:latin typeface="Calibri"/>
              <a:ea typeface="Calibri"/>
              <a:cs typeface="Calibri"/>
              <a:sym typeface="Calibri"/>
            </a:endParaRPr>
          </a:p>
        </p:txBody>
      </p:sp>
      <p:sp>
        <p:nvSpPr>
          <p:cNvPr id="1615" name="Google Shape;1615;p57"/>
          <p:cNvSpPr/>
          <p:nvPr/>
        </p:nvSpPr>
        <p:spPr>
          <a:xfrm>
            <a:off x="7476940" y="3206381"/>
            <a:ext cx="2366700" cy="272700"/>
          </a:xfrm>
          <a:prstGeom prst="roundRect">
            <a:avLst>
              <a:gd name="adj" fmla="val 39280"/>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6" name="Google Shape;1606;p57"/>
          <p:cNvSpPr txBox="1"/>
          <p:nvPr/>
        </p:nvSpPr>
        <p:spPr>
          <a:xfrm>
            <a:off x="7726166" y="3210512"/>
            <a:ext cx="18975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Calibri"/>
                <a:ea typeface="Calibri"/>
                <a:cs typeface="Calibri"/>
                <a:sym typeface="Calibri"/>
              </a:rPr>
              <a:t>Individual Treatment Plans</a:t>
            </a:r>
            <a:endParaRPr sz="1200" b="0" i="0" u="none" strike="noStrike" cap="none">
              <a:solidFill>
                <a:schemeClr val="lt1"/>
              </a:solidFill>
              <a:latin typeface="Calibri"/>
              <a:ea typeface="Calibri"/>
              <a:cs typeface="Calibri"/>
              <a:sym typeface="Calibri"/>
            </a:endParaRPr>
          </a:p>
        </p:txBody>
      </p:sp>
      <p:cxnSp>
        <p:nvCxnSpPr>
          <p:cNvPr id="1616" name="Google Shape;1616;p57"/>
          <p:cNvCxnSpPr>
            <a:stCxn id="1603" idx="0"/>
            <a:endCxn id="1594" idx="3"/>
          </p:cNvCxnSpPr>
          <p:nvPr/>
        </p:nvCxnSpPr>
        <p:spPr>
          <a:xfrm rot="5400000" flipH="1">
            <a:off x="8344543" y="2115942"/>
            <a:ext cx="496200" cy="150900"/>
          </a:xfrm>
          <a:prstGeom prst="bentConnector2">
            <a:avLst/>
          </a:prstGeom>
          <a:noFill/>
          <a:ln w="28575" cap="flat" cmpd="sng">
            <a:solidFill>
              <a:schemeClr val="dk1"/>
            </a:solidFill>
            <a:prstDash val="solid"/>
            <a:miter lim="800000"/>
            <a:headEnd type="none" w="sm" len="sm"/>
            <a:tailEnd type="triangle" w="med" len="med"/>
          </a:ln>
        </p:spPr>
      </p:cxnSp>
      <p:cxnSp>
        <p:nvCxnSpPr>
          <p:cNvPr id="1617" name="Google Shape;1617;p57"/>
          <p:cNvCxnSpPr>
            <a:stCxn id="1603" idx="0"/>
            <a:endCxn id="1596" idx="1"/>
          </p:cNvCxnSpPr>
          <p:nvPr/>
        </p:nvCxnSpPr>
        <p:spPr>
          <a:xfrm rot="-5400000">
            <a:off x="8484493" y="2126892"/>
            <a:ext cx="496200" cy="129000"/>
          </a:xfrm>
          <a:prstGeom prst="bentConnector2">
            <a:avLst/>
          </a:prstGeom>
          <a:noFill/>
          <a:ln w="28575" cap="flat" cmpd="sng">
            <a:solidFill>
              <a:schemeClr val="dk1"/>
            </a:solidFill>
            <a:prstDash val="solid"/>
            <a:miter lim="800000"/>
            <a:headEnd type="none" w="sm" len="sm"/>
            <a:tailEnd type="triangle" w="med" len="med"/>
          </a:ln>
        </p:spPr>
      </p:cxnSp>
      <p:cxnSp>
        <p:nvCxnSpPr>
          <p:cNvPr id="1618" name="Google Shape;1618;p57"/>
          <p:cNvCxnSpPr>
            <a:stCxn id="1603" idx="1"/>
            <a:endCxn id="1595" idx="3"/>
          </p:cNvCxnSpPr>
          <p:nvPr/>
        </p:nvCxnSpPr>
        <p:spPr>
          <a:xfrm flipH="1">
            <a:off x="7551493" y="2593392"/>
            <a:ext cx="348000" cy="373200"/>
          </a:xfrm>
          <a:prstGeom prst="bentConnector3">
            <a:avLst>
              <a:gd name="adj1" fmla="val 49998"/>
            </a:avLst>
          </a:prstGeom>
          <a:noFill/>
          <a:ln w="28575" cap="flat" cmpd="sng">
            <a:solidFill>
              <a:schemeClr val="dk1"/>
            </a:solidFill>
            <a:prstDash val="solid"/>
            <a:miter lim="800000"/>
            <a:headEnd type="none" w="sm" len="sm"/>
            <a:tailEnd type="triangle" w="med" len="med"/>
          </a:ln>
        </p:spPr>
      </p:cxnSp>
      <p:cxnSp>
        <p:nvCxnSpPr>
          <p:cNvPr id="1619" name="Google Shape;1619;p57"/>
          <p:cNvCxnSpPr>
            <a:stCxn id="1603" idx="3"/>
            <a:endCxn id="1598" idx="1"/>
          </p:cNvCxnSpPr>
          <p:nvPr/>
        </p:nvCxnSpPr>
        <p:spPr>
          <a:xfrm>
            <a:off x="9436693" y="2593392"/>
            <a:ext cx="297300" cy="373200"/>
          </a:xfrm>
          <a:prstGeom prst="bentConnector3">
            <a:avLst>
              <a:gd name="adj1" fmla="val 49996"/>
            </a:avLst>
          </a:prstGeom>
          <a:noFill/>
          <a:ln w="28575" cap="flat" cmpd="sng">
            <a:solidFill>
              <a:schemeClr val="dk1"/>
            </a:solidFill>
            <a:prstDash val="solid"/>
            <a:miter lim="800000"/>
            <a:headEnd type="none" w="sm" len="sm"/>
            <a:tailEnd type="triangle" w="med" len="med"/>
          </a:ln>
        </p:spPr>
      </p:cxnSp>
      <p:cxnSp>
        <p:nvCxnSpPr>
          <p:cNvPr id="1620" name="Google Shape;1620;p57"/>
          <p:cNvCxnSpPr>
            <a:stCxn id="1598" idx="2"/>
            <a:endCxn id="1597" idx="3"/>
          </p:cNvCxnSpPr>
          <p:nvPr/>
        </p:nvCxnSpPr>
        <p:spPr>
          <a:xfrm rot="-5400000" flipH="1">
            <a:off x="10853894" y="3336215"/>
            <a:ext cx="336000" cy="304500"/>
          </a:xfrm>
          <a:prstGeom prst="bentConnector4">
            <a:avLst>
              <a:gd name="adj1" fmla="val 19095"/>
              <a:gd name="adj2" fmla="val 188277"/>
            </a:avLst>
          </a:prstGeom>
          <a:noFill/>
          <a:ln w="28575" cap="flat" cmpd="sng">
            <a:solidFill>
              <a:schemeClr val="dk1"/>
            </a:solidFill>
            <a:prstDash val="solid"/>
            <a:miter lim="800000"/>
            <a:headEnd type="none" w="sm" len="sm"/>
            <a:tailEnd type="triangle" w="med" len="med"/>
          </a:ln>
        </p:spPr>
      </p:cxnSp>
      <p:cxnSp>
        <p:nvCxnSpPr>
          <p:cNvPr id="1621" name="Google Shape;1621;p57"/>
          <p:cNvCxnSpPr>
            <a:stCxn id="1595" idx="2"/>
            <a:endCxn id="1597" idx="1"/>
          </p:cNvCxnSpPr>
          <p:nvPr/>
        </p:nvCxnSpPr>
        <p:spPr>
          <a:xfrm rot="5400000">
            <a:off x="6112973" y="3353765"/>
            <a:ext cx="336000" cy="269400"/>
          </a:xfrm>
          <a:prstGeom prst="bentConnector4">
            <a:avLst>
              <a:gd name="adj1" fmla="val 19096"/>
              <a:gd name="adj2" fmla="val 184887"/>
            </a:avLst>
          </a:prstGeom>
          <a:noFill/>
          <a:ln w="28575" cap="flat" cmpd="sng">
            <a:solidFill>
              <a:schemeClr val="dk1"/>
            </a:solidFill>
            <a:prstDash val="solid"/>
            <a:miter lim="800000"/>
            <a:headEnd type="none" w="sm" len="sm"/>
            <a:tailEnd type="triangle" w="med" len="med"/>
          </a:ln>
        </p:spPr>
      </p:cxnSp>
      <p:pic>
        <p:nvPicPr>
          <p:cNvPr id="1622" name="Google Shape;1622;p57" descr="No Smoking Icon - No Smoking In Polish Clipart - Full Size Clipart  (#1180277) - PinClipart"/>
          <p:cNvPicPr preferRelativeResize="0"/>
          <p:nvPr/>
        </p:nvPicPr>
        <p:blipFill rotWithShape="1">
          <a:blip r:embed="rId8">
            <a:alphaModFix/>
          </a:blip>
          <a:srcRect/>
          <a:stretch/>
        </p:blipFill>
        <p:spPr>
          <a:xfrm>
            <a:off x="8104644" y="4960140"/>
            <a:ext cx="1292492" cy="18004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7"/>
          <p:cNvSpPr txBox="1"/>
          <p:nvPr/>
        </p:nvSpPr>
        <p:spPr>
          <a:xfrm>
            <a:off x="89646" y="49103"/>
            <a:ext cx="17034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4</a:t>
            </a:r>
            <a:endParaRPr/>
          </a:p>
        </p:txBody>
      </p:sp>
      <p:pic>
        <p:nvPicPr>
          <p:cNvPr id="187" name="Google Shape;187;p17" descr="Radio Newsman Regular"/>
          <p:cNvPicPr preferRelativeResize="0"/>
          <p:nvPr/>
        </p:nvPicPr>
        <p:blipFill rotWithShape="1">
          <a:blip r:embed="rId3">
            <a:alphaModFix/>
          </a:blip>
          <a:srcRect l="58713" b="-9998"/>
          <a:stretch/>
        </p:blipFill>
        <p:spPr>
          <a:xfrm>
            <a:off x="89646" y="1181005"/>
            <a:ext cx="1703296" cy="268295"/>
          </a:xfrm>
          <a:prstGeom prst="rect">
            <a:avLst/>
          </a:prstGeom>
          <a:noFill/>
          <a:ln>
            <a:noFill/>
          </a:ln>
        </p:spPr>
      </p:pic>
      <p:pic>
        <p:nvPicPr>
          <p:cNvPr id="188" name="Google Shape;188;p17" descr="Radio Newsman Regular"/>
          <p:cNvPicPr preferRelativeResize="0"/>
          <p:nvPr/>
        </p:nvPicPr>
        <p:blipFill rotWithShape="1">
          <a:blip r:embed="rId3">
            <a:alphaModFix/>
          </a:blip>
          <a:srcRect l="27432" r="42097" b="-14995"/>
          <a:stretch/>
        </p:blipFill>
        <p:spPr>
          <a:xfrm>
            <a:off x="89647" y="814167"/>
            <a:ext cx="1703292" cy="330014"/>
          </a:xfrm>
          <a:prstGeom prst="rect">
            <a:avLst/>
          </a:prstGeom>
          <a:noFill/>
          <a:ln>
            <a:noFill/>
          </a:ln>
        </p:spPr>
      </p:pic>
      <p:pic>
        <p:nvPicPr>
          <p:cNvPr id="189" name="Google Shape;189;p17" descr="Radio Newsman Regular"/>
          <p:cNvPicPr preferRelativeResize="0"/>
          <p:nvPr/>
        </p:nvPicPr>
        <p:blipFill rotWithShape="1">
          <a:blip r:embed="rId3">
            <a:alphaModFix/>
          </a:blip>
          <a:srcRect r="73478" b="-4997"/>
          <a:stretch/>
        </p:blipFill>
        <p:spPr>
          <a:xfrm>
            <a:off x="89646" y="437648"/>
            <a:ext cx="1703296" cy="376519"/>
          </a:xfrm>
          <a:prstGeom prst="rect">
            <a:avLst/>
          </a:prstGeom>
          <a:noFill/>
          <a:ln>
            <a:noFill/>
          </a:ln>
        </p:spPr>
      </p:pic>
      <p:pic>
        <p:nvPicPr>
          <p:cNvPr id="190" name="Google Shape;190;p17" descr="Image result for heart monitor clipart"/>
          <p:cNvPicPr preferRelativeResize="0"/>
          <p:nvPr/>
        </p:nvPicPr>
        <p:blipFill rotWithShape="1">
          <a:blip r:embed="rId4">
            <a:alphaModFix/>
          </a:blip>
          <a:srcRect t="39191" r="15902" b="38201"/>
          <a:stretch/>
        </p:blipFill>
        <p:spPr>
          <a:xfrm>
            <a:off x="0" y="1453000"/>
            <a:ext cx="1792941" cy="785474"/>
          </a:xfrm>
          <a:prstGeom prst="rect">
            <a:avLst/>
          </a:prstGeom>
          <a:noFill/>
          <a:ln>
            <a:noFill/>
          </a:ln>
        </p:spPr>
      </p:pic>
      <p:pic>
        <p:nvPicPr>
          <p:cNvPr id="191" name="Google Shape;191;p17" descr="Related image"/>
          <p:cNvPicPr preferRelativeResize="0"/>
          <p:nvPr/>
        </p:nvPicPr>
        <p:blipFill rotWithShape="1">
          <a:blip r:embed="rId5">
            <a:alphaModFix/>
          </a:blip>
          <a:srcRect/>
          <a:stretch/>
        </p:blipFill>
        <p:spPr>
          <a:xfrm>
            <a:off x="619697" y="1479317"/>
            <a:ext cx="732840" cy="664943"/>
          </a:xfrm>
          <a:prstGeom prst="rect">
            <a:avLst/>
          </a:prstGeom>
          <a:noFill/>
          <a:ln>
            <a:noFill/>
          </a:ln>
        </p:spPr>
      </p:pic>
      <p:sp>
        <p:nvSpPr>
          <p:cNvPr id="192" name="Google Shape;192;p17"/>
          <p:cNvSpPr txBox="1"/>
          <p:nvPr/>
        </p:nvSpPr>
        <p:spPr>
          <a:xfrm>
            <a:off x="1855694" y="49103"/>
            <a:ext cx="102363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1: </a:t>
            </a:r>
            <a:r>
              <a:rPr lang="en-GB" sz="1600">
                <a:solidFill>
                  <a:schemeClr val="lt1"/>
                </a:solidFill>
                <a:latin typeface="Calibri"/>
                <a:ea typeface="Calibri"/>
                <a:cs typeface="Calibri"/>
                <a:sym typeface="Calibri"/>
              </a:rPr>
              <a:t>Medicine in Medieval Britain c.1250-c.1500. Explaining the lack of medical progress in the Medieval period.</a:t>
            </a:r>
            <a:endParaRPr/>
          </a:p>
        </p:txBody>
      </p:sp>
      <p:sp>
        <p:nvSpPr>
          <p:cNvPr id="193" name="Google Shape;193;p17"/>
          <p:cNvSpPr txBox="1"/>
          <p:nvPr/>
        </p:nvSpPr>
        <p:spPr>
          <a:xfrm>
            <a:off x="1908547" y="1280289"/>
            <a:ext cx="2069100" cy="5479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88900" marR="0" lvl="0" indent="-88900" algn="l" rtl="0">
              <a:spcBef>
                <a:spcPts val="0"/>
              </a:spcBef>
              <a:spcAft>
                <a:spcPts val="0"/>
              </a:spcAft>
              <a:buClr>
                <a:schemeClr val="dk1"/>
              </a:buClr>
              <a:buSzPts val="1000"/>
              <a:buFont typeface="Arial"/>
              <a:buChar char="•"/>
            </a:pPr>
            <a:r>
              <a:rPr lang="en-GB" sz="1000" b="1" dirty="0">
                <a:solidFill>
                  <a:schemeClr val="dk1"/>
                </a:solidFill>
                <a:latin typeface="Calibri"/>
                <a:ea typeface="Calibri"/>
                <a:cs typeface="Calibri"/>
                <a:sym typeface="Calibri"/>
              </a:rPr>
              <a:t>Hippocrates</a:t>
            </a:r>
            <a:r>
              <a:rPr lang="en-GB" sz="1000" dirty="0">
                <a:solidFill>
                  <a:schemeClr val="dk1"/>
                </a:solidFill>
                <a:latin typeface="Calibri"/>
                <a:ea typeface="Calibri"/>
                <a:cs typeface="Calibri"/>
                <a:sym typeface="Calibri"/>
              </a:rPr>
              <a:t> and </a:t>
            </a:r>
            <a:r>
              <a:rPr lang="en-GB" sz="1000" b="1" dirty="0">
                <a:solidFill>
                  <a:schemeClr val="dk1"/>
                </a:solidFill>
                <a:latin typeface="Calibri"/>
                <a:ea typeface="Calibri"/>
                <a:cs typeface="Calibri"/>
                <a:sym typeface="Calibri"/>
              </a:rPr>
              <a:t>Galen’s</a:t>
            </a:r>
            <a:r>
              <a:rPr lang="en-GB" sz="1000" dirty="0">
                <a:solidFill>
                  <a:schemeClr val="dk1"/>
                </a:solidFill>
                <a:latin typeface="Calibri"/>
                <a:ea typeface="Calibri"/>
                <a:cs typeface="Calibri"/>
                <a:sym typeface="Calibri"/>
              </a:rPr>
              <a:t> Theory of the Four Humours and Theory of Opposites were so detailed, and full of illustrations that few believed it could be wrong.  The theories from both men fitted nearly every illness physicians saw and so nobody questioned it as anything other than fact.</a:t>
            </a:r>
            <a:endParaRPr dirty="0"/>
          </a:p>
          <a:p>
            <a:pPr marL="88900" marR="0" lvl="0" indent="-88900" algn="l" rtl="0">
              <a:spcBef>
                <a:spcPts val="0"/>
              </a:spcBef>
              <a:spcAft>
                <a:spcPts val="0"/>
              </a:spcAft>
              <a:buClr>
                <a:schemeClr val="dk1"/>
              </a:buClr>
              <a:buSzPts val="1000"/>
              <a:buFont typeface="Arial"/>
              <a:buChar char="•"/>
            </a:pPr>
            <a:r>
              <a:rPr lang="en-GB" sz="1000" dirty="0">
                <a:solidFill>
                  <a:schemeClr val="dk1"/>
                </a:solidFill>
                <a:latin typeface="Calibri"/>
                <a:ea typeface="Calibri"/>
                <a:cs typeface="Calibri"/>
                <a:sym typeface="Calibri"/>
              </a:rPr>
              <a:t>Hippocrates and Galen remained </a:t>
            </a:r>
            <a:r>
              <a:rPr lang="en-GB" sz="1000" b="1" dirty="0">
                <a:solidFill>
                  <a:schemeClr val="dk1"/>
                </a:solidFill>
                <a:latin typeface="Calibri"/>
                <a:ea typeface="Calibri"/>
                <a:cs typeface="Calibri"/>
                <a:sym typeface="Calibri"/>
              </a:rPr>
              <a:t>popular</a:t>
            </a:r>
            <a:r>
              <a:rPr lang="en-GB" sz="1000" dirty="0">
                <a:solidFill>
                  <a:schemeClr val="dk1"/>
                </a:solidFill>
                <a:latin typeface="Calibri"/>
                <a:ea typeface="Calibri"/>
                <a:cs typeface="Calibri"/>
                <a:sym typeface="Calibri"/>
              </a:rPr>
              <a:t> and </a:t>
            </a:r>
            <a:r>
              <a:rPr lang="en-GB" sz="1000" b="1" dirty="0">
                <a:solidFill>
                  <a:schemeClr val="dk1"/>
                </a:solidFill>
                <a:latin typeface="Calibri"/>
                <a:ea typeface="Calibri"/>
                <a:cs typeface="Calibri"/>
                <a:sym typeface="Calibri"/>
              </a:rPr>
              <a:t>well respected</a:t>
            </a:r>
            <a:r>
              <a:rPr lang="en-GB" sz="1000" dirty="0">
                <a:solidFill>
                  <a:schemeClr val="dk1"/>
                </a:solidFill>
                <a:latin typeface="Calibri"/>
                <a:ea typeface="Calibri"/>
                <a:cs typeface="Calibri"/>
                <a:sym typeface="Calibri"/>
              </a:rPr>
              <a:t>, despite writing their work over 800 years before this period.  </a:t>
            </a:r>
            <a:endParaRPr dirty="0"/>
          </a:p>
          <a:p>
            <a:pPr marL="88900" marR="0" lvl="0" indent="-88900" algn="l" rtl="0">
              <a:spcBef>
                <a:spcPts val="0"/>
              </a:spcBef>
              <a:spcAft>
                <a:spcPts val="0"/>
              </a:spcAft>
              <a:buClr>
                <a:schemeClr val="dk1"/>
              </a:buClr>
              <a:buSzPts val="1000"/>
              <a:buFont typeface="Arial"/>
              <a:buChar char="•"/>
            </a:pPr>
            <a:r>
              <a:rPr lang="en-GB" sz="1000" dirty="0">
                <a:solidFill>
                  <a:schemeClr val="dk1"/>
                </a:solidFill>
                <a:latin typeface="Calibri"/>
                <a:ea typeface="Calibri"/>
                <a:cs typeface="Calibri"/>
                <a:sym typeface="Calibri"/>
              </a:rPr>
              <a:t>As </a:t>
            </a:r>
            <a:r>
              <a:rPr lang="en-GB" sz="1000" b="1" dirty="0">
                <a:solidFill>
                  <a:schemeClr val="dk1"/>
                </a:solidFill>
                <a:latin typeface="Calibri"/>
                <a:ea typeface="Calibri"/>
                <a:cs typeface="Calibri"/>
                <a:sym typeface="Calibri"/>
              </a:rPr>
              <a:t>monks</a:t>
            </a:r>
            <a:r>
              <a:rPr lang="en-GB" sz="1000" dirty="0">
                <a:solidFill>
                  <a:schemeClr val="dk1"/>
                </a:solidFill>
                <a:latin typeface="Calibri"/>
                <a:ea typeface="Calibri"/>
                <a:cs typeface="Calibri"/>
                <a:sym typeface="Calibri"/>
              </a:rPr>
              <a:t> translated and copied medical books from the start of the Medieval period and this was why the work from Hippocrates and Galen became so well known.  Their work was some of the first to be copied and translated.</a:t>
            </a:r>
            <a:endParaRPr dirty="0"/>
          </a:p>
          <a:p>
            <a:pPr marL="88900" marR="0" lvl="0" indent="-88900" algn="l" rtl="0">
              <a:spcBef>
                <a:spcPts val="0"/>
              </a:spcBef>
              <a:spcAft>
                <a:spcPts val="0"/>
              </a:spcAft>
              <a:buClr>
                <a:schemeClr val="dk1"/>
              </a:buClr>
              <a:buSzPts val="1000"/>
              <a:buFont typeface="Arial"/>
              <a:buChar char="•"/>
            </a:pPr>
            <a:r>
              <a:rPr lang="en-GB" sz="1000" dirty="0">
                <a:solidFill>
                  <a:schemeClr val="dk1"/>
                </a:solidFill>
                <a:latin typeface="Calibri"/>
                <a:ea typeface="Calibri"/>
                <a:cs typeface="Calibri"/>
                <a:sym typeface="Calibri"/>
              </a:rPr>
              <a:t>Galen has the time and resources to wrote over </a:t>
            </a:r>
            <a:r>
              <a:rPr lang="en-GB" sz="1000" b="1" dirty="0">
                <a:solidFill>
                  <a:schemeClr val="dk1"/>
                </a:solidFill>
                <a:latin typeface="Calibri"/>
                <a:ea typeface="Calibri"/>
                <a:cs typeface="Calibri"/>
                <a:sym typeface="Calibri"/>
              </a:rPr>
              <a:t>350 books </a:t>
            </a:r>
            <a:r>
              <a:rPr lang="en-GB" sz="1000" dirty="0">
                <a:solidFill>
                  <a:schemeClr val="dk1"/>
                </a:solidFill>
                <a:latin typeface="Calibri"/>
                <a:ea typeface="Calibri"/>
                <a:cs typeface="Calibri"/>
                <a:sym typeface="Calibri"/>
              </a:rPr>
              <a:t>during his time as a physician in a gladiator school and to a Roman Emperor.  This gave him </a:t>
            </a:r>
            <a:r>
              <a:rPr lang="en-GB" sz="1000" b="1" dirty="0">
                <a:solidFill>
                  <a:schemeClr val="dk1"/>
                </a:solidFill>
                <a:latin typeface="Calibri"/>
                <a:ea typeface="Calibri"/>
                <a:cs typeface="Calibri"/>
                <a:sym typeface="Calibri"/>
              </a:rPr>
              <a:t>huge influence </a:t>
            </a:r>
            <a:r>
              <a:rPr lang="en-GB" sz="1000" dirty="0">
                <a:solidFill>
                  <a:schemeClr val="dk1"/>
                </a:solidFill>
                <a:latin typeface="Calibri"/>
                <a:ea typeface="Calibri"/>
                <a:cs typeface="Calibri"/>
                <a:sym typeface="Calibri"/>
              </a:rPr>
              <a:t>for many years to come as his books were the only ones available for study.</a:t>
            </a:r>
            <a:endParaRPr dirty="0"/>
          </a:p>
          <a:p>
            <a:pPr marL="88900" marR="0" lvl="0" indent="-88900" algn="l" rtl="0">
              <a:spcBef>
                <a:spcPts val="0"/>
              </a:spcBef>
              <a:spcAft>
                <a:spcPts val="0"/>
              </a:spcAft>
              <a:buClr>
                <a:schemeClr val="dk1"/>
              </a:buClr>
              <a:buSzPts val="1000"/>
              <a:buFont typeface="Arial"/>
              <a:buChar char="•"/>
            </a:pPr>
            <a:r>
              <a:rPr lang="en-GB" sz="1000" dirty="0">
                <a:solidFill>
                  <a:schemeClr val="dk1"/>
                </a:solidFill>
                <a:latin typeface="Calibri"/>
                <a:ea typeface="Calibri"/>
                <a:cs typeface="Calibri"/>
                <a:sym typeface="Calibri"/>
              </a:rPr>
              <a:t>Hippocrates and Galen remained </a:t>
            </a:r>
            <a:r>
              <a:rPr lang="en-GB" sz="1000" b="1" dirty="0">
                <a:solidFill>
                  <a:schemeClr val="dk1"/>
                </a:solidFill>
                <a:latin typeface="Calibri"/>
                <a:ea typeface="Calibri"/>
                <a:cs typeface="Calibri"/>
                <a:sym typeface="Calibri"/>
              </a:rPr>
              <a:t>religious,</a:t>
            </a:r>
            <a:r>
              <a:rPr lang="en-GB" sz="1000" dirty="0">
                <a:solidFill>
                  <a:schemeClr val="dk1"/>
                </a:solidFill>
                <a:latin typeface="Calibri"/>
                <a:ea typeface="Calibri"/>
                <a:cs typeface="Calibri"/>
                <a:sym typeface="Calibri"/>
              </a:rPr>
              <a:t> and they both believed that a person had a ‘</a:t>
            </a:r>
            <a:r>
              <a:rPr lang="en-GB" sz="1000" b="1" dirty="0">
                <a:solidFill>
                  <a:schemeClr val="dk1"/>
                </a:solidFill>
                <a:latin typeface="Calibri"/>
                <a:ea typeface="Calibri"/>
                <a:cs typeface="Calibri"/>
                <a:sym typeface="Calibri"/>
              </a:rPr>
              <a:t>soul</a:t>
            </a:r>
            <a:r>
              <a:rPr lang="en-GB" sz="1000" dirty="0">
                <a:solidFill>
                  <a:schemeClr val="dk1"/>
                </a:solidFill>
                <a:latin typeface="Calibri"/>
                <a:ea typeface="Calibri"/>
                <a:cs typeface="Calibri"/>
                <a:sym typeface="Calibri"/>
              </a:rPr>
              <a:t>’.  This fitted with the teachings of the Church perfectly.  In this way, the Church were more than happy to promote and celebrate their work.</a:t>
            </a:r>
            <a:endParaRPr dirty="0"/>
          </a:p>
        </p:txBody>
      </p:sp>
      <p:sp>
        <p:nvSpPr>
          <p:cNvPr id="194" name="Google Shape;194;p17"/>
          <p:cNvSpPr txBox="1"/>
          <p:nvPr/>
        </p:nvSpPr>
        <p:spPr>
          <a:xfrm>
            <a:off x="89645" y="2191307"/>
            <a:ext cx="17034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EXAM QUESTION</a:t>
            </a:r>
            <a:endParaRPr sz="1200">
              <a:solidFill>
                <a:schemeClr val="lt1"/>
              </a:solidFill>
              <a:latin typeface="Calibri"/>
              <a:ea typeface="Calibri"/>
              <a:cs typeface="Calibri"/>
              <a:sym typeface="Calibri"/>
            </a:endParaRPr>
          </a:p>
        </p:txBody>
      </p:sp>
      <p:sp>
        <p:nvSpPr>
          <p:cNvPr id="195" name="Google Shape;195;p17"/>
          <p:cNvSpPr txBox="1"/>
          <p:nvPr/>
        </p:nvSpPr>
        <p:spPr>
          <a:xfrm>
            <a:off x="2404601" y="505861"/>
            <a:ext cx="9138600" cy="307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FACTORS TO EXPLAIN THE CONTINUITY IN MEDICAL IDEAS ABOUT THE CAUSE OF ILLNESS DURING THE MEDIEVAL PERIOD</a:t>
            </a:r>
            <a:endParaRPr sz="1400">
              <a:solidFill>
                <a:schemeClr val="lt1"/>
              </a:solidFill>
              <a:latin typeface="Calibri"/>
              <a:ea typeface="Calibri"/>
              <a:cs typeface="Calibri"/>
              <a:sym typeface="Calibri"/>
            </a:endParaRPr>
          </a:p>
        </p:txBody>
      </p:sp>
      <p:sp>
        <p:nvSpPr>
          <p:cNvPr id="196" name="Google Shape;196;p17"/>
          <p:cNvSpPr/>
          <p:nvPr/>
        </p:nvSpPr>
        <p:spPr>
          <a:xfrm>
            <a:off x="89645" y="2483784"/>
            <a:ext cx="1703400" cy="30471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1">
                <a:solidFill>
                  <a:srgbClr val="FF0000"/>
                </a:solidFill>
                <a:latin typeface="Calibri"/>
                <a:ea typeface="Calibri"/>
                <a:cs typeface="Calibri"/>
                <a:sym typeface="Calibri"/>
              </a:rPr>
              <a:t>Explain why </a:t>
            </a:r>
            <a:r>
              <a:rPr lang="en-GB" sz="1200">
                <a:solidFill>
                  <a:schemeClr val="dk1"/>
                </a:solidFill>
                <a:latin typeface="Calibri"/>
                <a:ea typeface="Calibri"/>
                <a:cs typeface="Calibri"/>
                <a:sym typeface="Calibri"/>
              </a:rPr>
              <a:t>there was little progress in ideas about the </a:t>
            </a:r>
            <a:r>
              <a:rPr lang="en-GB" sz="1200" u="sng">
                <a:solidFill>
                  <a:schemeClr val="dk1"/>
                </a:solidFill>
                <a:latin typeface="Calibri"/>
                <a:ea typeface="Calibri"/>
                <a:cs typeface="Calibri"/>
                <a:sym typeface="Calibri"/>
              </a:rPr>
              <a:t>cause of disease </a:t>
            </a:r>
            <a:r>
              <a:rPr lang="en-GB" sz="1200">
                <a:solidFill>
                  <a:schemeClr val="dk1"/>
                </a:solidFill>
                <a:latin typeface="Calibri"/>
                <a:ea typeface="Calibri"/>
                <a:cs typeface="Calibri"/>
                <a:sym typeface="Calibri"/>
              </a:rPr>
              <a:t>during the </a:t>
            </a:r>
            <a:r>
              <a:rPr lang="en-GB" sz="1200" u="sng">
                <a:solidFill>
                  <a:schemeClr val="dk1"/>
                </a:solidFill>
                <a:latin typeface="Calibri"/>
                <a:ea typeface="Calibri"/>
                <a:cs typeface="Calibri"/>
                <a:sym typeface="Calibri"/>
              </a:rPr>
              <a:t>medieval period </a:t>
            </a:r>
            <a:r>
              <a:rPr lang="en-GB" sz="1200">
                <a:solidFill>
                  <a:schemeClr val="dk1"/>
                </a:solidFill>
                <a:latin typeface="Calibri"/>
                <a:ea typeface="Calibri"/>
                <a:cs typeface="Calibri"/>
                <a:sym typeface="Calibri"/>
              </a:rPr>
              <a:t>(c.1250-c.1500).</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You </a:t>
            </a:r>
            <a:r>
              <a:rPr lang="en-GB" sz="1200" b="1">
                <a:solidFill>
                  <a:schemeClr val="dk1"/>
                </a:solidFill>
                <a:latin typeface="Calibri"/>
                <a:ea typeface="Calibri"/>
                <a:cs typeface="Calibri"/>
                <a:sym typeface="Calibri"/>
              </a:rPr>
              <a:t>may </a:t>
            </a:r>
            <a:r>
              <a:rPr lang="en-GB" sz="1200">
                <a:solidFill>
                  <a:schemeClr val="dk1"/>
                </a:solidFill>
                <a:latin typeface="Calibri"/>
                <a:ea typeface="Calibri"/>
                <a:cs typeface="Calibri"/>
                <a:sym typeface="Calibri"/>
              </a:rPr>
              <a:t>use the following in your answer:</a:t>
            </a:r>
            <a:endParaRPr/>
          </a:p>
          <a:p>
            <a:pPr marL="342900" marR="0" lvl="0" indent="-34290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Church</a:t>
            </a:r>
            <a:endParaRPr/>
          </a:p>
          <a:p>
            <a:pPr marL="342900" marR="0" lvl="0" indent="-34290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Galen</a:t>
            </a:r>
            <a:endParaRPr/>
          </a:p>
          <a:p>
            <a:pPr marL="342900" marR="0" lvl="0" indent="-26670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You </a:t>
            </a:r>
            <a:r>
              <a:rPr lang="en-GB" sz="1200" b="1">
                <a:solidFill>
                  <a:schemeClr val="dk1"/>
                </a:solidFill>
                <a:latin typeface="Calibri"/>
                <a:ea typeface="Calibri"/>
                <a:cs typeface="Calibri"/>
                <a:sym typeface="Calibri"/>
              </a:rPr>
              <a:t>must </a:t>
            </a:r>
            <a:r>
              <a:rPr lang="en-GB" sz="1200">
                <a:solidFill>
                  <a:schemeClr val="dk1"/>
                </a:solidFill>
                <a:latin typeface="Calibri"/>
                <a:ea typeface="Calibri"/>
                <a:cs typeface="Calibri"/>
                <a:sym typeface="Calibri"/>
              </a:rPr>
              <a:t>also use information of your own. [12]</a:t>
            </a:r>
            <a:endParaRPr/>
          </a:p>
        </p:txBody>
      </p:sp>
      <p:sp>
        <p:nvSpPr>
          <p:cNvPr id="197" name="Google Shape;197;p17"/>
          <p:cNvSpPr/>
          <p:nvPr/>
        </p:nvSpPr>
        <p:spPr>
          <a:xfrm>
            <a:off x="1855692" y="437648"/>
            <a:ext cx="10236300" cy="6357600"/>
          </a:xfrm>
          <a:prstGeom prst="roundRect">
            <a:avLst>
              <a:gd name="adj" fmla="val 1714"/>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17"/>
          <p:cNvSpPr txBox="1"/>
          <p:nvPr/>
        </p:nvSpPr>
        <p:spPr>
          <a:xfrm>
            <a:off x="5876400" y="4074512"/>
            <a:ext cx="21993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ATTITUDES IN SOCIETY</a:t>
            </a:r>
            <a:endParaRPr sz="1200">
              <a:solidFill>
                <a:schemeClr val="lt1"/>
              </a:solidFill>
              <a:latin typeface="Calibri"/>
              <a:ea typeface="Calibri"/>
              <a:cs typeface="Calibri"/>
              <a:sym typeface="Calibri"/>
            </a:endParaRPr>
          </a:p>
        </p:txBody>
      </p:sp>
      <p:sp>
        <p:nvSpPr>
          <p:cNvPr id="199" name="Google Shape;199;p17"/>
          <p:cNvSpPr txBox="1"/>
          <p:nvPr/>
        </p:nvSpPr>
        <p:spPr>
          <a:xfrm>
            <a:off x="10634023" y="1003288"/>
            <a:ext cx="13875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TRADITION</a:t>
            </a:r>
            <a:endParaRPr sz="1200">
              <a:solidFill>
                <a:schemeClr val="lt1"/>
              </a:solidFill>
              <a:latin typeface="Calibri"/>
              <a:ea typeface="Calibri"/>
              <a:cs typeface="Calibri"/>
              <a:sym typeface="Calibri"/>
            </a:endParaRPr>
          </a:p>
        </p:txBody>
      </p:sp>
      <p:sp>
        <p:nvSpPr>
          <p:cNvPr id="200" name="Google Shape;200;p17"/>
          <p:cNvSpPr txBox="1"/>
          <p:nvPr/>
        </p:nvSpPr>
        <p:spPr>
          <a:xfrm>
            <a:off x="5876400" y="4351511"/>
            <a:ext cx="2195100" cy="2401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88900" marR="0" lvl="0" indent="-889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Other than religion and the supernatural, the only other theory to explain illness was </a:t>
            </a:r>
            <a:r>
              <a:rPr lang="en-GB" sz="1000" b="1">
                <a:solidFill>
                  <a:schemeClr val="dk1"/>
                </a:solidFill>
                <a:latin typeface="Calibri"/>
                <a:ea typeface="Calibri"/>
                <a:cs typeface="Calibri"/>
                <a:sym typeface="Calibri"/>
              </a:rPr>
              <a:t>astrology</a:t>
            </a:r>
            <a:r>
              <a:rPr lang="en-GB" sz="1000">
                <a:solidFill>
                  <a:schemeClr val="dk1"/>
                </a:solidFill>
                <a:latin typeface="Calibri"/>
                <a:ea typeface="Calibri"/>
                <a:cs typeface="Calibri"/>
                <a:sym typeface="Calibri"/>
              </a:rPr>
              <a:t>.  This was of course an </a:t>
            </a:r>
            <a:r>
              <a:rPr lang="en-GB" sz="1000" b="1">
                <a:solidFill>
                  <a:schemeClr val="dk1"/>
                </a:solidFill>
                <a:latin typeface="Calibri"/>
                <a:ea typeface="Calibri"/>
                <a:cs typeface="Calibri"/>
                <a:sym typeface="Calibri"/>
              </a:rPr>
              <a:t>incorrect theory </a:t>
            </a:r>
            <a:r>
              <a:rPr lang="en-GB" sz="1000">
                <a:solidFill>
                  <a:schemeClr val="dk1"/>
                </a:solidFill>
                <a:latin typeface="Calibri"/>
                <a:ea typeface="Calibri"/>
                <a:cs typeface="Calibri"/>
                <a:sym typeface="Calibri"/>
              </a:rPr>
              <a:t>but became a </a:t>
            </a:r>
            <a:r>
              <a:rPr lang="en-GB" sz="1000" b="1">
                <a:solidFill>
                  <a:schemeClr val="dk1"/>
                </a:solidFill>
                <a:latin typeface="Calibri"/>
                <a:ea typeface="Calibri"/>
                <a:cs typeface="Calibri"/>
                <a:sym typeface="Calibri"/>
              </a:rPr>
              <a:t>popular explanation </a:t>
            </a:r>
            <a:r>
              <a:rPr lang="en-GB" sz="1000">
                <a:solidFill>
                  <a:schemeClr val="dk1"/>
                </a:solidFill>
                <a:latin typeface="Calibri"/>
                <a:ea typeface="Calibri"/>
                <a:cs typeface="Calibri"/>
                <a:sym typeface="Calibri"/>
              </a:rPr>
              <a:t>around the time of the Black Death.</a:t>
            </a:r>
            <a:endParaRPr/>
          </a:p>
          <a:p>
            <a:pPr marL="88900" marR="0" lvl="0" indent="-889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There was a strong belief in society in </a:t>
            </a:r>
            <a:r>
              <a:rPr lang="en-GB" sz="1000" b="1">
                <a:solidFill>
                  <a:schemeClr val="dk1"/>
                </a:solidFill>
                <a:latin typeface="Calibri"/>
                <a:ea typeface="Calibri"/>
                <a:cs typeface="Calibri"/>
                <a:sym typeface="Calibri"/>
              </a:rPr>
              <a:t>supernatural explanations</a:t>
            </a:r>
            <a:r>
              <a:rPr lang="en-GB" sz="1000">
                <a:solidFill>
                  <a:schemeClr val="dk1"/>
                </a:solidFill>
                <a:latin typeface="Calibri"/>
                <a:ea typeface="Calibri"/>
                <a:cs typeface="Calibri"/>
                <a:sym typeface="Calibri"/>
              </a:rPr>
              <a:t> for illness.  People believed that </a:t>
            </a:r>
            <a:r>
              <a:rPr lang="en-GB" sz="1000" b="1">
                <a:solidFill>
                  <a:schemeClr val="dk1"/>
                </a:solidFill>
                <a:latin typeface="Calibri"/>
                <a:ea typeface="Calibri"/>
                <a:cs typeface="Calibri"/>
                <a:sym typeface="Calibri"/>
              </a:rPr>
              <a:t>demons </a:t>
            </a:r>
            <a:r>
              <a:rPr lang="en-GB" sz="1000">
                <a:solidFill>
                  <a:schemeClr val="dk1"/>
                </a:solidFill>
                <a:latin typeface="Calibri"/>
                <a:ea typeface="Calibri"/>
                <a:cs typeface="Calibri"/>
                <a:sym typeface="Calibri"/>
              </a:rPr>
              <a:t>and </a:t>
            </a:r>
            <a:r>
              <a:rPr lang="en-GB" sz="1000" b="1">
                <a:solidFill>
                  <a:schemeClr val="dk1"/>
                </a:solidFill>
                <a:latin typeface="Calibri"/>
                <a:ea typeface="Calibri"/>
                <a:cs typeface="Calibri"/>
                <a:sym typeface="Calibri"/>
              </a:rPr>
              <a:t>witches</a:t>
            </a:r>
            <a:r>
              <a:rPr lang="en-GB" sz="1000">
                <a:solidFill>
                  <a:schemeClr val="dk1"/>
                </a:solidFill>
                <a:latin typeface="Calibri"/>
                <a:ea typeface="Calibri"/>
                <a:cs typeface="Calibri"/>
                <a:sym typeface="Calibri"/>
              </a:rPr>
              <a:t> caused illness and other evil spirits inside a person could spread disease.  Members of the Church performed dramatic </a:t>
            </a:r>
            <a:r>
              <a:rPr lang="en-GB" sz="1000" b="1">
                <a:solidFill>
                  <a:schemeClr val="dk1"/>
                </a:solidFill>
                <a:latin typeface="Calibri"/>
                <a:ea typeface="Calibri"/>
                <a:cs typeface="Calibri"/>
                <a:sym typeface="Calibri"/>
              </a:rPr>
              <a:t>exorcisms</a:t>
            </a:r>
            <a:r>
              <a:rPr lang="en-GB" sz="1000">
                <a:solidFill>
                  <a:schemeClr val="dk1"/>
                </a:solidFill>
                <a:latin typeface="Calibri"/>
                <a:ea typeface="Calibri"/>
                <a:cs typeface="Calibri"/>
                <a:sym typeface="Calibri"/>
              </a:rPr>
              <a:t> to remove these ‘evil spirits’ from the soul.</a:t>
            </a:r>
            <a:endParaRPr/>
          </a:p>
        </p:txBody>
      </p:sp>
      <p:sp>
        <p:nvSpPr>
          <p:cNvPr id="201" name="Google Shape;201;p17"/>
          <p:cNvSpPr txBox="1"/>
          <p:nvPr/>
        </p:nvSpPr>
        <p:spPr>
          <a:xfrm>
            <a:off x="5878335" y="1267721"/>
            <a:ext cx="2193000" cy="2709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88900" marR="0" lvl="0" indent="-88900" algn="l" rtl="0">
              <a:spcBef>
                <a:spcPts val="0"/>
              </a:spcBef>
              <a:spcAft>
                <a:spcPts val="0"/>
              </a:spcAft>
              <a:buClr>
                <a:schemeClr val="dk1"/>
              </a:buClr>
              <a:buSzPts val="1000"/>
              <a:buFont typeface="Arial"/>
              <a:buChar char="•"/>
            </a:pPr>
            <a:r>
              <a:rPr lang="en-GB" sz="1000" dirty="0">
                <a:solidFill>
                  <a:schemeClr val="dk1"/>
                </a:solidFill>
                <a:latin typeface="Calibri"/>
                <a:ea typeface="Calibri"/>
                <a:cs typeface="Calibri"/>
                <a:sym typeface="Calibri"/>
              </a:rPr>
              <a:t>Hippocrates and Galen had few opportunities to carry out </a:t>
            </a:r>
            <a:r>
              <a:rPr lang="en-GB" sz="1000" b="1" dirty="0">
                <a:solidFill>
                  <a:schemeClr val="dk1"/>
                </a:solidFill>
                <a:latin typeface="Calibri"/>
                <a:ea typeface="Calibri"/>
                <a:cs typeface="Calibri"/>
                <a:sym typeface="Calibri"/>
              </a:rPr>
              <a:t>dissections</a:t>
            </a:r>
            <a:r>
              <a:rPr lang="en-GB" sz="1000" dirty="0">
                <a:solidFill>
                  <a:schemeClr val="dk1"/>
                </a:solidFill>
                <a:latin typeface="Calibri"/>
                <a:ea typeface="Calibri"/>
                <a:cs typeface="Calibri"/>
                <a:sym typeface="Calibri"/>
              </a:rPr>
              <a:t> on humans.  Dissections were also </a:t>
            </a:r>
            <a:r>
              <a:rPr lang="en-GB" sz="1000" b="1" dirty="0">
                <a:solidFill>
                  <a:schemeClr val="dk1"/>
                </a:solidFill>
                <a:latin typeface="Calibri"/>
                <a:ea typeface="Calibri"/>
                <a:cs typeface="Calibri"/>
                <a:sym typeface="Calibri"/>
              </a:rPr>
              <a:t>illegal </a:t>
            </a:r>
            <a:r>
              <a:rPr lang="en-GB" sz="1000" dirty="0">
                <a:solidFill>
                  <a:schemeClr val="dk1"/>
                </a:solidFill>
                <a:latin typeface="Calibri"/>
                <a:ea typeface="Calibri"/>
                <a:cs typeface="Calibri"/>
                <a:sym typeface="Calibri"/>
              </a:rPr>
              <a:t>during the Medieval period apart from  criminals whose bodies were cut up then examined.  </a:t>
            </a:r>
            <a:endParaRPr dirty="0"/>
          </a:p>
          <a:p>
            <a:pPr marL="88900" marR="0" lvl="0" indent="-88900" algn="l" rtl="0">
              <a:spcBef>
                <a:spcPts val="0"/>
              </a:spcBef>
              <a:spcAft>
                <a:spcPts val="0"/>
              </a:spcAft>
              <a:buClr>
                <a:schemeClr val="dk1"/>
              </a:buClr>
              <a:buSzPts val="1000"/>
              <a:buFont typeface="Arial"/>
              <a:buChar char="•"/>
            </a:pPr>
            <a:r>
              <a:rPr lang="en-GB" sz="1000" dirty="0">
                <a:solidFill>
                  <a:schemeClr val="dk1"/>
                </a:solidFill>
                <a:latin typeface="Calibri"/>
                <a:ea typeface="Calibri"/>
                <a:cs typeface="Calibri"/>
                <a:sym typeface="Calibri"/>
              </a:rPr>
              <a:t>The Church believed a body should be </a:t>
            </a:r>
            <a:r>
              <a:rPr lang="en-GB" sz="1000" b="1" dirty="0">
                <a:solidFill>
                  <a:schemeClr val="dk1"/>
                </a:solidFill>
                <a:latin typeface="Calibri"/>
                <a:ea typeface="Calibri"/>
                <a:cs typeface="Calibri"/>
                <a:sym typeface="Calibri"/>
              </a:rPr>
              <a:t>buried whole, </a:t>
            </a:r>
            <a:r>
              <a:rPr lang="en-GB" sz="1000" dirty="0">
                <a:solidFill>
                  <a:schemeClr val="dk1"/>
                </a:solidFill>
                <a:latin typeface="Calibri"/>
                <a:ea typeface="Calibri"/>
                <a:cs typeface="Calibri"/>
                <a:sym typeface="Calibri"/>
              </a:rPr>
              <a:t>so </a:t>
            </a:r>
            <a:r>
              <a:rPr lang="en-GB" sz="1000" b="1" dirty="0">
                <a:solidFill>
                  <a:schemeClr val="dk1"/>
                </a:solidFill>
                <a:latin typeface="Calibri"/>
                <a:ea typeface="Calibri"/>
                <a:cs typeface="Calibri"/>
                <a:sym typeface="Calibri"/>
              </a:rPr>
              <a:t>the soul </a:t>
            </a:r>
            <a:r>
              <a:rPr lang="en-GB" sz="1000" dirty="0">
                <a:solidFill>
                  <a:schemeClr val="dk1"/>
                </a:solidFill>
                <a:latin typeface="Calibri"/>
                <a:ea typeface="Calibri"/>
                <a:cs typeface="Calibri"/>
                <a:sym typeface="Calibri"/>
              </a:rPr>
              <a:t>went to Heaven and did not allow dissection.  </a:t>
            </a:r>
            <a:endParaRPr dirty="0"/>
          </a:p>
          <a:p>
            <a:pPr marL="88900" marR="0" lvl="0" indent="-88900" algn="l" rtl="0">
              <a:spcBef>
                <a:spcPts val="0"/>
              </a:spcBef>
              <a:spcAft>
                <a:spcPts val="0"/>
              </a:spcAft>
              <a:buClr>
                <a:schemeClr val="dk1"/>
              </a:buClr>
              <a:buSzPts val="1000"/>
              <a:buFont typeface="Arial"/>
              <a:buChar char="•"/>
            </a:pPr>
            <a:r>
              <a:rPr lang="en-GB" sz="1000" dirty="0">
                <a:solidFill>
                  <a:schemeClr val="dk1"/>
                </a:solidFill>
                <a:latin typeface="Calibri"/>
                <a:ea typeface="Calibri"/>
                <a:cs typeface="Calibri"/>
                <a:sym typeface="Calibri"/>
              </a:rPr>
              <a:t>If a dissection was carried out, the physician would stand far away from the body and simply read the work of Galen to the less qualified barber surgeons’ doing the examination.  </a:t>
            </a:r>
            <a:endParaRPr dirty="0"/>
          </a:p>
          <a:p>
            <a:pPr marL="88900" marR="0" lvl="0" indent="-88900" algn="l" rtl="0">
              <a:spcBef>
                <a:spcPts val="0"/>
              </a:spcBef>
              <a:spcAft>
                <a:spcPts val="0"/>
              </a:spcAft>
              <a:buClr>
                <a:schemeClr val="dk1"/>
              </a:buClr>
              <a:buSzPts val="1000"/>
              <a:buFont typeface="Arial"/>
              <a:buChar char="•"/>
            </a:pPr>
            <a:r>
              <a:rPr lang="en-GB" sz="1000" dirty="0">
                <a:solidFill>
                  <a:schemeClr val="dk1"/>
                </a:solidFill>
                <a:latin typeface="Calibri"/>
                <a:ea typeface="Calibri"/>
                <a:cs typeface="Calibri"/>
                <a:sym typeface="Calibri"/>
              </a:rPr>
              <a:t>With little understanding of science, the only way people could explain the world was through religion.</a:t>
            </a:r>
            <a:endParaRPr dirty="0"/>
          </a:p>
        </p:txBody>
      </p:sp>
      <p:sp>
        <p:nvSpPr>
          <p:cNvPr id="202" name="Google Shape;202;p17"/>
          <p:cNvSpPr txBox="1"/>
          <p:nvPr/>
        </p:nvSpPr>
        <p:spPr>
          <a:xfrm>
            <a:off x="4059559" y="1267721"/>
            <a:ext cx="1755900" cy="5632271"/>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88900" marR="0" lvl="0" indent="-88900" algn="l" rtl="0">
              <a:spcBef>
                <a:spcPts val="0"/>
              </a:spcBef>
              <a:spcAft>
                <a:spcPts val="0"/>
              </a:spcAft>
              <a:buClr>
                <a:schemeClr val="dk1"/>
              </a:buClr>
              <a:buSzPts val="1000"/>
              <a:buFont typeface="Arial"/>
              <a:buChar char="•"/>
            </a:pPr>
            <a:r>
              <a:rPr lang="en-GB" sz="1000" dirty="0">
                <a:solidFill>
                  <a:schemeClr val="dk1"/>
                </a:solidFill>
                <a:latin typeface="Calibri"/>
                <a:ea typeface="Calibri"/>
                <a:cs typeface="Calibri"/>
                <a:sym typeface="Calibri"/>
              </a:rPr>
              <a:t>It was the belief that if a person questioned what the Church had taught them, that they would be </a:t>
            </a:r>
            <a:r>
              <a:rPr lang="en-GB" sz="1000" b="1" dirty="0">
                <a:solidFill>
                  <a:schemeClr val="dk1"/>
                </a:solidFill>
                <a:latin typeface="Calibri"/>
                <a:ea typeface="Calibri"/>
                <a:cs typeface="Calibri"/>
                <a:sym typeface="Calibri"/>
              </a:rPr>
              <a:t>punished by God </a:t>
            </a:r>
            <a:r>
              <a:rPr lang="en-GB" sz="1000" dirty="0">
                <a:solidFill>
                  <a:schemeClr val="dk1"/>
                </a:solidFill>
                <a:latin typeface="Calibri"/>
                <a:ea typeface="Calibri"/>
                <a:cs typeface="Calibri"/>
                <a:sym typeface="Calibri"/>
              </a:rPr>
              <a:t>or sent to </a:t>
            </a:r>
            <a:r>
              <a:rPr lang="en-GB" sz="1000" b="1" dirty="0">
                <a:solidFill>
                  <a:schemeClr val="dk1"/>
                </a:solidFill>
                <a:latin typeface="Calibri"/>
                <a:ea typeface="Calibri"/>
                <a:cs typeface="Calibri"/>
                <a:sym typeface="Calibri"/>
              </a:rPr>
              <a:t>hell</a:t>
            </a:r>
            <a:r>
              <a:rPr lang="en-GB" sz="1000" dirty="0">
                <a:solidFill>
                  <a:schemeClr val="dk1"/>
                </a:solidFill>
                <a:latin typeface="Calibri"/>
                <a:ea typeface="Calibri"/>
                <a:cs typeface="Calibri"/>
                <a:sym typeface="Calibri"/>
              </a:rPr>
              <a:t>.  This meant that people believed what the Church told them about illness.  People were taught that God would send illness as a punishment for sin or for a test of their religious faith.  </a:t>
            </a:r>
            <a:endParaRPr dirty="0"/>
          </a:p>
          <a:p>
            <a:pPr marL="88900" marR="0" lvl="0" indent="-88900" algn="l" rtl="0">
              <a:spcBef>
                <a:spcPts val="0"/>
              </a:spcBef>
              <a:spcAft>
                <a:spcPts val="0"/>
              </a:spcAft>
              <a:buClr>
                <a:schemeClr val="dk1"/>
              </a:buClr>
              <a:buSzPts val="1000"/>
              <a:buFont typeface="Arial"/>
              <a:buChar char="•"/>
            </a:pPr>
            <a:r>
              <a:rPr lang="en-GB" sz="1000" dirty="0">
                <a:solidFill>
                  <a:schemeClr val="dk1"/>
                </a:solidFill>
                <a:latin typeface="Calibri"/>
                <a:ea typeface="Calibri"/>
                <a:cs typeface="Calibri"/>
                <a:sym typeface="Calibri"/>
              </a:rPr>
              <a:t>People were taught that as </a:t>
            </a:r>
            <a:r>
              <a:rPr lang="en-GB" sz="1000" b="1" dirty="0">
                <a:solidFill>
                  <a:schemeClr val="dk1"/>
                </a:solidFill>
                <a:latin typeface="Calibri"/>
                <a:ea typeface="Calibri"/>
                <a:cs typeface="Calibri"/>
                <a:sym typeface="Calibri"/>
              </a:rPr>
              <a:t>God controlled </a:t>
            </a:r>
            <a:r>
              <a:rPr lang="en-GB" sz="1000" dirty="0">
                <a:solidFill>
                  <a:schemeClr val="dk1"/>
                </a:solidFill>
                <a:latin typeface="Calibri"/>
                <a:ea typeface="Calibri"/>
                <a:cs typeface="Calibri"/>
                <a:sym typeface="Calibri"/>
              </a:rPr>
              <a:t>every aspect of the world, that he also controlled the spread of illness and disease.  Even the bible mentioned the disease of </a:t>
            </a:r>
            <a:r>
              <a:rPr lang="en-GB" sz="1000" b="1" dirty="0">
                <a:solidFill>
                  <a:schemeClr val="dk1"/>
                </a:solidFill>
                <a:latin typeface="Calibri"/>
                <a:ea typeface="Calibri"/>
                <a:cs typeface="Calibri"/>
                <a:sym typeface="Calibri"/>
              </a:rPr>
              <a:t>leprosy</a:t>
            </a:r>
            <a:r>
              <a:rPr lang="en-GB" sz="1000" dirty="0">
                <a:solidFill>
                  <a:schemeClr val="dk1"/>
                </a:solidFill>
                <a:latin typeface="Calibri"/>
                <a:ea typeface="Calibri"/>
                <a:cs typeface="Calibri"/>
                <a:sym typeface="Calibri"/>
              </a:rPr>
              <a:t> which was feared as a punishment from God.</a:t>
            </a:r>
            <a:endParaRPr dirty="0"/>
          </a:p>
          <a:p>
            <a:pPr marL="88900" marR="0" lvl="0" indent="-88900" algn="l" rtl="0">
              <a:spcBef>
                <a:spcPts val="0"/>
              </a:spcBef>
              <a:spcAft>
                <a:spcPts val="0"/>
              </a:spcAft>
              <a:buClr>
                <a:schemeClr val="dk1"/>
              </a:buClr>
              <a:buSzPts val="1000"/>
              <a:buFont typeface="Arial"/>
              <a:buChar char="•"/>
            </a:pPr>
            <a:r>
              <a:rPr lang="en-GB" sz="1000" dirty="0">
                <a:solidFill>
                  <a:schemeClr val="dk1"/>
                </a:solidFill>
                <a:latin typeface="Calibri"/>
                <a:ea typeface="Calibri"/>
                <a:cs typeface="Calibri"/>
                <a:sym typeface="Calibri"/>
              </a:rPr>
              <a:t>There was a church and perhaps a monastery in </a:t>
            </a:r>
            <a:r>
              <a:rPr lang="en-GB" sz="1000" b="1" dirty="0">
                <a:solidFill>
                  <a:schemeClr val="dk1"/>
                </a:solidFill>
                <a:latin typeface="Calibri"/>
                <a:ea typeface="Calibri"/>
                <a:cs typeface="Calibri"/>
                <a:sym typeface="Calibri"/>
              </a:rPr>
              <a:t>every town and village </a:t>
            </a:r>
            <a:r>
              <a:rPr lang="en-GB" sz="1000" dirty="0">
                <a:solidFill>
                  <a:schemeClr val="dk1"/>
                </a:solidFill>
                <a:latin typeface="Calibri"/>
                <a:ea typeface="Calibri"/>
                <a:cs typeface="Calibri"/>
                <a:sym typeface="Calibri"/>
              </a:rPr>
              <a:t>in England.  This meant the teachings about illness from the Church would be promoted everywhere.</a:t>
            </a:r>
            <a:endParaRPr dirty="0"/>
          </a:p>
          <a:p>
            <a:pPr marL="88900" marR="0" lvl="0" indent="-88900" algn="l" rtl="0">
              <a:spcBef>
                <a:spcPts val="0"/>
              </a:spcBef>
              <a:spcAft>
                <a:spcPts val="0"/>
              </a:spcAft>
              <a:buClr>
                <a:schemeClr val="dk1"/>
              </a:buClr>
              <a:buSzPts val="1000"/>
              <a:buFont typeface="Arial"/>
              <a:buChar char="•"/>
            </a:pPr>
            <a:r>
              <a:rPr lang="en-GB" sz="1000" b="1" dirty="0">
                <a:solidFill>
                  <a:schemeClr val="dk1"/>
                </a:solidFill>
                <a:latin typeface="Calibri"/>
                <a:ea typeface="Calibri"/>
                <a:cs typeface="Calibri"/>
                <a:sym typeface="Calibri"/>
              </a:rPr>
              <a:t>Medical textbooks </a:t>
            </a:r>
            <a:r>
              <a:rPr lang="en-GB" sz="1000" dirty="0">
                <a:solidFill>
                  <a:schemeClr val="dk1"/>
                </a:solidFill>
                <a:latin typeface="Calibri"/>
                <a:ea typeface="Calibri"/>
                <a:cs typeface="Calibri"/>
                <a:sym typeface="Calibri"/>
              </a:rPr>
              <a:t>were copied and translated by the Church.  They were kept in monasteries and churches.  Therefore, the Church controlled </a:t>
            </a:r>
            <a:r>
              <a:rPr lang="en-GB" sz="1000" b="1" dirty="0">
                <a:solidFill>
                  <a:schemeClr val="dk1"/>
                </a:solidFill>
                <a:latin typeface="Calibri"/>
                <a:ea typeface="Calibri"/>
                <a:cs typeface="Calibri"/>
                <a:sym typeface="Calibri"/>
              </a:rPr>
              <a:t>medical learning</a:t>
            </a:r>
            <a:r>
              <a:rPr lang="en-GB" sz="1000" dirty="0">
                <a:solidFill>
                  <a:schemeClr val="dk1"/>
                </a:solidFill>
                <a:latin typeface="Calibri"/>
                <a:ea typeface="Calibri"/>
                <a:cs typeface="Calibri"/>
                <a:sym typeface="Calibri"/>
              </a:rPr>
              <a:t>, especially in universities.</a:t>
            </a:r>
            <a:endParaRPr dirty="0"/>
          </a:p>
        </p:txBody>
      </p:sp>
      <p:sp>
        <p:nvSpPr>
          <p:cNvPr id="203" name="Google Shape;203;p17"/>
          <p:cNvSpPr txBox="1"/>
          <p:nvPr/>
        </p:nvSpPr>
        <p:spPr>
          <a:xfrm>
            <a:off x="8132204" y="5576495"/>
            <a:ext cx="3873900" cy="1169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88900" marR="0" lvl="0" indent="-889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Physicians did not work for free.  They were </a:t>
            </a:r>
            <a:r>
              <a:rPr lang="en-GB" sz="1000" b="1">
                <a:solidFill>
                  <a:schemeClr val="dk1"/>
                </a:solidFill>
                <a:latin typeface="Calibri"/>
                <a:ea typeface="Calibri"/>
                <a:cs typeface="Calibri"/>
                <a:sym typeface="Calibri"/>
              </a:rPr>
              <a:t>paid large sums of money </a:t>
            </a:r>
            <a:r>
              <a:rPr lang="en-GB" sz="1000">
                <a:solidFill>
                  <a:schemeClr val="dk1"/>
                </a:solidFill>
                <a:latin typeface="Calibri"/>
                <a:ea typeface="Calibri"/>
                <a:cs typeface="Calibri"/>
                <a:sym typeface="Calibri"/>
              </a:rPr>
              <a:t>for their work.  However, if they questioned the respected theories of Hippocrates and Galen, it was likely that they would not be employed.  </a:t>
            </a:r>
            <a:endParaRPr/>
          </a:p>
          <a:p>
            <a:pPr marL="88900" marR="0" lvl="0" indent="-889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Some physicians continued to follow the theories, even when there was evidence against them, simply to make sure they could earn a living.</a:t>
            </a:r>
            <a:endParaRPr/>
          </a:p>
        </p:txBody>
      </p:sp>
      <p:sp>
        <p:nvSpPr>
          <p:cNvPr id="204" name="Google Shape;204;p17"/>
          <p:cNvSpPr txBox="1"/>
          <p:nvPr/>
        </p:nvSpPr>
        <p:spPr>
          <a:xfrm>
            <a:off x="8139171" y="3184253"/>
            <a:ext cx="2038200" cy="209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88900" marR="0" lvl="0" indent="-889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The only education people had was from the parish priest in the local church. Few were literate.  The best way to spread ideas was by </a:t>
            </a:r>
            <a:r>
              <a:rPr lang="en-GB" sz="1000" b="1">
                <a:solidFill>
                  <a:schemeClr val="dk1"/>
                </a:solidFill>
                <a:latin typeface="Calibri"/>
                <a:ea typeface="Calibri"/>
                <a:cs typeface="Calibri"/>
                <a:sym typeface="Calibri"/>
              </a:rPr>
              <a:t>word of mouth.</a:t>
            </a:r>
            <a:endParaRPr/>
          </a:p>
          <a:p>
            <a:pPr marL="88900" marR="0" lvl="0" indent="-889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A physician was only seen as good if he had </a:t>
            </a:r>
            <a:r>
              <a:rPr lang="en-GB" sz="1000" b="1">
                <a:solidFill>
                  <a:schemeClr val="dk1"/>
                </a:solidFill>
                <a:latin typeface="Calibri"/>
                <a:ea typeface="Calibri"/>
                <a:cs typeface="Calibri"/>
                <a:sym typeface="Calibri"/>
              </a:rPr>
              <a:t>read lots of books </a:t>
            </a:r>
            <a:r>
              <a:rPr lang="en-GB" sz="1000">
                <a:solidFill>
                  <a:schemeClr val="dk1"/>
                </a:solidFill>
                <a:latin typeface="Calibri"/>
                <a:ea typeface="Calibri"/>
                <a:cs typeface="Calibri"/>
                <a:sym typeface="Calibri"/>
              </a:rPr>
              <a:t>rather than had practical experience with patients.  </a:t>
            </a:r>
            <a:endParaRPr/>
          </a:p>
          <a:p>
            <a:pPr marL="88900" marR="0" lvl="0" indent="-889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The work of Hippocrates and Galen continued to be taught to medical students who rarely had chance to examine real bodies.</a:t>
            </a:r>
            <a:endParaRPr/>
          </a:p>
        </p:txBody>
      </p:sp>
      <p:sp>
        <p:nvSpPr>
          <p:cNvPr id="205" name="Google Shape;205;p17"/>
          <p:cNvSpPr txBox="1"/>
          <p:nvPr/>
        </p:nvSpPr>
        <p:spPr>
          <a:xfrm>
            <a:off x="8134139" y="1264041"/>
            <a:ext cx="2420400" cy="1631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88900" marR="0" lvl="0" indent="-889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The </a:t>
            </a:r>
            <a:r>
              <a:rPr lang="en-GB" sz="1000" b="1">
                <a:solidFill>
                  <a:schemeClr val="dk1"/>
                </a:solidFill>
                <a:latin typeface="Calibri"/>
                <a:ea typeface="Calibri"/>
                <a:cs typeface="Calibri"/>
                <a:sym typeface="Calibri"/>
              </a:rPr>
              <a:t>printing press </a:t>
            </a:r>
            <a:r>
              <a:rPr lang="en-GB" sz="1000">
                <a:solidFill>
                  <a:schemeClr val="dk1"/>
                </a:solidFill>
                <a:latin typeface="Calibri"/>
                <a:ea typeface="Calibri"/>
                <a:cs typeface="Calibri"/>
                <a:sym typeface="Calibri"/>
              </a:rPr>
              <a:t>was only invented in Germany towards the end of the Medieval period (</a:t>
            </a:r>
            <a:r>
              <a:rPr lang="en-GB" sz="1000" b="1">
                <a:solidFill>
                  <a:schemeClr val="dk1"/>
                </a:solidFill>
                <a:latin typeface="Calibri"/>
                <a:ea typeface="Calibri"/>
                <a:cs typeface="Calibri"/>
                <a:sym typeface="Calibri"/>
              </a:rPr>
              <a:t>1440</a:t>
            </a:r>
            <a:r>
              <a:rPr lang="en-GB" sz="1000">
                <a:solidFill>
                  <a:schemeClr val="dk1"/>
                </a:solidFill>
                <a:latin typeface="Calibri"/>
                <a:ea typeface="Calibri"/>
                <a:cs typeface="Calibri"/>
                <a:sym typeface="Calibri"/>
              </a:rPr>
              <a:t>) and so it had little impact on the spread of knowledge.  </a:t>
            </a:r>
            <a:endParaRPr/>
          </a:p>
          <a:p>
            <a:pPr marL="88900" marR="0" lvl="0" indent="-8890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New knowledge about the causes of illness were therefore </a:t>
            </a:r>
            <a:r>
              <a:rPr lang="en-GB" sz="1000" b="1">
                <a:solidFill>
                  <a:schemeClr val="dk1"/>
                </a:solidFill>
                <a:latin typeface="Calibri"/>
                <a:ea typeface="Calibri"/>
                <a:cs typeface="Calibri"/>
                <a:sym typeface="Calibri"/>
              </a:rPr>
              <a:t>slow to spread </a:t>
            </a:r>
            <a:r>
              <a:rPr lang="en-GB" sz="1000">
                <a:solidFill>
                  <a:schemeClr val="dk1"/>
                </a:solidFill>
                <a:latin typeface="Calibri"/>
                <a:ea typeface="Calibri"/>
                <a:cs typeface="Calibri"/>
                <a:sym typeface="Calibri"/>
              </a:rPr>
              <a:t>even if a physician did publish any new ideas.  This meant medical students across Europe still had to rely on the work of Hippocrates and Galen.</a:t>
            </a:r>
            <a:endParaRPr/>
          </a:p>
        </p:txBody>
      </p:sp>
      <p:sp>
        <p:nvSpPr>
          <p:cNvPr id="206" name="Google Shape;206;p17"/>
          <p:cNvSpPr txBox="1"/>
          <p:nvPr/>
        </p:nvSpPr>
        <p:spPr>
          <a:xfrm>
            <a:off x="10637940" y="1267752"/>
            <a:ext cx="1387500" cy="1631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dirty="0">
                <a:solidFill>
                  <a:schemeClr val="dk1"/>
                </a:solidFill>
                <a:latin typeface="Calibri"/>
                <a:ea typeface="Calibri"/>
                <a:cs typeface="Calibri"/>
                <a:sym typeface="Calibri"/>
              </a:rPr>
              <a:t>It would have been highly </a:t>
            </a:r>
            <a:r>
              <a:rPr lang="en-GB" sz="1000" b="1" dirty="0">
                <a:solidFill>
                  <a:schemeClr val="dk1"/>
                </a:solidFill>
                <a:latin typeface="Calibri"/>
                <a:ea typeface="Calibri"/>
                <a:cs typeface="Calibri"/>
                <a:sym typeface="Calibri"/>
              </a:rPr>
              <a:t>disrespectful </a:t>
            </a:r>
            <a:r>
              <a:rPr lang="en-GB" sz="1000" dirty="0">
                <a:solidFill>
                  <a:schemeClr val="dk1"/>
                </a:solidFill>
                <a:latin typeface="Calibri"/>
                <a:ea typeface="Calibri"/>
                <a:cs typeface="Calibri"/>
                <a:sym typeface="Calibri"/>
              </a:rPr>
              <a:t>to argue with the traditional theories of Hippocrates and Galen.  Traditions were highly respected, especially the work from two very well-known </a:t>
            </a:r>
            <a:r>
              <a:rPr lang="en-GB" sz="1000" b="1" dirty="0">
                <a:solidFill>
                  <a:schemeClr val="dk1"/>
                </a:solidFill>
                <a:latin typeface="Calibri"/>
                <a:ea typeface="Calibri"/>
                <a:cs typeface="Calibri"/>
                <a:sym typeface="Calibri"/>
              </a:rPr>
              <a:t>Greek Physicians.</a:t>
            </a:r>
            <a:endParaRPr dirty="0"/>
          </a:p>
        </p:txBody>
      </p:sp>
      <p:sp>
        <p:nvSpPr>
          <p:cNvPr id="207" name="Google Shape;207;p17"/>
          <p:cNvSpPr txBox="1"/>
          <p:nvPr/>
        </p:nvSpPr>
        <p:spPr>
          <a:xfrm>
            <a:off x="10225594" y="3184253"/>
            <a:ext cx="1796100" cy="2308284"/>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88900" marR="0" lvl="0" indent="-88900" algn="l" rtl="0">
              <a:spcBef>
                <a:spcPts val="0"/>
              </a:spcBef>
              <a:spcAft>
                <a:spcPts val="0"/>
              </a:spcAft>
              <a:buClr>
                <a:schemeClr val="dk1"/>
              </a:buClr>
              <a:buSzPts val="1000"/>
              <a:buFont typeface="Arial"/>
              <a:buChar char="•"/>
            </a:pPr>
            <a:r>
              <a:rPr lang="en-GB" sz="1000" dirty="0">
                <a:solidFill>
                  <a:schemeClr val="dk1"/>
                </a:solidFill>
                <a:latin typeface="Calibri"/>
                <a:ea typeface="Calibri"/>
                <a:cs typeface="Calibri"/>
                <a:sym typeface="Calibri"/>
              </a:rPr>
              <a:t>The </a:t>
            </a:r>
            <a:r>
              <a:rPr lang="en-GB" sz="1000" b="1" dirty="0">
                <a:solidFill>
                  <a:schemeClr val="dk1"/>
                </a:solidFill>
                <a:latin typeface="Calibri"/>
                <a:ea typeface="Calibri"/>
                <a:cs typeface="Calibri"/>
                <a:sym typeface="Calibri"/>
              </a:rPr>
              <a:t>main role </a:t>
            </a:r>
            <a:r>
              <a:rPr lang="en-GB" sz="1000" dirty="0">
                <a:solidFill>
                  <a:schemeClr val="dk1"/>
                </a:solidFill>
                <a:latin typeface="Calibri"/>
                <a:ea typeface="Calibri"/>
                <a:cs typeface="Calibri"/>
                <a:sym typeface="Calibri"/>
              </a:rPr>
              <a:t>of government focussed on protecting the country and keeping law and order.  There was </a:t>
            </a:r>
            <a:r>
              <a:rPr lang="en-GB" sz="1000" b="1" dirty="0">
                <a:solidFill>
                  <a:schemeClr val="dk1"/>
                </a:solidFill>
                <a:latin typeface="Calibri"/>
                <a:ea typeface="Calibri"/>
                <a:cs typeface="Calibri"/>
                <a:sym typeface="Calibri"/>
              </a:rPr>
              <a:t>little focus </a:t>
            </a:r>
            <a:r>
              <a:rPr lang="en-GB" sz="1000" dirty="0">
                <a:solidFill>
                  <a:schemeClr val="dk1"/>
                </a:solidFill>
                <a:latin typeface="Calibri"/>
                <a:ea typeface="Calibri"/>
                <a:cs typeface="Calibri"/>
                <a:sym typeface="Calibri"/>
              </a:rPr>
              <a:t>on public health &amp; medicine.  </a:t>
            </a:r>
            <a:endParaRPr dirty="0"/>
          </a:p>
          <a:p>
            <a:pPr marL="88900" marR="0" lvl="0" indent="-88900" algn="l" rtl="0">
              <a:spcBef>
                <a:spcPts val="0"/>
              </a:spcBef>
              <a:spcAft>
                <a:spcPts val="0"/>
              </a:spcAft>
              <a:buClr>
                <a:schemeClr val="dk1"/>
              </a:buClr>
              <a:buSzPts val="1000"/>
              <a:buFont typeface="Arial"/>
              <a:buChar char="•"/>
            </a:pPr>
            <a:r>
              <a:rPr lang="en-GB" sz="1000" b="1" dirty="0">
                <a:solidFill>
                  <a:schemeClr val="dk1"/>
                </a:solidFill>
                <a:latin typeface="Calibri"/>
                <a:ea typeface="Calibri"/>
                <a:cs typeface="Calibri"/>
                <a:sym typeface="Calibri"/>
              </a:rPr>
              <a:t>Taxes</a:t>
            </a:r>
            <a:r>
              <a:rPr lang="en-GB" sz="1000" dirty="0">
                <a:solidFill>
                  <a:schemeClr val="dk1"/>
                </a:solidFill>
                <a:latin typeface="Calibri"/>
                <a:ea typeface="Calibri"/>
                <a:cs typeface="Calibri"/>
                <a:sym typeface="Calibri"/>
              </a:rPr>
              <a:t> would be spent by the kings on war and making sure criminals were punished.  There was less interest in the sickness and illness of the population until the outbreak of the </a:t>
            </a:r>
            <a:r>
              <a:rPr lang="en-GB" sz="1000" b="1" dirty="0">
                <a:solidFill>
                  <a:schemeClr val="dk1"/>
                </a:solidFill>
                <a:latin typeface="Calibri"/>
                <a:ea typeface="Calibri"/>
                <a:cs typeface="Calibri"/>
                <a:sym typeface="Calibri"/>
              </a:rPr>
              <a:t>Black Death </a:t>
            </a:r>
            <a:r>
              <a:rPr lang="en-GB" sz="1000" dirty="0">
                <a:solidFill>
                  <a:schemeClr val="dk1"/>
                </a:solidFill>
                <a:latin typeface="Calibri"/>
                <a:ea typeface="Calibri"/>
                <a:cs typeface="Calibri"/>
                <a:sym typeface="Calibri"/>
              </a:rPr>
              <a:t>in 1348.</a:t>
            </a:r>
          </a:p>
          <a:p>
            <a:pPr marL="88900" marR="0" lvl="0" indent="-88900" algn="l" rtl="0">
              <a:spcBef>
                <a:spcPts val="0"/>
              </a:spcBef>
              <a:spcAft>
                <a:spcPts val="0"/>
              </a:spcAft>
              <a:buClr>
                <a:schemeClr val="dk1"/>
              </a:buClr>
              <a:buSzPts val="1000"/>
              <a:buFont typeface="Arial"/>
              <a:buChar char="•"/>
            </a:pPr>
            <a:endParaRPr dirty="0"/>
          </a:p>
        </p:txBody>
      </p:sp>
      <p:sp>
        <p:nvSpPr>
          <p:cNvPr id="208" name="Google Shape;208;p17"/>
          <p:cNvSpPr txBox="1"/>
          <p:nvPr/>
        </p:nvSpPr>
        <p:spPr>
          <a:xfrm>
            <a:off x="8134139" y="1003288"/>
            <a:ext cx="24204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TECHNOLOGY</a:t>
            </a:r>
            <a:endParaRPr sz="1200">
              <a:solidFill>
                <a:schemeClr val="lt1"/>
              </a:solidFill>
              <a:latin typeface="Calibri"/>
              <a:ea typeface="Calibri"/>
              <a:cs typeface="Calibri"/>
              <a:sym typeface="Calibri"/>
            </a:endParaRPr>
          </a:p>
        </p:txBody>
      </p:sp>
      <p:sp>
        <p:nvSpPr>
          <p:cNvPr id="209" name="Google Shape;209;p17"/>
          <p:cNvSpPr txBox="1"/>
          <p:nvPr/>
        </p:nvSpPr>
        <p:spPr>
          <a:xfrm>
            <a:off x="5878335" y="1003289"/>
            <a:ext cx="21930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SCIENCE</a:t>
            </a:r>
            <a:endParaRPr sz="1200">
              <a:solidFill>
                <a:schemeClr val="lt1"/>
              </a:solidFill>
              <a:latin typeface="Calibri"/>
              <a:ea typeface="Calibri"/>
              <a:cs typeface="Calibri"/>
              <a:sym typeface="Calibri"/>
            </a:endParaRPr>
          </a:p>
        </p:txBody>
      </p:sp>
      <p:sp>
        <p:nvSpPr>
          <p:cNvPr id="210" name="Google Shape;210;p17"/>
          <p:cNvSpPr txBox="1"/>
          <p:nvPr/>
        </p:nvSpPr>
        <p:spPr>
          <a:xfrm>
            <a:off x="4059559" y="1003290"/>
            <a:ext cx="17559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RELIGION</a:t>
            </a:r>
            <a:endParaRPr sz="1200">
              <a:solidFill>
                <a:schemeClr val="lt1"/>
              </a:solidFill>
              <a:latin typeface="Calibri"/>
              <a:ea typeface="Calibri"/>
              <a:cs typeface="Calibri"/>
              <a:sym typeface="Calibri"/>
            </a:endParaRPr>
          </a:p>
        </p:txBody>
      </p:sp>
      <p:sp>
        <p:nvSpPr>
          <p:cNvPr id="211" name="Google Shape;211;p17"/>
          <p:cNvSpPr txBox="1"/>
          <p:nvPr/>
        </p:nvSpPr>
        <p:spPr>
          <a:xfrm>
            <a:off x="1908547" y="1003290"/>
            <a:ext cx="20781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KEY INDIVIDUALS</a:t>
            </a:r>
            <a:endParaRPr sz="1200">
              <a:solidFill>
                <a:schemeClr val="lt1"/>
              </a:solidFill>
              <a:latin typeface="Calibri"/>
              <a:ea typeface="Calibri"/>
              <a:cs typeface="Calibri"/>
              <a:sym typeface="Calibri"/>
            </a:endParaRPr>
          </a:p>
        </p:txBody>
      </p:sp>
      <p:sp>
        <p:nvSpPr>
          <p:cNvPr id="212" name="Google Shape;212;p17"/>
          <p:cNvSpPr txBox="1"/>
          <p:nvPr/>
        </p:nvSpPr>
        <p:spPr>
          <a:xfrm>
            <a:off x="8133767" y="2944313"/>
            <a:ext cx="20436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EDUCATION </a:t>
            </a:r>
            <a:endParaRPr sz="1200">
              <a:solidFill>
                <a:schemeClr val="lt1"/>
              </a:solidFill>
              <a:latin typeface="Calibri"/>
              <a:ea typeface="Calibri"/>
              <a:cs typeface="Calibri"/>
              <a:sym typeface="Calibri"/>
            </a:endParaRPr>
          </a:p>
        </p:txBody>
      </p:sp>
      <p:sp>
        <p:nvSpPr>
          <p:cNvPr id="213" name="Google Shape;213;p17"/>
          <p:cNvSpPr txBox="1"/>
          <p:nvPr/>
        </p:nvSpPr>
        <p:spPr>
          <a:xfrm>
            <a:off x="10225594" y="2947344"/>
            <a:ext cx="17961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GOVERNMENT</a:t>
            </a:r>
            <a:endParaRPr sz="1200">
              <a:solidFill>
                <a:schemeClr val="lt1"/>
              </a:solidFill>
              <a:latin typeface="Calibri"/>
              <a:ea typeface="Calibri"/>
              <a:cs typeface="Calibri"/>
              <a:sym typeface="Calibri"/>
            </a:endParaRPr>
          </a:p>
        </p:txBody>
      </p:sp>
      <p:sp>
        <p:nvSpPr>
          <p:cNvPr id="214" name="Google Shape;214;p17"/>
          <p:cNvSpPr txBox="1"/>
          <p:nvPr/>
        </p:nvSpPr>
        <p:spPr>
          <a:xfrm>
            <a:off x="8132204" y="5327125"/>
            <a:ext cx="38739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ECONOMIC</a:t>
            </a:r>
            <a:endParaRPr sz="1200">
              <a:solidFill>
                <a:schemeClr val="lt1"/>
              </a:solidFill>
              <a:latin typeface="Calibri"/>
              <a:ea typeface="Calibri"/>
              <a:cs typeface="Calibri"/>
              <a:sym typeface="Calibri"/>
            </a:endParaRPr>
          </a:p>
        </p:txBody>
      </p:sp>
      <p:sp>
        <p:nvSpPr>
          <p:cNvPr id="215" name="Google Shape;215;p17"/>
          <p:cNvSpPr/>
          <p:nvPr/>
        </p:nvSpPr>
        <p:spPr>
          <a:xfrm>
            <a:off x="2853180" y="813638"/>
            <a:ext cx="173700" cy="189600"/>
          </a:xfrm>
          <a:prstGeom prst="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17"/>
          <p:cNvSpPr/>
          <p:nvPr/>
        </p:nvSpPr>
        <p:spPr>
          <a:xfrm>
            <a:off x="4845692" y="813638"/>
            <a:ext cx="173700" cy="189600"/>
          </a:xfrm>
          <a:prstGeom prst="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17"/>
          <p:cNvSpPr/>
          <p:nvPr/>
        </p:nvSpPr>
        <p:spPr>
          <a:xfrm>
            <a:off x="6859628" y="806536"/>
            <a:ext cx="173700" cy="189600"/>
          </a:xfrm>
          <a:prstGeom prst="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17"/>
          <p:cNvSpPr/>
          <p:nvPr/>
        </p:nvSpPr>
        <p:spPr>
          <a:xfrm>
            <a:off x="9265051" y="816139"/>
            <a:ext cx="173700" cy="189600"/>
          </a:xfrm>
          <a:prstGeom prst="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17"/>
          <p:cNvSpPr/>
          <p:nvPr/>
        </p:nvSpPr>
        <p:spPr>
          <a:xfrm>
            <a:off x="11240978" y="806536"/>
            <a:ext cx="173700" cy="189600"/>
          </a:xfrm>
          <a:prstGeom prst="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17"/>
          <p:cNvSpPr/>
          <p:nvPr/>
        </p:nvSpPr>
        <p:spPr>
          <a:xfrm>
            <a:off x="6890509" y="3892240"/>
            <a:ext cx="173700" cy="189600"/>
          </a:xfrm>
          <a:prstGeom prst="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17"/>
          <p:cNvSpPr/>
          <p:nvPr/>
        </p:nvSpPr>
        <p:spPr>
          <a:xfrm>
            <a:off x="10109618" y="5120140"/>
            <a:ext cx="173700" cy="189600"/>
          </a:xfrm>
          <a:prstGeom prst="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17"/>
          <p:cNvSpPr/>
          <p:nvPr/>
        </p:nvSpPr>
        <p:spPr>
          <a:xfrm>
            <a:off x="9139986" y="2804653"/>
            <a:ext cx="173700" cy="189600"/>
          </a:xfrm>
          <a:prstGeom prst="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17"/>
          <p:cNvSpPr/>
          <p:nvPr/>
        </p:nvSpPr>
        <p:spPr>
          <a:xfrm>
            <a:off x="11067242" y="2799556"/>
            <a:ext cx="173700" cy="156000"/>
          </a:xfrm>
          <a:prstGeom prst="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4" name="Google Shape;224;p17" descr="A picture containing icon&#10;&#10;Description automatically generated"/>
          <p:cNvPicPr preferRelativeResize="0"/>
          <p:nvPr/>
        </p:nvPicPr>
        <p:blipFill rotWithShape="1">
          <a:blip r:embed="rId6">
            <a:alphaModFix/>
          </a:blip>
          <a:srcRect/>
          <a:stretch/>
        </p:blipFill>
        <p:spPr>
          <a:xfrm>
            <a:off x="211736" y="5418787"/>
            <a:ext cx="1548761" cy="139258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8"/>
          <p:cNvSpPr txBox="1"/>
          <p:nvPr/>
        </p:nvSpPr>
        <p:spPr>
          <a:xfrm>
            <a:off x="89646" y="49103"/>
            <a:ext cx="17034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5a</a:t>
            </a:r>
            <a:endParaRPr/>
          </a:p>
        </p:txBody>
      </p:sp>
      <p:pic>
        <p:nvPicPr>
          <p:cNvPr id="231" name="Google Shape;231;p18" descr="Radio Newsman Regular"/>
          <p:cNvPicPr preferRelativeResize="0"/>
          <p:nvPr/>
        </p:nvPicPr>
        <p:blipFill rotWithShape="1">
          <a:blip r:embed="rId3">
            <a:alphaModFix/>
          </a:blip>
          <a:srcRect l="58713" b="-9998"/>
          <a:stretch/>
        </p:blipFill>
        <p:spPr>
          <a:xfrm>
            <a:off x="44822" y="986304"/>
            <a:ext cx="1703296" cy="204098"/>
          </a:xfrm>
          <a:prstGeom prst="rect">
            <a:avLst/>
          </a:prstGeom>
          <a:noFill/>
          <a:ln>
            <a:noFill/>
          </a:ln>
        </p:spPr>
      </p:pic>
      <p:pic>
        <p:nvPicPr>
          <p:cNvPr id="232" name="Google Shape;232;p18" descr="Radio Newsman Regular"/>
          <p:cNvPicPr preferRelativeResize="0"/>
          <p:nvPr/>
        </p:nvPicPr>
        <p:blipFill rotWithShape="1">
          <a:blip r:embed="rId4">
            <a:alphaModFix/>
          </a:blip>
          <a:srcRect l="27432" r="42097" b="-14995"/>
          <a:stretch/>
        </p:blipFill>
        <p:spPr>
          <a:xfrm>
            <a:off x="84866" y="724075"/>
            <a:ext cx="1703292" cy="251049"/>
          </a:xfrm>
          <a:prstGeom prst="rect">
            <a:avLst/>
          </a:prstGeom>
          <a:noFill/>
          <a:ln>
            <a:noFill/>
          </a:ln>
        </p:spPr>
      </p:pic>
      <p:pic>
        <p:nvPicPr>
          <p:cNvPr id="233" name="Google Shape;233;p18" descr="Radio Newsman Regular"/>
          <p:cNvPicPr preferRelativeResize="0"/>
          <p:nvPr/>
        </p:nvPicPr>
        <p:blipFill rotWithShape="1">
          <a:blip r:embed="rId4">
            <a:alphaModFix/>
          </a:blip>
          <a:srcRect r="73478" b="-4997"/>
          <a:stretch/>
        </p:blipFill>
        <p:spPr>
          <a:xfrm>
            <a:off x="89646" y="437649"/>
            <a:ext cx="1703296" cy="286426"/>
          </a:xfrm>
          <a:prstGeom prst="rect">
            <a:avLst/>
          </a:prstGeom>
          <a:noFill/>
          <a:ln>
            <a:noFill/>
          </a:ln>
        </p:spPr>
      </p:pic>
      <p:pic>
        <p:nvPicPr>
          <p:cNvPr id="234" name="Google Shape;234;p18" descr="Image result for heart monitor clipart"/>
          <p:cNvPicPr preferRelativeResize="0"/>
          <p:nvPr/>
        </p:nvPicPr>
        <p:blipFill rotWithShape="1">
          <a:blip r:embed="rId5">
            <a:alphaModFix/>
          </a:blip>
          <a:srcRect t="39191" r="15902" b="38201"/>
          <a:stretch/>
        </p:blipFill>
        <p:spPr>
          <a:xfrm>
            <a:off x="0" y="1145824"/>
            <a:ext cx="1792941" cy="785474"/>
          </a:xfrm>
          <a:prstGeom prst="rect">
            <a:avLst/>
          </a:prstGeom>
          <a:noFill/>
          <a:ln>
            <a:noFill/>
          </a:ln>
        </p:spPr>
      </p:pic>
      <p:sp>
        <p:nvSpPr>
          <p:cNvPr id="235" name="Google Shape;235;p18"/>
          <p:cNvSpPr txBox="1"/>
          <p:nvPr/>
        </p:nvSpPr>
        <p:spPr>
          <a:xfrm>
            <a:off x="1855694" y="49103"/>
            <a:ext cx="102363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1: </a:t>
            </a:r>
            <a:r>
              <a:rPr lang="en-GB" sz="1600">
                <a:solidFill>
                  <a:schemeClr val="lt1"/>
                </a:solidFill>
                <a:latin typeface="Calibri"/>
                <a:ea typeface="Calibri"/>
                <a:cs typeface="Calibri"/>
                <a:sym typeface="Calibri"/>
              </a:rPr>
              <a:t>Medicine in Medieval Britain Prevention &amp; Treatment – Bloodletting, purging, purifying and the use of remedies.</a:t>
            </a:r>
            <a:endParaRPr/>
          </a:p>
        </p:txBody>
      </p:sp>
      <p:sp>
        <p:nvSpPr>
          <p:cNvPr id="236" name="Google Shape;236;p18"/>
          <p:cNvSpPr/>
          <p:nvPr/>
        </p:nvSpPr>
        <p:spPr>
          <a:xfrm>
            <a:off x="84865" y="1789050"/>
            <a:ext cx="1659300" cy="25947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 name="Google Shape;237;p18"/>
          <p:cNvSpPr txBox="1"/>
          <p:nvPr/>
        </p:nvSpPr>
        <p:spPr>
          <a:xfrm>
            <a:off x="98013" y="2090818"/>
            <a:ext cx="1677000" cy="2293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u="sng">
                <a:solidFill>
                  <a:schemeClr val="dk1"/>
                </a:solidFill>
                <a:latin typeface="Calibri"/>
                <a:ea typeface="Calibri"/>
                <a:cs typeface="Calibri"/>
                <a:sym typeface="Calibri"/>
              </a:rPr>
              <a:t>Supernatural Remedies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Divine Right</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Fasting</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Flagellants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Holy Relics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Horoscopes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Incantations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Mass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Offerings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Pilgrimages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Prayers</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Spiritual</a:t>
            </a:r>
            <a:endParaRPr/>
          </a:p>
          <a:p>
            <a:pPr marL="171450" marR="0" lvl="0" indent="-171450" algn="l" rtl="0">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Star/zodiac charts</a:t>
            </a:r>
            <a:endParaRPr/>
          </a:p>
        </p:txBody>
      </p:sp>
      <p:pic>
        <p:nvPicPr>
          <p:cNvPr id="238" name="Google Shape;238;p18" descr="Related image"/>
          <p:cNvPicPr preferRelativeResize="0"/>
          <p:nvPr/>
        </p:nvPicPr>
        <p:blipFill rotWithShape="1">
          <a:blip r:embed="rId6">
            <a:alphaModFix/>
          </a:blip>
          <a:srcRect/>
          <a:stretch/>
        </p:blipFill>
        <p:spPr>
          <a:xfrm>
            <a:off x="623157" y="1256891"/>
            <a:ext cx="732840" cy="664943"/>
          </a:xfrm>
          <a:prstGeom prst="rect">
            <a:avLst/>
          </a:prstGeom>
          <a:noFill/>
          <a:ln>
            <a:noFill/>
          </a:ln>
        </p:spPr>
      </p:pic>
      <p:sp>
        <p:nvSpPr>
          <p:cNvPr id="239" name="Google Shape;239;p18"/>
          <p:cNvSpPr txBox="1"/>
          <p:nvPr/>
        </p:nvSpPr>
        <p:spPr>
          <a:xfrm>
            <a:off x="147416" y="1833202"/>
            <a:ext cx="1534200" cy="307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KEY TERMS</a:t>
            </a:r>
            <a:endParaRPr sz="1400">
              <a:solidFill>
                <a:schemeClr val="lt1"/>
              </a:solidFill>
              <a:latin typeface="Calibri"/>
              <a:ea typeface="Calibri"/>
              <a:cs typeface="Calibri"/>
              <a:sym typeface="Calibri"/>
            </a:endParaRPr>
          </a:p>
        </p:txBody>
      </p:sp>
      <p:sp>
        <p:nvSpPr>
          <p:cNvPr id="240" name="Google Shape;240;p18"/>
          <p:cNvSpPr txBox="1"/>
          <p:nvPr/>
        </p:nvSpPr>
        <p:spPr>
          <a:xfrm>
            <a:off x="1855693" y="437648"/>
            <a:ext cx="10236300" cy="769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u="sng" dirty="0">
                <a:solidFill>
                  <a:schemeClr val="dk1"/>
                </a:solidFill>
                <a:latin typeface="Calibri"/>
                <a:ea typeface="Calibri"/>
                <a:cs typeface="Calibri"/>
                <a:sym typeface="Calibri"/>
              </a:rPr>
              <a:t>THE HISTORICAL CONTEXT: </a:t>
            </a:r>
            <a:r>
              <a:rPr lang="en-GB" sz="1100" dirty="0">
                <a:solidFill>
                  <a:schemeClr val="dk1"/>
                </a:solidFill>
                <a:latin typeface="Calibri"/>
                <a:ea typeface="Calibri"/>
                <a:cs typeface="Calibri"/>
                <a:sym typeface="Calibri"/>
              </a:rPr>
              <a:t>So far we have looked at the </a:t>
            </a:r>
            <a:r>
              <a:rPr lang="en-GB" sz="1100" b="1" dirty="0">
                <a:solidFill>
                  <a:schemeClr val="dk1"/>
                </a:solidFill>
                <a:latin typeface="Calibri"/>
                <a:ea typeface="Calibri"/>
                <a:cs typeface="Calibri"/>
                <a:sym typeface="Calibri"/>
              </a:rPr>
              <a:t>supernatural </a:t>
            </a:r>
            <a:r>
              <a:rPr lang="en-GB" sz="1100" dirty="0">
                <a:solidFill>
                  <a:schemeClr val="dk1"/>
                </a:solidFill>
                <a:latin typeface="Calibri"/>
                <a:ea typeface="Calibri"/>
                <a:cs typeface="Calibri"/>
                <a:sym typeface="Calibri"/>
              </a:rPr>
              <a:t>explanations for disease such as </a:t>
            </a:r>
            <a:r>
              <a:rPr lang="en-GB" sz="1100" b="1" dirty="0">
                <a:solidFill>
                  <a:schemeClr val="dk1"/>
                </a:solidFill>
                <a:latin typeface="Calibri"/>
                <a:ea typeface="Calibri"/>
                <a:cs typeface="Calibri"/>
                <a:sym typeface="Calibri"/>
              </a:rPr>
              <a:t>God</a:t>
            </a:r>
            <a:r>
              <a:rPr lang="en-GB" sz="1100" dirty="0">
                <a:solidFill>
                  <a:schemeClr val="dk1"/>
                </a:solidFill>
                <a:latin typeface="Calibri"/>
                <a:ea typeface="Calibri"/>
                <a:cs typeface="Calibri"/>
                <a:sym typeface="Calibri"/>
              </a:rPr>
              <a:t>, </a:t>
            </a:r>
            <a:r>
              <a:rPr lang="en-GB" sz="1100" b="1" dirty="0">
                <a:solidFill>
                  <a:schemeClr val="dk1"/>
                </a:solidFill>
                <a:latin typeface="Calibri"/>
                <a:ea typeface="Calibri"/>
                <a:cs typeface="Calibri"/>
                <a:sym typeface="Calibri"/>
              </a:rPr>
              <a:t>demons</a:t>
            </a:r>
            <a:r>
              <a:rPr lang="en-GB" sz="1100" dirty="0">
                <a:solidFill>
                  <a:schemeClr val="dk1"/>
                </a:solidFill>
                <a:latin typeface="Calibri"/>
                <a:ea typeface="Calibri"/>
                <a:cs typeface="Calibri"/>
                <a:sym typeface="Calibri"/>
              </a:rPr>
              <a:t> and the </a:t>
            </a:r>
            <a:r>
              <a:rPr lang="en-GB" sz="1100" b="1" dirty="0">
                <a:solidFill>
                  <a:schemeClr val="dk1"/>
                </a:solidFill>
                <a:latin typeface="Calibri"/>
                <a:ea typeface="Calibri"/>
                <a:cs typeface="Calibri"/>
                <a:sym typeface="Calibri"/>
              </a:rPr>
              <a:t>Devil </a:t>
            </a:r>
            <a:r>
              <a:rPr lang="en-GB" sz="1100" dirty="0">
                <a:solidFill>
                  <a:schemeClr val="dk1"/>
                </a:solidFill>
                <a:latin typeface="Calibri"/>
                <a:ea typeface="Calibri"/>
                <a:cs typeface="Calibri"/>
                <a:sym typeface="Calibri"/>
              </a:rPr>
              <a:t>as well as the impact of </a:t>
            </a:r>
            <a:r>
              <a:rPr lang="en-GB" sz="1100" b="1" dirty="0">
                <a:solidFill>
                  <a:schemeClr val="dk1"/>
                </a:solidFill>
                <a:latin typeface="Calibri"/>
                <a:ea typeface="Calibri"/>
                <a:cs typeface="Calibri"/>
                <a:sym typeface="Calibri"/>
              </a:rPr>
              <a:t>astrology</a:t>
            </a:r>
            <a:r>
              <a:rPr lang="en-GB" sz="1100" dirty="0">
                <a:solidFill>
                  <a:schemeClr val="dk1"/>
                </a:solidFill>
                <a:latin typeface="Calibri"/>
                <a:ea typeface="Calibri"/>
                <a:cs typeface="Calibri"/>
                <a:sym typeface="Calibri"/>
              </a:rPr>
              <a:t>.  We also know there were some </a:t>
            </a:r>
            <a:r>
              <a:rPr lang="en-GB" sz="1100" b="1" dirty="0">
                <a:solidFill>
                  <a:schemeClr val="dk1"/>
                </a:solidFill>
                <a:latin typeface="Calibri"/>
                <a:ea typeface="Calibri"/>
                <a:cs typeface="Calibri"/>
                <a:sym typeface="Calibri"/>
              </a:rPr>
              <a:t>rational </a:t>
            </a:r>
            <a:r>
              <a:rPr lang="en-GB" sz="1100" dirty="0">
                <a:solidFill>
                  <a:schemeClr val="dk1"/>
                </a:solidFill>
                <a:latin typeface="Calibri"/>
                <a:ea typeface="Calibri"/>
                <a:cs typeface="Calibri"/>
                <a:sym typeface="Calibri"/>
              </a:rPr>
              <a:t>explanations such as </a:t>
            </a:r>
            <a:r>
              <a:rPr lang="en-GB" sz="1100" b="1" dirty="0">
                <a:solidFill>
                  <a:schemeClr val="dk1"/>
                </a:solidFill>
                <a:latin typeface="Calibri"/>
                <a:ea typeface="Calibri"/>
                <a:cs typeface="Calibri"/>
                <a:sym typeface="Calibri"/>
              </a:rPr>
              <a:t>The Theory of the Four Humours</a:t>
            </a:r>
            <a:r>
              <a:rPr lang="en-GB" sz="1100" dirty="0">
                <a:solidFill>
                  <a:schemeClr val="dk1"/>
                </a:solidFill>
                <a:latin typeface="Calibri"/>
                <a:ea typeface="Calibri"/>
                <a:cs typeface="Calibri"/>
                <a:sym typeface="Calibri"/>
              </a:rPr>
              <a:t>, the </a:t>
            </a:r>
            <a:r>
              <a:rPr lang="en-GB" sz="1100" b="1" dirty="0">
                <a:solidFill>
                  <a:schemeClr val="dk1"/>
                </a:solidFill>
                <a:latin typeface="Calibri"/>
                <a:ea typeface="Calibri"/>
                <a:cs typeface="Calibri"/>
                <a:sym typeface="Calibri"/>
              </a:rPr>
              <a:t>Theory of Opposites </a:t>
            </a:r>
            <a:r>
              <a:rPr lang="en-GB" sz="1100" dirty="0">
                <a:solidFill>
                  <a:schemeClr val="dk1"/>
                </a:solidFill>
                <a:latin typeface="Calibri"/>
                <a:ea typeface="Calibri"/>
                <a:cs typeface="Calibri"/>
                <a:sym typeface="Calibri"/>
              </a:rPr>
              <a:t>and </a:t>
            </a:r>
            <a:r>
              <a:rPr lang="en-GB" sz="1100" b="1" dirty="0">
                <a:solidFill>
                  <a:schemeClr val="dk1"/>
                </a:solidFill>
                <a:latin typeface="Calibri"/>
                <a:ea typeface="Calibri"/>
                <a:cs typeface="Calibri"/>
                <a:sym typeface="Calibri"/>
              </a:rPr>
              <a:t>Miasma</a:t>
            </a:r>
            <a:r>
              <a:rPr lang="en-GB" sz="1100" dirty="0">
                <a:solidFill>
                  <a:schemeClr val="dk1"/>
                </a:solidFill>
                <a:latin typeface="Calibri"/>
                <a:ea typeface="Calibri"/>
                <a:cs typeface="Calibri"/>
                <a:sym typeface="Calibri"/>
              </a:rPr>
              <a:t>. This lesson will focus on what the different methods of treatment were for these explanations.  You will focus on what </a:t>
            </a:r>
            <a:r>
              <a:rPr lang="en-GB" sz="1100" b="1" dirty="0">
                <a:solidFill>
                  <a:schemeClr val="dk1"/>
                </a:solidFill>
                <a:latin typeface="Calibri"/>
                <a:ea typeface="Calibri"/>
                <a:cs typeface="Calibri"/>
                <a:sym typeface="Calibri"/>
              </a:rPr>
              <a:t>religious treatments </a:t>
            </a:r>
            <a:r>
              <a:rPr lang="en-GB" sz="1100" dirty="0">
                <a:solidFill>
                  <a:schemeClr val="dk1"/>
                </a:solidFill>
                <a:latin typeface="Calibri"/>
                <a:ea typeface="Calibri"/>
                <a:cs typeface="Calibri"/>
                <a:sym typeface="Calibri"/>
              </a:rPr>
              <a:t>were used as well as other </a:t>
            </a:r>
            <a:r>
              <a:rPr lang="en-GB" sz="1100" b="1" dirty="0">
                <a:solidFill>
                  <a:schemeClr val="dk1"/>
                </a:solidFill>
                <a:latin typeface="Calibri"/>
                <a:ea typeface="Calibri"/>
                <a:cs typeface="Calibri"/>
                <a:sym typeface="Calibri"/>
              </a:rPr>
              <a:t>rational treatments </a:t>
            </a:r>
            <a:r>
              <a:rPr lang="en-GB" sz="1100" dirty="0">
                <a:solidFill>
                  <a:schemeClr val="dk1"/>
                </a:solidFill>
                <a:latin typeface="Calibri"/>
                <a:ea typeface="Calibri"/>
                <a:cs typeface="Calibri"/>
                <a:sym typeface="Calibri"/>
              </a:rPr>
              <a:t>such as ‘bloodletting’ and ‘purging’ as a way to balance the Four Humours.</a:t>
            </a:r>
            <a:endParaRPr dirty="0"/>
          </a:p>
        </p:txBody>
      </p:sp>
      <p:sp>
        <p:nvSpPr>
          <p:cNvPr id="241" name="Google Shape;241;p18"/>
          <p:cNvSpPr txBox="1"/>
          <p:nvPr/>
        </p:nvSpPr>
        <p:spPr>
          <a:xfrm>
            <a:off x="1808629" y="5509862"/>
            <a:ext cx="4565100" cy="1323600"/>
          </a:xfrm>
          <a:prstGeom prst="rect">
            <a:avLst/>
          </a:prstGeom>
          <a:noFill/>
          <a:ln>
            <a:noFill/>
          </a:ln>
        </p:spPr>
        <p:txBody>
          <a:bodyPr spcFirstLastPara="1" wrap="square" lIns="91425" tIns="45700" rIns="91425" bIns="45700" anchor="t" anchorCtr="0">
            <a:spAutoFit/>
          </a:bodyPr>
          <a:lstStyle/>
          <a:p>
            <a:pPr marL="179387" marR="0" lvl="0" indent="-179387" algn="l" rtl="0">
              <a:spcBef>
                <a:spcPts val="0"/>
              </a:spcBef>
              <a:spcAft>
                <a:spcPts val="0"/>
              </a:spcAft>
              <a:buClr>
                <a:schemeClr val="dk1"/>
              </a:buClr>
              <a:buSzPts val="1000"/>
              <a:buFont typeface="Noto Sans Symbols"/>
              <a:buChar char="❑"/>
            </a:pPr>
            <a:r>
              <a:rPr lang="en-GB" sz="1000">
                <a:solidFill>
                  <a:schemeClr val="dk1"/>
                </a:solidFill>
                <a:latin typeface="Calibri"/>
                <a:ea typeface="Calibri"/>
                <a:cs typeface="Calibri"/>
                <a:sym typeface="Calibri"/>
              </a:rPr>
              <a:t>The Church didn’t</a:t>
            </a:r>
            <a:r>
              <a:rPr lang="en-GB" sz="1000" b="1">
                <a:solidFill>
                  <a:schemeClr val="dk1"/>
                </a:solidFill>
                <a:latin typeface="Calibri"/>
                <a:ea typeface="Calibri"/>
                <a:cs typeface="Calibri"/>
                <a:sym typeface="Calibri"/>
              </a:rPr>
              <a:t> approve </a:t>
            </a:r>
            <a:r>
              <a:rPr lang="en-GB" sz="1000">
                <a:solidFill>
                  <a:schemeClr val="dk1"/>
                </a:solidFill>
                <a:latin typeface="Calibri"/>
                <a:ea typeface="Calibri"/>
                <a:cs typeface="Calibri"/>
                <a:sym typeface="Calibri"/>
              </a:rPr>
              <a:t>of all supernatural cures.  E.g. some </a:t>
            </a:r>
            <a:r>
              <a:rPr lang="en-GB" sz="1000" b="1">
                <a:solidFill>
                  <a:schemeClr val="dk1"/>
                </a:solidFill>
                <a:latin typeface="Calibri"/>
                <a:ea typeface="Calibri"/>
                <a:cs typeface="Calibri"/>
                <a:sym typeface="Calibri"/>
              </a:rPr>
              <a:t>chanting incantations </a:t>
            </a:r>
            <a:r>
              <a:rPr lang="en-GB" sz="1000">
                <a:solidFill>
                  <a:schemeClr val="dk1"/>
                </a:solidFill>
                <a:latin typeface="Calibri"/>
                <a:ea typeface="Calibri"/>
                <a:cs typeface="Calibri"/>
                <a:sym typeface="Calibri"/>
              </a:rPr>
              <a:t>and the use of </a:t>
            </a:r>
            <a:r>
              <a:rPr lang="en-GB" sz="1000" b="1">
                <a:solidFill>
                  <a:schemeClr val="dk1"/>
                </a:solidFill>
                <a:latin typeface="Calibri"/>
                <a:ea typeface="Calibri"/>
                <a:cs typeface="Calibri"/>
                <a:sym typeface="Calibri"/>
              </a:rPr>
              <a:t>special charms </a:t>
            </a:r>
            <a:r>
              <a:rPr lang="en-GB" sz="1000">
                <a:solidFill>
                  <a:schemeClr val="dk1"/>
                </a:solidFill>
                <a:latin typeface="Calibri"/>
                <a:ea typeface="Calibri"/>
                <a:cs typeface="Calibri"/>
                <a:sym typeface="Calibri"/>
              </a:rPr>
              <a:t>were common in all parts of Medieval society, especially with the poor but linked with witchcraft by the Church.</a:t>
            </a:r>
            <a:endParaRPr/>
          </a:p>
          <a:p>
            <a:pPr marL="179387" marR="0" lvl="0" indent="-179387" algn="l" rtl="0">
              <a:spcBef>
                <a:spcPts val="0"/>
              </a:spcBef>
              <a:spcAft>
                <a:spcPts val="0"/>
              </a:spcAft>
              <a:buClr>
                <a:schemeClr val="dk1"/>
              </a:buClr>
              <a:buSzPts val="1000"/>
              <a:buFont typeface="Noto Sans Symbols"/>
              <a:buChar char="❑"/>
            </a:pPr>
            <a:r>
              <a:rPr lang="en-GB" sz="1000">
                <a:solidFill>
                  <a:schemeClr val="dk1"/>
                </a:solidFill>
                <a:latin typeface="Calibri"/>
                <a:ea typeface="Calibri"/>
                <a:cs typeface="Calibri"/>
                <a:sym typeface="Calibri"/>
              </a:rPr>
              <a:t>At times, the sick were </a:t>
            </a:r>
            <a:r>
              <a:rPr lang="en-GB" sz="1000" b="1">
                <a:solidFill>
                  <a:schemeClr val="dk1"/>
                </a:solidFill>
                <a:latin typeface="Calibri"/>
                <a:ea typeface="Calibri"/>
                <a:cs typeface="Calibri"/>
                <a:sym typeface="Calibri"/>
              </a:rPr>
              <a:t>discouraged</a:t>
            </a:r>
            <a:r>
              <a:rPr lang="en-GB" sz="1000">
                <a:solidFill>
                  <a:schemeClr val="dk1"/>
                </a:solidFill>
                <a:latin typeface="Calibri"/>
                <a:ea typeface="Calibri"/>
                <a:cs typeface="Calibri"/>
                <a:sym typeface="Calibri"/>
              </a:rPr>
              <a:t> from seeking treatment as, after all, God had sent the disease and so it was important for it to run its course.  </a:t>
            </a:r>
            <a:endParaRPr/>
          </a:p>
          <a:p>
            <a:pPr marL="179387" marR="0" lvl="0" indent="-179387" algn="l" rtl="0">
              <a:spcBef>
                <a:spcPts val="0"/>
              </a:spcBef>
              <a:spcAft>
                <a:spcPts val="0"/>
              </a:spcAft>
              <a:buClr>
                <a:schemeClr val="dk1"/>
              </a:buClr>
              <a:buSzPts val="1000"/>
              <a:buFont typeface="Noto Sans Symbols"/>
              <a:buChar char="❑"/>
            </a:pPr>
            <a:r>
              <a:rPr lang="en-GB" sz="1000">
                <a:solidFill>
                  <a:schemeClr val="dk1"/>
                </a:solidFill>
                <a:latin typeface="Calibri"/>
                <a:ea typeface="Calibri"/>
                <a:cs typeface="Calibri"/>
                <a:sym typeface="Calibri"/>
              </a:rPr>
              <a:t>Some physicians consulted </a:t>
            </a:r>
            <a:r>
              <a:rPr lang="en-GB" sz="1000" b="1">
                <a:solidFill>
                  <a:schemeClr val="dk1"/>
                </a:solidFill>
                <a:latin typeface="Calibri"/>
                <a:ea typeface="Calibri"/>
                <a:cs typeface="Calibri"/>
                <a:sym typeface="Calibri"/>
              </a:rPr>
              <a:t>star charts </a:t>
            </a:r>
            <a:r>
              <a:rPr lang="en-GB" sz="1000">
                <a:solidFill>
                  <a:schemeClr val="dk1"/>
                </a:solidFill>
                <a:latin typeface="Calibri"/>
                <a:ea typeface="Calibri"/>
                <a:cs typeface="Calibri"/>
                <a:sym typeface="Calibri"/>
              </a:rPr>
              <a:t>(or zodiac charts) when treating illness.  The collection of herbs, the place of bleeding and purging were all carried out at the right time according to the movement of the planets.  </a:t>
            </a:r>
            <a:endParaRPr/>
          </a:p>
        </p:txBody>
      </p:sp>
      <p:sp>
        <p:nvSpPr>
          <p:cNvPr id="242" name="Google Shape;242;p18"/>
          <p:cNvSpPr txBox="1"/>
          <p:nvPr/>
        </p:nvSpPr>
        <p:spPr>
          <a:xfrm>
            <a:off x="1844237" y="1668753"/>
            <a:ext cx="4775700" cy="4002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a:solidFill>
                  <a:schemeClr val="dk1"/>
                </a:solidFill>
                <a:latin typeface="Calibri"/>
                <a:ea typeface="Calibri"/>
                <a:cs typeface="Calibri"/>
                <a:sym typeface="Calibri"/>
              </a:rPr>
              <a:t>As people believed </a:t>
            </a:r>
            <a:r>
              <a:rPr lang="en-GB" sz="1000" b="1">
                <a:solidFill>
                  <a:schemeClr val="dk1"/>
                </a:solidFill>
                <a:latin typeface="Calibri"/>
                <a:ea typeface="Calibri"/>
                <a:cs typeface="Calibri"/>
                <a:sym typeface="Calibri"/>
              </a:rPr>
              <a:t>God</a:t>
            </a:r>
            <a:r>
              <a:rPr lang="en-GB" sz="1000">
                <a:solidFill>
                  <a:schemeClr val="dk1"/>
                </a:solidFill>
                <a:latin typeface="Calibri"/>
                <a:ea typeface="Calibri"/>
                <a:cs typeface="Calibri"/>
                <a:sym typeface="Calibri"/>
              </a:rPr>
              <a:t> sent illness to punish sin, it was logical that people believed he also provided a cure.  Examples of </a:t>
            </a:r>
            <a:r>
              <a:rPr lang="en-GB" sz="1000" b="1">
                <a:solidFill>
                  <a:schemeClr val="dk1"/>
                </a:solidFill>
                <a:latin typeface="Calibri"/>
                <a:ea typeface="Calibri"/>
                <a:cs typeface="Calibri"/>
                <a:sym typeface="Calibri"/>
              </a:rPr>
              <a:t>Religious</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spiritual healing</a:t>
            </a:r>
            <a:r>
              <a:rPr lang="en-GB" sz="1000">
                <a:solidFill>
                  <a:schemeClr val="dk1"/>
                </a:solidFill>
                <a:latin typeface="Calibri"/>
                <a:ea typeface="Calibri"/>
                <a:cs typeface="Calibri"/>
                <a:sym typeface="Calibri"/>
              </a:rPr>
              <a:t> were:</a:t>
            </a:r>
            <a:endParaRPr/>
          </a:p>
        </p:txBody>
      </p:sp>
      <p:sp>
        <p:nvSpPr>
          <p:cNvPr id="243" name="Google Shape;243;p18"/>
          <p:cNvSpPr txBox="1"/>
          <p:nvPr/>
        </p:nvSpPr>
        <p:spPr>
          <a:xfrm>
            <a:off x="5093454" y="2133484"/>
            <a:ext cx="1527300" cy="55410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Calibri"/>
                <a:ea typeface="Calibri"/>
                <a:cs typeface="Calibri"/>
                <a:sym typeface="Calibri"/>
              </a:rPr>
              <a:t>Healing prayers </a:t>
            </a:r>
            <a:r>
              <a:rPr lang="en-GB" sz="1000">
                <a:solidFill>
                  <a:schemeClr val="dk1"/>
                </a:solidFill>
                <a:latin typeface="Calibri"/>
                <a:ea typeface="Calibri"/>
                <a:cs typeface="Calibri"/>
                <a:sym typeface="Calibri"/>
              </a:rPr>
              <a:t>and </a:t>
            </a:r>
            <a:r>
              <a:rPr lang="en-GB" sz="1000" b="1">
                <a:solidFill>
                  <a:schemeClr val="dk1"/>
                </a:solidFill>
                <a:latin typeface="Calibri"/>
                <a:ea typeface="Calibri"/>
                <a:cs typeface="Calibri"/>
                <a:sym typeface="Calibri"/>
              </a:rPr>
              <a:t>incantations </a:t>
            </a:r>
            <a:r>
              <a:rPr lang="en-GB" sz="1000">
                <a:solidFill>
                  <a:schemeClr val="dk1"/>
                </a:solidFill>
                <a:latin typeface="Calibri"/>
                <a:ea typeface="Calibri"/>
                <a:cs typeface="Calibri"/>
                <a:sym typeface="Calibri"/>
              </a:rPr>
              <a:t>(spells) at home or at Church.</a:t>
            </a:r>
            <a:endParaRPr/>
          </a:p>
        </p:txBody>
      </p:sp>
      <p:sp>
        <p:nvSpPr>
          <p:cNvPr id="244" name="Google Shape;244;p18"/>
          <p:cNvSpPr txBox="1"/>
          <p:nvPr/>
        </p:nvSpPr>
        <p:spPr>
          <a:xfrm>
            <a:off x="1841302" y="2748915"/>
            <a:ext cx="2147700" cy="70800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Calibri"/>
                <a:ea typeface="Calibri"/>
                <a:cs typeface="Calibri"/>
                <a:sym typeface="Calibri"/>
              </a:rPr>
              <a:t>Paying for a special mass</a:t>
            </a:r>
            <a:r>
              <a:rPr lang="en-GB" sz="1000">
                <a:solidFill>
                  <a:schemeClr val="dk1"/>
                </a:solidFill>
                <a:latin typeface="Calibri"/>
                <a:ea typeface="Calibri"/>
                <a:cs typeface="Calibri"/>
                <a:sym typeface="Calibri"/>
              </a:rPr>
              <a:t>. Mass is a Catholic service where </a:t>
            </a:r>
            <a:r>
              <a:rPr lang="en-GB" sz="1000" b="1">
                <a:solidFill>
                  <a:schemeClr val="dk1"/>
                </a:solidFill>
                <a:latin typeface="Calibri"/>
                <a:ea typeface="Calibri"/>
                <a:cs typeface="Calibri"/>
                <a:sym typeface="Calibri"/>
              </a:rPr>
              <a:t>bread</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wine</a:t>
            </a:r>
            <a:r>
              <a:rPr lang="en-GB" sz="1000">
                <a:solidFill>
                  <a:schemeClr val="dk1"/>
                </a:solidFill>
                <a:latin typeface="Calibri"/>
                <a:ea typeface="Calibri"/>
                <a:cs typeface="Calibri"/>
                <a:sym typeface="Calibri"/>
              </a:rPr>
              <a:t> symbolise the miracle of turning into the body and blood of Christ. </a:t>
            </a:r>
            <a:endParaRPr/>
          </a:p>
        </p:txBody>
      </p:sp>
      <p:sp>
        <p:nvSpPr>
          <p:cNvPr id="245" name="Google Shape;245;p18"/>
          <p:cNvSpPr txBox="1"/>
          <p:nvPr/>
        </p:nvSpPr>
        <p:spPr>
          <a:xfrm>
            <a:off x="1847954" y="2133484"/>
            <a:ext cx="1788300" cy="55410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Calibri"/>
                <a:ea typeface="Calibri"/>
                <a:cs typeface="Calibri"/>
                <a:sym typeface="Calibri"/>
              </a:rPr>
              <a:t>Fasting</a:t>
            </a:r>
            <a:r>
              <a:rPr lang="en-GB" sz="1000">
                <a:solidFill>
                  <a:schemeClr val="dk1"/>
                </a:solidFill>
                <a:latin typeface="Calibri"/>
                <a:ea typeface="Calibri"/>
                <a:cs typeface="Calibri"/>
                <a:sym typeface="Calibri"/>
              </a:rPr>
              <a:t> (going without food) as a way to show devotion to God and as a punishment for sin. </a:t>
            </a:r>
            <a:endParaRPr/>
          </a:p>
        </p:txBody>
      </p:sp>
      <p:sp>
        <p:nvSpPr>
          <p:cNvPr id="246" name="Google Shape;246;p18"/>
          <p:cNvSpPr txBox="1"/>
          <p:nvPr/>
        </p:nvSpPr>
        <p:spPr>
          <a:xfrm>
            <a:off x="4086469" y="2748915"/>
            <a:ext cx="2533200" cy="70800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Calibri"/>
                <a:ea typeface="Calibri"/>
                <a:cs typeface="Calibri"/>
                <a:sym typeface="Calibri"/>
              </a:rPr>
              <a:t>Pilgrimages </a:t>
            </a:r>
            <a:r>
              <a:rPr lang="en-GB" sz="1000">
                <a:solidFill>
                  <a:schemeClr val="dk1"/>
                </a:solidFill>
                <a:latin typeface="Calibri"/>
                <a:ea typeface="Calibri"/>
                <a:cs typeface="Calibri"/>
                <a:sym typeface="Calibri"/>
              </a:rPr>
              <a:t>to the tombs of people noted for their healing powers. </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Touching holy relics such the Christian Cross or the bones of a saint.  </a:t>
            </a:r>
            <a:endParaRPr/>
          </a:p>
        </p:txBody>
      </p:sp>
      <p:sp>
        <p:nvSpPr>
          <p:cNvPr id="247" name="Google Shape;247;p18"/>
          <p:cNvSpPr txBox="1"/>
          <p:nvPr/>
        </p:nvSpPr>
        <p:spPr>
          <a:xfrm>
            <a:off x="3724898" y="2135417"/>
            <a:ext cx="1288500" cy="55410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Calibri"/>
                <a:ea typeface="Calibri"/>
                <a:cs typeface="Calibri"/>
                <a:sym typeface="Calibri"/>
              </a:rPr>
              <a:t>Praying to saints </a:t>
            </a:r>
            <a:r>
              <a:rPr lang="en-GB" sz="1000">
                <a:solidFill>
                  <a:schemeClr val="dk1"/>
                </a:solidFill>
                <a:latin typeface="Calibri"/>
                <a:ea typeface="Calibri"/>
                <a:cs typeface="Calibri"/>
                <a:sym typeface="Calibri"/>
              </a:rPr>
              <a:t>in the hope they would stop illness.  </a:t>
            </a:r>
            <a:endParaRPr/>
          </a:p>
        </p:txBody>
      </p:sp>
      <p:sp>
        <p:nvSpPr>
          <p:cNvPr id="248" name="Google Shape;248;p18"/>
          <p:cNvSpPr txBox="1"/>
          <p:nvPr/>
        </p:nvSpPr>
        <p:spPr>
          <a:xfrm>
            <a:off x="1836125" y="4899240"/>
            <a:ext cx="2989500" cy="55410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Calibri"/>
                <a:ea typeface="Calibri"/>
                <a:cs typeface="Calibri"/>
                <a:sym typeface="Calibri"/>
              </a:rPr>
              <a:t>Flagellants</a:t>
            </a:r>
            <a:r>
              <a:rPr lang="en-GB" sz="1000">
                <a:solidFill>
                  <a:schemeClr val="dk1"/>
                </a:solidFill>
                <a:latin typeface="Calibri"/>
                <a:ea typeface="Calibri"/>
                <a:cs typeface="Calibri"/>
                <a:sym typeface="Calibri"/>
              </a:rPr>
              <a:t> were people who </a:t>
            </a:r>
            <a:r>
              <a:rPr lang="en-GB" sz="1000" b="1">
                <a:solidFill>
                  <a:schemeClr val="dk1"/>
                </a:solidFill>
                <a:latin typeface="Calibri"/>
                <a:ea typeface="Calibri"/>
                <a:cs typeface="Calibri"/>
                <a:sym typeface="Calibri"/>
              </a:rPr>
              <a:t>whipped themselves</a:t>
            </a:r>
            <a:r>
              <a:rPr lang="en-GB" sz="1000">
                <a:solidFill>
                  <a:schemeClr val="dk1"/>
                </a:solidFill>
                <a:latin typeface="Calibri"/>
                <a:ea typeface="Calibri"/>
                <a:cs typeface="Calibri"/>
                <a:sym typeface="Calibri"/>
              </a:rPr>
              <a:t> in public to show God they were sorry for their sins.  This was particularly used during the Black Death. </a:t>
            </a:r>
            <a:endParaRPr/>
          </a:p>
        </p:txBody>
      </p:sp>
      <p:sp>
        <p:nvSpPr>
          <p:cNvPr id="249" name="Google Shape;249;p18"/>
          <p:cNvSpPr txBox="1"/>
          <p:nvPr/>
        </p:nvSpPr>
        <p:spPr>
          <a:xfrm>
            <a:off x="4884127" y="4899240"/>
            <a:ext cx="1735800" cy="55410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Calibri"/>
                <a:ea typeface="Calibri"/>
                <a:cs typeface="Calibri"/>
                <a:sym typeface="Calibri"/>
              </a:rPr>
              <a:t>Lighting a candle </a:t>
            </a:r>
            <a:r>
              <a:rPr lang="en-GB" sz="1000">
                <a:solidFill>
                  <a:schemeClr val="dk1"/>
                </a:solidFill>
                <a:latin typeface="Calibri"/>
                <a:ea typeface="Calibri"/>
                <a:cs typeface="Calibri"/>
                <a:sym typeface="Calibri"/>
              </a:rPr>
              <a:t>as tall as or as long as the body part a person wanted healed.  </a:t>
            </a:r>
            <a:endParaRPr/>
          </a:p>
        </p:txBody>
      </p:sp>
      <p:sp>
        <p:nvSpPr>
          <p:cNvPr id="250" name="Google Shape;250;p18"/>
          <p:cNvSpPr txBox="1"/>
          <p:nvPr/>
        </p:nvSpPr>
        <p:spPr>
          <a:xfrm>
            <a:off x="1836125" y="3516301"/>
            <a:ext cx="1991400" cy="132360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Calibri"/>
                <a:ea typeface="Calibri"/>
                <a:cs typeface="Calibri"/>
                <a:sym typeface="Calibri"/>
              </a:rPr>
              <a:t>Repeating religious words. </a:t>
            </a:r>
            <a:r>
              <a:rPr lang="en-GB" sz="1000">
                <a:solidFill>
                  <a:schemeClr val="dk1"/>
                </a:solidFill>
                <a:latin typeface="Calibri"/>
                <a:ea typeface="Calibri"/>
                <a:cs typeface="Calibri"/>
                <a:sym typeface="Calibri"/>
              </a:rPr>
              <a:t>One doctor in the 1300s wrote that the words ‘In the name of the Father, the Son and the Holy Ghost, Amen. Pax. Pax. Nax. In Christo Filio’, would be successful in </a:t>
            </a:r>
            <a:r>
              <a:rPr lang="en-GB" sz="1000" b="1">
                <a:solidFill>
                  <a:schemeClr val="dk1"/>
                </a:solidFill>
                <a:latin typeface="Calibri"/>
                <a:ea typeface="Calibri"/>
                <a:cs typeface="Calibri"/>
                <a:sym typeface="Calibri"/>
              </a:rPr>
              <a:t>treating toothache </a:t>
            </a:r>
            <a:r>
              <a:rPr lang="en-GB" sz="1000">
                <a:solidFill>
                  <a:schemeClr val="dk1"/>
                </a:solidFill>
                <a:latin typeface="Calibri"/>
                <a:ea typeface="Calibri"/>
                <a:cs typeface="Calibri"/>
                <a:sym typeface="Calibri"/>
              </a:rPr>
              <a:t>if they were written on the jaw of a patient.</a:t>
            </a:r>
            <a:endParaRPr/>
          </a:p>
        </p:txBody>
      </p:sp>
      <p:sp>
        <p:nvSpPr>
          <p:cNvPr id="251" name="Google Shape;251;p18"/>
          <p:cNvSpPr txBox="1"/>
          <p:nvPr/>
        </p:nvSpPr>
        <p:spPr>
          <a:xfrm>
            <a:off x="3894220" y="3519177"/>
            <a:ext cx="2725500" cy="132360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Calibri"/>
                <a:ea typeface="Calibri"/>
                <a:cs typeface="Calibri"/>
                <a:sym typeface="Calibri"/>
              </a:rPr>
              <a:t>Touching the king’s hands. </a:t>
            </a:r>
            <a:r>
              <a:rPr lang="en-GB" sz="1000">
                <a:solidFill>
                  <a:schemeClr val="dk1"/>
                </a:solidFill>
                <a:latin typeface="Calibri"/>
                <a:ea typeface="Calibri"/>
                <a:cs typeface="Calibri"/>
                <a:sym typeface="Calibri"/>
              </a:rPr>
              <a:t>People believed the king had the power to heal certain illnesses as during the coronation, his hands would be rubbed with </a:t>
            </a:r>
            <a:r>
              <a:rPr lang="en-GB" sz="1000" b="1">
                <a:solidFill>
                  <a:schemeClr val="dk1"/>
                </a:solidFill>
                <a:latin typeface="Calibri"/>
                <a:ea typeface="Calibri"/>
                <a:cs typeface="Calibri"/>
                <a:sym typeface="Calibri"/>
              </a:rPr>
              <a:t>holy oil </a:t>
            </a:r>
            <a:r>
              <a:rPr lang="en-GB" sz="1000">
                <a:solidFill>
                  <a:schemeClr val="dk1"/>
                </a:solidFill>
                <a:latin typeface="Calibri"/>
                <a:ea typeface="Calibri"/>
                <a:cs typeface="Calibri"/>
                <a:sym typeface="Calibri"/>
              </a:rPr>
              <a:t>which was believed gave him </a:t>
            </a:r>
            <a:r>
              <a:rPr lang="en-GB" sz="1000" b="1">
                <a:solidFill>
                  <a:schemeClr val="dk1"/>
                </a:solidFill>
                <a:latin typeface="Calibri"/>
                <a:ea typeface="Calibri"/>
                <a:cs typeface="Calibri"/>
                <a:sym typeface="Calibri"/>
              </a:rPr>
              <a:t>healing powers</a:t>
            </a:r>
            <a:r>
              <a:rPr lang="en-GB" sz="1000">
                <a:solidFill>
                  <a:schemeClr val="dk1"/>
                </a:solidFill>
                <a:latin typeface="Calibri"/>
                <a:ea typeface="Calibri"/>
                <a:cs typeface="Calibri"/>
                <a:sym typeface="Calibri"/>
              </a:rPr>
              <a:t>. It also made the king able to show his </a:t>
            </a:r>
            <a:r>
              <a:rPr lang="en-GB" sz="1000" b="1">
                <a:solidFill>
                  <a:schemeClr val="dk1"/>
                </a:solidFill>
                <a:latin typeface="Calibri"/>
                <a:ea typeface="Calibri"/>
                <a:cs typeface="Calibri"/>
                <a:sym typeface="Calibri"/>
              </a:rPr>
              <a:t>Divine Right </a:t>
            </a:r>
            <a:r>
              <a:rPr lang="en-GB" sz="1000">
                <a:solidFill>
                  <a:schemeClr val="dk1"/>
                </a:solidFill>
                <a:latin typeface="Calibri"/>
                <a:ea typeface="Calibri"/>
                <a:cs typeface="Calibri"/>
                <a:sym typeface="Calibri"/>
              </a:rPr>
              <a:t>(he had been chosen by God).  </a:t>
            </a:r>
            <a:r>
              <a:rPr lang="en-GB" sz="1000" b="1">
                <a:solidFill>
                  <a:schemeClr val="dk1"/>
                </a:solidFill>
                <a:latin typeface="Calibri"/>
                <a:ea typeface="Calibri"/>
                <a:cs typeface="Calibri"/>
                <a:sym typeface="Calibri"/>
              </a:rPr>
              <a:t>Edward I</a:t>
            </a:r>
            <a:r>
              <a:rPr lang="en-GB" sz="1000">
                <a:solidFill>
                  <a:schemeClr val="dk1"/>
                </a:solidFill>
                <a:latin typeface="Calibri"/>
                <a:ea typeface="Calibri"/>
                <a:cs typeface="Calibri"/>
                <a:sym typeface="Calibri"/>
              </a:rPr>
              <a:t> for example, aimed to touch 2,000 people a year during his reign (1272-1307). </a:t>
            </a:r>
            <a:endParaRPr/>
          </a:p>
        </p:txBody>
      </p:sp>
      <p:cxnSp>
        <p:nvCxnSpPr>
          <p:cNvPr id="252" name="Google Shape;252;p18"/>
          <p:cNvCxnSpPr/>
          <p:nvPr/>
        </p:nvCxnSpPr>
        <p:spPr>
          <a:xfrm flipH="1">
            <a:off x="6685271" y="1207089"/>
            <a:ext cx="2400" cy="5650800"/>
          </a:xfrm>
          <a:prstGeom prst="straightConnector1">
            <a:avLst/>
          </a:prstGeom>
          <a:noFill/>
          <a:ln w="28575" cap="flat" cmpd="sng">
            <a:solidFill>
              <a:schemeClr val="dk1"/>
            </a:solidFill>
            <a:prstDash val="solid"/>
            <a:miter lim="800000"/>
            <a:headEnd type="none" w="sm" len="sm"/>
            <a:tailEnd type="none" w="sm" len="sm"/>
          </a:ln>
        </p:spPr>
      </p:cxnSp>
      <p:sp>
        <p:nvSpPr>
          <p:cNvPr id="253" name="Google Shape;253;p18"/>
          <p:cNvSpPr txBox="1"/>
          <p:nvPr/>
        </p:nvSpPr>
        <p:spPr>
          <a:xfrm>
            <a:off x="6769398" y="1668753"/>
            <a:ext cx="5322600" cy="415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a:solidFill>
                  <a:schemeClr val="dk1"/>
                </a:solidFill>
                <a:latin typeface="Calibri"/>
                <a:ea typeface="Calibri"/>
                <a:cs typeface="Calibri"/>
                <a:sym typeface="Calibri"/>
              </a:rPr>
              <a:t>There were also treatments linked with the </a:t>
            </a:r>
            <a:r>
              <a:rPr lang="en-GB" sz="1050" b="1">
                <a:solidFill>
                  <a:schemeClr val="dk1"/>
                </a:solidFill>
                <a:latin typeface="Calibri"/>
                <a:ea typeface="Calibri"/>
                <a:cs typeface="Calibri"/>
                <a:sym typeface="Calibri"/>
              </a:rPr>
              <a:t>Theory of the Four Humours </a:t>
            </a:r>
            <a:r>
              <a:rPr lang="en-GB" sz="1050">
                <a:solidFill>
                  <a:schemeClr val="dk1"/>
                </a:solidFill>
                <a:latin typeface="Calibri"/>
                <a:ea typeface="Calibri"/>
                <a:cs typeface="Calibri"/>
                <a:sym typeface="Calibri"/>
              </a:rPr>
              <a:t>which aimed to restore </a:t>
            </a:r>
            <a:r>
              <a:rPr lang="en-GB" sz="1050" b="1">
                <a:solidFill>
                  <a:schemeClr val="dk1"/>
                </a:solidFill>
                <a:latin typeface="Calibri"/>
                <a:ea typeface="Calibri"/>
                <a:cs typeface="Calibri"/>
                <a:sym typeface="Calibri"/>
              </a:rPr>
              <a:t>balance to the body </a:t>
            </a:r>
            <a:r>
              <a:rPr lang="en-GB" sz="1050">
                <a:solidFill>
                  <a:schemeClr val="dk1"/>
                </a:solidFill>
                <a:latin typeface="Calibri"/>
                <a:ea typeface="Calibri"/>
                <a:cs typeface="Calibri"/>
                <a:sym typeface="Calibri"/>
              </a:rPr>
              <a:t>and the belief in </a:t>
            </a:r>
            <a:r>
              <a:rPr lang="en-GB" sz="1050" b="1">
                <a:solidFill>
                  <a:schemeClr val="dk1"/>
                </a:solidFill>
                <a:latin typeface="Calibri"/>
                <a:ea typeface="Calibri"/>
                <a:cs typeface="Calibri"/>
                <a:sym typeface="Calibri"/>
              </a:rPr>
              <a:t>Miasma</a:t>
            </a:r>
            <a:r>
              <a:rPr lang="en-GB" sz="1050">
                <a:solidFill>
                  <a:schemeClr val="dk1"/>
                </a:solidFill>
                <a:latin typeface="Calibri"/>
                <a:ea typeface="Calibri"/>
                <a:cs typeface="Calibri"/>
                <a:sym typeface="Calibri"/>
              </a:rPr>
              <a:t> which led to attempts to </a:t>
            </a:r>
            <a:r>
              <a:rPr lang="en-GB" sz="1050" b="1">
                <a:solidFill>
                  <a:schemeClr val="dk1"/>
                </a:solidFill>
                <a:latin typeface="Calibri"/>
                <a:ea typeface="Calibri"/>
                <a:cs typeface="Calibri"/>
                <a:sym typeface="Calibri"/>
              </a:rPr>
              <a:t>purify the air</a:t>
            </a:r>
            <a:r>
              <a:rPr lang="en-GB" sz="1050">
                <a:solidFill>
                  <a:schemeClr val="dk1"/>
                </a:solidFill>
                <a:latin typeface="Calibri"/>
                <a:ea typeface="Calibri"/>
                <a:cs typeface="Calibri"/>
                <a:sym typeface="Calibri"/>
              </a:rPr>
              <a:t>.</a:t>
            </a:r>
            <a:endParaRPr/>
          </a:p>
        </p:txBody>
      </p:sp>
      <p:sp>
        <p:nvSpPr>
          <p:cNvPr id="254" name="Google Shape;254;p18"/>
          <p:cNvSpPr txBox="1"/>
          <p:nvPr/>
        </p:nvSpPr>
        <p:spPr>
          <a:xfrm>
            <a:off x="6752172" y="2137867"/>
            <a:ext cx="53400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PHLEBOTOMY ‘BLOOD-LETTING’</a:t>
            </a:r>
            <a:endParaRPr/>
          </a:p>
        </p:txBody>
      </p:sp>
      <p:sp>
        <p:nvSpPr>
          <p:cNvPr id="255" name="Google Shape;255;p18"/>
          <p:cNvSpPr txBox="1"/>
          <p:nvPr/>
        </p:nvSpPr>
        <p:spPr>
          <a:xfrm>
            <a:off x="6766090" y="3443145"/>
            <a:ext cx="1953600" cy="1015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This was the </a:t>
            </a:r>
            <a:r>
              <a:rPr lang="en-GB" sz="1000" b="1">
                <a:solidFill>
                  <a:schemeClr val="dk1"/>
                </a:solidFill>
                <a:latin typeface="Calibri"/>
                <a:ea typeface="Calibri"/>
                <a:cs typeface="Calibri"/>
                <a:sym typeface="Calibri"/>
              </a:rPr>
              <a:t>easiest method </a:t>
            </a:r>
            <a:r>
              <a:rPr lang="en-GB" sz="1000">
                <a:solidFill>
                  <a:schemeClr val="dk1"/>
                </a:solidFill>
                <a:latin typeface="Calibri"/>
                <a:ea typeface="Calibri"/>
                <a:cs typeface="Calibri"/>
                <a:sym typeface="Calibri"/>
              </a:rPr>
              <a:t>used as the vein was easy to access.  Phlebotomy charts such as the ‘</a:t>
            </a:r>
            <a:r>
              <a:rPr lang="en-GB" sz="1000" b="1">
                <a:solidFill>
                  <a:schemeClr val="dk1"/>
                </a:solidFill>
                <a:latin typeface="Calibri"/>
                <a:ea typeface="Calibri"/>
                <a:cs typeface="Calibri"/>
                <a:sym typeface="Calibri"/>
              </a:rPr>
              <a:t>Vein Man</a:t>
            </a:r>
            <a:r>
              <a:rPr lang="en-GB" sz="1000">
                <a:solidFill>
                  <a:schemeClr val="dk1"/>
                </a:solidFill>
                <a:latin typeface="Calibri"/>
                <a:ea typeface="Calibri"/>
                <a:cs typeface="Calibri"/>
                <a:sym typeface="Calibri"/>
              </a:rPr>
              <a:t>’ were used to show points in the body where bleeding was recommended for illnesses.</a:t>
            </a:r>
            <a:endParaRPr/>
          </a:p>
        </p:txBody>
      </p:sp>
      <p:sp>
        <p:nvSpPr>
          <p:cNvPr id="256" name="Google Shape;256;p18"/>
          <p:cNvSpPr txBox="1"/>
          <p:nvPr/>
        </p:nvSpPr>
        <p:spPr>
          <a:xfrm>
            <a:off x="6766090" y="2414866"/>
            <a:ext cx="5325900" cy="70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This was the </a:t>
            </a:r>
            <a:r>
              <a:rPr lang="en-GB" sz="1000" b="1">
                <a:solidFill>
                  <a:schemeClr val="dk1"/>
                </a:solidFill>
                <a:latin typeface="Calibri"/>
                <a:ea typeface="Calibri"/>
                <a:cs typeface="Calibri"/>
                <a:sym typeface="Calibri"/>
              </a:rPr>
              <a:t>most common</a:t>
            </a:r>
            <a:r>
              <a:rPr lang="en-GB" sz="1000">
                <a:solidFill>
                  <a:schemeClr val="dk1"/>
                </a:solidFill>
                <a:latin typeface="Calibri"/>
                <a:ea typeface="Calibri"/>
                <a:cs typeface="Calibri"/>
                <a:sym typeface="Calibri"/>
              </a:rPr>
              <a:t> treatment to restore the imbalance in the humours.  It was believed that ‘</a:t>
            </a:r>
            <a:r>
              <a:rPr lang="en-GB" sz="1000" b="1">
                <a:solidFill>
                  <a:schemeClr val="dk1"/>
                </a:solidFill>
                <a:latin typeface="Calibri"/>
                <a:ea typeface="Calibri"/>
                <a:cs typeface="Calibri"/>
                <a:sym typeface="Calibri"/>
              </a:rPr>
              <a:t>bad’ humours </a:t>
            </a:r>
            <a:r>
              <a:rPr lang="en-GB" sz="1000">
                <a:solidFill>
                  <a:schemeClr val="dk1"/>
                </a:solidFill>
                <a:latin typeface="Calibri"/>
                <a:ea typeface="Calibri"/>
                <a:cs typeface="Calibri"/>
                <a:sym typeface="Calibri"/>
              </a:rPr>
              <a:t>could be removed from the body by </a:t>
            </a:r>
            <a:r>
              <a:rPr lang="en-GB" sz="1000" b="1">
                <a:solidFill>
                  <a:schemeClr val="dk1"/>
                </a:solidFill>
                <a:latin typeface="Calibri"/>
                <a:ea typeface="Calibri"/>
                <a:cs typeface="Calibri"/>
                <a:sym typeface="Calibri"/>
              </a:rPr>
              <a:t>releasing blood</a:t>
            </a:r>
            <a:r>
              <a:rPr lang="en-GB" sz="1000">
                <a:solidFill>
                  <a:schemeClr val="dk1"/>
                </a:solidFill>
                <a:latin typeface="Calibri"/>
                <a:ea typeface="Calibri"/>
                <a:cs typeface="Calibri"/>
                <a:sym typeface="Calibri"/>
              </a:rPr>
              <a:t>.  It was so common that it was carried out by </a:t>
            </a:r>
            <a:r>
              <a:rPr lang="en-GB" sz="1000" b="1">
                <a:solidFill>
                  <a:schemeClr val="dk1"/>
                </a:solidFill>
                <a:latin typeface="Calibri"/>
                <a:ea typeface="Calibri"/>
                <a:cs typeface="Calibri"/>
                <a:sym typeface="Calibri"/>
              </a:rPr>
              <a:t>barber surgeons </a:t>
            </a:r>
            <a:r>
              <a:rPr lang="en-GB" sz="1000">
                <a:solidFill>
                  <a:schemeClr val="dk1"/>
                </a:solidFill>
                <a:latin typeface="Calibri"/>
                <a:ea typeface="Calibri"/>
                <a:cs typeface="Calibri"/>
                <a:sym typeface="Calibri"/>
              </a:rPr>
              <a:t>and </a:t>
            </a:r>
            <a:r>
              <a:rPr lang="en-GB" sz="1000" b="1">
                <a:solidFill>
                  <a:schemeClr val="dk1"/>
                </a:solidFill>
                <a:latin typeface="Calibri"/>
                <a:ea typeface="Calibri"/>
                <a:cs typeface="Calibri"/>
                <a:sym typeface="Calibri"/>
              </a:rPr>
              <a:t>local wise women</a:t>
            </a:r>
            <a:r>
              <a:rPr lang="en-GB" sz="1000">
                <a:solidFill>
                  <a:schemeClr val="dk1"/>
                </a:solidFill>
                <a:latin typeface="Calibri"/>
                <a:ea typeface="Calibri"/>
                <a:cs typeface="Calibri"/>
                <a:sym typeface="Calibri"/>
              </a:rPr>
              <a:t>.  Demand was so high that people without any medical background offered to carry out the procedure</a:t>
            </a:r>
            <a:r>
              <a:rPr lang="en-GB" sz="1000" b="1">
                <a:solidFill>
                  <a:schemeClr val="dk1"/>
                </a:solidFill>
                <a:latin typeface="Calibri"/>
                <a:ea typeface="Calibri"/>
                <a:cs typeface="Calibri"/>
                <a:sym typeface="Calibri"/>
              </a:rPr>
              <a:t>.  It was carried out in 3 ways:</a:t>
            </a:r>
            <a:endParaRPr/>
          </a:p>
        </p:txBody>
      </p:sp>
      <p:pic>
        <p:nvPicPr>
          <p:cNvPr id="257" name="Google Shape;257;p18" descr="Radio Newsman Regular"/>
          <p:cNvPicPr preferRelativeResize="0"/>
          <p:nvPr/>
        </p:nvPicPr>
        <p:blipFill rotWithShape="1">
          <a:blip r:embed="rId7">
            <a:alphaModFix/>
          </a:blip>
          <a:srcRect/>
          <a:stretch/>
        </p:blipFill>
        <p:spPr>
          <a:xfrm>
            <a:off x="1839718" y="1262068"/>
            <a:ext cx="4747763" cy="314648"/>
          </a:xfrm>
          <a:prstGeom prst="rect">
            <a:avLst/>
          </a:prstGeom>
          <a:noFill/>
          <a:ln>
            <a:noFill/>
          </a:ln>
        </p:spPr>
      </p:pic>
      <p:pic>
        <p:nvPicPr>
          <p:cNvPr id="258" name="Google Shape;258;p18" descr="Radio Newsman Regular"/>
          <p:cNvPicPr preferRelativeResize="0"/>
          <p:nvPr/>
        </p:nvPicPr>
        <p:blipFill rotWithShape="1">
          <a:blip r:embed="rId8">
            <a:alphaModFix/>
          </a:blip>
          <a:srcRect/>
          <a:stretch/>
        </p:blipFill>
        <p:spPr>
          <a:xfrm>
            <a:off x="6811443" y="1283438"/>
            <a:ext cx="5267281" cy="274373"/>
          </a:xfrm>
          <a:prstGeom prst="rect">
            <a:avLst/>
          </a:prstGeom>
          <a:noFill/>
          <a:ln>
            <a:noFill/>
          </a:ln>
        </p:spPr>
      </p:pic>
      <p:sp>
        <p:nvSpPr>
          <p:cNvPr id="259" name="Google Shape;259;p18"/>
          <p:cNvSpPr txBox="1"/>
          <p:nvPr/>
        </p:nvSpPr>
        <p:spPr>
          <a:xfrm>
            <a:off x="8766572" y="3440856"/>
            <a:ext cx="3325500" cy="1015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Leeches were kept hungry before being placed on the skin where they would bite.  Bleeding might last up to </a:t>
            </a:r>
            <a:r>
              <a:rPr lang="en-GB" sz="1000" b="1">
                <a:solidFill>
                  <a:schemeClr val="dk1"/>
                </a:solidFill>
                <a:latin typeface="Calibri"/>
                <a:ea typeface="Calibri"/>
                <a:cs typeface="Calibri"/>
                <a:sym typeface="Calibri"/>
              </a:rPr>
              <a:t>10 hours. </a:t>
            </a:r>
            <a:r>
              <a:rPr lang="en-GB" sz="1000">
                <a:solidFill>
                  <a:schemeClr val="dk1"/>
                </a:solidFill>
                <a:latin typeface="Calibri"/>
                <a:ea typeface="Calibri"/>
                <a:cs typeface="Calibri"/>
                <a:sym typeface="Calibri"/>
              </a:rPr>
              <a:t>This was used for people whose </a:t>
            </a:r>
            <a:r>
              <a:rPr lang="en-GB" sz="1000" b="1">
                <a:solidFill>
                  <a:schemeClr val="dk1"/>
                </a:solidFill>
                <a:latin typeface="Calibri"/>
                <a:ea typeface="Calibri"/>
                <a:cs typeface="Calibri"/>
                <a:sym typeface="Calibri"/>
              </a:rPr>
              <a:t>age or condition </a:t>
            </a:r>
            <a:r>
              <a:rPr lang="en-GB" sz="1000">
                <a:solidFill>
                  <a:schemeClr val="dk1"/>
                </a:solidFill>
                <a:latin typeface="Calibri"/>
                <a:ea typeface="Calibri"/>
                <a:cs typeface="Calibri"/>
                <a:sym typeface="Calibri"/>
              </a:rPr>
              <a:t>made cutting too dangerous.  Leeches are re-gaining popularity in the </a:t>
            </a:r>
            <a:r>
              <a:rPr lang="en-GB" sz="1000" b="1">
                <a:solidFill>
                  <a:schemeClr val="dk1"/>
                </a:solidFill>
                <a:latin typeface="Calibri"/>
                <a:ea typeface="Calibri"/>
                <a:cs typeface="Calibri"/>
                <a:sym typeface="Calibri"/>
              </a:rPr>
              <a:t>modern era </a:t>
            </a:r>
            <a:r>
              <a:rPr lang="en-GB" sz="1000">
                <a:solidFill>
                  <a:schemeClr val="dk1"/>
                </a:solidFill>
                <a:latin typeface="Calibri"/>
                <a:ea typeface="Calibri"/>
                <a:cs typeface="Calibri"/>
                <a:sym typeface="Calibri"/>
              </a:rPr>
              <a:t>as a </a:t>
            </a:r>
            <a:r>
              <a:rPr lang="en-GB" sz="1000" b="1">
                <a:solidFill>
                  <a:schemeClr val="dk1"/>
                </a:solidFill>
                <a:latin typeface="Calibri"/>
                <a:ea typeface="Calibri"/>
                <a:cs typeface="Calibri"/>
                <a:sym typeface="Calibri"/>
              </a:rPr>
              <a:t>clean and efficient </a:t>
            </a:r>
            <a:r>
              <a:rPr lang="en-GB" sz="1000">
                <a:solidFill>
                  <a:schemeClr val="dk1"/>
                </a:solidFill>
                <a:latin typeface="Calibri"/>
                <a:ea typeface="Calibri"/>
                <a:cs typeface="Calibri"/>
                <a:sym typeface="Calibri"/>
              </a:rPr>
              <a:t>way to remove blood as chemicals inside the leech prevent </a:t>
            </a:r>
            <a:r>
              <a:rPr lang="en-GB" sz="1000" b="1">
                <a:solidFill>
                  <a:schemeClr val="dk1"/>
                </a:solidFill>
                <a:latin typeface="Calibri"/>
                <a:ea typeface="Calibri"/>
                <a:cs typeface="Calibri"/>
                <a:sym typeface="Calibri"/>
              </a:rPr>
              <a:t>blood clotting</a:t>
            </a:r>
            <a:r>
              <a:rPr lang="en-GB" sz="1000">
                <a:solidFill>
                  <a:schemeClr val="dk1"/>
                </a:solidFill>
                <a:latin typeface="Calibri"/>
                <a:ea typeface="Calibri"/>
                <a:cs typeface="Calibri"/>
                <a:sym typeface="Calibri"/>
              </a:rPr>
              <a:t>.</a:t>
            </a:r>
            <a:endParaRPr/>
          </a:p>
        </p:txBody>
      </p:sp>
      <p:sp>
        <p:nvSpPr>
          <p:cNvPr id="260" name="Google Shape;260;p18"/>
          <p:cNvSpPr txBox="1"/>
          <p:nvPr/>
        </p:nvSpPr>
        <p:spPr>
          <a:xfrm>
            <a:off x="8766572" y="4773310"/>
            <a:ext cx="1749000" cy="1939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dirty="0">
                <a:solidFill>
                  <a:schemeClr val="dk1"/>
                </a:solidFill>
                <a:latin typeface="Calibri"/>
                <a:ea typeface="Calibri"/>
                <a:cs typeface="Calibri"/>
                <a:sym typeface="Calibri"/>
              </a:rPr>
              <a:t>The skin was cut with a pin until blood appeared.  A </a:t>
            </a:r>
            <a:r>
              <a:rPr lang="en-GB" sz="1000" b="1" dirty="0">
                <a:solidFill>
                  <a:schemeClr val="dk1"/>
                </a:solidFill>
                <a:latin typeface="Calibri"/>
                <a:ea typeface="Calibri"/>
                <a:cs typeface="Calibri"/>
                <a:sym typeface="Calibri"/>
              </a:rPr>
              <a:t>heated cup or glass </a:t>
            </a:r>
            <a:r>
              <a:rPr lang="en-GB" sz="1000" dirty="0">
                <a:solidFill>
                  <a:schemeClr val="dk1"/>
                </a:solidFill>
                <a:latin typeface="Calibri"/>
                <a:ea typeface="Calibri"/>
                <a:cs typeface="Calibri"/>
                <a:sym typeface="Calibri"/>
              </a:rPr>
              <a:t>was placed over the cut and would draw the blood out of the skin.  Similar uses of this treatment have been used in the </a:t>
            </a:r>
            <a:r>
              <a:rPr lang="en-GB" sz="1000" b="1" dirty="0">
                <a:solidFill>
                  <a:schemeClr val="dk1"/>
                </a:solidFill>
                <a:latin typeface="Calibri"/>
                <a:ea typeface="Calibri"/>
                <a:cs typeface="Calibri"/>
                <a:sym typeface="Calibri"/>
              </a:rPr>
              <a:t>modern era</a:t>
            </a:r>
            <a:r>
              <a:rPr lang="en-GB" sz="1000" dirty="0">
                <a:solidFill>
                  <a:schemeClr val="dk1"/>
                </a:solidFill>
                <a:latin typeface="Calibri"/>
                <a:ea typeface="Calibri"/>
                <a:cs typeface="Calibri"/>
                <a:sym typeface="Calibri"/>
              </a:rPr>
              <a:t>, in particular for sports injuries. With any bloodletting, some patients died as a result of too much blood loss.</a:t>
            </a:r>
            <a:endParaRPr dirty="0"/>
          </a:p>
        </p:txBody>
      </p:sp>
      <p:sp>
        <p:nvSpPr>
          <p:cNvPr id="261" name="Google Shape;261;p18"/>
          <p:cNvSpPr txBox="1"/>
          <p:nvPr/>
        </p:nvSpPr>
        <p:spPr>
          <a:xfrm>
            <a:off x="6766090" y="3179478"/>
            <a:ext cx="19536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CUTTING</a:t>
            </a:r>
            <a:endParaRPr/>
          </a:p>
        </p:txBody>
      </p:sp>
      <p:sp>
        <p:nvSpPr>
          <p:cNvPr id="262" name="Google Shape;262;p18"/>
          <p:cNvSpPr txBox="1"/>
          <p:nvPr/>
        </p:nvSpPr>
        <p:spPr>
          <a:xfrm>
            <a:off x="8766572" y="4513013"/>
            <a:ext cx="33255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CUPPING</a:t>
            </a:r>
            <a:endParaRPr/>
          </a:p>
        </p:txBody>
      </p:sp>
      <p:sp>
        <p:nvSpPr>
          <p:cNvPr id="263" name="Google Shape;263;p18"/>
          <p:cNvSpPr txBox="1"/>
          <p:nvPr/>
        </p:nvSpPr>
        <p:spPr>
          <a:xfrm>
            <a:off x="8771310" y="3179246"/>
            <a:ext cx="33207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LEECHES</a:t>
            </a:r>
            <a:endParaRPr/>
          </a:p>
        </p:txBody>
      </p:sp>
      <p:pic>
        <p:nvPicPr>
          <p:cNvPr id="264" name="Google Shape;264;p18" descr="leech"/>
          <p:cNvPicPr preferRelativeResize="0"/>
          <p:nvPr/>
        </p:nvPicPr>
        <p:blipFill rotWithShape="1">
          <a:blip r:embed="rId9">
            <a:alphaModFix/>
          </a:blip>
          <a:srcRect l="19675" t="-3327" r="20412"/>
          <a:stretch/>
        </p:blipFill>
        <p:spPr>
          <a:xfrm>
            <a:off x="108572" y="4458974"/>
            <a:ext cx="1618329" cy="2253327"/>
          </a:xfrm>
          <a:prstGeom prst="rect">
            <a:avLst/>
          </a:prstGeom>
          <a:solidFill>
            <a:schemeClr val="lt1"/>
          </a:solidFill>
          <a:ln w="12700" cap="flat" cmpd="sng">
            <a:solidFill>
              <a:schemeClr val="dk1"/>
            </a:solidFill>
            <a:prstDash val="solid"/>
            <a:round/>
            <a:headEnd type="none" w="sm" len="sm"/>
            <a:tailEnd type="none" w="sm" len="sm"/>
          </a:ln>
        </p:spPr>
      </p:pic>
      <p:pic>
        <p:nvPicPr>
          <p:cNvPr id="265" name="Google Shape;265;p18"/>
          <p:cNvPicPr preferRelativeResize="0"/>
          <p:nvPr/>
        </p:nvPicPr>
        <p:blipFill rotWithShape="1">
          <a:blip r:embed="rId10">
            <a:alphaModFix/>
          </a:blip>
          <a:srcRect/>
          <a:stretch/>
        </p:blipFill>
        <p:spPr>
          <a:xfrm>
            <a:off x="6764646" y="4505682"/>
            <a:ext cx="1934044" cy="2206620"/>
          </a:xfrm>
          <a:prstGeom prst="rect">
            <a:avLst/>
          </a:prstGeom>
          <a:noFill/>
          <a:ln>
            <a:noFill/>
          </a:ln>
        </p:spPr>
      </p:pic>
      <p:pic>
        <p:nvPicPr>
          <p:cNvPr id="266" name="Google Shape;266;p18"/>
          <p:cNvPicPr preferRelativeResize="0"/>
          <p:nvPr/>
        </p:nvPicPr>
        <p:blipFill rotWithShape="1">
          <a:blip r:embed="rId11">
            <a:alphaModFix/>
          </a:blip>
          <a:srcRect l="23750" t="8300" r="22233" b="51578"/>
          <a:stretch/>
        </p:blipFill>
        <p:spPr>
          <a:xfrm>
            <a:off x="10583482" y="4826776"/>
            <a:ext cx="1508616" cy="1885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9"/>
          <p:cNvSpPr txBox="1"/>
          <p:nvPr/>
        </p:nvSpPr>
        <p:spPr>
          <a:xfrm>
            <a:off x="89646" y="49103"/>
            <a:ext cx="17034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5b</a:t>
            </a:r>
            <a:endParaRPr/>
          </a:p>
        </p:txBody>
      </p:sp>
      <p:pic>
        <p:nvPicPr>
          <p:cNvPr id="273" name="Google Shape;273;p19" descr="Radio Newsman Regular"/>
          <p:cNvPicPr preferRelativeResize="0"/>
          <p:nvPr/>
        </p:nvPicPr>
        <p:blipFill rotWithShape="1">
          <a:blip r:embed="rId3">
            <a:alphaModFix/>
          </a:blip>
          <a:srcRect l="58713" b="-9998"/>
          <a:stretch/>
        </p:blipFill>
        <p:spPr>
          <a:xfrm>
            <a:off x="44822" y="986304"/>
            <a:ext cx="1703296" cy="204098"/>
          </a:xfrm>
          <a:prstGeom prst="rect">
            <a:avLst/>
          </a:prstGeom>
          <a:noFill/>
          <a:ln>
            <a:noFill/>
          </a:ln>
        </p:spPr>
      </p:pic>
      <p:pic>
        <p:nvPicPr>
          <p:cNvPr id="274" name="Google Shape;274;p19" descr="Radio Newsman Regular"/>
          <p:cNvPicPr preferRelativeResize="0"/>
          <p:nvPr/>
        </p:nvPicPr>
        <p:blipFill rotWithShape="1">
          <a:blip r:embed="rId4">
            <a:alphaModFix/>
          </a:blip>
          <a:srcRect l="27432" r="42097" b="-14995"/>
          <a:stretch/>
        </p:blipFill>
        <p:spPr>
          <a:xfrm>
            <a:off x="84866" y="724075"/>
            <a:ext cx="1703292" cy="251049"/>
          </a:xfrm>
          <a:prstGeom prst="rect">
            <a:avLst/>
          </a:prstGeom>
          <a:noFill/>
          <a:ln>
            <a:noFill/>
          </a:ln>
        </p:spPr>
      </p:pic>
      <p:pic>
        <p:nvPicPr>
          <p:cNvPr id="275" name="Google Shape;275;p19" descr="Radio Newsman Regular"/>
          <p:cNvPicPr preferRelativeResize="0"/>
          <p:nvPr/>
        </p:nvPicPr>
        <p:blipFill rotWithShape="1">
          <a:blip r:embed="rId4">
            <a:alphaModFix/>
          </a:blip>
          <a:srcRect r="73478" b="-4997"/>
          <a:stretch/>
        </p:blipFill>
        <p:spPr>
          <a:xfrm>
            <a:off x="89646" y="437649"/>
            <a:ext cx="1703296" cy="286426"/>
          </a:xfrm>
          <a:prstGeom prst="rect">
            <a:avLst/>
          </a:prstGeom>
          <a:noFill/>
          <a:ln>
            <a:noFill/>
          </a:ln>
        </p:spPr>
      </p:pic>
      <p:pic>
        <p:nvPicPr>
          <p:cNvPr id="276" name="Google Shape;276;p19" descr="Image result for heart monitor clipart"/>
          <p:cNvPicPr preferRelativeResize="0"/>
          <p:nvPr/>
        </p:nvPicPr>
        <p:blipFill rotWithShape="1">
          <a:blip r:embed="rId5">
            <a:alphaModFix/>
          </a:blip>
          <a:srcRect t="39191" r="15902" b="38201"/>
          <a:stretch/>
        </p:blipFill>
        <p:spPr>
          <a:xfrm>
            <a:off x="0" y="1145824"/>
            <a:ext cx="1792941" cy="785474"/>
          </a:xfrm>
          <a:prstGeom prst="rect">
            <a:avLst/>
          </a:prstGeom>
          <a:noFill/>
          <a:ln>
            <a:noFill/>
          </a:ln>
        </p:spPr>
      </p:pic>
      <p:sp>
        <p:nvSpPr>
          <p:cNvPr id="277" name="Google Shape;277;p19"/>
          <p:cNvSpPr txBox="1"/>
          <p:nvPr/>
        </p:nvSpPr>
        <p:spPr>
          <a:xfrm>
            <a:off x="1855694" y="49103"/>
            <a:ext cx="102363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1: </a:t>
            </a:r>
            <a:r>
              <a:rPr lang="en-GB" sz="1600">
                <a:solidFill>
                  <a:schemeClr val="lt1"/>
                </a:solidFill>
                <a:latin typeface="Calibri"/>
                <a:ea typeface="Calibri"/>
                <a:cs typeface="Calibri"/>
                <a:sym typeface="Calibri"/>
              </a:rPr>
              <a:t>Medicine in Medieval Britain Prevention &amp; Treatment – Bloodletting, purging, purifying and the use of remedies.</a:t>
            </a:r>
            <a:endParaRPr/>
          </a:p>
        </p:txBody>
      </p:sp>
      <p:sp>
        <p:nvSpPr>
          <p:cNvPr id="278" name="Google Shape;278;p19"/>
          <p:cNvSpPr/>
          <p:nvPr/>
        </p:nvSpPr>
        <p:spPr>
          <a:xfrm>
            <a:off x="84865" y="1789049"/>
            <a:ext cx="1659300" cy="33834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19"/>
          <p:cNvSpPr txBox="1"/>
          <p:nvPr/>
        </p:nvSpPr>
        <p:spPr>
          <a:xfrm>
            <a:off x="106322" y="2140979"/>
            <a:ext cx="1677000" cy="3032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u="sng">
                <a:solidFill>
                  <a:schemeClr val="dk1"/>
                </a:solidFill>
                <a:latin typeface="Calibri"/>
                <a:ea typeface="Calibri"/>
                <a:cs typeface="Calibri"/>
                <a:sym typeface="Calibri"/>
              </a:rPr>
              <a:t>Rational Remedies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Barber Surgeon</a:t>
            </a:r>
            <a:endParaRPr/>
          </a:p>
          <a:p>
            <a:pPr marL="171450" marR="0" lvl="0" indent="-171450" algn="l" rtl="0">
              <a:spcBef>
                <a:spcPts val="0"/>
              </a:spcBef>
              <a:spcAft>
                <a:spcPts val="0"/>
              </a:spcAft>
              <a:buClr>
                <a:schemeClr val="dk1"/>
              </a:buClr>
              <a:buSzPts val="1200"/>
              <a:buFont typeface="Noto Sans Symbols"/>
              <a:buChar char="❑"/>
            </a:pPr>
            <a:r>
              <a:rPr lang="en-GB" sz="1200" i="1">
                <a:solidFill>
                  <a:schemeClr val="dk1"/>
                </a:solidFill>
                <a:latin typeface="Calibri"/>
                <a:ea typeface="Calibri"/>
                <a:cs typeface="Calibri"/>
                <a:sym typeface="Calibri"/>
              </a:rPr>
              <a:t>Blanc Mangier</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Blood-letting</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Cupping</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Clyster</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Emetic</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Enema</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Herbals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Laxative</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Leeches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Phlebotomy Chart</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Purging</a:t>
            </a:r>
            <a:endParaRPr/>
          </a:p>
          <a:p>
            <a:pPr marL="171450" marR="0" lvl="0" indent="-171450" algn="l" rtl="0">
              <a:spcBef>
                <a:spcPts val="0"/>
              </a:spcBef>
              <a:spcAft>
                <a:spcPts val="0"/>
              </a:spcAft>
              <a:buClr>
                <a:schemeClr val="dk1"/>
              </a:buClr>
              <a:buSzPts val="1200"/>
              <a:buFont typeface="Noto Sans Symbols"/>
              <a:buChar char="❑"/>
            </a:pPr>
            <a:r>
              <a:rPr lang="en-GB" sz="1200" i="1">
                <a:solidFill>
                  <a:schemeClr val="dk1"/>
                </a:solidFill>
                <a:latin typeface="Calibri"/>
                <a:ea typeface="Calibri"/>
                <a:cs typeface="Calibri"/>
                <a:sym typeface="Calibri"/>
              </a:rPr>
              <a:t>Regimen Sanitatis</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Theriaca</a:t>
            </a:r>
            <a:endParaRPr/>
          </a:p>
          <a:p>
            <a:pPr marL="171450" marR="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Wise women</a:t>
            </a:r>
            <a:endParaRPr/>
          </a:p>
        </p:txBody>
      </p:sp>
      <p:pic>
        <p:nvPicPr>
          <p:cNvPr id="280" name="Google Shape;280;p19" descr="Related image"/>
          <p:cNvPicPr preferRelativeResize="0"/>
          <p:nvPr/>
        </p:nvPicPr>
        <p:blipFill rotWithShape="1">
          <a:blip r:embed="rId6">
            <a:alphaModFix/>
          </a:blip>
          <a:srcRect/>
          <a:stretch/>
        </p:blipFill>
        <p:spPr>
          <a:xfrm>
            <a:off x="623157" y="1256891"/>
            <a:ext cx="732840" cy="664943"/>
          </a:xfrm>
          <a:prstGeom prst="rect">
            <a:avLst/>
          </a:prstGeom>
          <a:noFill/>
          <a:ln>
            <a:noFill/>
          </a:ln>
        </p:spPr>
      </p:pic>
      <p:sp>
        <p:nvSpPr>
          <p:cNvPr id="281" name="Google Shape;281;p19"/>
          <p:cNvSpPr txBox="1"/>
          <p:nvPr/>
        </p:nvSpPr>
        <p:spPr>
          <a:xfrm>
            <a:off x="147416" y="1833202"/>
            <a:ext cx="1534200" cy="307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KEY TERMS</a:t>
            </a:r>
            <a:endParaRPr sz="1400">
              <a:solidFill>
                <a:schemeClr val="lt1"/>
              </a:solidFill>
              <a:latin typeface="Calibri"/>
              <a:ea typeface="Calibri"/>
              <a:cs typeface="Calibri"/>
              <a:sym typeface="Calibri"/>
            </a:endParaRPr>
          </a:p>
        </p:txBody>
      </p:sp>
      <p:cxnSp>
        <p:nvCxnSpPr>
          <p:cNvPr id="282" name="Google Shape;282;p19"/>
          <p:cNvCxnSpPr/>
          <p:nvPr/>
        </p:nvCxnSpPr>
        <p:spPr>
          <a:xfrm rot="10800000" flipH="1">
            <a:off x="1855693" y="469023"/>
            <a:ext cx="10236300" cy="9600"/>
          </a:xfrm>
          <a:prstGeom prst="straightConnector1">
            <a:avLst/>
          </a:prstGeom>
          <a:noFill/>
          <a:ln w="28575" cap="flat" cmpd="sng">
            <a:solidFill>
              <a:schemeClr val="dk1"/>
            </a:solidFill>
            <a:prstDash val="solid"/>
            <a:miter lim="800000"/>
            <a:headEnd type="none" w="sm" len="sm"/>
            <a:tailEnd type="none" w="sm" len="sm"/>
          </a:ln>
        </p:spPr>
      </p:cxnSp>
      <p:pic>
        <p:nvPicPr>
          <p:cNvPr id="283" name="Google Shape;283;p19" descr="Radio Newsman Regular"/>
          <p:cNvPicPr preferRelativeResize="0"/>
          <p:nvPr/>
        </p:nvPicPr>
        <p:blipFill rotWithShape="1">
          <a:blip r:embed="rId7">
            <a:alphaModFix/>
          </a:blip>
          <a:srcRect/>
          <a:stretch/>
        </p:blipFill>
        <p:spPr>
          <a:xfrm>
            <a:off x="1855693" y="538118"/>
            <a:ext cx="10236407" cy="346285"/>
          </a:xfrm>
          <a:prstGeom prst="rect">
            <a:avLst/>
          </a:prstGeom>
          <a:noFill/>
          <a:ln>
            <a:noFill/>
          </a:ln>
        </p:spPr>
      </p:pic>
      <p:sp>
        <p:nvSpPr>
          <p:cNvPr id="284" name="Google Shape;284;p19"/>
          <p:cNvSpPr txBox="1"/>
          <p:nvPr/>
        </p:nvSpPr>
        <p:spPr>
          <a:xfrm>
            <a:off x="1874904" y="933259"/>
            <a:ext cx="38046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PURGING</a:t>
            </a:r>
            <a:endParaRPr/>
          </a:p>
        </p:txBody>
      </p:sp>
      <p:sp>
        <p:nvSpPr>
          <p:cNvPr id="285" name="Google Shape;285;p19"/>
          <p:cNvSpPr txBox="1"/>
          <p:nvPr/>
        </p:nvSpPr>
        <p:spPr>
          <a:xfrm>
            <a:off x="1865761" y="1307149"/>
            <a:ext cx="17016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EMETIC (VOMIT)</a:t>
            </a:r>
            <a:endParaRPr/>
          </a:p>
        </p:txBody>
      </p:sp>
      <p:sp>
        <p:nvSpPr>
          <p:cNvPr id="286" name="Google Shape;286;p19"/>
          <p:cNvSpPr txBox="1"/>
          <p:nvPr/>
        </p:nvSpPr>
        <p:spPr>
          <a:xfrm>
            <a:off x="3647558" y="1307149"/>
            <a:ext cx="20319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ENEMA</a:t>
            </a:r>
            <a:endParaRPr/>
          </a:p>
        </p:txBody>
      </p:sp>
      <p:sp>
        <p:nvSpPr>
          <p:cNvPr id="287" name="Google Shape;287;p19"/>
          <p:cNvSpPr txBox="1"/>
          <p:nvPr/>
        </p:nvSpPr>
        <p:spPr>
          <a:xfrm>
            <a:off x="5761549" y="935799"/>
            <a:ext cx="34587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HERBAL REMEDIES</a:t>
            </a:r>
            <a:endParaRPr/>
          </a:p>
        </p:txBody>
      </p:sp>
      <p:sp>
        <p:nvSpPr>
          <p:cNvPr id="288" name="Google Shape;288;p19"/>
          <p:cNvSpPr txBox="1"/>
          <p:nvPr/>
        </p:nvSpPr>
        <p:spPr>
          <a:xfrm>
            <a:off x="9279393" y="938785"/>
            <a:ext cx="28611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BATHING</a:t>
            </a:r>
            <a:endParaRPr/>
          </a:p>
        </p:txBody>
      </p:sp>
      <p:sp>
        <p:nvSpPr>
          <p:cNvPr id="289" name="Google Shape;289;p19"/>
          <p:cNvSpPr txBox="1"/>
          <p:nvPr/>
        </p:nvSpPr>
        <p:spPr>
          <a:xfrm>
            <a:off x="5751004" y="3748621"/>
            <a:ext cx="19854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HYGIENE</a:t>
            </a:r>
            <a:endParaRPr/>
          </a:p>
        </p:txBody>
      </p:sp>
      <p:sp>
        <p:nvSpPr>
          <p:cNvPr id="290" name="Google Shape;290;p19"/>
          <p:cNvSpPr txBox="1"/>
          <p:nvPr/>
        </p:nvSpPr>
        <p:spPr>
          <a:xfrm>
            <a:off x="9489908" y="3743422"/>
            <a:ext cx="26505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DIET &amp; EXERCISE</a:t>
            </a:r>
            <a:endParaRPr/>
          </a:p>
        </p:txBody>
      </p:sp>
      <p:sp>
        <p:nvSpPr>
          <p:cNvPr id="291" name="Google Shape;291;p19"/>
          <p:cNvSpPr txBox="1"/>
          <p:nvPr/>
        </p:nvSpPr>
        <p:spPr>
          <a:xfrm>
            <a:off x="7807959" y="3743422"/>
            <a:ext cx="1610400" cy="276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CLEAN AIR</a:t>
            </a:r>
            <a:endParaRPr/>
          </a:p>
        </p:txBody>
      </p:sp>
      <p:sp>
        <p:nvSpPr>
          <p:cNvPr id="292" name="Google Shape;292;p19"/>
          <p:cNvSpPr txBox="1"/>
          <p:nvPr/>
        </p:nvSpPr>
        <p:spPr>
          <a:xfrm>
            <a:off x="1865760" y="1576328"/>
            <a:ext cx="1701600" cy="2862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Another common treatment was the ‘</a:t>
            </a:r>
            <a:r>
              <a:rPr lang="en-GB" sz="1000" b="1">
                <a:solidFill>
                  <a:schemeClr val="dk1"/>
                </a:solidFill>
                <a:latin typeface="Calibri"/>
                <a:ea typeface="Calibri"/>
                <a:cs typeface="Calibri"/>
                <a:sym typeface="Calibri"/>
              </a:rPr>
              <a:t>purging</a:t>
            </a:r>
            <a:r>
              <a:rPr lang="en-GB" sz="1000">
                <a:solidFill>
                  <a:schemeClr val="dk1"/>
                </a:solidFill>
                <a:latin typeface="Calibri"/>
                <a:ea typeface="Calibri"/>
                <a:cs typeface="Calibri"/>
                <a:sym typeface="Calibri"/>
              </a:rPr>
              <a:t>’ (releasing) of food and drink as the belief was that humours were unbalanced by eating too many of the wrong foods.  This removed the </a:t>
            </a:r>
            <a:r>
              <a:rPr lang="en-GB" sz="1000" b="1">
                <a:solidFill>
                  <a:schemeClr val="dk1"/>
                </a:solidFill>
                <a:latin typeface="Calibri"/>
                <a:ea typeface="Calibri"/>
                <a:cs typeface="Calibri"/>
                <a:sym typeface="Calibri"/>
              </a:rPr>
              <a:t>excess food </a:t>
            </a:r>
            <a:r>
              <a:rPr lang="en-GB" sz="1000">
                <a:solidFill>
                  <a:schemeClr val="dk1"/>
                </a:solidFill>
                <a:latin typeface="Calibri"/>
                <a:ea typeface="Calibri"/>
                <a:cs typeface="Calibri"/>
                <a:sym typeface="Calibri"/>
              </a:rPr>
              <a:t>from the digestive system by giving the patient something to make them </a:t>
            </a:r>
            <a:r>
              <a:rPr lang="en-GB" sz="1000" b="1">
                <a:solidFill>
                  <a:schemeClr val="dk1"/>
                </a:solidFill>
                <a:latin typeface="Calibri"/>
                <a:ea typeface="Calibri"/>
                <a:cs typeface="Calibri"/>
                <a:sym typeface="Calibri"/>
              </a:rPr>
              <a:t>vomit</a:t>
            </a:r>
            <a:r>
              <a:rPr lang="en-GB" sz="1000">
                <a:solidFill>
                  <a:schemeClr val="dk1"/>
                </a:solidFill>
                <a:latin typeface="Calibri"/>
                <a:ea typeface="Calibri"/>
                <a:cs typeface="Calibri"/>
                <a:sym typeface="Calibri"/>
              </a:rPr>
              <a:t> (an </a:t>
            </a:r>
            <a:r>
              <a:rPr lang="en-GB" sz="1000" b="1">
                <a:solidFill>
                  <a:schemeClr val="dk1"/>
                </a:solidFill>
                <a:latin typeface="Calibri"/>
                <a:ea typeface="Calibri"/>
                <a:cs typeface="Calibri"/>
                <a:sym typeface="Calibri"/>
              </a:rPr>
              <a:t>emetic</a:t>
            </a:r>
            <a:r>
              <a:rPr lang="en-GB" sz="1000">
                <a:solidFill>
                  <a:schemeClr val="dk1"/>
                </a:solidFill>
                <a:latin typeface="Calibri"/>
                <a:ea typeface="Calibri"/>
                <a:cs typeface="Calibri"/>
                <a:sym typeface="Calibri"/>
              </a:rPr>
              <a:t>).   Emetics were usually strong, </a:t>
            </a:r>
            <a:r>
              <a:rPr lang="en-GB" sz="1000" b="1">
                <a:solidFill>
                  <a:schemeClr val="dk1"/>
                </a:solidFill>
                <a:latin typeface="Calibri"/>
                <a:ea typeface="Calibri"/>
                <a:cs typeface="Calibri"/>
                <a:sym typeface="Calibri"/>
              </a:rPr>
              <a:t>bitter herbs </a:t>
            </a:r>
            <a:r>
              <a:rPr lang="en-GB" sz="1000">
                <a:solidFill>
                  <a:schemeClr val="dk1"/>
                </a:solidFill>
                <a:latin typeface="Calibri"/>
                <a:ea typeface="Calibri"/>
                <a:cs typeface="Calibri"/>
                <a:sym typeface="Calibri"/>
              </a:rPr>
              <a:t>such as parsley and aniseed.  Sometimes they deliberately contained </a:t>
            </a:r>
            <a:r>
              <a:rPr lang="en-GB" sz="1000" b="1">
                <a:solidFill>
                  <a:schemeClr val="dk1"/>
                </a:solidFill>
                <a:latin typeface="Calibri"/>
                <a:ea typeface="Calibri"/>
                <a:cs typeface="Calibri"/>
                <a:sym typeface="Calibri"/>
              </a:rPr>
              <a:t>poisons </a:t>
            </a:r>
            <a:r>
              <a:rPr lang="en-GB" sz="1000">
                <a:solidFill>
                  <a:schemeClr val="dk1"/>
                </a:solidFill>
                <a:latin typeface="Calibri"/>
                <a:ea typeface="Calibri"/>
                <a:cs typeface="Calibri"/>
                <a:sym typeface="Calibri"/>
              </a:rPr>
              <a:t>which forced the body to vomit quickly.  </a:t>
            </a:r>
            <a:endParaRPr sz="1000" b="1">
              <a:solidFill>
                <a:schemeClr val="dk1"/>
              </a:solidFill>
              <a:latin typeface="Calibri"/>
              <a:ea typeface="Calibri"/>
              <a:cs typeface="Calibri"/>
              <a:sym typeface="Calibri"/>
            </a:endParaRPr>
          </a:p>
        </p:txBody>
      </p:sp>
      <p:sp>
        <p:nvSpPr>
          <p:cNvPr id="293" name="Google Shape;293;p19"/>
          <p:cNvSpPr txBox="1"/>
          <p:nvPr/>
        </p:nvSpPr>
        <p:spPr>
          <a:xfrm>
            <a:off x="3647558" y="1568274"/>
            <a:ext cx="2031900" cy="3170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Purging could also be achieved at the rear of the body. Patients could be given a </a:t>
            </a:r>
            <a:r>
              <a:rPr lang="en-GB" sz="1000" b="1">
                <a:solidFill>
                  <a:schemeClr val="dk1"/>
                </a:solidFill>
                <a:latin typeface="Calibri"/>
                <a:ea typeface="Calibri"/>
                <a:cs typeface="Calibri"/>
                <a:sym typeface="Calibri"/>
              </a:rPr>
              <a:t>laxative</a:t>
            </a:r>
            <a:r>
              <a:rPr lang="en-GB" sz="1000">
                <a:solidFill>
                  <a:schemeClr val="dk1"/>
                </a:solidFill>
                <a:latin typeface="Calibri"/>
                <a:ea typeface="Calibri"/>
                <a:cs typeface="Calibri"/>
                <a:sym typeface="Calibri"/>
              </a:rPr>
              <a:t> or an </a:t>
            </a:r>
            <a:r>
              <a:rPr lang="en-GB" sz="1000" b="1">
                <a:solidFill>
                  <a:schemeClr val="dk1"/>
                </a:solidFill>
                <a:latin typeface="Calibri"/>
                <a:ea typeface="Calibri"/>
                <a:cs typeface="Calibri"/>
                <a:sym typeface="Calibri"/>
              </a:rPr>
              <a:t>enema</a:t>
            </a:r>
            <a:r>
              <a:rPr lang="en-GB" sz="1000">
                <a:solidFill>
                  <a:schemeClr val="dk1"/>
                </a:solidFill>
                <a:latin typeface="Calibri"/>
                <a:ea typeface="Calibri"/>
                <a:cs typeface="Calibri"/>
                <a:sym typeface="Calibri"/>
              </a:rPr>
              <a:t> to clear anything past the anus.  A well known laxative included mallow leaves stewed in ale or linseeds fried in hot fat.  </a:t>
            </a:r>
            <a:r>
              <a:rPr lang="en-GB" sz="1000" b="1">
                <a:solidFill>
                  <a:schemeClr val="dk1"/>
                </a:solidFill>
                <a:latin typeface="Calibri"/>
                <a:ea typeface="Calibri"/>
                <a:cs typeface="Calibri"/>
                <a:sym typeface="Calibri"/>
              </a:rPr>
              <a:t>Linseeds</a:t>
            </a:r>
            <a:r>
              <a:rPr lang="en-GB" sz="1000">
                <a:solidFill>
                  <a:schemeClr val="dk1"/>
                </a:solidFill>
                <a:latin typeface="Calibri"/>
                <a:ea typeface="Calibri"/>
                <a:cs typeface="Calibri"/>
                <a:sym typeface="Calibri"/>
              </a:rPr>
              <a:t> are still used today as a digestive aid.  Sometimes people needed more help to purge.  A physician would use a </a:t>
            </a:r>
            <a:r>
              <a:rPr lang="en-GB" sz="1000" b="1">
                <a:solidFill>
                  <a:schemeClr val="dk1"/>
                </a:solidFill>
                <a:latin typeface="Calibri"/>
                <a:ea typeface="Calibri"/>
                <a:cs typeface="Calibri"/>
                <a:sym typeface="Calibri"/>
              </a:rPr>
              <a:t>clyster</a:t>
            </a:r>
            <a:r>
              <a:rPr lang="en-GB" sz="1000">
                <a:solidFill>
                  <a:schemeClr val="dk1"/>
                </a:solidFill>
                <a:latin typeface="Calibri"/>
                <a:ea typeface="Calibri"/>
                <a:cs typeface="Calibri"/>
                <a:sym typeface="Calibri"/>
              </a:rPr>
              <a:t>.  A clyster was a </a:t>
            </a:r>
            <a:r>
              <a:rPr lang="en-GB" sz="1000" b="1">
                <a:solidFill>
                  <a:schemeClr val="dk1"/>
                </a:solidFill>
                <a:latin typeface="Calibri"/>
                <a:ea typeface="Calibri"/>
                <a:cs typeface="Calibri"/>
                <a:sym typeface="Calibri"/>
              </a:rPr>
              <a:t>greased pipe fixed to a pig’s bladder</a:t>
            </a:r>
            <a:r>
              <a:rPr lang="en-GB" sz="1000">
                <a:solidFill>
                  <a:schemeClr val="dk1"/>
                </a:solidFill>
                <a:latin typeface="Calibri"/>
                <a:ea typeface="Calibri"/>
                <a:cs typeface="Calibri"/>
                <a:sym typeface="Calibri"/>
              </a:rPr>
              <a:t> which contained a mixture of herbs.  It would be inserted into the anus and then squirted up while the patient rubbed his or her stomach.  This would clear out any stubborn blockages the patient may have had – in modern terms, to treat </a:t>
            </a:r>
            <a:r>
              <a:rPr lang="en-GB" sz="1000" b="1">
                <a:solidFill>
                  <a:schemeClr val="dk1"/>
                </a:solidFill>
                <a:latin typeface="Calibri"/>
                <a:ea typeface="Calibri"/>
                <a:cs typeface="Calibri"/>
                <a:sym typeface="Calibri"/>
              </a:rPr>
              <a:t>constipation</a:t>
            </a:r>
            <a:r>
              <a:rPr lang="en-GB" sz="1000">
                <a:solidFill>
                  <a:schemeClr val="dk1"/>
                </a:solidFill>
                <a:latin typeface="Calibri"/>
                <a:ea typeface="Calibri"/>
                <a:cs typeface="Calibri"/>
                <a:sym typeface="Calibri"/>
              </a:rPr>
              <a:t>.</a:t>
            </a:r>
            <a:endParaRPr sz="1000" b="1">
              <a:solidFill>
                <a:schemeClr val="dk1"/>
              </a:solidFill>
              <a:latin typeface="Calibri"/>
              <a:ea typeface="Calibri"/>
              <a:cs typeface="Calibri"/>
              <a:sym typeface="Calibri"/>
            </a:endParaRPr>
          </a:p>
        </p:txBody>
      </p:sp>
      <p:sp>
        <p:nvSpPr>
          <p:cNvPr id="294" name="Google Shape;294;p19"/>
          <p:cNvSpPr/>
          <p:nvPr/>
        </p:nvSpPr>
        <p:spPr>
          <a:xfrm>
            <a:off x="2633381" y="1097946"/>
            <a:ext cx="173700" cy="189600"/>
          </a:xfrm>
          <a:prstGeom prst="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 name="Google Shape;295;p19"/>
          <p:cNvSpPr/>
          <p:nvPr/>
        </p:nvSpPr>
        <p:spPr>
          <a:xfrm>
            <a:off x="4605828" y="1097946"/>
            <a:ext cx="173700" cy="189600"/>
          </a:xfrm>
          <a:prstGeom prst="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19"/>
          <p:cNvSpPr txBox="1"/>
          <p:nvPr/>
        </p:nvSpPr>
        <p:spPr>
          <a:xfrm>
            <a:off x="5759652" y="1310736"/>
            <a:ext cx="3460500" cy="2401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000"/>
              <a:buFont typeface="Noto Sans Symbols"/>
              <a:buChar char="❑"/>
            </a:pPr>
            <a:r>
              <a:rPr lang="en-GB" sz="1000">
                <a:solidFill>
                  <a:schemeClr val="dk1"/>
                </a:solidFill>
                <a:latin typeface="Calibri"/>
                <a:ea typeface="Calibri"/>
                <a:cs typeface="Calibri"/>
                <a:sym typeface="Calibri"/>
              </a:rPr>
              <a:t>Remedies were usually herbal mixtures to drink, sniff or bathe in – much like some modern day treatments. For example, </a:t>
            </a:r>
            <a:r>
              <a:rPr lang="en-GB" sz="1000" b="1">
                <a:solidFill>
                  <a:schemeClr val="dk1"/>
                </a:solidFill>
                <a:latin typeface="Calibri"/>
                <a:ea typeface="Calibri"/>
                <a:cs typeface="Calibri"/>
                <a:sym typeface="Calibri"/>
              </a:rPr>
              <a:t>Aloe Vera </a:t>
            </a:r>
            <a:r>
              <a:rPr lang="en-GB" sz="1000">
                <a:solidFill>
                  <a:schemeClr val="dk1"/>
                </a:solidFill>
                <a:latin typeface="Calibri"/>
                <a:ea typeface="Calibri"/>
                <a:cs typeface="Calibri"/>
                <a:sym typeface="Calibri"/>
              </a:rPr>
              <a:t>was used to improve digestion and </a:t>
            </a:r>
            <a:r>
              <a:rPr lang="en-GB" sz="1000" b="1">
                <a:solidFill>
                  <a:schemeClr val="dk1"/>
                </a:solidFill>
                <a:latin typeface="Calibri"/>
                <a:ea typeface="Calibri"/>
                <a:cs typeface="Calibri"/>
                <a:sym typeface="Calibri"/>
              </a:rPr>
              <a:t>camomile</a:t>
            </a:r>
            <a:r>
              <a:rPr lang="en-GB" sz="1000">
                <a:solidFill>
                  <a:schemeClr val="dk1"/>
                </a:solidFill>
                <a:latin typeface="Calibri"/>
                <a:ea typeface="Calibri"/>
                <a:cs typeface="Calibri"/>
                <a:sym typeface="Calibri"/>
              </a:rPr>
              <a:t> was used to soothe.</a:t>
            </a:r>
            <a:endParaRPr/>
          </a:p>
          <a:p>
            <a:pPr marL="171450" marR="0" lvl="0" indent="-171450" algn="l" rtl="0">
              <a:spcBef>
                <a:spcPts val="0"/>
              </a:spcBef>
              <a:spcAft>
                <a:spcPts val="0"/>
              </a:spcAft>
              <a:buClr>
                <a:schemeClr val="dk1"/>
              </a:buClr>
              <a:buSzPts val="1000"/>
              <a:buFont typeface="Noto Sans Symbols"/>
              <a:buChar char="❑"/>
            </a:pPr>
            <a:r>
              <a:rPr lang="en-GB" sz="1000">
                <a:solidFill>
                  <a:schemeClr val="dk1"/>
                </a:solidFill>
                <a:latin typeface="Calibri"/>
                <a:ea typeface="Calibri"/>
                <a:cs typeface="Calibri"/>
                <a:sym typeface="Calibri"/>
              </a:rPr>
              <a:t>There were many books written about herbal remedies at the time known as </a:t>
            </a:r>
            <a:r>
              <a:rPr lang="en-GB" sz="1000" b="1">
                <a:solidFill>
                  <a:schemeClr val="dk1"/>
                </a:solidFill>
                <a:latin typeface="Calibri"/>
                <a:ea typeface="Calibri"/>
                <a:cs typeface="Calibri"/>
                <a:sym typeface="Calibri"/>
              </a:rPr>
              <a:t>Herbals</a:t>
            </a:r>
            <a:r>
              <a:rPr lang="en-GB" sz="1000">
                <a:solidFill>
                  <a:schemeClr val="dk1"/>
                </a:solidFill>
                <a:latin typeface="Calibri"/>
                <a:ea typeface="Calibri"/>
                <a:cs typeface="Calibri"/>
                <a:sym typeface="Calibri"/>
              </a:rPr>
              <a:t>.  They would show ingredients needed along with pictures to help. A common herbal remedy </a:t>
            </a:r>
            <a:r>
              <a:rPr lang="en-GB" sz="1000" b="1">
                <a:solidFill>
                  <a:schemeClr val="dk1"/>
                </a:solidFill>
                <a:latin typeface="Calibri"/>
                <a:ea typeface="Calibri"/>
                <a:cs typeface="Calibri"/>
                <a:sym typeface="Calibri"/>
              </a:rPr>
              <a:t>sold</a:t>
            </a:r>
            <a:r>
              <a:rPr lang="en-GB" sz="1000">
                <a:solidFill>
                  <a:schemeClr val="dk1"/>
                </a:solidFill>
                <a:latin typeface="Calibri"/>
                <a:ea typeface="Calibri"/>
                <a:cs typeface="Calibri"/>
                <a:sym typeface="Calibri"/>
              </a:rPr>
              <a:t> at the time was </a:t>
            </a:r>
            <a:r>
              <a:rPr lang="en-GB" sz="1000" b="1" u="sng">
                <a:solidFill>
                  <a:schemeClr val="dk1"/>
                </a:solidFill>
                <a:latin typeface="Calibri"/>
                <a:ea typeface="Calibri"/>
                <a:cs typeface="Calibri"/>
                <a:sym typeface="Calibri"/>
              </a:rPr>
              <a:t>Theriaca</a:t>
            </a:r>
            <a:r>
              <a:rPr lang="en-GB" sz="1000">
                <a:solidFill>
                  <a:schemeClr val="dk1"/>
                </a:solidFill>
                <a:latin typeface="Calibri"/>
                <a:ea typeface="Calibri"/>
                <a:cs typeface="Calibri"/>
                <a:sym typeface="Calibri"/>
              </a:rPr>
              <a:t>.  It contained up to </a:t>
            </a:r>
            <a:r>
              <a:rPr lang="en-GB" sz="1000" b="1">
                <a:solidFill>
                  <a:schemeClr val="dk1"/>
                </a:solidFill>
                <a:latin typeface="Calibri"/>
                <a:ea typeface="Calibri"/>
                <a:cs typeface="Calibri"/>
                <a:sym typeface="Calibri"/>
              </a:rPr>
              <a:t>70 spices and herbs </a:t>
            </a:r>
            <a:r>
              <a:rPr lang="en-GB" sz="1000">
                <a:solidFill>
                  <a:schemeClr val="dk1"/>
                </a:solidFill>
                <a:latin typeface="Calibri"/>
                <a:ea typeface="Calibri"/>
                <a:cs typeface="Calibri"/>
                <a:sym typeface="Calibri"/>
              </a:rPr>
              <a:t>such as </a:t>
            </a:r>
            <a:r>
              <a:rPr lang="en-GB" sz="1000" b="1">
                <a:solidFill>
                  <a:schemeClr val="dk1"/>
                </a:solidFill>
                <a:latin typeface="Calibri"/>
                <a:ea typeface="Calibri"/>
                <a:cs typeface="Calibri"/>
                <a:sym typeface="Calibri"/>
              </a:rPr>
              <a:t>ginger</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pepper </a:t>
            </a:r>
            <a:r>
              <a:rPr lang="en-GB" sz="1000">
                <a:solidFill>
                  <a:schemeClr val="dk1"/>
                </a:solidFill>
                <a:latin typeface="Calibri"/>
                <a:ea typeface="Calibri"/>
                <a:cs typeface="Calibri"/>
                <a:sym typeface="Calibri"/>
              </a:rPr>
              <a:t>and </a:t>
            </a:r>
            <a:r>
              <a:rPr lang="en-GB" sz="1000" b="1">
                <a:solidFill>
                  <a:schemeClr val="dk1"/>
                </a:solidFill>
                <a:latin typeface="Calibri"/>
                <a:ea typeface="Calibri"/>
                <a:cs typeface="Calibri"/>
                <a:sym typeface="Calibri"/>
              </a:rPr>
              <a:t>saffron</a:t>
            </a:r>
            <a:r>
              <a:rPr lang="en-GB" sz="1000">
                <a:solidFill>
                  <a:schemeClr val="dk1"/>
                </a:solidFill>
                <a:latin typeface="Calibri"/>
                <a:ea typeface="Calibri"/>
                <a:cs typeface="Calibri"/>
                <a:sym typeface="Calibri"/>
              </a:rPr>
              <a:t>.  There were also some unusual ingredients such as </a:t>
            </a:r>
            <a:r>
              <a:rPr lang="en-GB" sz="1000" b="1">
                <a:solidFill>
                  <a:schemeClr val="dk1"/>
                </a:solidFill>
                <a:latin typeface="Calibri"/>
                <a:ea typeface="Calibri"/>
                <a:cs typeface="Calibri"/>
                <a:sym typeface="Calibri"/>
              </a:rPr>
              <a:t>viper (snake) flesh </a:t>
            </a:r>
            <a:r>
              <a:rPr lang="en-GB" sz="1000">
                <a:solidFill>
                  <a:schemeClr val="dk1"/>
                </a:solidFill>
                <a:latin typeface="Calibri"/>
                <a:ea typeface="Calibri"/>
                <a:cs typeface="Calibri"/>
                <a:sym typeface="Calibri"/>
              </a:rPr>
              <a:t>and </a:t>
            </a:r>
            <a:r>
              <a:rPr lang="en-GB" sz="1000" b="1">
                <a:solidFill>
                  <a:schemeClr val="dk1"/>
                </a:solidFill>
                <a:latin typeface="Calibri"/>
                <a:ea typeface="Calibri"/>
                <a:cs typeface="Calibri"/>
                <a:sym typeface="Calibri"/>
              </a:rPr>
              <a:t>opium</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Galen</a:t>
            </a:r>
            <a:r>
              <a:rPr lang="en-GB" sz="1000">
                <a:solidFill>
                  <a:schemeClr val="dk1"/>
                </a:solidFill>
                <a:latin typeface="Calibri"/>
                <a:ea typeface="Calibri"/>
                <a:cs typeface="Calibri"/>
                <a:sym typeface="Calibri"/>
              </a:rPr>
              <a:t> wrote widely about the use of Theriaca and helped make its use even more popular.</a:t>
            </a:r>
            <a:endParaRPr/>
          </a:p>
          <a:p>
            <a:pPr marL="171450" marR="0" lvl="0" indent="-171450" algn="l" rtl="0">
              <a:spcBef>
                <a:spcPts val="0"/>
              </a:spcBef>
              <a:spcAft>
                <a:spcPts val="0"/>
              </a:spcAft>
              <a:buClr>
                <a:schemeClr val="dk1"/>
              </a:buClr>
              <a:buSzPts val="1000"/>
              <a:buFont typeface="Noto Sans Symbols"/>
              <a:buChar char="❑"/>
            </a:pPr>
            <a:r>
              <a:rPr lang="en-GB" sz="1000">
                <a:solidFill>
                  <a:schemeClr val="dk1"/>
                </a:solidFill>
                <a:latin typeface="Calibri"/>
                <a:ea typeface="Calibri"/>
                <a:cs typeface="Calibri"/>
                <a:sym typeface="Calibri"/>
              </a:rPr>
              <a:t>A dish called </a:t>
            </a:r>
            <a:r>
              <a:rPr lang="en-GB" sz="1000" b="1" u="sng">
                <a:solidFill>
                  <a:schemeClr val="dk1"/>
                </a:solidFill>
                <a:latin typeface="Calibri"/>
                <a:ea typeface="Calibri"/>
                <a:cs typeface="Calibri"/>
                <a:sym typeface="Calibri"/>
              </a:rPr>
              <a:t>blanc mangier</a:t>
            </a:r>
            <a:r>
              <a:rPr lang="en-GB" sz="1000">
                <a:solidFill>
                  <a:schemeClr val="dk1"/>
                </a:solidFill>
                <a:latin typeface="Calibri"/>
                <a:ea typeface="Calibri"/>
                <a:cs typeface="Calibri"/>
                <a:sym typeface="Calibri"/>
              </a:rPr>
              <a:t>, which was made from </a:t>
            </a:r>
            <a:r>
              <a:rPr lang="en-GB" sz="1000" b="1">
                <a:solidFill>
                  <a:schemeClr val="dk1"/>
                </a:solidFill>
                <a:latin typeface="Calibri"/>
                <a:ea typeface="Calibri"/>
                <a:cs typeface="Calibri"/>
                <a:sym typeface="Calibri"/>
              </a:rPr>
              <a:t>chicken and almonds</a:t>
            </a:r>
            <a:r>
              <a:rPr lang="en-GB" sz="1000">
                <a:solidFill>
                  <a:schemeClr val="dk1"/>
                </a:solidFill>
                <a:latin typeface="Calibri"/>
                <a:ea typeface="Calibri"/>
                <a:cs typeface="Calibri"/>
                <a:sym typeface="Calibri"/>
              </a:rPr>
              <a:t> was recommended to the elderly as the ingredients were warm and moist.</a:t>
            </a:r>
            <a:endParaRPr/>
          </a:p>
        </p:txBody>
      </p:sp>
      <p:sp>
        <p:nvSpPr>
          <p:cNvPr id="297" name="Google Shape;297;p19"/>
          <p:cNvSpPr txBox="1"/>
          <p:nvPr/>
        </p:nvSpPr>
        <p:spPr>
          <a:xfrm>
            <a:off x="9300340" y="1307149"/>
            <a:ext cx="2840100" cy="2401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000"/>
              <a:buFont typeface="Noto Sans Symbols"/>
              <a:buChar char="❑"/>
            </a:pPr>
            <a:r>
              <a:rPr lang="en-GB" sz="1000">
                <a:solidFill>
                  <a:schemeClr val="dk1"/>
                </a:solidFill>
                <a:latin typeface="Calibri"/>
                <a:ea typeface="Calibri"/>
                <a:cs typeface="Calibri"/>
                <a:sym typeface="Calibri"/>
              </a:rPr>
              <a:t>Warm baths were prescribed to help heat the body.  It was believed that the heat would help dissolve blockages in the humours, help ease joints or steam out impurities. Herbs would be added to the water.  Such as patients with </a:t>
            </a:r>
            <a:r>
              <a:rPr lang="en-GB" sz="1000" b="1">
                <a:solidFill>
                  <a:schemeClr val="dk1"/>
                </a:solidFill>
                <a:latin typeface="Calibri"/>
                <a:ea typeface="Calibri"/>
                <a:cs typeface="Calibri"/>
                <a:sym typeface="Calibri"/>
              </a:rPr>
              <a:t>bladder stones </a:t>
            </a:r>
            <a:r>
              <a:rPr lang="en-GB" sz="1000">
                <a:solidFill>
                  <a:schemeClr val="dk1"/>
                </a:solidFill>
                <a:latin typeface="Calibri"/>
                <a:ea typeface="Calibri"/>
                <a:cs typeface="Calibri"/>
                <a:sym typeface="Calibri"/>
              </a:rPr>
              <a:t>would be told to add </a:t>
            </a:r>
            <a:r>
              <a:rPr lang="en-GB" sz="1000" b="1">
                <a:solidFill>
                  <a:schemeClr val="dk1"/>
                </a:solidFill>
                <a:latin typeface="Calibri"/>
                <a:ea typeface="Calibri"/>
                <a:cs typeface="Calibri"/>
                <a:sym typeface="Calibri"/>
              </a:rPr>
              <a:t>violets</a:t>
            </a:r>
            <a:r>
              <a:rPr lang="en-GB" sz="1000">
                <a:solidFill>
                  <a:schemeClr val="dk1"/>
                </a:solidFill>
                <a:latin typeface="Calibri"/>
                <a:ea typeface="Calibri"/>
                <a:cs typeface="Calibri"/>
                <a:sym typeface="Calibri"/>
              </a:rPr>
              <a:t>.  </a:t>
            </a:r>
            <a:endParaRPr/>
          </a:p>
          <a:p>
            <a:pPr marL="171450" marR="0" lvl="0" indent="-171450" algn="l" rtl="0">
              <a:spcBef>
                <a:spcPts val="0"/>
              </a:spcBef>
              <a:spcAft>
                <a:spcPts val="0"/>
              </a:spcAft>
              <a:buClr>
                <a:schemeClr val="dk1"/>
              </a:buClr>
              <a:buSzPts val="1000"/>
              <a:buFont typeface="Noto Sans Symbols"/>
              <a:buChar char="❑"/>
            </a:pPr>
            <a:r>
              <a:rPr lang="en-GB" sz="1000">
                <a:solidFill>
                  <a:schemeClr val="dk1"/>
                </a:solidFill>
                <a:latin typeface="Calibri"/>
                <a:ea typeface="Calibri"/>
                <a:cs typeface="Calibri"/>
                <a:sym typeface="Calibri"/>
              </a:rPr>
              <a:t>Some bathing remedies were </a:t>
            </a:r>
            <a:r>
              <a:rPr lang="en-GB" sz="1000" b="1">
                <a:solidFill>
                  <a:schemeClr val="dk1"/>
                </a:solidFill>
                <a:latin typeface="Calibri"/>
                <a:ea typeface="Calibri"/>
                <a:cs typeface="Calibri"/>
                <a:sym typeface="Calibri"/>
              </a:rPr>
              <a:t>less pleasant </a:t>
            </a:r>
            <a:r>
              <a:rPr lang="en-GB" sz="1000">
                <a:solidFill>
                  <a:schemeClr val="dk1"/>
                </a:solidFill>
                <a:latin typeface="Calibri"/>
                <a:ea typeface="Calibri"/>
                <a:cs typeface="Calibri"/>
                <a:sym typeface="Calibri"/>
              </a:rPr>
              <a:t>and simply based on </a:t>
            </a:r>
            <a:r>
              <a:rPr lang="en-GB" sz="1000" b="1">
                <a:solidFill>
                  <a:schemeClr val="dk1"/>
                </a:solidFill>
                <a:latin typeface="Calibri"/>
                <a:ea typeface="Calibri"/>
                <a:cs typeface="Calibri"/>
                <a:sym typeface="Calibri"/>
              </a:rPr>
              <a:t>superstition</a:t>
            </a:r>
            <a:r>
              <a:rPr lang="en-GB" sz="1000">
                <a:solidFill>
                  <a:schemeClr val="dk1"/>
                </a:solidFill>
                <a:latin typeface="Calibri"/>
                <a:ea typeface="Calibri"/>
                <a:cs typeface="Calibri"/>
                <a:sym typeface="Calibri"/>
              </a:rPr>
              <a:t>.  Anyone suffering from paralysis was told to boil a </a:t>
            </a:r>
            <a:r>
              <a:rPr lang="en-GB" sz="1000" b="1">
                <a:solidFill>
                  <a:schemeClr val="dk1"/>
                </a:solidFill>
                <a:latin typeface="Calibri"/>
                <a:ea typeface="Calibri"/>
                <a:cs typeface="Calibri"/>
                <a:sym typeface="Calibri"/>
              </a:rPr>
              <a:t>fox</a:t>
            </a:r>
            <a:r>
              <a:rPr lang="en-GB" sz="1000">
                <a:solidFill>
                  <a:schemeClr val="dk1"/>
                </a:solidFill>
                <a:latin typeface="Calibri"/>
                <a:ea typeface="Calibri"/>
                <a:cs typeface="Calibri"/>
                <a:sym typeface="Calibri"/>
              </a:rPr>
              <a:t> in water and then bathe with it. It was believed that because a fox was quick and nimble, the properties of the fox would soak in.  </a:t>
            </a:r>
            <a:endParaRPr/>
          </a:p>
          <a:p>
            <a:pPr marL="171450" marR="0" lvl="0" indent="-171450" algn="l" rtl="0">
              <a:spcBef>
                <a:spcPts val="0"/>
              </a:spcBef>
              <a:spcAft>
                <a:spcPts val="0"/>
              </a:spcAft>
              <a:buClr>
                <a:schemeClr val="dk1"/>
              </a:buClr>
              <a:buSzPts val="1000"/>
              <a:buFont typeface="Noto Sans Symbols"/>
              <a:buChar char="❑"/>
            </a:pPr>
            <a:r>
              <a:rPr lang="en-GB" sz="1000">
                <a:solidFill>
                  <a:schemeClr val="dk1"/>
                </a:solidFill>
                <a:latin typeface="Calibri"/>
                <a:ea typeface="Calibri"/>
                <a:cs typeface="Calibri"/>
                <a:sym typeface="Calibri"/>
              </a:rPr>
              <a:t>However, only the </a:t>
            </a:r>
            <a:r>
              <a:rPr lang="en-GB" sz="1000" b="1">
                <a:solidFill>
                  <a:schemeClr val="dk1"/>
                </a:solidFill>
                <a:latin typeface="Calibri"/>
                <a:ea typeface="Calibri"/>
                <a:cs typeface="Calibri"/>
                <a:sym typeface="Calibri"/>
              </a:rPr>
              <a:t>rich</a:t>
            </a:r>
            <a:r>
              <a:rPr lang="en-GB" sz="1000">
                <a:solidFill>
                  <a:schemeClr val="dk1"/>
                </a:solidFill>
                <a:latin typeface="Calibri"/>
                <a:ea typeface="Calibri"/>
                <a:cs typeface="Calibri"/>
                <a:sym typeface="Calibri"/>
              </a:rPr>
              <a:t> could </a:t>
            </a:r>
            <a:r>
              <a:rPr lang="en-GB" sz="1000" b="1">
                <a:solidFill>
                  <a:schemeClr val="dk1"/>
                </a:solidFill>
                <a:latin typeface="Calibri"/>
                <a:ea typeface="Calibri"/>
                <a:cs typeface="Calibri"/>
                <a:sym typeface="Calibri"/>
              </a:rPr>
              <a:t>afford a private bath </a:t>
            </a:r>
            <a:r>
              <a:rPr lang="en-GB" sz="1000">
                <a:solidFill>
                  <a:schemeClr val="dk1"/>
                </a:solidFill>
                <a:latin typeface="Calibri"/>
                <a:ea typeface="Calibri"/>
                <a:cs typeface="Calibri"/>
                <a:sym typeface="Calibri"/>
              </a:rPr>
              <a:t>of hot water.  </a:t>
            </a:r>
            <a:r>
              <a:rPr lang="en-GB" sz="1000" b="1">
                <a:solidFill>
                  <a:schemeClr val="dk1"/>
                </a:solidFill>
                <a:latin typeface="Calibri"/>
                <a:ea typeface="Calibri"/>
                <a:cs typeface="Calibri"/>
                <a:sym typeface="Calibri"/>
              </a:rPr>
              <a:t>Public warm baths </a:t>
            </a:r>
            <a:r>
              <a:rPr lang="en-GB" sz="1000">
                <a:solidFill>
                  <a:schemeClr val="dk1"/>
                </a:solidFill>
                <a:latin typeface="Calibri"/>
                <a:ea typeface="Calibri"/>
                <a:cs typeface="Calibri"/>
                <a:sym typeface="Calibri"/>
              </a:rPr>
              <a:t>were available for the poor.</a:t>
            </a:r>
            <a:endParaRPr/>
          </a:p>
        </p:txBody>
      </p:sp>
      <p:sp>
        <p:nvSpPr>
          <p:cNvPr id="298" name="Google Shape;298;p19"/>
          <p:cNvSpPr txBox="1"/>
          <p:nvPr/>
        </p:nvSpPr>
        <p:spPr>
          <a:xfrm>
            <a:off x="5751002" y="4029655"/>
            <a:ext cx="1985400" cy="2709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There is an image of this time as being unhygienic.  However, there were attempts to improve hygiene because of the belief in Miasma.  Written guidance on hygiene was produced in a set of instructions called the </a:t>
            </a:r>
            <a:r>
              <a:rPr lang="en-GB" sz="1000" b="1" i="1">
                <a:solidFill>
                  <a:schemeClr val="dk1"/>
                </a:solidFill>
                <a:latin typeface="Calibri"/>
                <a:ea typeface="Calibri"/>
                <a:cs typeface="Calibri"/>
                <a:sym typeface="Calibri"/>
              </a:rPr>
              <a:t>Regimen Sanitatis</a:t>
            </a:r>
            <a:r>
              <a:rPr lang="en-GB" sz="1000">
                <a:solidFill>
                  <a:schemeClr val="dk1"/>
                </a:solidFill>
                <a:latin typeface="Calibri"/>
                <a:ea typeface="Calibri"/>
                <a:cs typeface="Calibri"/>
                <a:sym typeface="Calibri"/>
              </a:rPr>
              <a:t>.  This advice became widespread by 1250 and much is similar to modern day advice.  E.g., everyone washed their hands before eating as they believed that ‘</a:t>
            </a:r>
            <a:r>
              <a:rPr lang="en-GB" sz="1000" b="1">
                <a:solidFill>
                  <a:schemeClr val="dk1"/>
                </a:solidFill>
                <a:latin typeface="Calibri"/>
                <a:ea typeface="Calibri"/>
                <a:cs typeface="Calibri"/>
                <a:sym typeface="Calibri"/>
              </a:rPr>
              <a:t>cleanliness was next to godliness</a:t>
            </a:r>
            <a:r>
              <a:rPr lang="en-GB" sz="1000">
                <a:solidFill>
                  <a:schemeClr val="dk1"/>
                </a:solidFill>
                <a:latin typeface="Calibri"/>
                <a:ea typeface="Calibri"/>
                <a:cs typeface="Calibri"/>
                <a:sym typeface="Calibri"/>
              </a:rPr>
              <a:t>’.  The advice was mainly given to the </a:t>
            </a:r>
            <a:r>
              <a:rPr lang="en-GB" sz="1000" b="1">
                <a:solidFill>
                  <a:schemeClr val="dk1"/>
                </a:solidFill>
                <a:latin typeface="Calibri"/>
                <a:ea typeface="Calibri"/>
                <a:cs typeface="Calibri"/>
                <a:sym typeface="Calibri"/>
              </a:rPr>
              <a:t>rich</a:t>
            </a:r>
            <a:r>
              <a:rPr lang="en-GB" sz="1000">
                <a:solidFill>
                  <a:schemeClr val="dk1"/>
                </a:solidFill>
                <a:latin typeface="Calibri"/>
                <a:ea typeface="Calibri"/>
                <a:cs typeface="Calibri"/>
                <a:sym typeface="Calibri"/>
              </a:rPr>
              <a:t> as it would take a long time to write out before the days of the printing press.  </a:t>
            </a:r>
            <a:endParaRPr/>
          </a:p>
        </p:txBody>
      </p:sp>
      <p:sp>
        <p:nvSpPr>
          <p:cNvPr id="299" name="Google Shape;299;p19"/>
          <p:cNvSpPr txBox="1"/>
          <p:nvPr/>
        </p:nvSpPr>
        <p:spPr>
          <a:xfrm>
            <a:off x="9489908" y="4011277"/>
            <a:ext cx="2650500" cy="132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000"/>
              <a:buFont typeface="Noto Sans Symbols"/>
              <a:buChar char="❑"/>
            </a:pPr>
            <a:r>
              <a:rPr lang="en-GB" sz="1000">
                <a:solidFill>
                  <a:schemeClr val="dk1"/>
                </a:solidFill>
                <a:latin typeface="Calibri"/>
                <a:ea typeface="Calibri"/>
                <a:cs typeface="Calibri"/>
                <a:sym typeface="Calibri"/>
              </a:rPr>
              <a:t>As the humours were linked to the </a:t>
            </a:r>
            <a:r>
              <a:rPr lang="en-GB" sz="1000" b="1">
                <a:solidFill>
                  <a:schemeClr val="dk1"/>
                </a:solidFill>
                <a:latin typeface="Calibri"/>
                <a:ea typeface="Calibri"/>
                <a:cs typeface="Calibri"/>
                <a:sym typeface="Calibri"/>
              </a:rPr>
              <a:t>digestive system</a:t>
            </a:r>
            <a:r>
              <a:rPr lang="en-GB" sz="1000">
                <a:solidFill>
                  <a:schemeClr val="dk1"/>
                </a:solidFill>
                <a:latin typeface="Calibri"/>
                <a:ea typeface="Calibri"/>
                <a:cs typeface="Calibri"/>
                <a:sym typeface="Calibri"/>
              </a:rPr>
              <a:t>, food was believed vital to stopping an imbalance.  </a:t>
            </a:r>
            <a:r>
              <a:rPr lang="en-GB" sz="1000" b="1">
                <a:solidFill>
                  <a:schemeClr val="dk1"/>
                </a:solidFill>
                <a:latin typeface="Calibri"/>
                <a:ea typeface="Calibri"/>
                <a:cs typeface="Calibri"/>
                <a:sym typeface="Calibri"/>
              </a:rPr>
              <a:t>Overeating </a:t>
            </a:r>
            <a:r>
              <a:rPr lang="en-GB" sz="1000">
                <a:solidFill>
                  <a:schemeClr val="dk1"/>
                </a:solidFill>
                <a:latin typeface="Calibri"/>
                <a:ea typeface="Calibri"/>
                <a:cs typeface="Calibri"/>
                <a:sym typeface="Calibri"/>
              </a:rPr>
              <a:t>was discouraged. </a:t>
            </a:r>
            <a:endParaRPr/>
          </a:p>
          <a:p>
            <a:pPr marL="171450" marR="0" lvl="0" indent="-171450" algn="l" rtl="0">
              <a:spcBef>
                <a:spcPts val="0"/>
              </a:spcBef>
              <a:spcAft>
                <a:spcPts val="0"/>
              </a:spcAft>
              <a:buClr>
                <a:schemeClr val="dk1"/>
              </a:buClr>
              <a:buSzPts val="1000"/>
              <a:buFont typeface="Noto Sans Symbols"/>
              <a:buChar char="❑"/>
            </a:pPr>
            <a:r>
              <a:rPr lang="en-GB" sz="1000">
                <a:solidFill>
                  <a:schemeClr val="dk1"/>
                </a:solidFill>
                <a:latin typeface="Calibri"/>
                <a:ea typeface="Calibri"/>
                <a:cs typeface="Calibri"/>
                <a:sym typeface="Calibri"/>
              </a:rPr>
              <a:t>Many people feared digestive problems &amp; </a:t>
            </a:r>
            <a:r>
              <a:rPr lang="en-GB" sz="1000" b="1">
                <a:solidFill>
                  <a:schemeClr val="dk1"/>
                </a:solidFill>
                <a:latin typeface="Calibri"/>
                <a:ea typeface="Calibri"/>
                <a:cs typeface="Calibri"/>
                <a:sym typeface="Calibri"/>
              </a:rPr>
              <a:t>deliberately purged themselves</a:t>
            </a:r>
            <a:r>
              <a:rPr lang="en-GB" sz="1000">
                <a:solidFill>
                  <a:schemeClr val="dk1"/>
                </a:solidFill>
                <a:latin typeface="Calibri"/>
                <a:ea typeface="Calibri"/>
                <a:cs typeface="Calibri"/>
                <a:sym typeface="Calibri"/>
              </a:rPr>
              <a:t> to prevent                                                                  disease as well as treat it.  </a:t>
            </a:r>
            <a:endParaRPr/>
          </a:p>
          <a:p>
            <a:pPr marL="171450" marR="0" lvl="0" indent="-171450" algn="l" rtl="0">
              <a:spcBef>
                <a:spcPts val="0"/>
              </a:spcBef>
              <a:spcAft>
                <a:spcPts val="0"/>
              </a:spcAft>
              <a:buClr>
                <a:schemeClr val="dk1"/>
              </a:buClr>
              <a:buSzPts val="1000"/>
              <a:buFont typeface="Noto Sans Symbols"/>
              <a:buChar char="❑"/>
            </a:pPr>
            <a:r>
              <a:rPr lang="en-GB" sz="1000" b="1">
                <a:solidFill>
                  <a:schemeClr val="dk1"/>
                </a:solidFill>
                <a:latin typeface="Calibri"/>
                <a:ea typeface="Calibri"/>
                <a:cs typeface="Calibri"/>
                <a:sym typeface="Calibri"/>
              </a:rPr>
              <a:t>Hippocrates</a:t>
            </a:r>
            <a:r>
              <a:rPr lang="en-GB" sz="1000">
                <a:solidFill>
                  <a:schemeClr val="dk1"/>
                </a:solidFill>
                <a:latin typeface="Calibri"/>
                <a:ea typeface="Calibri"/>
                <a:cs typeface="Calibri"/>
                <a:sym typeface="Calibri"/>
              </a:rPr>
              <a:t>  even recommended using an </a:t>
            </a:r>
            <a:r>
              <a:rPr lang="en-GB" sz="1000" b="1">
                <a:solidFill>
                  <a:schemeClr val="dk1"/>
                </a:solidFill>
                <a:latin typeface="Calibri"/>
                <a:ea typeface="Calibri"/>
                <a:cs typeface="Calibri"/>
                <a:sym typeface="Calibri"/>
              </a:rPr>
              <a:t>emetic  </a:t>
            </a:r>
            <a:r>
              <a:rPr lang="en-GB" sz="1000">
                <a:solidFill>
                  <a:schemeClr val="dk1"/>
                </a:solidFill>
                <a:latin typeface="Calibri"/>
                <a:ea typeface="Calibri"/>
                <a:cs typeface="Calibri"/>
                <a:sym typeface="Calibri"/>
              </a:rPr>
              <a:t>once a fortnight in the winter.</a:t>
            </a:r>
            <a:endParaRPr/>
          </a:p>
        </p:txBody>
      </p:sp>
      <p:sp>
        <p:nvSpPr>
          <p:cNvPr id="300" name="Google Shape;300;p19"/>
          <p:cNvSpPr txBox="1"/>
          <p:nvPr/>
        </p:nvSpPr>
        <p:spPr>
          <a:xfrm>
            <a:off x="7807957" y="4020421"/>
            <a:ext cx="1610400" cy="2709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000"/>
              <a:buFont typeface="Noto Sans Symbols"/>
              <a:buChar char="❑"/>
            </a:pPr>
            <a:r>
              <a:rPr lang="en-GB" sz="1000">
                <a:solidFill>
                  <a:schemeClr val="dk1"/>
                </a:solidFill>
                <a:latin typeface="Calibri"/>
                <a:ea typeface="Calibri"/>
                <a:cs typeface="Calibri"/>
                <a:sym typeface="Calibri"/>
              </a:rPr>
              <a:t>Medieval people attempted to keep the air free from </a:t>
            </a:r>
            <a:r>
              <a:rPr lang="en-GB" sz="1000" b="1">
                <a:solidFill>
                  <a:schemeClr val="dk1"/>
                </a:solidFill>
                <a:latin typeface="Calibri"/>
                <a:ea typeface="Calibri"/>
                <a:cs typeface="Calibri"/>
                <a:sym typeface="Calibri"/>
              </a:rPr>
              <a:t>misamata</a:t>
            </a:r>
            <a:r>
              <a:rPr lang="en-GB" sz="1000">
                <a:solidFill>
                  <a:schemeClr val="dk1"/>
                </a:solidFill>
                <a:latin typeface="Calibri"/>
                <a:ea typeface="Calibri"/>
                <a:cs typeface="Calibri"/>
                <a:sym typeface="Calibri"/>
              </a:rPr>
              <a:t>. By using </a:t>
            </a:r>
            <a:r>
              <a:rPr lang="en-GB" sz="1000" b="1">
                <a:solidFill>
                  <a:schemeClr val="dk1"/>
                </a:solidFill>
                <a:latin typeface="Calibri"/>
                <a:ea typeface="Calibri"/>
                <a:cs typeface="Calibri"/>
                <a:sym typeface="Calibri"/>
              </a:rPr>
              <a:t>sweet herbs </a:t>
            </a:r>
            <a:r>
              <a:rPr lang="en-GB" sz="1000">
                <a:solidFill>
                  <a:schemeClr val="dk1"/>
                </a:solidFill>
                <a:latin typeface="Calibri"/>
                <a:ea typeface="Calibri"/>
                <a:cs typeface="Calibri"/>
                <a:sym typeface="Calibri"/>
              </a:rPr>
              <a:t>such as </a:t>
            </a:r>
            <a:r>
              <a:rPr lang="en-GB" sz="1000" b="1">
                <a:solidFill>
                  <a:schemeClr val="dk1"/>
                </a:solidFill>
                <a:latin typeface="Calibri"/>
                <a:ea typeface="Calibri"/>
                <a:cs typeface="Calibri"/>
                <a:sym typeface="Calibri"/>
              </a:rPr>
              <a:t>lavender, sweeping their homes &amp; </a:t>
            </a:r>
            <a:r>
              <a:rPr lang="en-GB" sz="1000">
                <a:solidFill>
                  <a:schemeClr val="dk1"/>
                </a:solidFill>
                <a:latin typeface="Calibri"/>
                <a:ea typeface="Calibri"/>
                <a:cs typeface="Calibri"/>
                <a:sym typeface="Calibri"/>
              </a:rPr>
              <a:t>carrying a </a:t>
            </a:r>
            <a:r>
              <a:rPr lang="en-GB" sz="1000" b="1">
                <a:solidFill>
                  <a:schemeClr val="dk1"/>
                </a:solidFill>
                <a:latin typeface="Calibri"/>
                <a:ea typeface="Calibri"/>
                <a:cs typeface="Calibri"/>
                <a:sym typeface="Calibri"/>
              </a:rPr>
              <a:t>bunch of flowers </a:t>
            </a:r>
            <a:r>
              <a:rPr lang="en-GB" sz="1000">
                <a:solidFill>
                  <a:schemeClr val="dk1"/>
                </a:solidFill>
                <a:latin typeface="Calibri"/>
                <a:ea typeface="Calibri"/>
                <a:cs typeface="Calibri"/>
                <a:sym typeface="Calibri"/>
              </a:rPr>
              <a:t>(a posy).  </a:t>
            </a:r>
            <a:endParaRPr/>
          </a:p>
          <a:p>
            <a:pPr marL="171450" marR="0" lvl="0" indent="-171450" algn="l" rtl="0">
              <a:spcBef>
                <a:spcPts val="0"/>
              </a:spcBef>
              <a:spcAft>
                <a:spcPts val="0"/>
              </a:spcAft>
              <a:buClr>
                <a:schemeClr val="dk1"/>
              </a:buClr>
              <a:buSzPts val="1000"/>
              <a:buFont typeface="Noto Sans Symbols"/>
              <a:buChar char="❑"/>
            </a:pPr>
            <a:r>
              <a:rPr lang="en-GB" sz="1000" b="1">
                <a:solidFill>
                  <a:schemeClr val="dk1"/>
                </a:solidFill>
                <a:latin typeface="Calibri"/>
                <a:ea typeface="Calibri"/>
                <a:cs typeface="Calibri"/>
                <a:sym typeface="Calibri"/>
              </a:rPr>
              <a:t>Local authorities </a:t>
            </a:r>
            <a:r>
              <a:rPr lang="en-GB" sz="1000">
                <a:solidFill>
                  <a:schemeClr val="dk1"/>
                </a:solidFill>
                <a:latin typeface="Calibri"/>
                <a:ea typeface="Calibri"/>
                <a:cs typeface="Calibri"/>
                <a:sym typeface="Calibri"/>
              </a:rPr>
              <a:t>tried to tackle ‘bad air’ and took measures to keep towns clean by removing rotting animals in the streets and pulling down particularly smelly </a:t>
            </a:r>
            <a:r>
              <a:rPr lang="en-GB" sz="1000" b="1">
                <a:solidFill>
                  <a:schemeClr val="dk1"/>
                </a:solidFill>
                <a:latin typeface="Calibri"/>
                <a:ea typeface="Calibri"/>
                <a:cs typeface="Calibri"/>
                <a:sym typeface="Calibri"/>
              </a:rPr>
              <a:t>public toilets</a:t>
            </a:r>
            <a:r>
              <a:rPr lang="en-GB" sz="1000">
                <a:solidFill>
                  <a:schemeClr val="dk1"/>
                </a:solidFill>
                <a:latin typeface="Calibri"/>
                <a:ea typeface="Calibri"/>
                <a:cs typeface="Calibri"/>
                <a:sym typeface="Calibri"/>
              </a:rPr>
              <a:t>.</a:t>
            </a:r>
            <a:endParaRPr/>
          </a:p>
        </p:txBody>
      </p:sp>
      <p:sp>
        <p:nvSpPr>
          <p:cNvPr id="301" name="Google Shape;301;p19"/>
          <p:cNvSpPr/>
          <p:nvPr/>
        </p:nvSpPr>
        <p:spPr>
          <a:xfrm>
            <a:off x="7489963" y="1099506"/>
            <a:ext cx="173700" cy="189600"/>
          </a:xfrm>
          <a:prstGeom prst="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p19"/>
          <p:cNvSpPr/>
          <p:nvPr/>
        </p:nvSpPr>
        <p:spPr>
          <a:xfrm rot="-5400000">
            <a:off x="9139474" y="1668142"/>
            <a:ext cx="241800" cy="316500"/>
          </a:xfrm>
          <a:prstGeom prst="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19"/>
          <p:cNvSpPr/>
          <p:nvPr/>
        </p:nvSpPr>
        <p:spPr>
          <a:xfrm>
            <a:off x="3643486" y="4826885"/>
            <a:ext cx="2031900" cy="19020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4" name="Google Shape;304;p19" descr="Detail from BL Sloane 1977, f. 50v - PICRYL - Public Domain Media Search  Engine Public Domain Search"/>
          <p:cNvPicPr preferRelativeResize="0"/>
          <p:nvPr/>
        </p:nvPicPr>
        <p:blipFill rotWithShape="1">
          <a:blip r:embed="rId8">
            <a:alphaModFix/>
          </a:blip>
          <a:srcRect l="15477" t="9265" r="33540" b="13905"/>
          <a:stretch/>
        </p:blipFill>
        <p:spPr>
          <a:xfrm>
            <a:off x="106321" y="5235700"/>
            <a:ext cx="1637808" cy="1488181"/>
          </a:xfrm>
          <a:prstGeom prst="rect">
            <a:avLst/>
          </a:prstGeom>
          <a:noFill/>
          <a:ln w="12700" cap="flat" cmpd="sng">
            <a:solidFill>
              <a:schemeClr val="dk1"/>
            </a:solidFill>
            <a:prstDash val="solid"/>
            <a:round/>
            <a:headEnd type="none" w="sm" len="sm"/>
            <a:tailEnd type="none" w="sm" len="sm"/>
          </a:ln>
        </p:spPr>
      </p:pic>
      <p:pic>
        <p:nvPicPr>
          <p:cNvPr id="305" name="Google Shape;305;p19"/>
          <p:cNvPicPr preferRelativeResize="0"/>
          <p:nvPr/>
        </p:nvPicPr>
        <p:blipFill rotWithShape="1">
          <a:blip r:embed="rId9">
            <a:alphaModFix/>
          </a:blip>
          <a:srcRect/>
          <a:stretch/>
        </p:blipFill>
        <p:spPr>
          <a:xfrm flipH="1">
            <a:off x="1869439" y="4541519"/>
            <a:ext cx="1681703" cy="2196569"/>
          </a:xfrm>
          <a:prstGeom prst="rect">
            <a:avLst/>
          </a:prstGeom>
          <a:noFill/>
          <a:ln w="12700" cap="flat" cmpd="sng">
            <a:solidFill>
              <a:schemeClr val="dk1"/>
            </a:solidFill>
            <a:prstDash val="solid"/>
            <a:round/>
            <a:headEnd type="none" w="sm" len="sm"/>
            <a:tailEnd type="none" w="sm" len="sm"/>
          </a:ln>
        </p:spPr>
      </p:pic>
      <p:pic>
        <p:nvPicPr>
          <p:cNvPr id="306" name="Google Shape;306;p19"/>
          <p:cNvPicPr preferRelativeResize="0"/>
          <p:nvPr/>
        </p:nvPicPr>
        <p:blipFill rotWithShape="1">
          <a:blip r:embed="rId10">
            <a:alphaModFix/>
          </a:blip>
          <a:srcRect t="29967" b="9171"/>
          <a:stretch/>
        </p:blipFill>
        <p:spPr>
          <a:xfrm>
            <a:off x="3639776" y="4826884"/>
            <a:ext cx="2039736" cy="1896997"/>
          </a:xfrm>
          <a:prstGeom prst="rect">
            <a:avLst/>
          </a:prstGeom>
          <a:noFill/>
          <a:ln>
            <a:noFill/>
          </a:ln>
        </p:spPr>
      </p:pic>
      <p:pic>
        <p:nvPicPr>
          <p:cNvPr id="307" name="Google Shape;307;p19" descr="Melusinediscovered"/>
          <p:cNvPicPr preferRelativeResize="0"/>
          <p:nvPr/>
        </p:nvPicPr>
        <p:blipFill rotWithShape="1">
          <a:blip r:embed="rId11">
            <a:alphaModFix/>
          </a:blip>
          <a:srcRect/>
          <a:stretch/>
        </p:blipFill>
        <p:spPr>
          <a:xfrm>
            <a:off x="9501780" y="5374638"/>
            <a:ext cx="2650613" cy="1363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0"/>
          <p:cNvSpPr txBox="1"/>
          <p:nvPr/>
        </p:nvSpPr>
        <p:spPr>
          <a:xfrm>
            <a:off x="89647" y="49103"/>
            <a:ext cx="15015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6</a:t>
            </a:r>
            <a:endParaRPr/>
          </a:p>
        </p:txBody>
      </p:sp>
      <p:pic>
        <p:nvPicPr>
          <p:cNvPr id="314" name="Google Shape;314;p20" descr="Radio Newsman Regular"/>
          <p:cNvPicPr preferRelativeResize="0"/>
          <p:nvPr/>
        </p:nvPicPr>
        <p:blipFill rotWithShape="1">
          <a:blip r:embed="rId3">
            <a:alphaModFix/>
          </a:blip>
          <a:srcRect l="58713" b="-9998"/>
          <a:stretch/>
        </p:blipFill>
        <p:spPr>
          <a:xfrm>
            <a:off x="44823" y="986305"/>
            <a:ext cx="1466400" cy="175712"/>
          </a:xfrm>
          <a:prstGeom prst="rect">
            <a:avLst/>
          </a:prstGeom>
          <a:noFill/>
          <a:ln>
            <a:noFill/>
          </a:ln>
        </p:spPr>
      </p:pic>
      <p:pic>
        <p:nvPicPr>
          <p:cNvPr id="315" name="Google Shape;315;p20" descr="Radio Newsman Regular"/>
          <p:cNvPicPr preferRelativeResize="0"/>
          <p:nvPr/>
        </p:nvPicPr>
        <p:blipFill rotWithShape="1">
          <a:blip r:embed="rId4">
            <a:alphaModFix/>
          </a:blip>
          <a:srcRect l="27432" r="42097" b="-14995"/>
          <a:stretch/>
        </p:blipFill>
        <p:spPr>
          <a:xfrm>
            <a:off x="84866" y="724075"/>
            <a:ext cx="1506191" cy="251049"/>
          </a:xfrm>
          <a:prstGeom prst="rect">
            <a:avLst/>
          </a:prstGeom>
          <a:noFill/>
          <a:ln>
            <a:noFill/>
          </a:ln>
        </p:spPr>
      </p:pic>
      <p:pic>
        <p:nvPicPr>
          <p:cNvPr id="316" name="Google Shape;316;p20" descr="Radio Newsman Regular"/>
          <p:cNvPicPr preferRelativeResize="0"/>
          <p:nvPr/>
        </p:nvPicPr>
        <p:blipFill rotWithShape="1">
          <a:blip r:embed="rId4">
            <a:alphaModFix/>
          </a:blip>
          <a:srcRect r="73478" b="-4997"/>
          <a:stretch/>
        </p:blipFill>
        <p:spPr>
          <a:xfrm>
            <a:off x="89647" y="437649"/>
            <a:ext cx="1501409" cy="286426"/>
          </a:xfrm>
          <a:prstGeom prst="rect">
            <a:avLst/>
          </a:prstGeom>
          <a:noFill/>
          <a:ln>
            <a:noFill/>
          </a:ln>
        </p:spPr>
      </p:pic>
      <p:pic>
        <p:nvPicPr>
          <p:cNvPr id="317" name="Google Shape;317;p20" descr="Image result for heart monitor clipart"/>
          <p:cNvPicPr preferRelativeResize="0"/>
          <p:nvPr/>
        </p:nvPicPr>
        <p:blipFill rotWithShape="1">
          <a:blip r:embed="rId5">
            <a:alphaModFix/>
          </a:blip>
          <a:srcRect t="39191" r="15902" b="38201"/>
          <a:stretch/>
        </p:blipFill>
        <p:spPr>
          <a:xfrm>
            <a:off x="1" y="1145824"/>
            <a:ext cx="1591056" cy="785474"/>
          </a:xfrm>
          <a:prstGeom prst="rect">
            <a:avLst/>
          </a:prstGeom>
          <a:noFill/>
          <a:ln>
            <a:noFill/>
          </a:ln>
        </p:spPr>
      </p:pic>
      <p:sp>
        <p:nvSpPr>
          <p:cNvPr id="318" name="Google Shape;318;p20"/>
          <p:cNvSpPr txBox="1"/>
          <p:nvPr/>
        </p:nvSpPr>
        <p:spPr>
          <a:xfrm>
            <a:off x="1664208" y="49103"/>
            <a:ext cx="104280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1: </a:t>
            </a:r>
            <a:r>
              <a:rPr lang="en-GB" sz="1600">
                <a:solidFill>
                  <a:schemeClr val="lt1"/>
                </a:solidFill>
                <a:latin typeface="Calibri"/>
                <a:ea typeface="Calibri"/>
                <a:cs typeface="Calibri"/>
                <a:sym typeface="Calibri"/>
              </a:rPr>
              <a:t>Medicine in Medieval Britain Prevention &amp; Treatment – The role of Physicians, Apothecaries and Barber Surgeons.</a:t>
            </a:r>
            <a:endParaRPr/>
          </a:p>
        </p:txBody>
      </p:sp>
      <p:sp>
        <p:nvSpPr>
          <p:cNvPr id="319" name="Google Shape;319;p20"/>
          <p:cNvSpPr/>
          <p:nvPr/>
        </p:nvSpPr>
        <p:spPr>
          <a:xfrm>
            <a:off x="84865" y="1789050"/>
            <a:ext cx="1506300" cy="50412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0" name="Google Shape;320;p20"/>
          <p:cNvSpPr txBox="1"/>
          <p:nvPr/>
        </p:nvSpPr>
        <p:spPr>
          <a:xfrm>
            <a:off x="98013" y="2140979"/>
            <a:ext cx="1493100" cy="45252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Apothecaries</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Apprenticeships</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Barber Surgeons</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Barbers</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Clergymen</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Cost</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Diagnose</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Honey</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Infection</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Medical Degree</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Midwives</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Opium</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Patient Choice</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Physicians</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Poisons</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Prescription</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Professional</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Quacks</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Remedies</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Supernatural</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Universities</a:t>
            </a:r>
            <a:endParaRPr/>
          </a:p>
          <a:p>
            <a:pPr marL="171450" marR="0" lvl="0" indent="-171450" algn="l" rtl="0">
              <a:spcBef>
                <a:spcPts val="0"/>
              </a:spcBef>
              <a:spcAft>
                <a:spcPts val="0"/>
              </a:spcAft>
              <a:buClr>
                <a:schemeClr val="dk1"/>
              </a:buClr>
              <a:buSzPts val="1200"/>
              <a:buFont typeface="Noto Sans Symbols"/>
              <a:buChar char="❑"/>
            </a:pPr>
            <a:r>
              <a:rPr lang="en-GB" sz="1200" b="1" i="1">
                <a:solidFill>
                  <a:schemeClr val="dk1"/>
                </a:solidFill>
                <a:latin typeface="Calibri"/>
                <a:ea typeface="Calibri"/>
                <a:cs typeface="Calibri"/>
                <a:sym typeface="Calibri"/>
              </a:rPr>
              <a:t>Vademecums</a:t>
            </a:r>
            <a:endParaRPr sz="1200" b="1" i="1">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Vinegar</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Wise Women</a:t>
            </a:r>
            <a:endParaRPr/>
          </a:p>
        </p:txBody>
      </p:sp>
      <p:pic>
        <p:nvPicPr>
          <p:cNvPr id="321" name="Google Shape;321;p20" descr="Related image"/>
          <p:cNvPicPr preferRelativeResize="0"/>
          <p:nvPr/>
        </p:nvPicPr>
        <p:blipFill rotWithShape="1">
          <a:blip r:embed="rId6">
            <a:alphaModFix/>
          </a:blip>
          <a:srcRect/>
          <a:stretch/>
        </p:blipFill>
        <p:spPr>
          <a:xfrm>
            <a:off x="487086" y="1256891"/>
            <a:ext cx="732840" cy="664943"/>
          </a:xfrm>
          <a:prstGeom prst="rect">
            <a:avLst/>
          </a:prstGeom>
          <a:noFill/>
          <a:ln>
            <a:noFill/>
          </a:ln>
        </p:spPr>
      </p:pic>
      <p:sp>
        <p:nvSpPr>
          <p:cNvPr id="322" name="Google Shape;322;p20"/>
          <p:cNvSpPr txBox="1"/>
          <p:nvPr/>
        </p:nvSpPr>
        <p:spPr>
          <a:xfrm>
            <a:off x="177846" y="1833202"/>
            <a:ext cx="1333500" cy="307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KEY TERMS</a:t>
            </a:r>
            <a:endParaRPr sz="1400">
              <a:solidFill>
                <a:schemeClr val="lt1"/>
              </a:solidFill>
              <a:latin typeface="Calibri"/>
              <a:ea typeface="Calibri"/>
              <a:cs typeface="Calibri"/>
              <a:sym typeface="Calibri"/>
            </a:endParaRPr>
          </a:p>
        </p:txBody>
      </p:sp>
      <p:sp>
        <p:nvSpPr>
          <p:cNvPr id="323" name="Google Shape;323;p20"/>
          <p:cNvSpPr txBox="1"/>
          <p:nvPr/>
        </p:nvSpPr>
        <p:spPr>
          <a:xfrm>
            <a:off x="1664209" y="437648"/>
            <a:ext cx="10428000" cy="769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u="sng">
                <a:solidFill>
                  <a:schemeClr val="dk1"/>
                </a:solidFill>
                <a:latin typeface="Calibri"/>
                <a:ea typeface="Calibri"/>
                <a:cs typeface="Calibri"/>
                <a:sym typeface="Calibri"/>
              </a:rPr>
              <a:t>THE HISTORICAL CONTEXT:  </a:t>
            </a:r>
            <a:r>
              <a:rPr lang="en-GB" sz="1100">
                <a:solidFill>
                  <a:schemeClr val="dk1"/>
                </a:solidFill>
                <a:latin typeface="Calibri"/>
                <a:ea typeface="Calibri"/>
                <a:cs typeface="Calibri"/>
                <a:sym typeface="Calibri"/>
              </a:rPr>
              <a:t>There was a very wide gap during the Medieval period in the type of care a person could hope to receive for their illness.  The most ‘qualified’ people, the </a:t>
            </a:r>
            <a:r>
              <a:rPr lang="en-GB" sz="1100" b="1">
                <a:solidFill>
                  <a:schemeClr val="dk1"/>
                </a:solidFill>
                <a:latin typeface="Calibri"/>
                <a:ea typeface="Calibri"/>
                <a:cs typeface="Calibri"/>
                <a:sym typeface="Calibri"/>
              </a:rPr>
              <a:t>physicians </a:t>
            </a:r>
            <a:r>
              <a:rPr lang="en-GB" sz="1100">
                <a:solidFill>
                  <a:schemeClr val="dk1"/>
                </a:solidFill>
                <a:latin typeface="Calibri"/>
                <a:ea typeface="Calibri"/>
                <a:cs typeface="Calibri"/>
                <a:sym typeface="Calibri"/>
              </a:rPr>
              <a:t>were very expensive as there were roughly only 100 of them in Britain by 1300.  This meant that only royalty and the very rich could afford their services.  Most other people however, relied on the much cheaper and much more common </a:t>
            </a:r>
            <a:r>
              <a:rPr lang="en-GB" sz="1100" b="1">
                <a:solidFill>
                  <a:schemeClr val="dk1"/>
                </a:solidFill>
                <a:latin typeface="Calibri"/>
                <a:ea typeface="Calibri"/>
                <a:cs typeface="Calibri"/>
                <a:sym typeface="Calibri"/>
              </a:rPr>
              <a:t>APOTHECARIES</a:t>
            </a:r>
            <a:r>
              <a:rPr lang="en-GB" sz="1100">
                <a:solidFill>
                  <a:schemeClr val="dk1"/>
                </a:solidFill>
                <a:latin typeface="Calibri"/>
                <a:ea typeface="Calibri"/>
                <a:cs typeface="Calibri"/>
                <a:sym typeface="Calibri"/>
              </a:rPr>
              <a:t>, less qualified </a:t>
            </a:r>
            <a:r>
              <a:rPr lang="en-GB" sz="1100" b="1">
                <a:solidFill>
                  <a:schemeClr val="dk1"/>
                </a:solidFill>
                <a:latin typeface="Calibri"/>
                <a:ea typeface="Calibri"/>
                <a:cs typeface="Calibri"/>
                <a:sym typeface="Calibri"/>
              </a:rPr>
              <a:t>BARBER SURGEONS</a:t>
            </a:r>
            <a:r>
              <a:rPr lang="en-GB" sz="1100">
                <a:solidFill>
                  <a:schemeClr val="dk1"/>
                </a:solidFill>
                <a:latin typeface="Calibri"/>
                <a:ea typeface="Calibri"/>
                <a:cs typeface="Calibri"/>
                <a:sym typeface="Calibri"/>
              </a:rPr>
              <a:t>, even less experienced </a:t>
            </a:r>
            <a:r>
              <a:rPr lang="en-GB" sz="1100" b="1">
                <a:solidFill>
                  <a:schemeClr val="dk1"/>
                </a:solidFill>
                <a:latin typeface="Calibri"/>
                <a:ea typeface="Calibri"/>
                <a:cs typeface="Calibri"/>
                <a:sym typeface="Calibri"/>
              </a:rPr>
              <a:t>QUACKS</a:t>
            </a:r>
            <a:r>
              <a:rPr lang="en-GB" sz="1100">
                <a:solidFill>
                  <a:schemeClr val="dk1"/>
                </a:solidFill>
                <a:latin typeface="Calibri"/>
                <a:ea typeface="Calibri"/>
                <a:cs typeface="Calibri"/>
                <a:sym typeface="Calibri"/>
              </a:rPr>
              <a:t> and </a:t>
            </a:r>
            <a:r>
              <a:rPr lang="en-GB" sz="1100" b="1">
                <a:solidFill>
                  <a:schemeClr val="dk1"/>
                </a:solidFill>
                <a:latin typeface="Calibri"/>
                <a:ea typeface="Calibri"/>
                <a:cs typeface="Calibri"/>
                <a:sym typeface="Calibri"/>
              </a:rPr>
              <a:t>WISE WOMEN </a:t>
            </a:r>
            <a:r>
              <a:rPr lang="en-GB" sz="1100">
                <a:solidFill>
                  <a:schemeClr val="dk1"/>
                </a:solidFill>
                <a:latin typeface="Calibri"/>
                <a:ea typeface="Calibri"/>
                <a:cs typeface="Calibri"/>
                <a:sym typeface="Calibri"/>
              </a:rPr>
              <a:t>for any treatment.  In this way, like today there was a certain amount of ‘</a:t>
            </a:r>
            <a:r>
              <a:rPr lang="en-GB" sz="1100" b="1">
                <a:solidFill>
                  <a:schemeClr val="dk1"/>
                </a:solidFill>
                <a:latin typeface="Calibri"/>
                <a:ea typeface="Calibri"/>
                <a:cs typeface="Calibri"/>
                <a:sym typeface="Calibri"/>
              </a:rPr>
              <a:t>patient choice</a:t>
            </a:r>
            <a:r>
              <a:rPr lang="en-GB" sz="1100">
                <a:solidFill>
                  <a:schemeClr val="dk1"/>
                </a:solidFill>
                <a:latin typeface="Calibri"/>
                <a:ea typeface="Calibri"/>
                <a:cs typeface="Calibri"/>
                <a:sym typeface="Calibri"/>
              </a:rPr>
              <a:t>’.  However, as you will see, there were also risks associated with any of them.</a:t>
            </a:r>
            <a:endParaRPr/>
          </a:p>
        </p:txBody>
      </p:sp>
      <p:sp>
        <p:nvSpPr>
          <p:cNvPr id="324" name="Google Shape;324;p20"/>
          <p:cNvSpPr txBox="1"/>
          <p:nvPr/>
        </p:nvSpPr>
        <p:spPr>
          <a:xfrm>
            <a:off x="1664208" y="1246386"/>
            <a:ext cx="35112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PHYSICIANS</a:t>
            </a:r>
            <a:endParaRPr/>
          </a:p>
        </p:txBody>
      </p:sp>
      <p:sp>
        <p:nvSpPr>
          <p:cNvPr id="325" name="Google Shape;325;p20"/>
          <p:cNvSpPr txBox="1"/>
          <p:nvPr/>
        </p:nvSpPr>
        <p:spPr>
          <a:xfrm>
            <a:off x="5248656" y="1246386"/>
            <a:ext cx="26244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APOTHECARIES</a:t>
            </a:r>
            <a:endParaRPr/>
          </a:p>
        </p:txBody>
      </p:sp>
      <p:sp>
        <p:nvSpPr>
          <p:cNvPr id="326" name="Google Shape;326;p20"/>
          <p:cNvSpPr txBox="1"/>
          <p:nvPr/>
        </p:nvSpPr>
        <p:spPr>
          <a:xfrm>
            <a:off x="7946134" y="1241405"/>
            <a:ext cx="41460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BARBER SURGEONS</a:t>
            </a:r>
            <a:endParaRPr/>
          </a:p>
        </p:txBody>
      </p:sp>
      <p:sp>
        <p:nvSpPr>
          <p:cNvPr id="327" name="Google Shape;327;p20"/>
          <p:cNvSpPr txBox="1"/>
          <p:nvPr/>
        </p:nvSpPr>
        <p:spPr>
          <a:xfrm>
            <a:off x="7946135" y="4141106"/>
            <a:ext cx="20664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QUACKS</a:t>
            </a:r>
            <a:endParaRPr/>
          </a:p>
        </p:txBody>
      </p:sp>
      <p:sp>
        <p:nvSpPr>
          <p:cNvPr id="328" name="Google Shape;328;p20"/>
          <p:cNvSpPr txBox="1"/>
          <p:nvPr/>
        </p:nvSpPr>
        <p:spPr>
          <a:xfrm>
            <a:off x="10085832" y="4141106"/>
            <a:ext cx="20031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WISE WOMEN</a:t>
            </a:r>
            <a:endParaRPr/>
          </a:p>
        </p:txBody>
      </p:sp>
      <p:sp>
        <p:nvSpPr>
          <p:cNvPr id="329" name="Google Shape;329;p20"/>
          <p:cNvSpPr txBox="1"/>
          <p:nvPr/>
        </p:nvSpPr>
        <p:spPr>
          <a:xfrm>
            <a:off x="1668427" y="1543928"/>
            <a:ext cx="3507000" cy="1485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1" u="sng">
                <a:solidFill>
                  <a:schemeClr val="dk1"/>
                </a:solidFill>
                <a:latin typeface="Calibri"/>
                <a:ea typeface="Calibri"/>
                <a:cs typeface="Calibri"/>
                <a:sym typeface="Calibri"/>
              </a:rPr>
              <a:t>What was a physician?</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Medieval doctors were called ‘</a:t>
            </a:r>
            <a:r>
              <a:rPr lang="en-GB" sz="1000" b="1">
                <a:solidFill>
                  <a:schemeClr val="dk1"/>
                </a:solidFill>
                <a:latin typeface="Calibri"/>
                <a:ea typeface="Calibri"/>
                <a:cs typeface="Calibri"/>
                <a:sym typeface="Calibri"/>
              </a:rPr>
              <a:t>physicians</a:t>
            </a:r>
            <a:r>
              <a:rPr lang="en-GB" sz="1000">
                <a:solidFill>
                  <a:schemeClr val="dk1"/>
                </a:solidFill>
                <a:latin typeface="Calibri"/>
                <a:ea typeface="Calibri"/>
                <a:cs typeface="Calibri"/>
                <a:sym typeface="Calibri"/>
              </a:rPr>
              <a:t>’.  The word ‘doctor’ did not appear until the 1600s. They trained in </a:t>
            </a:r>
            <a:r>
              <a:rPr lang="en-GB" sz="1000" b="1">
                <a:solidFill>
                  <a:schemeClr val="dk1"/>
                </a:solidFill>
                <a:latin typeface="Calibri"/>
                <a:ea typeface="Calibri"/>
                <a:cs typeface="Calibri"/>
                <a:sym typeface="Calibri"/>
              </a:rPr>
              <a:t>universities</a:t>
            </a:r>
            <a:r>
              <a:rPr lang="en-GB" sz="1000">
                <a:solidFill>
                  <a:schemeClr val="dk1"/>
                </a:solidFill>
                <a:latin typeface="Calibri"/>
                <a:ea typeface="Calibri"/>
                <a:cs typeface="Calibri"/>
                <a:sym typeface="Calibri"/>
              </a:rPr>
              <a:t> such as </a:t>
            </a:r>
            <a:r>
              <a:rPr lang="en-GB" sz="1000" b="1">
                <a:solidFill>
                  <a:schemeClr val="dk1"/>
                </a:solidFill>
                <a:latin typeface="Calibri"/>
                <a:ea typeface="Calibri"/>
                <a:cs typeface="Calibri"/>
                <a:sym typeface="Calibri"/>
              </a:rPr>
              <a:t>Oxford </a:t>
            </a:r>
            <a:r>
              <a:rPr lang="en-GB" sz="1000">
                <a:solidFill>
                  <a:schemeClr val="dk1"/>
                </a:solidFill>
                <a:latin typeface="Calibri"/>
                <a:ea typeface="Calibri"/>
                <a:cs typeface="Calibri"/>
                <a:sym typeface="Calibri"/>
              </a:rPr>
              <a:t>and </a:t>
            </a:r>
            <a:r>
              <a:rPr lang="en-GB" sz="1000" b="1">
                <a:solidFill>
                  <a:schemeClr val="dk1"/>
                </a:solidFill>
                <a:latin typeface="Calibri"/>
                <a:ea typeface="Calibri"/>
                <a:cs typeface="Calibri"/>
                <a:sym typeface="Calibri"/>
              </a:rPr>
              <a:t>Cambridge</a:t>
            </a:r>
            <a:r>
              <a:rPr lang="en-GB" sz="1000">
                <a:solidFill>
                  <a:schemeClr val="dk1"/>
                </a:solidFill>
                <a:latin typeface="Calibri"/>
                <a:ea typeface="Calibri"/>
                <a:cs typeface="Calibri"/>
                <a:sym typeface="Calibri"/>
              </a:rPr>
              <a:t> and it took </a:t>
            </a:r>
            <a:r>
              <a:rPr lang="en-GB" sz="1000" b="1">
                <a:solidFill>
                  <a:schemeClr val="dk1"/>
                </a:solidFill>
                <a:latin typeface="Calibri"/>
                <a:ea typeface="Calibri"/>
                <a:cs typeface="Calibri"/>
                <a:sym typeface="Calibri"/>
              </a:rPr>
              <a:t>7 years </a:t>
            </a:r>
            <a:r>
              <a:rPr lang="en-GB" sz="1000">
                <a:solidFill>
                  <a:schemeClr val="dk1"/>
                </a:solidFill>
                <a:latin typeface="Calibri"/>
                <a:ea typeface="Calibri"/>
                <a:cs typeface="Calibri"/>
                <a:sym typeface="Calibri"/>
              </a:rPr>
              <a:t>to become qualified. They were very expensive as there were only around </a:t>
            </a:r>
            <a:r>
              <a:rPr lang="en-GB" sz="1000" b="1">
                <a:solidFill>
                  <a:schemeClr val="dk1"/>
                </a:solidFill>
                <a:latin typeface="Calibri"/>
                <a:ea typeface="Calibri"/>
                <a:cs typeface="Calibri"/>
                <a:sym typeface="Calibri"/>
              </a:rPr>
              <a:t>100</a:t>
            </a:r>
            <a:r>
              <a:rPr lang="en-GB" sz="1000">
                <a:solidFill>
                  <a:schemeClr val="dk1"/>
                </a:solidFill>
                <a:latin typeface="Calibri"/>
                <a:ea typeface="Calibri"/>
                <a:cs typeface="Calibri"/>
                <a:sym typeface="Calibri"/>
              </a:rPr>
              <a:t> of them in Britain by 1300 and exclusively </a:t>
            </a:r>
            <a:r>
              <a:rPr lang="en-GB" sz="1000" b="1">
                <a:solidFill>
                  <a:schemeClr val="dk1"/>
                </a:solidFill>
                <a:latin typeface="Calibri"/>
                <a:ea typeface="Calibri"/>
                <a:cs typeface="Calibri"/>
                <a:sym typeface="Calibri"/>
              </a:rPr>
              <a:t>male. </a:t>
            </a:r>
            <a:r>
              <a:rPr lang="en-GB" sz="1000">
                <a:solidFill>
                  <a:schemeClr val="dk1"/>
                </a:solidFill>
                <a:latin typeface="Calibri"/>
                <a:ea typeface="Calibri"/>
                <a:cs typeface="Calibri"/>
                <a:sym typeface="Calibri"/>
              </a:rPr>
              <a:t> They were more respected because of the number of ancient medical books they had read rather than the practical experience they had. Their training involved </a:t>
            </a:r>
            <a:r>
              <a:rPr lang="en-GB" sz="1000" b="1">
                <a:solidFill>
                  <a:schemeClr val="dk1"/>
                </a:solidFill>
                <a:latin typeface="Calibri"/>
                <a:ea typeface="Calibri"/>
                <a:cs typeface="Calibri"/>
                <a:sym typeface="Calibri"/>
              </a:rPr>
              <a:t>little practical treatment</a:t>
            </a:r>
            <a:r>
              <a:rPr lang="en-GB" sz="1000">
                <a:solidFill>
                  <a:schemeClr val="dk1"/>
                </a:solidFill>
                <a:latin typeface="Calibri"/>
                <a:ea typeface="Calibri"/>
                <a:cs typeface="Calibri"/>
                <a:sym typeface="Calibri"/>
              </a:rPr>
              <a:t>. </a:t>
            </a:r>
            <a:endParaRPr/>
          </a:p>
        </p:txBody>
      </p:sp>
      <p:sp>
        <p:nvSpPr>
          <p:cNvPr id="330" name="Google Shape;330;p20"/>
          <p:cNvSpPr txBox="1"/>
          <p:nvPr/>
        </p:nvSpPr>
        <p:spPr>
          <a:xfrm>
            <a:off x="5248655" y="4729583"/>
            <a:ext cx="2624400" cy="2100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1" u="sng">
                <a:solidFill>
                  <a:schemeClr val="dk1"/>
                </a:solidFill>
                <a:latin typeface="Calibri"/>
                <a:ea typeface="Calibri"/>
                <a:cs typeface="Calibri"/>
                <a:sym typeface="Calibri"/>
              </a:rPr>
              <a:t>What issues were there with apothecaries?</a:t>
            </a:r>
            <a:endParaRPr/>
          </a:p>
          <a:p>
            <a:pPr marL="0" marR="0" lvl="0" indent="0" algn="l" rtl="0">
              <a:spcBef>
                <a:spcPts val="0"/>
              </a:spcBef>
              <a:spcAft>
                <a:spcPts val="0"/>
              </a:spcAft>
              <a:buNone/>
            </a:pPr>
            <a:r>
              <a:rPr lang="en-GB" sz="1000" b="1">
                <a:solidFill>
                  <a:schemeClr val="dk1"/>
                </a:solidFill>
                <a:latin typeface="Calibri"/>
                <a:ea typeface="Calibri"/>
                <a:cs typeface="Calibri"/>
                <a:sym typeface="Calibri"/>
              </a:rPr>
              <a:t>Purging</a:t>
            </a:r>
            <a:r>
              <a:rPr lang="en-GB" sz="1000">
                <a:solidFill>
                  <a:schemeClr val="dk1"/>
                </a:solidFill>
                <a:latin typeface="Calibri"/>
                <a:ea typeface="Calibri"/>
                <a:cs typeface="Calibri"/>
                <a:sym typeface="Calibri"/>
              </a:rPr>
              <a:t> the body was common, so they also sold </a:t>
            </a:r>
            <a:r>
              <a:rPr lang="en-GB" sz="1000" b="1">
                <a:solidFill>
                  <a:schemeClr val="dk1"/>
                </a:solidFill>
                <a:latin typeface="Calibri"/>
                <a:ea typeface="Calibri"/>
                <a:cs typeface="Calibri"/>
                <a:sym typeface="Calibri"/>
              </a:rPr>
              <a:t>poisons</a:t>
            </a:r>
            <a:r>
              <a:rPr lang="en-GB" sz="1000">
                <a:solidFill>
                  <a:schemeClr val="dk1"/>
                </a:solidFill>
                <a:latin typeface="Calibri"/>
                <a:ea typeface="Calibri"/>
                <a:cs typeface="Calibri"/>
                <a:sym typeface="Calibri"/>
              </a:rPr>
              <a:t> to make a person vomit.  This went against the </a:t>
            </a:r>
            <a:r>
              <a:rPr lang="en-GB" sz="1000" b="1">
                <a:solidFill>
                  <a:schemeClr val="dk1"/>
                </a:solidFill>
                <a:latin typeface="Calibri"/>
                <a:ea typeface="Calibri"/>
                <a:cs typeface="Calibri"/>
                <a:sym typeface="Calibri"/>
              </a:rPr>
              <a:t>Hippocratic Oath </a:t>
            </a:r>
            <a:r>
              <a:rPr lang="en-GB" sz="1000">
                <a:solidFill>
                  <a:schemeClr val="dk1"/>
                </a:solidFill>
                <a:latin typeface="Calibri"/>
                <a:ea typeface="Calibri"/>
                <a:cs typeface="Calibri"/>
                <a:sym typeface="Calibri"/>
              </a:rPr>
              <a:t>as it did harm to the body. Apothecaries did not have to take the oath like physicians and so were not restricted in what they could sell. Not all poisons worked in the way they wanted and there were deaths.  Nor did they need to attend any university before setting up business. Many also sold </a:t>
            </a:r>
            <a:r>
              <a:rPr lang="en-GB" sz="1000" b="1">
                <a:solidFill>
                  <a:schemeClr val="dk1"/>
                </a:solidFill>
                <a:latin typeface="Calibri"/>
                <a:ea typeface="Calibri"/>
                <a:cs typeface="Calibri"/>
                <a:sym typeface="Calibri"/>
              </a:rPr>
              <a:t>charms</a:t>
            </a:r>
            <a:r>
              <a:rPr lang="en-GB" sz="1000">
                <a:solidFill>
                  <a:schemeClr val="dk1"/>
                </a:solidFill>
                <a:latin typeface="Calibri"/>
                <a:ea typeface="Calibri"/>
                <a:cs typeface="Calibri"/>
                <a:sym typeface="Calibri"/>
              </a:rPr>
              <a:t> for patients to use in more </a:t>
            </a:r>
            <a:r>
              <a:rPr lang="en-GB" sz="1000" b="1">
                <a:solidFill>
                  <a:schemeClr val="dk1"/>
                </a:solidFill>
                <a:latin typeface="Calibri"/>
                <a:ea typeface="Calibri"/>
                <a:cs typeface="Calibri"/>
                <a:sym typeface="Calibri"/>
              </a:rPr>
              <a:t>supernatural treatments</a:t>
            </a:r>
            <a:r>
              <a:rPr lang="en-GB" sz="1000">
                <a:solidFill>
                  <a:schemeClr val="dk1"/>
                </a:solidFill>
                <a:latin typeface="Calibri"/>
                <a:ea typeface="Calibri"/>
                <a:cs typeface="Calibri"/>
                <a:sym typeface="Calibri"/>
              </a:rPr>
              <a:t>.  This was frowned upon by the church &amp; physicians.</a:t>
            </a:r>
            <a:endParaRPr/>
          </a:p>
        </p:txBody>
      </p:sp>
      <p:sp>
        <p:nvSpPr>
          <p:cNvPr id="331" name="Google Shape;331;p20"/>
          <p:cNvSpPr txBox="1"/>
          <p:nvPr/>
        </p:nvSpPr>
        <p:spPr>
          <a:xfrm>
            <a:off x="7946134" y="2916163"/>
            <a:ext cx="4146000" cy="1177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1" u="sng">
                <a:solidFill>
                  <a:schemeClr val="dk1"/>
                </a:solidFill>
                <a:latin typeface="Calibri"/>
                <a:ea typeface="Calibri"/>
                <a:cs typeface="Calibri"/>
                <a:sym typeface="Calibri"/>
              </a:rPr>
              <a:t>What were the skills of a Barber Surgeon?</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Some barber surgeons were well trained.  They would do a better job than a physician because they had </a:t>
            </a:r>
            <a:r>
              <a:rPr lang="en-GB" sz="1000" b="1">
                <a:solidFill>
                  <a:schemeClr val="dk1"/>
                </a:solidFill>
                <a:latin typeface="Calibri"/>
                <a:ea typeface="Calibri"/>
                <a:cs typeface="Calibri"/>
                <a:sym typeface="Calibri"/>
              </a:rPr>
              <a:t>practical experience </a:t>
            </a:r>
            <a:r>
              <a:rPr lang="en-GB" sz="1000">
                <a:solidFill>
                  <a:schemeClr val="dk1"/>
                </a:solidFill>
                <a:latin typeface="Calibri"/>
                <a:ea typeface="Calibri"/>
                <a:cs typeface="Calibri"/>
                <a:sym typeface="Calibri"/>
              </a:rPr>
              <a:t>and learned from each procedure they carried out.   A surgeon at this time could </a:t>
            </a:r>
            <a:r>
              <a:rPr lang="en-GB" sz="1000" b="1">
                <a:solidFill>
                  <a:schemeClr val="dk1"/>
                </a:solidFill>
                <a:latin typeface="Calibri"/>
                <a:ea typeface="Calibri"/>
                <a:cs typeface="Calibri"/>
                <a:sym typeface="Calibri"/>
              </a:rPr>
              <a:t>re-set</a:t>
            </a:r>
            <a:r>
              <a:rPr lang="en-GB" sz="1000">
                <a:solidFill>
                  <a:schemeClr val="dk1"/>
                </a:solidFill>
                <a:latin typeface="Calibri"/>
                <a:ea typeface="Calibri"/>
                <a:cs typeface="Calibri"/>
                <a:sym typeface="Calibri"/>
              </a:rPr>
              <a:t> a broken limb, remove sharp objects and even remove </a:t>
            </a:r>
            <a:r>
              <a:rPr lang="en-GB" sz="1000" b="1">
                <a:solidFill>
                  <a:schemeClr val="dk1"/>
                </a:solidFill>
                <a:latin typeface="Calibri"/>
                <a:ea typeface="Calibri"/>
                <a:cs typeface="Calibri"/>
                <a:sym typeface="Calibri"/>
              </a:rPr>
              <a:t>cataracts</a:t>
            </a:r>
            <a:r>
              <a:rPr lang="en-GB" sz="1000">
                <a:solidFill>
                  <a:schemeClr val="dk1"/>
                </a:solidFill>
                <a:latin typeface="Calibri"/>
                <a:ea typeface="Calibri"/>
                <a:cs typeface="Calibri"/>
                <a:sym typeface="Calibri"/>
              </a:rPr>
              <a:t> from eyes.  They knew that </a:t>
            </a:r>
            <a:r>
              <a:rPr lang="en-GB" sz="1000" b="1">
                <a:solidFill>
                  <a:schemeClr val="dk1"/>
                </a:solidFill>
                <a:latin typeface="Calibri"/>
                <a:ea typeface="Calibri"/>
                <a:cs typeface="Calibri"/>
                <a:sym typeface="Calibri"/>
              </a:rPr>
              <a:t>clean linens, vinegar </a:t>
            </a:r>
            <a:r>
              <a:rPr lang="en-GB" sz="1000">
                <a:solidFill>
                  <a:schemeClr val="dk1"/>
                </a:solidFill>
                <a:latin typeface="Calibri"/>
                <a:ea typeface="Calibri"/>
                <a:cs typeface="Calibri"/>
                <a:sym typeface="Calibri"/>
              </a:rPr>
              <a:t>&amp; </a:t>
            </a:r>
            <a:r>
              <a:rPr lang="en-GB" sz="1000" b="1">
                <a:solidFill>
                  <a:schemeClr val="dk1"/>
                </a:solidFill>
                <a:latin typeface="Calibri"/>
                <a:ea typeface="Calibri"/>
                <a:cs typeface="Calibri"/>
                <a:sym typeface="Calibri"/>
              </a:rPr>
              <a:t>honey</a:t>
            </a:r>
            <a:r>
              <a:rPr lang="en-GB" sz="1000">
                <a:solidFill>
                  <a:schemeClr val="dk1"/>
                </a:solidFill>
                <a:latin typeface="Calibri"/>
                <a:ea typeface="Calibri"/>
                <a:cs typeface="Calibri"/>
                <a:sym typeface="Calibri"/>
              </a:rPr>
              <a:t> could prevent infection &amp; </a:t>
            </a:r>
            <a:r>
              <a:rPr lang="en-GB" sz="1000" b="1">
                <a:solidFill>
                  <a:schemeClr val="dk1"/>
                </a:solidFill>
                <a:latin typeface="Calibri"/>
                <a:ea typeface="Calibri"/>
                <a:cs typeface="Calibri"/>
                <a:sym typeface="Calibri"/>
              </a:rPr>
              <a:t>opium</a:t>
            </a:r>
            <a:r>
              <a:rPr lang="en-GB" sz="1000">
                <a:solidFill>
                  <a:schemeClr val="dk1"/>
                </a:solidFill>
                <a:latin typeface="Calibri"/>
                <a:ea typeface="Calibri"/>
                <a:cs typeface="Calibri"/>
                <a:sym typeface="Calibri"/>
              </a:rPr>
              <a:t> could make patients drowsy before operating.</a:t>
            </a:r>
            <a:endParaRPr/>
          </a:p>
        </p:txBody>
      </p:sp>
      <p:sp>
        <p:nvSpPr>
          <p:cNvPr id="332" name="Google Shape;332;p20"/>
          <p:cNvSpPr txBox="1"/>
          <p:nvPr/>
        </p:nvSpPr>
        <p:spPr>
          <a:xfrm>
            <a:off x="10082786" y="4421037"/>
            <a:ext cx="2006400" cy="2401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Most ill people throughout would </a:t>
            </a:r>
            <a:r>
              <a:rPr lang="en-GB" sz="1000" b="1">
                <a:solidFill>
                  <a:schemeClr val="dk1"/>
                </a:solidFill>
                <a:latin typeface="Calibri"/>
                <a:ea typeface="Calibri"/>
                <a:cs typeface="Calibri"/>
                <a:sym typeface="Calibri"/>
              </a:rPr>
              <a:t>first</a:t>
            </a:r>
            <a:r>
              <a:rPr lang="en-GB" sz="1000">
                <a:solidFill>
                  <a:schemeClr val="dk1"/>
                </a:solidFill>
                <a:latin typeface="Calibri"/>
                <a:ea typeface="Calibri"/>
                <a:cs typeface="Calibri"/>
                <a:sym typeface="Calibri"/>
              </a:rPr>
              <a:t> be treated at </a:t>
            </a:r>
            <a:r>
              <a:rPr lang="en-GB" sz="1000" b="1">
                <a:solidFill>
                  <a:schemeClr val="dk1"/>
                </a:solidFill>
                <a:latin typeface="Calibri"/>
                <a:ea typeface="Calibri"/>
                <a:cs typeface="Calibri"/>
                <a:sym typeface="Calibri"/>
              </a:rPr>
              <a:t>home</a:t>
            </a:r>
            <a:r>
              <a:rPr lang="en-GB" sz="1000">
                <a:solidFill>
                  <a:schemeClr val="dk1"/>
                </a:solidFill>
                <a:latin typeface="Calibri"/>
                <a:ea typeface="Calibri"/>
                <a:cs typeface="Calibri"/>
                <a:sym typeface="Calibri"/>
              </a:rPr>
              <a:t> by a </a:t>
            </a:r>
            <a:r>
              <a:rPr lang="en-GB" sz="1000" b="1">
                <a:solidFill>
                  <a:schemeClr val="dk1"/>
                </a:solidFill>
                <a:latin typeface="Calibri"/>
                <a:ea typeface="Calibri"/>
                <a:cs typeface="Calibri"/>
                <a:sym typeface="Calibri"/>
              </a:rPr>
              <a:t>female </a:t>
            </a:r>
            <a:r>
              <a:rPr lang="en-GB" sz="1000">
                <a:solidFill>
                  <a:schemeClr val="dk1"/>
                </a:solidFill>
                <a:latin typeface="Calibri"/>
                <a:ea typeface="Calibri"/>
                <a:cs typeface="Calibri"/>
                <a:sym typeface="Calibri"/>
              </a:rPr>
              <a:t>member of the family, usually the wife.  Also, a village ‘</a:t>
            </a:r>
            <a:r>
              <a:rPr lang="en-GB" sz="1000" b="1">
                <a:solidFill>
                  <a:schemeClr val="dk1"/>
                </a:solidFill>
                <a:latin typeface="Calibri"/>
                <a:ea typeface="Calibri"/>
                <a:cs typeface="Calibri"/>
                <a:sym typeface="Calibri"/>
              </a:rPr>
              <a:t>wise woman</a:t>
            </a:r>
            <a:r>
              <a:rPr lang="en-GB" sz="1000">
                <a:solidFill>
                  <a:schemeClr val="dk1"/>
                </a:solidFill>
                <a:latin typeface="Calibri"/>
                <a:ea typeface="Calibri"/>
                <a:cs typeface="Calibri"/>
                <a:sym typeface="Calibri"/>
              </a:rPr>
              <a:t>’, often be the </a:t>
            </a:r>
            <a:r>
              <a:rPr lang="en-GB" sz="1000" b="1">
                <a:solidFill>
                  <a:schemeClr val="dk1"/>
                </a:solidFill>
                <a:latin typeface="Calibri"/>
                <a:ea typeface="Calibri"/>
                <a:cs typeface="Calibri"/>
                <a:sym typeface="Calibri"/>
              </a:rPr>
              <a:t>Lady of the Manor</a:t>
            </a:r>
            <a:r>
              <a:rPr lang="en-GB" sz="1000">
                <a:solidFill>
                  <a:schemeClr val="dk1"/>
                </a:solidFill>
                <a:latin typeface="Calibri"/>
                <a:ea typeface="Calibri"/>
                <a:cs typeface="Calibri"/>
                <a:sym typeface="Calibri"/>
              </a:rPr>
              <a:t> would help people in their homes for free.  Women’s knowledge of treatment and healing had been passed down through generations and often focussed correctly on </a:t>
            </a:r>
            <a:r>
              <a:rPr lang="en-GB" sz="1000" b="1">
                <a:solidFill>
                  <a:schemeClr val="dk1"/>
                </a:solidFill>
                <a:latin typeface="Calibri"/>
                <a:ea typeface="Calibri"/>
                <a:cs typeface="Calibri"/>
                <a:sym typeface="Calibri"/>
              </a:rPr>
              <a:t>rest</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warmth</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good food</a:t>
            </a:r>
            <a:r>
              <a:rPr lang="en-GB" sz="1000">
                <a:solidFill>
                  <a:schemeClr val="dk1"/>
                </a:solidFill>
                <a:latin typeface="Calibri"/>
                <a:ea typeface="Calibri"/>
                <a:cs typeface="Calibri"/>
                <a:sym typeface="Calibri"/>
              </a:rPr>
              <a:t>.  However, there were sometimes other remedies given which included a strange mix of ingredients and led to illness. </a:t>
            </a:r>
            <a:endParaRPr/>
          </a:p>
        </p:txBody>
      </p:sp>
      <p:sp>
        <p:nvSpPr>
          <p:cNvPr id="333" name="Google Shape;333;p20"/>
          <p:cNvSpPr txBox="1"/>
          <p:nvPr/>
        </p:nvSpPr>
        <p:spPr>
          <a:xfrm>
            <a:off x="7946133" y="4421037"/>
            <a:ext cx="2066400" cy="2401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Calibri"/>
                <a:ea typeface="Calibri"/>
                <a:cs typeface="Calibri"/>
                <a:sym typeface="Calibri"/>
              </a:rPr>
              <a:t>Quacks</a:t>
            </a:r>
            <a:r>
              <a:rPr lang="en-GB" sz="1000">
                <a:solidFill>
                  <a:schemeClr val="dk1"/>
                </a:solidFill>
                <a:latin typeface="Calibri"/>
                <a:ea typeface="Calibri"/>
                <a:cs typeface="Calibri"/>
                <a:sym typeface="Calibri"/>
              </a:rPr>
              <a:t> were people without medical knowledge but who still </a:t>
            </a:r>
            <a:r>
              <a:rPr lang="en-GB" sz="1000" b="1">
                <a:solidFill>
                  <a:schemeClr val="dk1"/>
                </a:solidFill>
                <a:latin typeface="Calibri"/>
                <a:ea typeface="Calibri"/>
                <a:cs typeface="Calibri"/>
                <a:sym typeface="Calibri"/>
              </a:rPr>
              <a:t>sold</a:t>
            </a:r>
            <a:r>
              <a:rPr lang="en-GB" sz="1000">
                <a:solidFill>
                  <a:schemeClr val="dk1"/>
                </a:solidFill>
                <a:latin typeface="Calibri"/>
                <a:ea typeface="Calibri"/>
                <a:cs typeface="Calibri"/>
                <a:sym typeface="Calibri"/>
              </a:rPr>
              <a:t> treatments for profit.  They would often be found in local village and town markets and fairs. They were more affordable than barber surgeons but also known for causing </a:t>
            </a:r>
            <a:r>
              <a:rPr lang="en-GB" sz="1000" b="1">
                <a:solidFill>
                  <a:schemeClr val="dk1"/>
                </a:solidFill>
                <a:latin typeface="Calibri"/>
                <a:ea typeface="Calibri"/>
                <a:cs typeface="Calibri"/>
                <a:sym typeface="Calibri"/>
              </a:rPr>
              <a:t>more harm</a:t>
            </a:r>
            <a:r>
              <a:rPr lang="en-GB" sz="1000">
                <a:solidFill>
                  <a:schemeClr val="dk1"/>
                </a:solidFill>
                <a:latin typeface="Calibri"/>
                <a:ea typeface="Calibri"/>
                <a:cs typeface="Calibri"/>
                <a:sym typeface="Calibri"/>
              </a:rPr>
              <a:t>.  The word ‘</a:t>
            </a:r>
            <a:r>
              <a:rPr lang="en-GB" sz="1000" b="1">
                <a:solidFill>
                  <a:schemeClr val="dk1"/>
                </a:solidFill>
                <a:latin typeface="Calibri"/>
                <a:ea typeface="Calibri"/>
                <a:cs typeface="Calibri"/>
                <a:sym typeface="Calibri"/>
              </a:rPr>
              <a:t>quack</a:t>
            </a:r>
            <a:r>
              <a:rPr lang="en-GB" sz="1000">
                <a:solidFill>
                  <a:schemeClr val="dk1"/>
                </a:solidFill>
                <a:latin typeface="Calibri"/>
                <a:ea typeface="Calibri"/>
                <a:cs typeface="Calibri"/>
                <a:sym typeface="Calibri"/>
              </a:rPr>
              <a:t>’ is a Dutch word meaning to ‘boast’ or ‘show off’. A quack would show off their treatments without admitting they did not work.  They often took advantage of </a:t>
            </a:r>
            <a:r>
              <a:rPr lang="en-GB" sz="1000" b="1">
                <a:solidFill>
                  <a:schemeClr val="dk1"/>
                </a:solidFill>
                <a:latin typeface="Calibri"/>
                <a:ea typeface="Calibri"/>
                <a:cs typeface="Calibri"/>
                <a:sym typeface="Calibri"/>
              </a:rPr>
              <a:t>people’s fears </a:t>
            </a:r>
            <a:r>
              <a:rPr lang="en-GB" sz="1000">
                <a:solidFill>
                  <a:schemeClr val="dk1"/>
                </a:solidFill>
                <a:latin typeface="Calibri"/>
                <a:ea typeface="Calibri"/>
                <a:cs typeface="Calibri"/>
                <a:sym typeface="Calibri"/>
              </a:rPr>
              <a:t>and sold remedies which ultimately made a lot of money.</a:t>
            </a:r>
            <a:endParaRPr/>
          </a:p>
        </p:txBody>
      </p:sp>
      <p:sp>
        <p:nvSpPr>
          <p:cNvPr id="334" name="Google Shape;334;p20"/>
          <p:cNvSpPr txBox="1"/>
          <p:nvPr/>
        </p:nvSpPr>
        <p:spPr>
          <a:xfrm>
            <a:off x="1668428" y="3067478"/>
            <a:ext cx="3507000" cy="1639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1" u="sng">
                <a:solidFill>
                  <a:schemeClr val="dk1"/>
                </a:solidFill>
                <a:latin typeface="Calibri"/>
                <a:ea typeface="Calibri"/>
                <a:cs typeface="Calibri"/>
                <a:sym typeface="Calibri"/>
              </a:rPr>
              <a:t>What was the main role of a physician?</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The main role was to </a:t>
            </a:r>
            <a:r>
              <a:rPr lang="en-GB" sz="1000" b="1">
                <a:solidFill>
                  <a:schemeClr val="dk1"/>
                </a:solidFill>
                <a:latin typeface="Calibri"/>
                <a:ea typeface="Calibri"/>
                <a:cs typeface="Calibri"/>
                <a:sym typeface="Calibri"/>
              </a:rPr>
              <a:t>diagnose</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an illness </a:t>
            </a:r>
            <a:r>
              <a:rPr lang="en-GB" sz="1000">
                <a:solidFill>
                  <a:schemeClr val="dk1"/>
                </a:solidFill>
                <a:latin typeface="Calibri"/>
                <a:ea typeface="Calibri"/>
                <a:cs typeface="Calibri"/>
                <a:sym typeface="Calibri"/>
              </a:rPr>
              <a:t>rather than treat a patient. They used medical handbooks called </a:t>
            </a:r>
            <a:r>
              <a:rPr lang="en-GB" sz="1000" b="1" i="1">
                <a:solidFill>
                  <a:schemeClr val="dk1"/>
                </a:solidFill>
                <a:latin typeface="Calibri"/>
                <a:ea typeface="Calibri"/>
                <a:cs typeface="Calibri"/>
                <a:sym typeface="Calibri"/>
              </a:rPr>
              <a:t>vademecums</a:t>
            </a:r>
            <a:r>
              <a:rPr lang="en-GB" sz="1000" i="1">
                <a:solidFill>
                  <a:schemeClr val="dk1"/>
                </a:solidFill>
                <a:latin typeface="Calibri"/>
                <a:ea typeface="Calibri"/>
                <a:cs typeface="Calibri"/>
                <a:sym typeface="Calibri"/>
              </a:rPr>
              <a:t> </a:t>
            </a:r>
            <a:r>
              <a:rPr lang="en-GB" sz="1000">
                <a:solidFill>
                  <a:schemeClr val="dk1"/>
                </a:solidFill>
                <a:latin typeface="Calibri"/>
                <a:ea typeface="Calibri"/>
                <a:cs typeface="Calibri"/>
                <a:sym typeface="Calibri"/>
              </a:rPr>
              <a:t>to help them with a diagnosis. A physician may even not be there in person to examine a patient as this was not seen as necessary for a diagnosis.   A </a:t>
            </a:r>
            <a:r>
              <a:rPr lang="en-GB" sz="1000" b="1">
                <a:solidFill>
                  <a:schemeClr val="dk1"/>
                </a:solidFill>
                <a:latin typeface="Calibri"/>
                <a:ea typeface="Calibri"/>
                <a:cs typeface="Calibri"/>
                <a:sym typeface="Calibri"/>
              </a:rPr>
              <a:t>consultation</a:t>
            </a:r>
            <a:r>
              <a:rPr lang="en-GB" sz="1000">
                <a:solidFill>
                  <a:schemeClr val="dk1"/>
                </a:solidFill>
                <a:latin typeface="Calibri"/>
                <a:ea typeface="Calibri"/>
                <a:cs typeface="Calibri"/>
                <a:sym typeface="Calibri"/>
              </a:rPr>
              <a:t> with a physician would follow </a:t>
            </a:r>
            <a:r>
              <a:rPr lang="en-GB" sz="1000" b="1">
                <a:solidFill>
                  <a:schemeClr val="dk1"/>
                </a:solidFill>
                <a:latin typeface="Calibri"/>
                <a:ea typeface="Calibri"/>
                <a:cs typeface="Calibri"/>
                <a:sym typeface="Calibri"/>
              </a:rPr>
              <a:t>three stages.</a:t>
            </a:r>
            <a:r>
              <a:rPr lang="en-GB" sz="1000">
                <a:solidFill>
                  <a:schemeClr val="dk1"/>
                </a:solidFill>
                <a:latin typeface="Calibri"/>
                <a:ea typeface="Calibri"/>
                <a:cs typeface="Calibri"/>
                <a:sym typeface="Calibri"/>
              </a:rPr>
              <a:t> First, he would collect or be sent a sample of </a:t>
            </a:r>
            <a:r>
              <a:rPr lang="en-GB" sz="1000" b="1">
                <a:solidFill>
                  <a:schemeClr val="dk1"/>
                </a:solidFill>
                <a:latin typeface="Calibri"/>
                <a:ea typeface="Calibri"/>
                <a:cs typeface="Calibri"/>
                <a:sym typeface="Calibri"/>
              </a:rPr>
              <a:t>blood</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urine</a:t>
            </a:r>
            <a:r>
              <a:rPr lang="en-GB" sz="1000">
                <a:solidFill>
                  <a:schemeClr val="dk1"/>
                </a:solidFill>
                <a:latin typeface="Calibri"/>
                <a:ea typeface="Calibri"/>
                <a:cs typeface="Calibri"/>
                <a:sym typeface="Calibri"/>
              </a:rPr>
              <a:t> &amp; </a:t>
            </a:r>
            <a:r>
              <a:rPr lang="en-GB" sz="1000" b="1">
                <a:solidFill>
                  <a:schemeClr val="dk1"/>
                </a:solidFill>
                <a:latin typeface="Calibri"/>
                <a:ea typeface="Calibri"/>
                <a:cs typeface="Calibri"/>
                <a:sym typeface="Calibri"/>
              </a:rPr>
              <a:t>faeces</a:t>
            </a:r>
            <a:r>
              <a:rPr lang="en-GB" sz="1000">
                <a:solidFill>
                  <a:schemeClr val="dk1"/>
                </a:solidFill>
                <a:latin typeface="Calibri"/>
                <a:ea typeface="Calibri"/>
                <a:cs typeface="Calibri"/>
                <a:sym typeface="Calibri"/>
              </a:rPr>
              <a:t> to examine. Then he would consult an </a:t>
            </a:r>
            <a:r>
              <a:rPr lang="en-GB" sz="1000" b="1">
                <a:solidFill>
                  <a:schemeClr val="dk1"/>
                </a:solidFill>
                <a:latin typeface="Calibri"/>
                <a:ea typeface="Calibri"/>
                <a:cs typeface="Calibri"/>
                <a:sym typeface="Calibri"/>
              </a:rPr>
              <a:t>astrological chart</a:t>
            </a:r>
            <a:r>
              <a:rPr lang="en-GB" sz="1000">
                <a:solidFill>
                  <a:schemeClr val="dk1"/>
                </a:solidFill>
                <a:latin typeface="Calibri"/>
                <a:ea typeface="Calibri"/>
                <a:cs typeface="Calibri"/>
                <a:sym typeface="Calibri"/>
              </a:rPr>
              <a:t>.  Finally, he would consider the </a:t>
            </a:r>
            <a:r>
              <a:rPr lang="en-GB" sz="1000" b="1">
                <a:solidFill>
                  <a:schemeClr val="dk1"/>
                </a:solidFill>
                <a:latin typeface="Calibri"/>
                <a:ea typeface="Calibri"/>
                <a:cs typeface="Calibri"/>
                <a:sym typeface="Calibri"/>
              </a:rPr>
              <a:t>Four Humours </a:t>
            </a:r>
            <a:r>
              <a:rPr lang="en-GB" sz="1000">
                <a:solidFill>
                  <a:schemeClr val="dk1"/>
                </a:solidFill>
                <a:latin typeface="Calibri"/>
                <a:ea typeface="Calibri"/>
                <a:cs typeface="Calibri"/>
                <a:sym typeface="Calibri"/>
              </a:rPr>
              <a:t>and </a:t>
            </a:r>
            <a:r>
              <a:rPr lang="en-GB" sz="1000" b="1">
                <a:solidFill>
                  <a:schemeClr val="dk1"/>
                </a:solidFill>
                <a:latin typeface="Calibri"/>
                <a:ea typeface="Calibri"/>
                <a:cs typeface="Calibri"/>
                <a:sym typeface="Calibri"/>
              </a:rPr>
              <a:t>character </a:t>
            </a:r>
            <a:r>
              <a:rPr lang="en-GB" sz="1000">
                <a:solidFill>
                  <a:schemeClr val="dk1"/>
                </a:solidFill>
                <a:latin typeface="Calibri"/>
                <a:ea typeface="Calibri"/>
                <a:cs typeface="Calibri"/>
                <a:sym typeface="Calibri"/>
              </a:rPr>
              <a:t>of the patient before making a diagnosis.</a:t>
            </a:r>
            <a:endParaRPr/>
          </a:p>
        </p:txBody>
      </p:sp>
      <p:sp>
        <p:nvSpPr>
          <p:cNvPr id="335" name="Google Shape;335;p20"/>
          <p:cNvSpPr txBox="1"/>
          <p:nvPr/>
        </p:nvSpPr>
        <p:spPr>
          <a:xfrm>
            <a:off x="1668426" y="5652913"/>
            <a:ext cx="3507000" cy="1177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1" u="sng">
                <a:solidFill>
                  <a:schemeClr val="dk1"/>
                </a:solidFill>
                <a:latin typeface="Calibri"/>
                <a:ea typeface="Calibri"/>
                <a:cs typeface="Calibri"/>
                <a:sym typeface="Calibri"/>
              </a:rPr>
              <a:t>Why did Physicians not carry out the treatment?</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Many physicians were also </a:t>
            </a:r>
            <a:r>
              <a:rPr lang="en-GB" sz="1000" b="1">
                <a:solidFill>
                  <a:schemeClr val="dk1"/>
                </a:solidFill>
                <a:latin typeface="Calibri"/>
                <a:ea typeface="Calibri"/>
                <a:cs typeface="Calibri"/>
                <a:sym typeface="Calibri"/>
              </a:rPr>
              <a:t>clergymen</a:t>
            </a:r>
            <a:r>
              <a:rPr lang="en-GB" sz="1000">
                <a:solidFill>
                  <a:schemeClr val="dk1"/>
                </a:solidFill>
                <a:latin typeface="Calibri"/>
                <a:ea typeface="Calibri"/>
                <a:cs typeface="Calibri"/>
                <a:sym typeface="Calibri"/>
              </a:rPr>
              <a:t>. The Church banned  them from procedures such as </a:t>
            </a:r>
            <a:r>
              <a:rPr lang="en-GB" sz="1000" b="1">
                <a:solidFill>
                  <a:schemeClr val="dk1"/>
                </a:solidFill>
                <a:latin typeface="Calibri"/>
                <a:ea typeface="Calibri"/>
                <a:cs typeface="Calibri"/>
                <a:sym typeface="Calibri"/>
              </a:rPr>
              <a:t>blood-letting</a:t>
            </a:r>
            <a:r>
              <a:rPr lang="en-GB" sz="1000">
                <a:solidFill>
                  <a:schemeClr val="dk1"/>
                </a:solidFill>
                <a:latin typeface="Calibri"/>
                <a:ea typeface="Calibri"/>
                <a:cs typeface="Calibri"/>
                <a:sym typeface="Calibri"/>
              </a:rPr>
              <a:t> or </a:t>
            </a:r>
            <a:r>
              <a:rPr lang="en-GB" sz="1000" b="1">
                <a:solidFill>
                  <a:schemeClr val="dk1"/>
                </a:solidFill>
                <a:latin typeface="Calibri"/>
                <a:ea typeface="Calibri"/>
                <a:cs typeface="Calibri"/>
                <a:sym typeface="Calibri"/>
              </a:rPr>
              <a:t>cutting</a:t>
            </a:r>
            <a:r>
              <a:rPr lang="en-GB" sz="1000">
                <a:solidFill>
                  <a:schemeClr val="dk1"/>
                </a:solidFill>
                <a:latin typeface="Calibri"/>
                <a:ea typeface="Calibri"/>
                <a:cs typeface="Calibri"/>
                <a:sym typeface="Calibri"/>
              </a:rPr>
              <a:t>. Physicians therefore had very little hands on, practical experience and their knowledge of anatomy was limited.  Only some </a:t>
            </a:r>
            <a:r>
              <a:rPr lang="en-GB" sz="1000" b="1">
                <a:solidFill>
                  <a:schemeClr val="dk1"/>
                </a:solidFill>
                <a:latin typeface="Calibri"/>
                <a:ea typeface="Calibri"/>
                <a:cs typeface="Calibri"/>
                <a:sym typeface="Calibri"/>
              </a:rPr>
              <a:t>European physicians </a:t>
            </a:r>
            <a:r>
              <a:rPr lang="en-GB" sz="1000">
                <a:solidFill>
                  <a:schemeClr val="dk1"/>
                </a:solidFill>
                <a:latin typeface="Calibri"/>
                <a:ea typeface="Calibri"/>
                <a:cs typeface="Calibri"/>
                <a:sym typeface="Calibri"/>
              </a:rPr>
              <a:t>with no religious connection would treat their patients after their diagnosis.</a:t>
            </a:r>
            <a:endParaRPr/>
          </a:p>
        </p:txBody>
      </p:sp>
      <p:sp>
        <p:nvSpPr>
          <p:cNvPr id="336" name="Google Shape;336;p20"/>
          <p:cNvSpPr txBox="1"/>
          <p:nvPr/>
        </p:nvSpPr>
        <p:spPr>
          <a:xfrm>
            <a:off x="1668428" y="4744916"/>
            <a:ext cx="3507000" cy="869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1" u="sng">
                <a:solidFill>
                  <a:schemeClr val="dk1"/>
                </a:solidFill>
                <a:latin typeface="Calibri"/>
                <a:ea typeface="Calibri"/>
                <a:cs typeface="Calibri"/>
                <a:sym typeface="Calibri"/>
              </a:rPr>
              <a:t>Who would treat the patient if not the physician?</a:t>
            </a:r>
            <a:endParaRPr/>
          </a:p>
          <a:p>
            <a:pPr marL="171450" marR="0" lvl="0" indent="-17145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The less trained and lower paid professionals such as an </a:t>
            </a:r>
            <a:r>
              <a:rPr lang="en-GB" sz="1000" b="1">
                <a:solidFill>
                  <a:schemeClr val="dk1"/>
                </a:solidFill>
                <a:latin typeface="Calibri"/>
                <a:ea typeface="Calibri"/>
                <a:cs typeface="Calibri"/>
                <a:sym typeface="Calibri"/>
              </a:rPr>
              <a:t>apothecary</a:t>
            </a:r>
            <a:r>
              <a:rPr lang="en-GB" sz="1000">
                <a:solidFill>
                  <a:schemeClr val="dk1"/>
                </a:solidFill>
                <a:latin typeface="Calibri"/>
                <a:ea typeface="Calibri"/>
                <a:cs typeface="Calibri"/>
                <a:sym typeface="Calibri"/>
              </a:rPr>
              <a:t> or </a:t>
            </a:r>
            <a:r>
              <a:rPr lang="en-GB" sz="1000" b="1">
                <a:solidFill>
                  <a:schemeClr val="dk1"/>
                </a:solidFill>
                <a:latin typeface="Calibri"/>
                <a:ea typeface="Calibri"/>
                <a:cs typeface="Calibri"/>
                <a:sym typeface="Calibri"/>
              </a:rPr>
              <a:t>barber surgeon </a:t>
            </a:r>
            <a:r>
              <a:rPr lang="en-GB" sz="1000">
                <a:solidFill>
                  <a:schemeClr val="dk1"/>
                </a:solidFill>
                <a:latin typeface="Calibri"/>
                <a:ea typeface="Calibri"/>
                <a:cs typeface="Calibri"/>
                <a:sym typeface="Calibri"/>
              </a:rPr>
              <a:t>would then carry out the treatment which the physician had recommended.                           </a:t>
            </a:r>
            <a:endParaRPr/>
          </a:p>
          <a:p>
            <a:pPr marL="171450" marR="0" lvl="0" indent="-171450"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It was rare for a physician to actually treat a patient.</a:t>
            </a:r>
            <a:endParaRPr/>
          </a:p>
        </p:txBody>
      </p:sp>
      <p:sp>
        <p:nvSpPr>
          <p:cNvPr id="337" name="Google Shape;337;p20"/>
          <p:cNvSpPr txBox="1"/>
          <p:nvPr/>
        </p:nvSpPr>
        <p:spPr>
          <a:xfrm>
            <a:off x="5248655" y="2673139"/>
            <a:ext cx="2624400" cy="1947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u="sng">
                <a:solidFill>
                  <a:schemeClr val="dk1"/>
                </a:solidFill>
                <a:latin typeface="Calibri"/>
                <a:ea typeface="Calibri"/>
                <a:cs typeface="Calibri"/>
                <a:sym typeface="Calibri"/>
              </a:rPr>
              <a:t>Why were </a:t>
            </a:r>
            <a:r>
              <a:rPr lang="en-GB" sz="1050" b="1" u="sng">
                <a:solidFill>
                  <a:schemeClr val="dk1"/>
                </a:solidFill>
                <a:latin typeface="Calibri"/>
                <a:ea typeface="Calibri"/>
                <a:cs typeface="Calibri"/>
                <a:sym typeface="Calibri"/>
              </a:rPr>
              <a:t>apothecaries</a:t>
            </a:r>
            <a:r>
              <a:rPr lang="en-GB" sz="1000" b="1" u="sng">
                <a:solidFill>
                  <a:schemeClr val="dk1"/>
                </a:solidFill>
                <a:latin typeface="Calibri"/>
                <a:ea typeface="Calibri"/>
                <a:cs typeface="Calibri"/>
                <a:sym typeface="Calibri"/>
              </a:rPr>
              <a:t> popular?</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Apothecaries were not considered as skilled or knowledgeable as physicians. However, they had good knowledge of effective remedies. They were</a:t>
            </a:r>
            <a:r>
              <a:rPr lang="en-GB" sz="1000" b="1">
                <a:solidFill>
                  <a:schemeClr val="dk1"/>
                </a:solidFill>
                <a:latin typeface="Calibri"/>
                <a:ea typeface="Calibri"/>
                <a:cs typeface="Calibri"/>
                <a:sym typeface="Calibri"/>
              </a:rPr>
              <a:t> cheaper </a:t>
            </a:r>
            <a:r>
              <a:rPr lang="en-GB" sz="1000">
                <a:solidFill>
                  <a:schemeClr val="dk1"/>
                </a:solidFill>
                <a:latin typeface="Calibri"/>
                <a:ea typeface="Calibri"/>
                <a:cs typeface="Calibri"/>
                <a:sym typeface="Calibri"/>
              </a:rPr>
              <a:t>than physicians and so many </a:t>
            </a:r>
            <a:r>
              <a:rPr lang="en-GB" sz="1000" b="1">
                <a:solidFill>
                  <a:schemeClr val="dk1"/>
                </a:solidFill>
                <a:latin typeface="Calibri"/>
                <a:ea typeface="Calibri"/>
                <a:cs typeface="Calibri"/>
                <a:sym typeface="Calibri"/>
              </a:rPr>
              <a:t>more people </a:t>
            </a:r>
            <a:r>
              <a:rPr lang="en-GB" sz="1000">
                <a:solidFill>
                  <a:schemeClr val="dk1"/>
                </a:solidFill>
                <a:latin typeface="Calibri"/>
                <a:ea typeface="Calibri"/>
                <a:cs typeface="Calibri"/>
                <a:sym typeface="Calibri"/>
              </a:rPr>
              <a:t>could afford to ask for advice and treatment. They had a good knowledge of the remedies worked as there would be a constant flow of people coming in and out of the shop sharing their accounts of a treatment. Many </a:t>
            </a:r>
            <a:r>
              <a:rPr lang="en-GB" sz="1000" b="1">
                <a:solidFill>
                  <a:schemeClr val="dk1"/>
                </a:solidFill>
                <a:latin typeface="Calibri"/>
                <a:ea typeface="Calibri"/>
                <a:cs typeface="Calibri"/>
                <a:sym typeface="Calibri"/>
              </a:rPr>
              <a:t>favoured</a:t>
            </a:r>
            <a:r>
              <a:rPr lang="en-GB" sz="1000">
                <a:solidFill>
                  <a:schemeClr val="dk1"/>
                </a:solidFill>
                <a:latin typeface="Calibri"/>
                <a:ea typeface="Calibri"/>
                <a:cs typeface="Calibri"/>
                <a:sym typeface="Calibri"/>
              </a:rPr>
              <a:t> going there so some physicians saw them as a </a:t>
            </a:r>
            <a:r>
              <a:rPr lang="en-GB" sz="1000" b="1">
                <a:solidFill>
                  <a:schemeClr val="dk1"/>
                </a:solidFill>
                <a:latin typeface="Calibri"/>
                <a:ea typeface="Calibri"/>
                <a:cs typeface="Calibri"/>
                <a:sym typeface="Calibri"/>
              </a:rPr>
              <a:t>threat</a:t>
            </a:r>
            <a:r>
              <a:rPr lang="en-GB" sz="1000">
                <a:solidFill>
                  <a:schemeClr val="dk1"/>
                </a:solidFill>
                <a:latin typeface="Calibri"/>
                <a:ea typeface="Calibri"/>
                <a:cs typeface="Calibri"/>
                <a:sym typeface="Calibri"/>
              </a:rPr>
              <a:t>.</a:t>
            </a:r>
            <a:endParaRPr/>
          </a:p>
        </p:txBody>
      </p:sp>
      <p:sp>
        <p:nvSpPr>
          <p:cNvPr id="338" name="Google Shape;338;p20"/>
          <p:cNvSpPr txBox="1"/>
          <p:nvPr/>
        </p:nvSpPr>
        <p:spPr>
          <a:xfrm>
            <a:off x="5248656" y="1547719"/>
            <a:ext cx="2624400" cy="102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1" u="sng">
                <a:solidFill>
                  <a:schemeClr val="dk1"/>
                </a:solidFill>
                <a:latin typeface="Calibri"/>
                <a:ea typeface="Calibri"/>
                <a:cs typeface="Calibri"/>
                <a:sym typeface="Calibri"/>
              </a:rPr>
              <a:t>What were Apothecaries?</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Apothecaries were places which </a:t>
            </a:r>
            <a:r>
              <a:rPr lang="en-GB" sz="1000" b="1">
                <a:solidFill>
                  <a:schemeClr val="dk1"/>
                </a:solidFill>
                <a:latin typeface="Calibri"/>
                <a:ea typeface="Calibri"/>
                <a:cs typeface="Calibri"/>
                <a:sym typeface="Calibri"/>
              </a:rPr>
              <a:t>mixed     herbal remedies</a:t>
            </a:r>
            <a:r>
              <a:rPr lang="en-GB" sz="1000">
                <a:solidFill>
                  <a:schemeClr val="dk1"/>
                </a:solidFill>
                <a:latin typeface="Calibri"/>
                <a:ea typeface="Calibri"/>
                <a:cs typeface="Calibri"/>
                <a:sym typeface="Calibri"/>
              </a:rPr>
              <a:t>.  They had good knowledge and experience of the healing powers of </a:t>
            </a:r>
            <a:r>
              <a:rPr lang="en-GB" sz="1000" b="1">
                <a:solidFill>
                  <a:schemeClr val="dk1"/>
                </a:solidFill>
                <a:latin typeface="Calibri"/>
                <a:ea typeface="Calibri"/>
                <a:cs typeface="Calibri"/>
                <a:sym typeface="Calibri"/>
              </a:rPr>
              <a:t>herbs</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spices</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plants</a:t>
            </a:r>
            <a:r>
              <a:rPr lang="en-GB" sz="1000">
                <a:solidFill>
                  <a:schemeClr val="dk1"/>
                </a:solidFill>
                <a:latin typeface="Calibri"/>
                <a:ea typeface="Calibri"/>
                <a:cs typeface="Calibri"/>
                <a:sym typeface="Calibri"/>
              </a:rPr>
              <a:t>. They had to first serve a long </a:t>
            </a:r>
            <a:r>
              <a:rPr lang="en-GB" sz="1000" b="1">
                <a:solidFill>
                  <a:schemeClr val="dk1"/>
                </a:solidFill>
                <a:latin typeface="Calibri"/>
                <a:ea typeface="Calibri"/>
                <a:cs typeface="Calibri"/>
                <a:sym typeface="Calibri"/>
              </a:rPr>
              <a:t>apprenticeship</a:t>
            </a:r>
            <a:r>
              <a:rPr lang="en-GB" sz="1000">
                <a:solidFill>
                  <a:schemeClr val="dk1"/>
                </a:solidFill>
                <a:latin typeface="Calibri"/>
                <a:ea typeface="Calibri"/>
                <a:cs typeface="Calibri"/>
                <a:sym typeface="Calibri"/>
              </a:rPr>
              <a:t> before they could work.</a:t>
            </a:r>
            <a:endParaRPr/>
          </a:p>
        </p:txBody>
      </p:sp>
      <p:sp>
        <p:nvSpPr>
          <p:cNvPr id="339" name="Google Shape;339;p20"/>
          <p:cNvSpPr txBox="1"/>
          <p:nvPr/>
        </p:nvSpPr>
        <p:spPr>
          <a:xfrm>
            <a:off x="7946135" y="1537331"/>
            <a:ext cx="4146000" cy="1485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1" u="sng">
                <a:solidFill>
                  <a:schemeClr val="dk1"/>
                </a:solidFill>
                <a:latin typeface="Calibri"/>
                <a:ea typeface="Calibri"/>
                <a:cs typeface="Calibri"/>
                <a:sym typeface="Calibri"/>
              </a:rPr>
              <a:t>What were Barber Surgeons?</a:t>
            </a:r>
            <a:endParaRPr/>
          </a:p>
          <a:p>
            <a:pPr marL="92075" marR="0" lvl="0" indent="-92075" algn="l" rtl="0">
              <a:spcBef>
                <a:spcPts val="0"/>
              </a:spcBef>
              <a:spcAft>
                <a:spcPts val="0"/>
              </a:spcAft>
              <a:buClr>
                <a:schemeClr val="dk1"/>
              </a:buClr>
              <a:buSzPts val="1000"/>
              <a:buFont typeface="Arial"/>
              <a:buChar char="•"/>
            </a:pPr>
            <a:r>
              <a:rPr lang="en-GB" sz="1000" b="1">
                <a:solidFill>
                  <a:schemeClr val="dk1"/>
                </a:solidFill>
                <a:latin typeface="Calibri"/>
                <a:ea typeface="Calibri"/>
                <a:cs typeface="Calibri"/>
                <a:sym typeface="Calibri"/>
              </a:rPr>
              <a:t>Barber surgeons </a:t>
            </a:r>
            <a:r>
              <a:rPr lang="en-GB" sz="1000">
                <a:solidFill>
                  <a:schemeClr val="dk1"/>
                </a:solidFill>
                <a:latin typeface="Calibri"/>
                <a:ea typeface="Calibri"/>
                <a:cs typeface="Calibri"/>
                <a:sym typeface="Calibri"/>
              </a:rPr>
              <a:t>were less qualified. They were named ‘Barber Surgeons’ as their original role was to </a:t>
            </a:r>
            <a:r>
              <a:rPr lang="en-GB" sz="1000" b="1">
                <a:solidFill>
                  <a:schemeClr val="dk1"/>
                </a:solidFill>
                <a:latin typeface="Calibri"/>
                <a:ea typeface="Calibri"/>
                <a:cs typeface="Calibri"/>
                <a:sym typeface="Calibri"/>
              </a:rPr>
              <a:t>cut hair</a:t>
            </a:r>
            <a:r>
              <a:rPr lang="en-GB" sz="1000">
                <a:solidFill>
                  <a:schemeClr val="dk1"/>
                </a:solidFill>
                <a:latin typeface="Calibri"/>
                <a:ea typeface="Calibri"/>
                <a:cs typeface="Calibri"/>
                <a:sym typeface="Calibri"/>
              </a:rPr>
              <a:t>.  As they had </a:t>
            </a:r>
            <a:r>
              <a:rPr lang="en-GB" sz="1000" b="1">
                <a:solidFill>
                  <a:schemeClr val="dk1"/>
                </a:solidFill>
                <a:latin typeface="Calibri"/>
                <a:ea typeface="Calibri"/>
                <a:cs typeface="Calibri"/>
                <a:sym typeface="Calibri"/>
              </a:rPr>
              <a:t>sharp knives </a:t>
            </a:r>
            <a:r>
              <a:rPr lang="en-GB" sz="1000">
                <a:solidFill>
                  <a:schemeClr val="dk1"/>
                </a:solidFill>
                <a:latin typeface="Calibri"/>
                <a:ea typeface="Calibri"/>
                <a:cs typeface="Calibri"/>
                <a:sym typeface="Calibri"/>
              </a:rPr>
              <a:t>and a </a:t>
            </a:r>
            <a:r>
              <a:rPr lang="en-GB" sz="1000" b="1">
                <a:solidFill>
                  <a:schemeClr val="dk1"/>
                </a:solidFill>
                <a:latin typeface="Calibri"/>
                <a:ea typeface="Calibri"/>
                <a:cs typeface="Calibri"/>
                <a:sym typeface="Calibri"/>
              </a:rPr>
              <a:t>steady hand</a:t>
            </a:r>
            <a:r>
              <a:rPr lang="en-GB" sz="1000">
                <a:solidFill>
                  <a:schemeClr val="dk1"/>
                </a:solidFill>
                <a:latin typeface="Calibri"/>
                <a:ea typeface="Calibri"/>
                <a:cs typeface="Calibri"/>
                <a:sym typeface="Calibri"/>
              </a:rPr>
              <a:t>, they would regularly perform small surgeries such as </a:t>
            </a:r>
            <a:r>
              <a:rPr lang="en-GB" sz="1000" b="1">
                <a:solidFill>
                  <a:schemeClr val="dk1"/>
                </a:solidFill>
                <a:latin typeface="Calibri"/>
                <a:ea typeface="Calibri"/>
                <a:cs typeface="Calibri"/>
                <a:sym typeface="Calibri"/>
              </a:rPr>
              <a:t>blood-letting</a:t>
            </a:r>
            <a:r>
              <a:rPr lang="en-GB" sz="1000">
                <a:solidFill>
                  <a:schemeClr val="dk1"/>
                </a:solidFill>
                <a:latin typeface="Calibri"/>
                <a:ea typeface="Calibri"/>
                <a:cs typeface="Calibri"/>
                <a:sym typeface="Calibri"/>
              </a:rPr>
              <a:t> and pulling </a:t>
            </a:r>
            <a:r>
              <a:rPr lang="en-GB" sz="1000" b="1">
                <a:solidFill>
                  <a:schemeClr val="dk1"/>
                </a:solidFill>
                <a:latin typeface="Calibri"/>
                <a:ea typeface="Calibri"/>
                <a:cs typeface="Calibri"/>
                <a:sym typeface="Calibri"/>
              </a:rPr>
              <a:t>teeth</a:t>
            </a:r>
            <a:r>
              <a:rPr lang="en-GB" sz="1000">
                <a:solidFill>
                  <a:schemeClr val="dk1"/>
                </a:solidFill>
                <a:latin typeface="Calibri"/>
                <a:ea typeface="Calibri"/>
                <a:cs typeface="Calibri"/>
                <a:sym typeface="Calibri"/>
              </a:rPr>
              <a:t>.  They still charged a fee but less than a physician.                     </a:t>
            </a:r>
            <a:endParaRPr/>
          </a:p>
          <a:p>
            <a:pPr marL="92075" marR="0" lvl="0" indent="-92075" algn="l" rtl="0">
              <a:spcBef>
                <a:spcPts val="0"/>
              </a:spcBef>
              <a:spcAft>
                <a:spcPts val="0"/>
              </a:spcAft>
              <a:buClr>
                <a:schemeClr val="dk1"/>
              </a:buClr>
              <a:buSzPts val="1000"/>
              <a:buFont typeface="Arial"/>
              <a:buChar char="•"/>
            </a:pPr>
            <a:r>
              <a:rPr lang="en-GB" sz="1000">
                <a:solidFill>
                  <a:schemeClr val="dk1"/>
                </a:solidFill>
                <a:latin typeface="Calibri"/>
                <a:ea typeface="Calibri"/>
                <a:cs typeface="Calibri"/>
                <a:sym typeface="Calibri"/>
              </a:rPr>
              <a:t>A barber surgeon advertised services by placing a </a:t>
            </a:r>
            <a:r>
              <a:rPr lang="en-GB" sz="1000" b="1">
                <a:solidFill>
                  <a:schemeClr val="dk1"/>
                </a:solidFill>
                <a:latin typeface="Calibri"/>
                <a:ea typeface="Calibri"/>
                <a:cs typeface="Calibri"/>
                <a:sym typeface="Calibri"/>
              </a:rPr>
              <a:t>bowl of blood </a:t>
            </a:r>
            <a:r>
              <a:rPr lang="en-GB" sz="1000">
                <a:solidFill>
                  <a:schemeClr val="dk1"/>
                </a:solidFill>
                <a:latin typeface="Calibri"/>
                <a:ea typeface="Calibri"/>
                <a:cs typeface="Calibri"/>
                <a:sym typeface="Calibri"/>
              </a:rPr>
              <a:t>in the window.  They then displayed a sign of a </a:t>
            </a:r>
            <a:r>
              <a:rPr lang="en-GB" sz="1000" b="1">
                <a:solidFill>
                  <a:schemeClr val="dk1"/>
                </a:solidFill>
                <a:latin typeface="Calibri"/>
                <a:ea typeface="Calibri"/>
                <a:cs typeface="Calibri"/>
                <a:sym typeface="Calibri"/>
              </a:rPr>
              <a:t>bandaged arm</a:t>
            </a:r>
            <a:r>
              <a:rPr lang="en-GB" sz="1000">
                <a:solidFill>
                  <a:schemeClr val="dk1"/>
                </a:solidFill>
                <a:latin typeface="Calibri"/>
                <a:ea typeface="Calibri"/>
                <a:cs typeface="Calibri"/>
                <a:sym typeface="Calibri"/>
              </a:rPr>
              <a:t>.  This was the                  origin of the red and white </a:t>
            </a:r>
            <a:r>
              <a:rPr lang="en-GB" sz="1000" b="1">
                <a:solidFill>
                  <a:schemeClr val="dk1"/>
                </a:solidFill>
                <a:latin typeface="Calibri"/>
                <a:ea typeface="Calibri"/>
                <a:cs typeface="Calibri"/>
                <a:sym typeface="Calibri"/>
              </a:rPr>
              <a:t>barber pole </a:t>
            </a:r>
            <a:r>
              <a:rPr lang="en-GB" sz="1000">
                <a:solidFill>
                  <a:schemeClr val="dk1"/>
                </a:solidFill>
                <a:latin typeface="Calibri"/>
                <a:ea typeface="Calibri"/>
                <a:cs typeface="Calibri"/>
                <a:sym typeface="Calibri"/>
              </a:rPr>
              <a:t>we still use today.</a:t>
            </a:r>
            <a:endParaRPr/>
          </a:p>
        </p:txBody>
      </p:sp>
      <p:pic>
        <p:nvPicPr>
          <p:cNvPr id="340" name="Google Shape;340;p20" descr="Scissors Clipart"/>
          <p:cNvPicPr preferRelativeResize="0"/>
          <p:nvPr/>
        </p:nvPicPr>
        <p:blipFill rotWithShape="1">
          <a:blip r:embed="rId7">
            <a:alphaModFix/>
          </a:blip>
          <a:srcRect/>
          <a:stretch/>
        </p:blipFill>
        <p:spPr>
          <a:xfrm>
            <a:off x="10960146" y="993190"/>
            <a:ext cx="1128910" cy="775587"/>
          </a:xfrm>
          <a:prstGeom prst="rect">
            <a:avLst/>
          </a:prstGeom>
          <a:noFill/>
          <a:ln>
            <a:noFill/>
          </a:ln>
        </p:spPr>
      </p:pic>
      <p:pic>
        <p:nvPicPr>
          <p:cNvPr id="341" name="Google Shape;341;p20" descr="Pill bottle"/>
          <p:cNvPicPr preferRelativeResize="0"/>
          <p:nvPr/>
        </p:nvPicPr>
        <p:blipFill rotWithShape="1">
          <a:blip r:embed="rId8">
            <a:alphaModFix/>
          </a:blip>
          <a:srcRect/>
          <a:stretch/>
        </p:blipFill>
        <p:spPr>
          <a:xfrm flipH="1">
            <a:off x="7472197" y="1285250"/>
            <a:ext cx="297589" cy="5858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1"/>
          <p:cNvSpPr txBox="1"/>
          <p:nvPr/>
        </p:nvSpPr>
        <p:spPr>
          <a:xfrm>
            <a:off x="89647" y="49103"/>
            <a:ext cx="1501500" cy="3387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Calibri"/>
                <a:ea typeface="Calibri"/>
                <a:cs typeface="Calibri"/>
                <a:sym typeface="Calibri"/>
              </a:rPr>
              <a:t>Lesson 7</a:t>
            </a:r>
            <a:endParaRPr/>
          </a:p>
        </p:txBody>
      </p:sp>
      <p:pic>
        <p:nvPicPr>
          <p:cNvPr id="348" name="Google Shape;348;p21" descr="Radio Newsman Regular"/>
          <p:cNvPicPr preferRelativeResize="0"/>
          <p:nvPr/>
        </p:nvPicPr>
        <p:blipFill rotWithShape="1">
          <a:blip r:embed="rId3">
            <a:alphaModFix/>
          </a:blip>
          <a:srcRect l="58713" b="-9998"/>
          <a:stretch/>
        </p:blipFill>
        <p:spPr>
          <a:xfrm>
            <a:off x="44823" y="986305"/>
            <a:ext cx="1466400" cy="175712"/>
          </a:xfrm>
          <a:prstGeom prst="rect">
            <a:avLst/>
          </a:prstGeom>
          <a:noFill/>
          <a:ln>
            <a:noFill/>
          </a:ln>
        </p:spPr>
      </p:pic>
      <p:pic>
        <p:nvPicPr>
          <p:cNvPr id="349" name="Google Shape;349;p21" descr="Radio Newsman Regular"/>
          <p:cNvPicPr preferRelativeResize="0"/>
          <p:nvPr/>
        </p:nvPicPr>
        <p:blipFill rotWithShape="1">
          <a:blip r:embed="rId4">
            <a:alphaModFix/>
          </a:blip>
          <a:srcRect l="27432" r="42097" b="-14995"/>
          <a:stretch/>
        </p:blipFill>
        <p:spPr>
          <a:xfrm>
            <a:off x="84866" y="724075"/>
            <a:ext cx="1506191" cy="251049"/>
          </a:xfrm>
          <a:prstGeom prst="rect">
            <a:avLst/>
          </a:prstGeom>
          <a:noFill/>
          <a:ln>
            <a:noFill/>
          </a:ln>
        </p:spPr>
      </p:pic>
      <p:pic>
        <p:nvPicPr>
          <p:cNvPr id="350" name="Google Shape;350;p21" descr="Radio Newsman Regular"/>
          <p:cNvPicPr preferRelativeResize="0"/>
          <p:nvPr/>
        </p:nvPicPr>
        <p:blipFill rotWithShape="1">
          <a:blip r:embed="rId4">
            <a:alphaModFix/>
          </a:blip>
          <a:srcRect r="73478" b="-4997"/>
          <a:stretch/>
        </p:blipFill>
        <p:spPr>
          <a:xfrm>
            <a:off x="89647" y="437649"/>
            <a:ext cx="1501409" cy="286426"/>
          </a:xfrm>
          <a:prstGeom prst="rect">
            <a:avLst/>
          </a:prstGeom>
          <a:noFill/>
          <a:ln>
            <a:noFill/>
          </a:ln>
        </p:spPr>
      </p:pic>
      <p:pic>
        <p:nvPicPr>
          <p:cNvPr id="351" name="Google Shape;351;p21" descr="Image result for heart monitor clipart"/>
          <p:cNvPicPr preferRelativeResize="0"/>
          <p:nvPr/>
        </p:nvPicPr>
        <p:blipFill rotWithShape="1">
          <a:blip r:embed="rId5">
            <a:alphaModFix/>
          </a:blip>
          <a:srcRect t="39191" r="15902" b="38201"/>
          <a:stretch/>
        </p:blipFill>
        <p:spPr>
          <a:xfrm>
            <a:off x="1" y="1145824"/>
            <a:ext cx="1591056" cy="785474"/>
          </a:xfrm>
          <a:prstGeom prst="rect">
            <a:avLst/>
          </a:prstGeom>
          <a:noFill/>
          <a:ln>
            <a:noFill/>
          </a:ln>
        </p:spPr>
      </p:pic>
      <p:sp>
        <p:nvSpPr>
          <p:cNvPr id="352" name="Google Shape;352;p21"/>
          <p:cNvSpPr txBox="1"/>
          <p:nvPr/>
        </p:nvSpPr>
        <p:spPr>
          <a:xfrm>
            <a:off x="1664208" y="49103"/>
            <a:ext cx="104280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UNIT 1: </a:t>
            </a:r>
            <a:r>
              <a:rPr lang="en-GB" sz="1600">
                <a:solidFill>
                  <a:schemeClr val="lt1"/>
                </a:solidFill>
                <a:latin typeface="Calibri"/>
                <a:ea typeface="Calibri"/>
                <a:cs typeface="Calibri"/>
                <a:sym typeface="Calibri"/>
              </a:rPr>
              <a:t>Medicine in Medieval Britain Prevention &amp; Treatment – Types of Care: Community Care and Early Hospitals</a:t>
            </a:r>
            <a:endParaRPr/>
          </a:p>
        </p:txBody>
      </p:sp>
      <p:sp>
        <p:nvSpPr>
          <p:cNvPr id="353" name="Google Shape;353;p21"/>
          <p:cNvSpPr/>
          <p:nvPr/>
        </p:nvSpPr>
        <p:spPr>
          <a:xfrm>
            <a:off x="84865" y="1789050"/>
            <a:ext cx="1506300" cy="50412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21"/>
          <p:cNvSpPr txBox="1"/>
          <p:nvPr/>
        </p:nvSpPr>
        <p:spPr>
          <a:xfrm>
            <a:off x="98013" y="2140979"/>
            <a:ext cx="1493100" cy="47100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Alter</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Care</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Charity</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Church</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Clean</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Endowment</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Guilds</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Hospitality</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Hospitals</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Hygienic</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Infectious</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Infirm</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Monasteries</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Monks &amp; nuns</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Recuperation</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Spiritual Welfare</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St Bartholomew’s (London)</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St Leonard’s (York)</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Terminal</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Travellers</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Treatment</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Wives</a:t>
            </a:r>
            <a:endParaRPr/>
          </a:p>
          <a:p>
            <a:pPr marL="171450" marR="0" lvl="0" indent="-171450" algn="l" rtl="0">
              <a:spcBef>
                <a:spcPts val="0"/>
              </a:spcBef>
              <a:spcAft>
                <a:spcPts val="0"/>
              </a:spcAft>
              <a:buClr>
                <a:schemeClr val="dk1"/>
              </a:buClr>
              <a:buSzPts val="1200"/>
              <a:buFont typeface="Noto Sans Symbols"/>
              <a:buChar char="❑"/>
            </a:pPr>
            <a:r>
              <a:rPr lang="en-GB" sz="1200" b="1">
                <a:solidFill>
                  <a:schemeClr val="dk1"/>
                </a:solidFill>
                <a:latin typeface="Calibri"/>
                <a:ea typeface="Calibri"/>
                <a:cs typeface="Calibri"/>
                <a:sym typeface="Calibri"/>
              </a:rPr>
              <a:t>Women</a:t>
            </a:r>
            <a:endParaRPr sz="1800" b="1">
              <a:solidFill>
                <a:schemeClr val="dk1"/>
              </a:solidFill>
              <a:latin typeface="Calibri"/>
              <a:ea typeface="Calibri"/>
              <a:cs typeface="Calibri"/>
              <a:sym typeface="Calibri"/>
            </a:endParaRPr>
          </a:p>
        </p:txBody>
      </p:sp>
      <p:pic>
        <p:nvPicPr>
          <p:cNvPr id="355" name="Google Shape;355;p21" descr="Related image"/>
          <p:cNvPicPr preferRelativeResize="0"/>
          <p:nvPr/>
        </p:nvPicPr>
        <p:blipFill rotWithShape="1">
          <a:blip r:embed="rId6">
            <a:alphaModFix/>
          </a:blip>
          <a:srcRect/>
          <a:stretch/>
        </p:blipFill>
        <p:spPr>
          <a:xfrm>
            <a:off x="438269" y="1179454"/>
            <a:ext cx="732840" cy="664943"/>
          </a:xfrm>
          <a:prstGeom prst="rect">
            <a:avLst/>
          </a:prstGeom>
          <a:noFill/>
          <a:ln>
            <a:noFill/>
          </a:ln>
        </p:spPr>
      </p:pic>
      <p:sp>
        <p:nvSpPr>
          <p:cNvPr id="356" name="Google Shape;356;p21"/>
          <p:cNvSpPr txBox="1"/>
          <p:nvPr/>
        </p:nvSpPr>
        <p:spPr>
          <a:xfrm>
            <a:off x="177846" y="1833202"/>
            <a:ext cx="1333500" cy="307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KEY TERMS</a:t>
            </a:r>
            <a:endParaRPr sz="1400">
              <a:solidFill>
                <a:schemeClr val="lt1"/>
              </a:solidFill>
              <a:latin typeface="Calibri"/>
              <a:ea typeface="Calibri"/>
              <a:cs typeface="Calibri"/>
              <a:sym typeface="Calibri"/>
            </a:endParaRPr>
          </a:p>
        </p:txBody>
      </p:sp>
      <p:sp>
        <p:nvSpPr>
          <p:cNvPr id="357" name="Google Shape;357;p21"/>
          <p:cNvSpPr txBox="1"/>
          <p:nvPr/>
        </p:nvSpPr>
        <p:spPr>
          <a:xfrm>
            <a:off x="1664209" y="437648"/>
            <a:ext cx="10428000" cy="600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u="sng">
                <a:solidFill>
                  <a:schemeClr val="dk1"/>
                </a:solidFill>
                <a:latin typeface="Calibri"/>
                <a:ea typeface="Calibri"/>
                <a:cs typeface="Calibri"/>
                <a:sym typeface="Calibri"/>
              </a:rPr>
              <a:t>THE HISTORICAL CONTEXT: </a:t>
            </a:r>
            <a:r>
              <a:rPr lang="en-GB" sz="1100">
                <a:solidFill>
                  <a:schemeClr val="dk1"/>
                </a:solidFill>
                <a:latin typeface="Calibri"/>
                <a:ea typeface="Calibri"/>
                <a:cs typeface="Calibri"/>
                <a:sym typeface="Calibri"/>
              </a:rPr>
              <a:t>There were few hospitals in Medieval Britain and most people were treated </a:t>
            </a:r>
            <a:r>
              <a:rPr lang="en-GB" sz="1100" b="1">
                <a:solidFill>
                  <a:schemeClr val="dk1"/>
                </a:solidFill>
                <a:latin typeface="Calibri"/>
                <a:ea typeface="Calibri"/>
                <a:cs typeface="Calibri"/>
                <a:sym typeface="Calibri"/>
              </a:rPr>
              <a:t>at home </a:t>
            </a:r>
            <a:r>
              <a:rPr lang="en-GB" sz="1100">
                <a:solidFill>
                  <a:schemeClr val="dk1"/>
                </a:solidFill>
                <a:latin typeface="Calibri"/>
                <a:ea typeface="Calibri"/>
                <a:cs typeface="Calibri"/>
                <a:sym typeface="Calibri"/>
              </a:rPr>
              <a:t>by family members, mainly </a:t>
            </a:r>
            <a:r>
              <a:rPr lang="en-GB" sz="1100" b="1">
                <a:solidFill>
                  <a:schemeClr val="dk1"/>
                </a:solidFill>
                <a:latin typeface="Calibri"/>
                <a:ea typeface="Calibri"/>
                <a:cs typeface="Calibri"/>
                <a:sym typeface="Calibri"/>
              </a:rPr>
              <a:t>women</a:t>
            </a:r>
            <a:r>
              <a:rPr lang="en-GB" sz="1100">
                <a:solidFill>
                  <a:schemeClr val="dk1"/>
                </a:solidFill>
                <a:latin typeface="Calibri"/>
                <a:ea typeface="Calibri"/>
                <a:cs typeface="Calibri"/>
                <a:sym typeface="Calibri"/>
              </a:rPr>
              <a:t>.  However, the number of hospitals grew.  By </a:t>
            </a:r>
            <a:r>
              <a:rPr lang="en-GB" sz="1100" b="1">
                <a:solidFill>
                  <a:schemeClr val="dk1"/>
                </a:solidFill>
                <a:latin typeface="Calibri"/>
                <a:ea typeface="Calibri"/>
                <a:cs typeface="Calibri"/>
                <a:sym typeface="Calibri"/>
              </a:rPr>
              <a:t>1500</a:t>
            </a:r>
            <a:r>
              <a:rPr lang="en-GB" sz="1100">
                <a:solidFill>
                  <a:schemeClr val="dk1"/>
                </a:solidFill>
                <a:latin typeface="Calibri"/>
                <a:ea typeface="Calibri"/>
                <a:cs typeface="Calibri"/>
                <a:sym typeface="Calibri"/>
              </a:rPr>
              <a:t>, there were </a:t>
            </a:r>
            <a:r>
              <a:rPr lang="en-GB" sz="1100" b="1">
                <a:solidFill>
                  <a:schemeClr val="dk1"/>
                </a:solidFill>
                <a:latin typeface="Calibri"/>
                <a:ea typeface="Calibri"/>
                <a:cs typeface="Calibri"/>
                <a:sym typeface="Calibri"/>
              </a:rPr>
              <a:t>1,100 hospitals </a:t>
            </a:r>
            <a:r>
              <a:rPr lang="en-GB" sz="1100">
                <a:solidFill>
                  <a:schemeClr val="dk1"/>
                </a:solidFill>
                <a:latin typeface="Calibri"/>
                <a:ea typeface="Calibri"/>
                <a:cs typeface="Calibri"/>
                <a:sym typeface="Calibri"/>
              </a:rPr>
              <a:t>which ranged in size from a few beds to hundreds.  Some hospitals catered for </a:t>
            </a:r>
            <a:r>
              <a:rPr lang="en-GB" sz="1100" b="1">
                <a:solidFill>
                  <a:schemeClr val="dk1"/>
                </a:solidFill>
                <a:latin typeface="Calibri"/>
                <a:ea typeface="Calibri"/>
                <a:cs typeface="Calibri"/>
                <a:sym typeface="Calibri"/>
              </a:rPr>
              <a:t>specific diseases</a:t>
            </a:r>
            <a:r>
              <a:rPr lang="en-GB" sz="1100">
                <a:solidFill>
                  <a:schemeClr val="dk1"/>
                </a:solidFill>
                <a:latin typeface="Calibri"/>
                <a:ea typeface="Calibri"/>
                <a:cs typeface="Calibri"/>
                <a:sym typeface="Calibri"/>
              </a:rPr>
              <a:t>.  For example, </a:t>
            </a:r>
            <a:r>
              <a:rPr lang="en-GB" sz="1100" b="1">
                <a:solidFill>
                  <a:schemeClr val="dk1"/>
                </a:solidFill>
                <a:latin typeface="Calibri"/>
                <a:ea typeface="Calibri"/>
                <a:cs typeface="Calibri"/>
                <a:sym typeface="Calibri"/>
              </a:rPr>
              <a:t>Bury St Edmunds </a:t>
            </a:r>
            <a:r>
              <a:rPr lang="en-GB" sz="1100">
                <a:solidFill>
                  <a:schemeClr val="dk1"/>
                </a:solidFill>
                <a:latin typeface="Calibri"/>
                <a:ea typeface="Calibri"/>
                <a:cs typeface="Calibri"/>
                <a:sym typeface="Calibri"/>
              </a:rPr>
              <a:t>had hospitals to cater for </a:t>
            </a:r>
            <a:r>
              <a:rPr lang="en-GB" sz="1100" b="1">
                <a:solidFill>
                  <a:schemeClr val="dk1"/>
                </a:solidFill>
                <a:latin typeface="Calibri"/>
                <a:ea typeface="Calibri"/>
                <a:cs typeface="Calibri"/>
                <a:sym typeface="Calibri"/>
              </a:rPr>
              <a:t>lepers</a:t>
            </a:r>
            <a:r>
              <a:rPr lang="en-GB" sz="1100">
                <a:solidFill>
                  <a:schemeClr val="dk1"/>
                </a:solidFill>
                <a:latin typeface="Calibri"/>
                <a:ea typeface="Calibri"/>
                <a:cs typeface="Calibri"/>
                <a:sym typeface="Calibri"/>
              </a:rPr>
              <a:t>.  Hospitals during this time did not aim to ‘treat’  or ‘cure’ the sick.  They offered a place of </a:t>
            </a:r>
            <a:r>
              <a:rPr lang="en-GB" sz="1100" b="1">
                <a:solidFill>
                  <a:schemeClr val="dk1"/>
                </a:solidFill>
                <a:latin typeface="Calibri"/>
                <a:ea typeface="Calibri"/>
                <a:cs typeface="Calibri"/>
                <a:sym typeface="Calibri"/>
              </a:rPr>
              <a:t>rest</a:t>
            </a:r>
            <a:r>
              <a:rPr lang="en-GB" sz="1100">
                <a:solidFill>
                  <a:schemeClr val="dk1"/>
                </a:solidFill>
                <a:latin typeface="Calibri"/>
                <a:ea typeface="Calibri"/>
                <a:cs typeface="Calibri"/>
                <a:sym typeface="Calibri"/>
              </a:rPr>
              <a:t>, </a:t>
            </a:r>
            <a:r>
              <a:rPr lang="en-GB" sz="1100" b="1">
                <a:solidFill>
                  <a:schemeClr val="dk1"/>
                </a:solidFill>
                <a:latin typeface="Calibri"/>
                <a:ea typeface="Calibri"/>
                <a:cs typeface="Calibri"/>
                <a:sym typeface="Calibri"/>
              </a:rPr>
              <a:t>recuperation, food, water</a:t>
            </a:r>
            <a:r>
              <a:rPr lang="en-GB" sz="1100">
                <a:solidFill>
                  <a:schemeClr val="dk1"/>
                </a:solidFill>
                <a:latin typeface="Calibri"/>
                <a:ea typeface="Calibri"/>
                <a:cs typeface="Calibri"/>
                <a:sym typeface="Calibri"/>
              </a:rPr>
              <a:t> and </a:t>
            </a:r>
            <a:r>
              <a:rPr lang="en-GB" sz="1100" b="1">
                <a:solidFill>
                  <a:schemeClr val="dk1"/>
                </a:solidFill>
                <a:latin typeface="Calibri"/>
                <a:ea typeface="Calibri"/>
                <a:cs typeface="Calibri"/>
                <a:sym typeface="Calibri"/>
              </a:rPr>
              <a:t>care</a:t>
            </a:r>
            <a:endParaRPr/>
          </a:p>
        </p:txBody>
      </p:sp>
      <p:sp>
        <p:nvSpPr>
          <p:cNvPr id="358" name="Google Shape;358;p21"/>
          <p:cNvSpPr txBox="1"/>
          <p:nvPr/>
        </p:nvSpPr>
        <p:spPr>
          <a:xfrm>
            <a:off x="1664208" y="1072637"/>
            <a:ext cx="70734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‘HOSPITAL’ CARE</a:t>
            </a:r>
            <a:endParaRPr/>
          </a:p>
        </p:txBody>
      </p:sp>
      <p:sp>
        <p:nvSpPr>
          <p:cNvPr id="359" name="Google Shape;359;p21"/>
          <p:cNvSpPr txBox="1"/>
          <p:nvPr/>
        </p:nvSpPr>
        <p:spPr>
          <a:xfrm>
            <a:off x="2576056" y="1364667"/>
            <a:ext cx="2937000" cy="1169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u="sng">
                <a:solidFill>
                  <a:schemeClr val="dk1"/>
                </a:solidFill>
                <a:latin typeface="Calibri"/>
                <a:ea typeface="Calibri"/>
                <a:cs typeface="Calibri"/>
                <a:sym typeface="Calibri"/>
              </a:rPr>
              <a:t>Where does the term ‘Hospital’ originate?</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Hospitals were not places which treated or                operated on the sick.  They were places which offered ‘</a:t>
            </a:r>
            <a:r>
              <a:rPr lang="en-GB" sz="1000" b="1">
                <a:solidFill>
                  <a:schemeClr val="dk1"/>
                </a:solidFill>
                <a:latin typeface="Calibri"/>
                <a:ea typeface="Calibri"/>
                <a:cs typeface="Calibri"/>
                <a:sym typeface="Calibri"/>
              </a:rPr>
              <a:t>hospitality</a:t>
            </a:r>
            <a:r>
              <a:rPr lang="en-GB" sz="1000">
                <a:solidFill>
                  <a:schemeClr val="dk1"/>
                </a:solidFill>
                <a:latin typeface="Calibri"/>
                <a:ea typeface="Calibri"/>
                <a:cs typeface="Calibri"/>
                <a:sym typeface="Calibri"/>
              </a:rPr>
              <a:t>’ to </a:t>
            </a:r>
            <a:r>
              <a:rPr lang="en-GB" sz="1000" b="1">
                <a:solidFill>
                  <a:schemeClr val="dk1"/>
                </a:solidFill>
                <a:latin typeface="Calibri"/>
                <a:ea typeface="Calibri"/>
                <a:cs typeface="Calibri"/>
                <a:sym typeface="Calibri"/>
              </a:rPr>
              <a:t>travellers</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pilgrims</a:t>
            </a:r>
            <a:r>
              <a:rPr lang="en-GB" sz="1000">
                <a:solidFill>
                  <a:schemeClr val="dk1"/>
                </a:solidFill>
                <a:latin typeface="Calibri"/>
                <a:ea typeface="Calibri"/>
                <a:cs typeface="Calibri"/>
                <a:sym typeface="Calibri"/>
              </a:rPr>
              <a:t> who would need rest, food and care after a long journey. They began as places that looked after a person’s </a:t>
            </a:r>
            <a:r>
              <a:rPr lang="en-GB" sz="1000" b="1">
                <a:solidFill>
                  <a:schemeClr val="dk1"/>
                </a:solidFill>
                <a:latin typeface="Calibri"/>
                <a:ea typeface="Calibri"/>
                <a:cs typeface="Calibri"/>
                <a:sym typeface="Calibri"/>
              </a:rPr>
              <a:t>welfare rather than a medical centre for treatment.</a:t>
            </a:r>
            <a:endParaRPr sz="900">
              <a:solidFill>
                <a:schemeClr val="dk1"/>
              </a:solidFill>
              <a:latin typeface="Calibri"/>
              <a:ea typeface="Calibri"/>
              <a:cs typeface="Calibri"/>
              <a:sym typeface="Calibri"/>
            </a:endParaRPr>
          </a:p>
        </p:txBody>
      </p:sp>
      <p:sp>
        <p:nvSpPr>
          <p:cNvPr id="360" name="Google Shape;360;p21"/>
          <p:cNvSpPr txBox="1"/>
          <p:nvPr/>
        </p:nvSpPr>
        <p:spPr>
          <a:xfrm>
            <a:off x="8782868" y="1080196"/>
            <a:ext cx="3310500" cy="261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a:solidFill>
                  <a:schemeClr val="lt1"/>
                </a:solidFill>
                <a:latin typeface="Calibri"/>
                <a:ea typeface="Calibri"/>
                <a:cs typeface="Calibri"/>
                <a:sym typeface="Calibri"/>
              </a:rPr>
              <a:t>HOME CARE</a:t>
            </a:r>
            <a:endParaRPr/>
          </a:p>
        </p:txBody>
      </p:sp>
      <p:sp>
        <p:nvSpPr>
          <p:cNvPr id="361" name="Google Shape;361;p21"/>
          <p:cNvSpPr txBox="1"/>
          <p:nvPr/>
        </p:nvSpPr>
        <p:spPr>
          <a:xfrm>
            <a:off x="1661660" y="2582404"/>
            <a:ext cx="3851400" cy="1169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u="sng">
                <a:solidFill>
                  <a:schemeClr val="dk1"/>
                </a:solidFill>
                <a:latin typeface="Calibri"/>
                <a:ea typeface="Calibri"/>
                <a:cs typeface="Calibri"/>
                <a:sym typeface="Calibri"/>
              </a:rPr>
              <a:t>How did the Church control hospital care?</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About </a:t>
            </a:r>
            <a:r>
              <a:rPr lang="en-GB" sz="1000" b="1">
                <a:solidFill>
                  <a:schemeClr val="dk1"/>
                </a:solidFill>
                <a:latin typeface="Calibri"/>
                <a:ea typeface="Calibri"/>
                <a:cs typeface="Calibri"/>
                <a:sym typeface="Calibri"/>
              </a:rPr>
              <a:t>30%</a:t>
            </a:r>
            <a:r>
              <a:rPr lang="en-GB" sz="1000">
                <a:solidFill>
                  <a:schemeClr val="dk1"/>
                </a:solidFill>
                <a:latin typeface="Calibri"/>
                <a:ea typeface="Calibri"/>
                <a:cs typeface="Calibri"/>
                <a:sym typeface="Calibri"/>
              </a:rPr>
              <a:t> of the hospitals in England were owned and run by the </a:t>
            </a:r>
            <a:r>
              <a:rPr lang="en-GB" sz="1000" b="1">
                <a:solidFill>
                  <a:schemeClr val="dk1"/>
                </a:solidFill>
                <a:latin typeface="Calibri"/>
                <a:ea typeface="Calibri"/>
                <a:cs typeface="Calibri"/>
                <a:sym typeface="Calibri"/>
              </a:rPr>
              <a:t>Church</a:t>
            </a:r>
            <a:r>
              <a:rPr lang="en-GB" sz="1000">
                <a:solidFill>
                  <a:schemeClr val="dk1"/>
                </a:solidFill>
                <a:latin typeface="Calibri"/>
                <a:ea typeface="Calibri"/>
                <a:cs typeface="Calibri"/>
                <a:sym typeface="Calibri"/>
              </a:rPr>
              <a:t>.  They were run by </a:t>
            </a:r>
            <a:r>
              <a:rPr lang="en-GB" sz="1000" b="1">
                <a:solidFill>
                  <a:schemeClr val="dk1"/>
                </a:solidFill>
                <a:latin typeface="Calibri"/>
                <a:ea typeface="Calibri"/>
                <a:cs typeface="Calibri"/>
                <a:sym typeface="Calibri"/>
              </a:rPr>
              <a:t>monks</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nuns</a:t>
            </a:r>
            <a:r>
              <a:rPr lang="en-GB" sz="1000">
                <a:solidFill>
                  <a:schemeClr val="dk1"/>
                </a:solidFill>
                <a:latin typeface="Calibri"/>
                <a:ea typeface="Calibri"/>
                <a:cs typeface="Calibri"/>
                <a:sym typeface="Calibri"/>
              </a:rPr>
              <a:t> who lived in nearby monasteries.  Nuns did the routine </a:t>
            </a:r>
            <a:r>
              <a:rPr lang="en-GB" sz="1000" b="1">
                <a:solidFill>
                  <a:schemeClr val="dk1"/>
                </a:solidFill>
                <a:latin typeface="Calibri"/>
                <a:ea typeface="Calibri"/>
                <a:cs typeface="Calibri"/>
                <a:sym typeface="Calibri"/>
              </a:rPr>
              <a:t>nursing</a:t>
            </a:r>
            <a:r>
              <a:rPr lang="en-GB" sz="1000">
                <a:solidFill>
                  <a:schemeClr val="dk1"/>
                </a:solidFill>
                <a:latin typeface="Calibri"/>
                <a:ea typeface="Calibri"/>
                <a:cs typeface="Calibri"/>
                <a:sym typeface="Calibri"/>
              </a:rPr>
              <a:t> of patients and monks and priests saw to the </a:t>
            </a:r>
            <a:r>
              <a:rPr lang="en-GB" sz="1000" b="1">
                <a:solidFill>
                  <a:schemeClr val="dk1"/>
                </a:solidFill>
                <a:latin typeface="Calibri"/>
                <a:ea typeface="Calibri"/>
                <a:cs typeface="Calibri"/>
                <a:sym typeface="Calibri"/>
              </a:rPr>
              <a:t>spiritual welfare </a:t>
            </a:r>
            <a:r>
              <a:rPr lang="en-GB" sz="1000">
                <a:solidFill>
                  <a:schemeClr val="dk1"/>
                </a:solidFill>
                <a:latin typeface="Calibri"/>
                <a:ea typeface="Calibri"/>
                <a:cs typeface="Calibri"/>
                <a:sym typeface="Calibri"/>
              </a:rPr>
              <a:t>of the patients.  This often involved taking prayers. The Church believed that disease was sent by God as a punishment for sin, so believed that only prayer could cure disease.  </a:t>
            </a:r>
            <a:endParaRPr/>
          </a:p>
        </p:txBody>
      </p:sp>
      <p:sp>
        <p:nvSpPr>
          <p:cNvPr id="362" name="Google Shape;362;p21"/>
          <p:cNvSpPr txBox="1"/>
          <p:nvPr/>
        </p:nvSpPr>
        <p:spPr>
          <a:xfrm>
            <a:off x="5592862" y="1366392"/>
            <a:ext cx="3144900" cy="132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u="sng">
                <a:solidFill>
                  <a:schemeClr val="dk1"/>
                </a:solidFill>
                <a:latin typeface="Calibri"/>
                <a:ea typeface="Calibri"/>
                <a:cs typeface="Calibri"/>
                <a:sym typeface="Calibri"/>
              </a:rPr>
              <a:t>Who else paid for hospitals?</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Hospitals were also funded by </a:t>
            </a:r>
            <a:r>
              <a:rPr lang="en-GB" sz="1000" b="1">
                <a:solidFill>
                  <a:schemeClr val="dk1"/>
                </a:solidFill>
                <a:latin typeface="Calibri"/>
                <a:ea typeface="Calibri"/>
                <a:cs typeface="Calibri"/>
                <a:sym typeface="Calibri"/>
              </a:rPr>
              <a:t>endowment</a:t>
            </a:r>
            <a:r>
              <a:rPr lang="en-GB" sz="1000">
                <a:solidFill>
                  <a:schemeClr val="dk1"/>
                </a:solidFill>
                <a:latin typeface="Calibri"/>
                <a:ea typeface="Calibri"/>
                <a:cs typeface="Calibri"/>
                <a:sym typeface="Calibri"/>
              </a:rPr>
              <a:t>, when a wealthy person left money in their will with the intention of building a hospital.  </a:t>
            </a:r>
            <a:r>
              <a:rPr lang="en-GB" sz="1000" b="1">
                <a:solidFill>
                  <a:schemeClr val="dk1"/>
                </a:solidFill>
                <a:latin typeface="Calibri"/>
                <a:ea typeface="Calibri"/>
                <a:cs typeface="Calibri"/>
                <a:sym typeface="Calibri"/>
              </a:rPr>
              <a:t>Charity</a:t>
            </a:r>
            <a:r>
              <a:rPr lang="en-GB" sz="1000">
                <a:solidFill>
                  <a:schemeClr val="dk1"/>
                </a:solidFill>
                <a:latin typeface="Calibri"/>
                <a:ea typeface="Calibri"/>
                <a:cs typeface="Calibri"/>
                <a:sym typeface="Calibri"/>
              </a:rPr>
              <a:t> was a key part of religion and the Church taught that donations to charity would help heal disease but also be rewarded with a place in </a:t>
            </a:r>
            <a:r>
              <a:rPr lang="en-GB" sz="1000" b="1">
                <a:solidFill>
                  <a:schemeClr val="dk1"/>
                </a:solidFill>
                <a:latin typeface="Calibri"/>
                <a:ea typeface="Calibri"/>
                <a:cs typeface="Calibri"/>
                <a:sym typeface="Calibri"/>
              </a:rPr>
              <a:t>Heaven</a:t>
            </a:r>
            <a:r>
              <a:rPr lang="en-GB" sz="1000">
                <a:solidFill>
                  <a:schemeClr val="dk1"/>
                </a:solidFill>
                <a:latin typeface="Calibri"/>
                <a:ea typeface="Calibri"/>
                <a:cs typeface="Calibri"/>
                <a:sym typeface="Calibri"/>
              </a:rPr>
              <a:t>.  It was not surprising there were </a:t>
            </a:r>
            <a:r>
              <a:rPr lang="en-GB" sz="1000" b="1">
                <a:solidFill>
                  <a:schemeClr val="dk1"/>
                </a:solidFill>
                <a:latin typeface="Calibri"/>
                <a:ea typeface="Calibri"/>
                <a:cs typeface="Calibri"/>
                <a:sym typeface="Calibri"/>
              </a:rPr>
              <a:t>many endowments </a:t>
            </a:r>
            <a:r>
              <a:rPr lang="en-GB" sz="1000">
                <a:solidFill>
                  <a:schemeClr val="dk1"/>
                </a:solidFill>
                <a:latin typeface="Calibri"/>
                <a:ea typeface="Calibri"/>
                <a:cs typeface="Calibri"/>
                <a:sym typeface="Calibri"/>
              </a:rPr>
              <a:t>left to hospitals in this time.  </a:t>
            </a:r>
            <a:endParaRPr/>
          </a:p>
        </p:txBody>
      </p:sp>
      <p:sp>
        <p:nvSpPr>
          <p:cNvPr id="363" name="Google Shape;363;p21"/>
          <p:cNvSpPr txBox="1"/>
          <p:nvPr/>
        </p:nvSpPr>
        <p:spPr>
          <a:xfrm>
            <a:off x="5592862" y="5334940"/>
            <a:ext cx="3151500" cy="1477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u="sng">
                <a:solidFill>
                  <a:schemeClr val="dk1"/>
                </a:solidFill>
                <a:latin typeface="Calibri"/>
                <a:ea typeface="Calibri"/>
                <a:cs typeface="Calibri"/>
                <a:sym typeface="Calibri"/>
              </a:rPr>
              <a:t>Why was hygiene so good in Medieval hospitals?</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Hospitals were kept very </a:t>
            </a:r>
            <a:r>
              <a:rPr lang="en-GB" sz="1000" b="1">
                <a:solidFill>
                  <a:schemeClr val="dk1"/>
                </a:solidFill>
                <a:latin typeface="Calibri"/>
                <a:ea typeface="Calibri"/>
                <a:cs typeface="Calibri"/>
                <a:sym typeface="Calibri"/>
              </a:rPr>
              <a:t>clean</a:t>
            </a:r>
            <a:r>
              <a:rPr lang="en-GB" sz="1000">
                <a:solidFill>
                  <a:schemeClr val="dk1"/>
                </a:solidFill>
                <a:latin typeface="Calibri"/>
                <a:ea typeface="Calibri"/>
                <a:cs typeface="Calibri"/>
                <a:sym typeface="Calibri"/>
              </a:rPr>
              <a:t> and the </a:t>
            </a:r>
            <a:r>
              <a:rPr lang="en-GB" sz="1000" b="1">
                <a:solidFill>
                  <a:schemeClr val="dk1"/>
                </a:solidFill>
                <a:latin typeface="Calibri"/>
                <a:ea typeface="Calibri"/>
                <a:cs typeface="Calibri"/>
                <a:sym typeface="Calibri"/>
              </a:rPr>
              <a:t>bed linins </a:t>
            </a:r>
            <a:r>
              <a:rPr lang="en-GB" sz="1000">
                <a:solidFill>
                  <a:schemeClr val="dk1"/>
                </a:solidFill>
                <a:latin typeface="Calibri"/>
                <a:ea typeface="Calibri"/>
                <a:cs typeface="Calibri"/>
                <a:sym typeface="Calibri"/>
              </a:rPr>
              <a:t>and </a:t>
            </a:r>
            <a:r>
              <a:rPr lang="en-GB" sz="1000" b="1">
                <a:solidFill>
                  <a:schemeClr val="dk1"/>
                </a:solidFill>
                <a:latin typeface="Calibri"/>
                <a:ea typeface="Calibri"/>
                <a:cs typeface="Calibri"/>
                <a:sym typeface="Calibri"/>
              </a:rPr>
              <a:t>clothing</a:t>
            </a:r>
            <a:r>
              <a:rPr lang="en-GB" sz="1000">
                <a:solidFill>
                  <a:schemeClr val="dk1"/>
                </a:solidFill>
                <a:latin typeface="Calibri"/>
                <a:ea typeface="Calibri"/>
                <a:cs typeface="Calibri"/>
                <a:sym typeface="Calibri"/>
              </a:rPr>
              <a:t> of the patients would be changed </a:t>
            </a:r>
            <a:r>
              <a:rPr lang="en-GB" sz="1000" b="1">
                <a:solidFill>
                  <a:schemeClr val="dk1"/>
                </a:solidFill>
                <a:latin typeface="Calibri"/>
                <a:ea typeface="Calibri"/>
                <a:cs typeface="Calibri"/>
                <a:sym typeface="Calibri"/>
              </a:rPr>
              <a:t>regularly</a:t>
            </a:r>
            <a:r>
              <a:rPr lang="en-GB" sz="1000">
                <a:solidFill>
                  <a:schemeClr val="dk1"/>
                </a:solidFill>
                <a:latin typeface="Calibri"/>
                <a:ea typeface="Calibri"/>
                <a:cs typeface="Calibri"/>
                <a:sym typeface="Calibri"/>
              </a:rPr>
              <a:t>.  It was a nun’s duty to </a:t>
            </a:r>
            <a:r>
              <a:rPr lang="en-GB" sz="1000" b="1">
                <a:solidFill>
                  <a:schemeClr val="dk1"/>
                </a:solidFill>
                <a:latin typeface="Calibri"/>
                <a:ea typeface="Calibri"/>
                <a:cs typeface="Calibri"/>
                <a:sym typeface="Calibri"/>
              </a:rPr>
              <a:t>wash</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clean</a:t>
            </a:r>
            <a:r>
              <a:rPr lang="en-GB" sz="1000">
                <a:solidFill>
                  <a:schemeClr val="dk1"/>
                </a:solidFill>
                <a:latin typeface="Calibri"/>
                <a:ea typeface="Calibri"/>
                <a:cs typeface="Calibri"/>
                <a:sym typeface="Calibri"/>
              </a:rPr>
              <a:t>.  This meant that for many, hospitals were very effective to help patients recover. The saying ‘</a:t>
            </a:r>
            <a:r>
              <a:rPr lang="en-GB" sz="1000" b="1">
                <a:solidFill>
                  <a:schemeClr val="dk1"/>
                </a:solidFill>
                <a:latin typeface="Calibri"/>
                <a:ea typeface="Calibri"/>
                <a:cs typeface="Calibri"/>
                <a:sym typeface="Calibri"/>
              </a:rPr>
              <a:t>Cleanliness is next to Godliness</a:t>
            </a:r>
            <a:r>
              <a:rPr lang="en-GB" sz="1000">
                <a:solidFill>
                  <a:schemeClr val="dk1"/>
                </a:solidFill>
                <a:latin typeface="Calibri"/>
                <a:ea typeface="Calibri"/>
                <a:cs typeface="Calibri"/>
                <a:sym typeface="Calibri"/>
              </a:rPr>
              <a:t>’ certainly ran true.  Monasteries for example, separated </a:t>
            </a:r>
            <a:r>
              <a:rPr lang="en-GB" sz="1000" b="1">
                <a:solidFill>
                  <a:schemeClr val="dk1"/>
                </a:solidFill>
                <a:latin typeface="Calibri"/>
                <a:ea typeface="Calibri"/>
                <a:cs typeface="Calibri"/>
                <a:sym typeface="Calibri"/>
              </a:rPr>
              <a:t>clean </a:t>
            </a:r>
            <a:r>
              <a:rPr lang="en-GB" sz="1000">
                <a:solidFill>
                  <a:schemeClr val="dk1"/>
                </a:solidFill>
                <a:latin typeface="Calibri"/>
                <a:ea typeface="Calibri"/>
                <a:cs typeface="Calibri"/>
                <a:sym typeface="Calibri"/>
              </a:rPr>
              <a:t>and </a:t>
            </a:r>
            <a:r>
              <a:rPr lang="en-GB" sz="1000" b="1">
                <a:solidFill>
                  <a:schemeClr val="dk1"/>
                </a:solidFill>
                <a:latin typeface="Calibri"/>
                <a:ea typeface="Calibri"/>
                <a:cs typeface="Calibri"/>
                <a:sym typeface="Calibri"/>
              </a:rPr>
              <a:t>dirty water </a:t>
            </a:r>
            <a:r>
              <a:rPr lang="en-GB" sz="1000">
                <a:solidFill>
                  <a:schemeClr val="dk1"/>
                </a:solidFill>
                <a:latin typeface="Calibri"/>
                <a:ea typeface="Calibri"/>
                <a:cs typeface="Calibri"/>
                <a:sym typeface="Calibri"/>
              </a:rPr>
              <a:t>with systems to remove </a:t>
            </a:r>
            <a:r>
              <a:rPr lang="en-GB" sz="1000" b="1">
                <a:solidFill>
                  <a:schemeClr val="dk1"/>
                </a:solidFill>
                <a:latin typeface="Calibri"/>
                <a:ea typeface="Calibri"/>
                <a:cs typeface="Calibri"/>
                <a:sym typeface="Calibri"/>
              </a:rPr>
              <a:t>sewage</a:t>
            </a:r>
            <a:r>
              <a:rPr lang="en-GB" sz="1000">
                <a:solidFill>
                  <a:schemeClr val="dk1"/>
                </a:solidFill>
                <a:latin typeface="Calibri"/>
                <a:ea typeface="Calibri"/>
                <a:cs typeface="Calibri"/>
                <a:sym typeface="Calibri"/>
              </a:rPr>
              <a:t>.  However, most patients did have to </a:t>
            </a:r>
            <a:r>
              <a:rPr lang="en-GB" sz="1000" b="1">
                <a:solidFill>
                  <a:schemeClr val="dk1"/>
                </a:solidFill>
                <a:latin typeface="Calibri"/>
                <a:ea typeface="Calibri"/>
                <a:cs typeface="Calibri"/>
                <a:sym typeface="Calibri"/>
              </a:rPr>
              <a:t>share a bed</a:t>
            </a:r>
            <a:r>
              <a:rPr lang="en-GB" sz="1000">
                <a:solidFill>
                  <a:schemeClr val="dk1"/>
                </a:solidFill>
                <a:latin typeface="Calibri"/>
                <a:ea typeface="Calibri"/>
                <a:cs typeface="Calibri"/>
                <a:sym typeface="Calibri"/>
              </a:rPr>
              <a:t>!</a:t>
            </a:r>
            <a:endParaRPr/>
          </a:p>
        </p:txBody>
      </p:sp>
      <p:sp>
        <p:nvSpPr>
          <p:cNvPr id="364" name="Google Shape;364;p21"/>
          <p:cNvSpPr txBox="1"/>
          <p:nvPr/>
        </p:nvSpPr>
        <p:spPr>
          <a:xfrm>
            <a:off x="5592862" y="4231449"/>
            <a:ext cx="3144900" cy="1015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u="sng">
                <a:solidFill>
                  <a:schemeClr val="dk1"/>
                </a:solidFill>
                <a:latin typeface="Calibri"/>
                <a:ea typeface="Calibri"/>
                <a:cs typeface="Calibri"/>
                <a:sym typeface="Calibri"/>
              </a:rPr>
              <a:t>Why were there few physicians in hospitals?</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There were </a:t>
            </a:r>
            <a:r>
              <a:rPr lang="en-GB" sz="1000" b="1">
                <a:solidFill>
                  <a:schemeClr val="dk1"/>
                </a:solidFill>
                <a:latin typeface="Calibri"/>
                <a:ea typeface="Calibri"/>
                <a:cs typeface="Calibri"/>
                <a:sym typeface="Calibri"/>
              </a:rPr>
              <a:t>few physicians </a:t>
            </a:r>
            <a:r>
              <a:rPr lang="en-GB" sz="1000">
                <a:solidFill>
                  <a:schemeClr val="dk1"/>
                </a:solidFill>
                <a:latin typeface="Calibri"/>
                <a:ea typeface="Calibri"/>
                <a:cs typeface="Calibri"/>
                <a:sym typeface="Calibri"/>
              </a:rPr>
              <a:t>in British hospitals, despite other countries in Europe having significantly more. As </a:t>
            </a:r>
            <a:r>
              <a:rPr lang="en-GB" sz="1000" b="1">
                <a:solidFill>
                  <a:schemeClr val="dk1"/>
                </a:solidFill>
                <a:latin typeface="Calibri"/>
                <a:ea typeface="Calibri"/>
                <a:cs typeface="Calibri"/>
                <a:sym typeface="Calibri"/>
              </a:rPr>
              <a:t>religious men </a:t>
            </a:r>
            <a:r>
              <a:rPr lang="en-GB" sz="1000">
                <a:solidFill>
                  <a:schemeClr val="dk1"/>
                </a:solidFill>
                <a:latin typeface="Calibri"/>
                <a:ea typeface="Calibri"/>
                <a:cs typeface="Calibri"/>
                <a:sym typeface="Calibri"/>
              </a:rPr>
              <a:t>were not allowed to cut into the body or carry out blood-letting, it was rare to see a physician in a hospital as many were also clergy members.</a:t>
            </a:r>
            <a:endParaRPr/>
          </a:p>
        </p:txBody>
      </p:sp>
      <p:sp>
        <p:nvSpPr>
          <p:cNvPr id="365" name="Google Shape;365;p21"/>
          <p:cNvSpPr txBox="1"/>
          <p:nvPr/>
        </p:nvSpPr>
        <p:spPr>
          <a:xfrm>
            <a:off x="8782868" y="1359838"/>
            <a:ext cx="3309300" cy="1169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Although there were hospitals, </a:t>
            </a:r>
            <a:r>
              <a:rPr lang="en-GB" sz="1000" b="1">
                <a:solidFill>
                  <a:schemeClr val="dk1"/>
                </a:solidFill>
                <a:latin typeface="Calibri"/>
                <a:ea typeface="Calibri"/>
                <a:cs typeface="Calibri"/>
                <a:sym typeface="Calibri"/>
              </a:rPr>
              <a:t>most</a:t>
            </a:r>
            <a:r>
              <a:rPr lang="en-GB" sz="1000">
                <a:solidFill>
                  <a:schemeClr val="dk1"/>
                </a:solidFill>
                <a:latin typeface="Calibri"/>
                <a:ea typeface="Calibri"/>
                <a:cs typeface="Calibri"/>
                <a:sym typeface="Calibri"/>
              </a:rPr>
              <a:t> sick people were cared for at home.  It was expected that </a:t>
            </a:r>
            <a:r>
              <a:rPr lang="en-GB" sz="1000" b="1">
                <a:solidFill>
                  <a:schemeClr val="dk1"/>
                </a:solidFill>
                <a:latin typeface="Calibri"/>
                <a:ea typeface="Calibri"/>
                <a:cs typeface="Calibri"/>
                <a:sym typeface="Calibri"/>
              </a:rPr>
              <a:t>women</a:t>
            </a:r>
            <a:r>
              <a:rPr lang="en-GB" sz="1000">
                <a:solidFill>
                  <a:schemeClr val="dk1"/>
                </a:solidFill>
                <a:latin typeface="Calibri"/>
                <a:ea typeface="Calibri"/>
                <a:cs typeface="Calibri"/>
                <a:sym typeface="Calibri"/>
              </a:rPr>
              <a:t>  (mainly wives) would care for their relatives when needed.  This involved simple yet </a:t>
            </a:r>
            <a:r>
              <a:rPr lang="en-GB" sz="1000" b="1">
                <a:solidFill>
                  <a:schemeClr val="dk1"/>
                </a:solidFill>
                <a:latin typeface="Calibri"/>
                <a:ea typeface="Calibri"/>
                <a:cs typeface="Calibri"/>
                <a:sym typeface="Calibri"/>
              </a:rPr>
              <a:t>effective </a:t>
            </a:r>
            <a:r>
              <a:rPr lang="en-GB" sz="1000">
                <a:solidFill>
                  <a:schemeClr val="dk1"/>
                </a:solidFill>
                <a:latin typeface="Calibri"/>
                <a:ea typeface="Calibri"/>
                <a:cs typeface="Calibri"/>
                <a:sym typeface="Calibri"/>
              </a:rPr>
              <a:t>care such as offering </a:t>
            </a:r>
            <a:r>
              <a:rPr lang="en-GB" sz="1000" b="1">
                <a:solidFill>
                  <a:schemeClr val="dk1"/>
                </a:solidFill>
                <a:latin typeface="Calibri"/>
                <a:ea typeface="Calibri"/>
                <a:cs typeface="Calibri"/>
                <a:sym typeface="Calibri"/>
              </a:rPr>
              <a:t>comfort</a:t>
            </a:r>
            <a:r>
              <a:rPr lang="en-GB" sz="1000">
                <a:solidFill>
                  <a:schemeClr val="dk1"/>
                </a:solidFill>
                <a:latin typeface="Calibri"/>
                <a:ea typeface="Calibri"/>
                <a:cs typeface="Calibri"/>
                <a:sym typeface="Calibri"/>
              </a:rPr>
              <a:t>, preparing </a:t>
            </a:r>
            <a:r>
              <a:rPr lang="en-GB" sz="1000" b="1">
                <a:solidFill>
                  <a:schemeClr val="dk1"/>
                </a:solidFill>
                <a:latin typeface="Calibri"/>
                <a:ea typeface="Calibri"/>
                <a:cs typeface="Calibri"/>
                <a:sym typeface="Calibri"/>
              </a:rPr>
              <a:t>foods</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mixing herbal </a:t>
            </a:r>
            <a:r>
              <a:rPr lang="en-GB" sz="1000">
                <a:solidFill>
                  <a:schemeClr val="dk1"/>
                </a:solidFill>
                <a:latin typeface="Calibri"/>
                <a:ea typeface="Calibri"/>
                <a:cs typeface="Calibri"/>
                <a:sym typeface="Calibri"/>
              </a:rPr>
              <a:t>remedies.  Women were responsible for the </a:t>
            </a:r>
            <a:r>
              <a:rPr lang="en-GB" sz="1000" b="1">
                <a:solidFill>
                  <a:schemeClr val="dk1"/>
                </a:solidFill>
                <a:latin typeface="Calibri"/>
                <a:ea typeface="Calibri"/>
                <a:cs typeface="Calibri"/>
                <a:sym typeface="Calibri"/>
              </a:rPr>
              <a:t>garden</a:t>
            </a:r>
            <a:r>
              <a:rPr lang="en-GB" sz="1000">
                <a:solidFill>
                  <a:schemeClr val="dk1"/>
                </a:solidFill>
                <a:latin typeface="Calibri"/>
                <a:ea typeface="Calibri"/>
                <a:cs typeface="Calibri"/>
                <a:sym typeface="Calibri"/>
              </a:rPr>
              <a:t>, where they grew various plants known for their healing powers such as </a:t>
            </a:r>
            <a:r>
              <a:rPr lang="en-GB" sz="1000" b="1">
                <a:solidFill>
                  <a:schemeClr val="dk1"/>
                </a:solidFill>
                <a:latin typeface="Calibri"/>
                <a:ea typeface="Calibri"/>
                <a:cs typeface="Calibri"/>
                <a:sym typeface="Calibri"/>
              </a:rPr>
              <a:t>clover</a:t>
            </a:r>
            <a:r>
              <a:rPr lang="en-GB" sz="1000">
                <a:solidFill>
                  <a:schemeClr val="dk1"/>
                </a:solidFill>
                <a:latin typeface="Calibri"/>
                <a:ea typeface="Calibri"/>
                <a:cs typeface="Calibri"/>
                <a:sym typeface="Calibri"/>
              </a:rPr>
              <a:t>.  </a:t>
            </a:r>
            <a:endParaRPr/>
          </a:p>
        </p:txBody>
      </p:sp>
      <p:sp>
        <p:nvSpPr>
          <p:cNvPr id="366" name="Google Shape;366;p21"/>
          <p:cNvSpPr txBox="1"/>
          <p:nvPr/>
        </p:nvSpPr>
        <p:spPr>
          <a:xfrm>
            <a:off x="1654855" y="3798847"/>
            <a:ext cx="3867300" cy="132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u="sng">
                <a:solidFill>
                  <a:schemeClr val="dk1"/>
                </a:solidFill>
                <a:latin typeface="Calibri"/>
                <a:ea typeface="Calibri"/>
                <a:cs typeface="Calibri"/>
                <a:sym typeface="Calibri"/>
              </a:rPr>
              <a:t>The early hospitals in Medieval Britain</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The first hospitals appeared in the </a:t>
            </a:r>
            <a:r>
              <a:rPr lang="en-GB" sz="1000" b="1">
                <a:solidFill>
                  <a:schemeClr val="dk1"/>
                </a:solidFill>
                <a:latin typeface="Calibri"/>
                <a:ea typeface="Calibri"/>
                <a:cs typeface="Calibri"/>
                <a:sym typeface="Calibri"/>
              </a:rPr>
              <a:t>growing towns </a:t>
            </a:r>
            <a:r>
              <a:rPr lang="en-GB" sz="1000">
                <a:solidFill>
                  <a:schemeClr val="dk1"/>
                </a:solidFill>
                <a:latin typeface="Calibri"/>
                <a:ea typeface="Calibri"/>
                <a:cs typeface="Calibri"/>
                <a:sym typeface="Calibri"/>
              </a:rPr>
              <a:t>of the 11</a:t>
            </a:r>
            <a:r>
              <a:rPr lang="en-GB" sz="1000" baseline="30000">
                <a:solidFill>
                  <a:schemeClr val="dk1"/>
                </a:solidFill>
                <a:latin typeface="Calibri"/>
                <a:ea typeface="Calibri"/>
                <a:cs typeface="Calibri"/>
                <a:sym typeface="Calibri"/>
              </a:rPr>
              <a:t>th</a:t>
            </a:r>
            <a:r>
              <a:rPr lang="en-GB" sz="1000">
                <a:solidFill>
                  <a:schemeClr val="dk1"/>
                </a:solidFill>
                <a:latin typeface="Calibri"/>
                <a:ea typeface="Calibri"/>
                <a:cs typeface="Calibri"/>
                <a:sym typeface="Calibri"/>
              </a:rPr>
              <a:t> century. The higher </a:t>
            </a:r>
            <a:r>
              <a:rPr lang="en-GB" sz="1000" b="1">
                <a:solidFill>
                  <a:schemeClr val="dk1"/>
                </a:solidFill>
                <a:latin typeface="Calibri"/>
                <a:ea typeface="Calibri"/>
                <a:cs typeface="Calibri"/>
                <a:sym typeface="Calibri"/>
              </a:rPr>
              <a:t>population</a:t>
            </a:r>
            <a:r>
              <a:rPr lang="en-GB" sz="1000">
                <a:solidFill>
                  <a:schemeClr val="dk1"/>
                </a:solidFill>
                <a:latin typeface="Calibri"/>
                <a:ea typeface="Calibri"/>
                <a:cs typeface="Calibri"/>
                <a:sym typeface="Calibri"/>
              </a:rPr>
              <a:t> of towns meant more people needed care.  The most famous hospital was </a:t>
            </a:r>
            <a:r>
              <a:rPr lang="en-GB" sz="1000" b="1">
                <a:solidFill>
                  <a:schemeClr val="dk1"/>
                </a:solidFill>
                <a:latin typeface="Calibri"/>
                <a:ea typeface="Calibri"/>
                <a:cs typeface="Calibri"/>
                <a:sym typeface="Calibri"/>
              </a:rPr>
              <a:t>St. Bartholomew’s in London </a:t>
            </a:r>
            <a:r>
              <a:rPr lang="en-GB" sz="1000">
                <a:solidFill>
                  <a:schemeClr val="dk1"/>
                </a:solidFill>
                <a:latin typeface="Calibri"/>
                <a:ea typeface="Calibri"/>
                <a:cs typeface="Calibri"/>
                <a:sym typeface="Calibri"/>
              </a:rPr>
              <a:t>which was founded in 1123.  Many were named after </a:t>
            </a:r>
            <a:r>
              <a:rPr lang="en-GB" sz="1000" b="1">
                <a:solidFill>
                  <a:schemeClr val="dk1"/>
                </a:solidFill>
                <a:latin typeface="Calibri"/>
                <a:ea typeface="Calibri"/>
                <a:cs typeface="Calibri"/>
                <a:sym typeface="Calibri"/>
              </a:rPr>
              <a:t>saints</a:t>
            </a:r>
            <a:r>
              <a:rPr lang="en-GB" sz="1000">
                <a:solidFill>
                  <a:schemeClr val="dk1"/>
                </a:solidFill>
                <a:latin typeface="Calibri"/>
                <a:ea typeface="Calibri"/>
                <a:cs typeface="Calibri"/>
                <a:sym typeface="Calibri"/>
              </a:rPr>
              <a:t> as further proof of their religious links. There were four types of hospital.  Some hospitals for </a:t>
            </a:r>
            <a:r>
              <a:rPr lang="en-GB" sz="1000" b="1">
                <a:solidFill>
                  <a:schemeClr val="dk1"/>
                </a:solidFill>
                <a:latin typeface="Calibri"/>
                <a:ea typeface="Calibri"/>
                <a:cs typeface="Calibri"/>
                <a:sym typeface="Calibri"/>
              </a:rPr>
              <a:t>lepers</a:t>
            </a:r>
            <a:r>
              <a:rPr lang="en-GB" sz="1000">
                <a:solidFill>
                  <a:schemeClr val="dk1"/>
                </a:solidFill>
                <a:latin typeface="Calibri"/>
                <a:ea typeface="Calibri"/>
                <a:cs typeface="Calibri"/>
                <a:sym typeface="Calibri"/>
              </a:rPr>
              <a:t>, for old and weak pilgrims, for the old and infirm and also </a:t>
            </a:r>
            <a:r>
              <a:rPr lang="en-GB" sz="1000" b="1">
                <a:solidFill>
                  <a:schemeClr val="dk1"/>
                </a:solidFill>
                <a:latin typeface="Calibri"/>
                <a:ea typeface="Calibri"/>
                <a:cs typeface="Calibri"/>
                <a:sym typeface="Calibri"/>
              </a:rPr>
              <a:t>alms-houses</a:t>
            </a:r>
            <a:r>
              <a:rPr lang="en-GB" sz="1000">
                <a:solidFill>
                  <a:schemeClr val="dk1"/>
                </a:solidFill>
                <a:latin typeface="Calibri"/>
                <a:ea typeface="Calibri"/>
                <a:cs typeface="Calibri"/>
                <a:sym typeface="Calibri"/>
              </a:rPr>
              <a:t> which were based on prayer and directly run by Church.  </a:t>
            </a:r>
            <a:endParaRPr/>
          </a:p>
        </p:txBody>
      </p:sp>
      <p:sp>
        <p:nvSpPr>
          <p:cNvPr id="367" name="Google Shape;367;p21"/>
          <p:cNvSpPr txBox="1"/>
          <p:nvPr/>
        </p:nvSpPr>
        <p:spPr>
          <a:xfrm>
            <a:off x="5592863" y="2721976"/>
            <a:ext cx="1946400" cy="1477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u="sng">
                <a:solidFill>
                  <a:schemeClr val="dk1"/>
                </a:solidFill>
                <a:latin typeface="Calibri"/>
                <a:ea typeface="Calibri"/>
                <a:cs typeface="Calibri"/>
                <a:sym typeface="Calibri"/>
              </a:rPr>
              <a:t>What were guild hospitals?</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As </a:t>
            </a:r>
            <a:r>
              <a:rPr lang="en-GB" sz="1000" b="1">
                <a:solidFill>
                  <a:schemeClr val="dk1"/>
                </a:solidFill>
                <a:latin typeface="Calibri"/>
                <a:ea typeface="Calibri"/>
                <a:cs typeface="Calibri"/>
                <a:sym typeface="Calibri"/>
              </a:rPr>
              <a:t>towns grew </a:t>
            </a:r>
            <a:r>
              <a:rPr lang="en-GB" sz="1000">
                <a:solidFill>
                  <a:schemeClr val="dk1"/>
                </a:solidFill>
                <a:latin typeface="Calibri"/>
                <a:ea typeface="Calibri"/>
                <a:cs typeface="Calibri"/>
                <a:sym typeface="Calibri"/>
              </a:rPr>
              <a:t>further, smaller hospitals were built by ‘</a:t>
            </a:r>
            <a:r>
              <a:rPr lang="en-GB" sz="1000" b="1">
                <a:solidFill>
                  <a:schemeClr val="dk1"/>
                </a:solidFill>
                <a:latin typeface="Calibri"/>
                <a:ea typeface="Calibri"/>
                <a:cs typeface="Calibri"/>
                <a:sym typeface="Calibri"/>
              </a:rPr>
              <a:t>guilds</a:t>
            </a:r>
            <a:r>
              <a:rPr lang="en-GB" sz="1000">
                <a:solidFill>
                  <a:schemeClr val="dk1"/>
                </a:solidFill>
                <a:latin typeface="Calibri"/>
                <a:ea typeface="Calibri"/>
                <a:cs typeface="Calibri"/>
                <a:sym typeface="Calibri"/>
              </a:rPr>
              <a:t>’.  Guilds were organisations that wealthier townspeople had a profession in such as </a:t>
            </a:r>
            <a:r>
              <a:rPr lang="en-GB" sz="1000" b="1">
                <a:solidFill>
                  <a:schemeClr val="dk1"/>
                </a:solidFill>
                <a:latin typeface="Calibri"/>
                <a:ea typeface="Calibri"/>
                <a:cs typeface="Calibri"/>
                <a:sym typeface="Calibri"/>
              </a:rPr>
              <a:t>shoemakers</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blacksmiths</a:t>
            </a:r>
            <a:r>
              <a:rPr lang="en-GB" sz="1000">
                <a:solidFill>
                  <a:schemeClr val="dk1"/>
                </a:solidFill>
                <a:latin typeface="Calibri"/>
                <a:ea typeface="Calibri"/>
                <a:cs typeface="Calibri"/>
                <a:sym typeface="Calibri"/>
              </a:rPr>
              <a:t>.  These hospitals cared for guild members as their work was seen as important.  </a:t>
            </a:r>
            <a:endParaRPr/>
          </a:p>
        </p:txBody>
      </p:sp>
      <p:sp>
        <p:nvSpPr>
          <p:cNvPr id="368" name="Google Shape;368;p21"/>
          <p:cNvSpPr txBox="1"/>
          <p:nvPr/>
        </p:nvSpPr>
        <p:spPr>
          <a:xfrm>
            <a:off x="8792102" y="2568592"/>
            <a:ext cx="3287700" cy="1947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1" u="sng">
                <a:solidFill>
                  <a:schemeClr val="dk1"/>
                </a:solidFill>
                <a:latin typeface="Calibri"/>
                <a:ea typeface="Calibri"/>
                <a:cs typeface="Calibri"/>
                <a:sym typeface="Calibri"/>
              </a:rPr>
              <a:t>Advantages of home care</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Of course, during this time, rural villages </a:t>
            </a:r>
            <a:r>
              <a:rPr lang="en-GB" sz="1000" b="1">
                <a:solidFill>
                  <a:schemeClr val="dk1"/>
                </a:solidFill>
                <a:latin typeface="Calibri"/>
                <a:ea typeface="Calibri"/>
                <a:cs typeface="Calibri"/>
                <a:sym typeface="Calibri"/>
              </a:rPr>
              <a:t>were very isolated </a:t>
            </a:r>
            <a:r>
              <a:rPr lang="en-GB" sz="1000">
                <a:solidFill>
                  <a:schemeClr val="dk1"/>
                </a:solidFill>
                <a:latin typeface="Calibri"/>
                <a:ea typeface="Calibri"/>
                <a:cs typeface="Calibri"/>
                <a:sym typeface="Calibri"/>
              </a:rPr>
              <a:t>and reaching a hospital could be extremely difficult if not impossible.  This made home care even more valuable. Women in the home were often </a:t>
            </a:r>
            <a:r>
              <a:rPr lang="en-GB" sz="1000" b="1">
                <a:solidFill>
                  <a:schemeClr val="dk1"/>
                </a:solidFill>
                <a:latin typeface="Calibri"/>
                <a:ea typeface="Calibri"/>
                <a:cs typeface="Calibri"/>
                <a:sym typeface="Calibri"/>
              </a:rPr>
              <a:t>more respected</a:t>
            </a:r>
            <a:r>
              <a:rPr lang="en-GB" sz="1000">
                <a:solidFill>
                  <a:schemeClr val="dk1"/>
                </a:solidFill>
                <a:latin typeface="Calibri"/>
                <a:ea typeface="Calibri"/>
                <a:cs typeface="Calibri"/>
                <a:sym typeface="Calibri"/>
              </a:rPr>
              <a:t> than physicians. Many women understood keeping </a:t>
            </a:r>
            <a:r>
              <a:rPr lang="en-GB" sz="1000" b="1">
                <a:solidFill>
                  <a:schemeClr val="dk1"/>
                </a:solidFill>
                <a:latin typeface="Calibri"/>
                <a:ea typeface="Calibri"/>
                <a:cs typeface="Calibri"/>
                <a:sym typeface="Calibri"/>
              </a:rPr>
              <a:t>clean</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warm</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well</a:t>
            </a:r>
            <a:r>
              <a:rPr lang="en-GB" sz="1000">
                <a:solidFill>
                  <a:schemeClr val="dk1"/>
                </a:solidFill>
                <a:latin typeface="Calibri"/>
                <a:ea typeface="Calibri"/>
                <a:cs typeface="Calibri"/>
                <a:sym typeface="Calibri"/>
              </a:rPr>
              <a:t> </a:t>
            </a:r>
            <a:r>
              <a:rPr lang="en-GB" sz="1000" b="1">
                <a:solidFill>
                  <a:schemeClr val="dk1"/>
                </a:solidFill>
                <a:latin typeface="Calibri"/>
                <a:ea typeface="Calibri"/>
                <a:cs typeface="Calibri"/>
                <a:sym typeface="Calibri"/>
              </a:rPr>
              <a:t>fed</a:t>
            </a:r>
            <a:r>
              <a:rPr lang="en-GB" sz="1000">
                <a:solidFill>
                  <a:schemeClr val="dk1"/>
                </a:solidFill>
                <a:latin typeface="Calibri"/>
                <a:ea typeface="Calibri"/>
                <a:cs typeface="Calibri"/>
                <a:sym typeface="Calibri"/>
              </a:rPr>
              <a:t>.  It is likely that some women even carried out their own </a:t>
            </a:r>
            <a:r>
              <a:rPr lang="en-GB" sz="1000" b="1">
                <a:solidFill>
                  <a:schemeClr val="dk1"/>
                </a:solidFill>
                <a:latin typeface="Calibri"/>
                <a:ea typeface="Calibri"/>
                <a:cs typeface="Calibri"/>
                <a:sym typeface="Calibri"/>
              </a:rPr>
              <a:t>purging</a:t>
            </a:r>
            <a:r>
              <a:rPr lang="en-GB" sz="1000">
                <a:solidFill>
                  <a:schemeClr val="dk1"/>
                </a:solidFill>
                <a:latin typeface="Calibri"/>
                <a:ea typeface="Calibri"/>
                <a:cs typeface="Calibri"/>
                <a:sym typeface="Calibri"/>
              </a:rPr>
              <a:t> and </a:t>
            </a:r>
            <a:r>
              <a:rPr lang="en-GB" sz="1000" b="1">
                <a:solidFill>
                  <a:schemeClr val="dk1"/>
                </a:solidFill>
                <a:latin typeface="Calibri"/>
                <a:ea typeface="Calibri"/>
                <a:cs typeface="Calibri"/>
                <a:sym typeface="Calibri"/>
              </a:rPr>
              <a:t>blood-lettings</a:t>
            </a:r>
            <a:r>
              <a:rPr lang="en-GB" sz="1000">
                <a:solidFill>
                  <a:schemeClr val="dk1"/>
                </a:solidFill>
                <a:latin typeface="Calibri"/>
                <a:ea typeface="Calibri"/>
                <a:cs typeface="Calibri"/>
                <a:sym typeface="Calibri"/>
              </a:rPr>
              <a:t> in place of visiting a barber surgeon or a quack. Wives had knowledge about remedies passed down to them and had the added advantage of being able to </a:t>
            </a:r>
            <a:r>
              <a:rPr lang="en-GB" sz="1000" b="1">
                <a:solidFill>
                  <a:schemeClr val="dk1"/>
                </a:solidFill>
                <a:latin typeface="Calibri"/>
                <a:ea typeface="Calibri"/>
                <a:cs typeface="Calibri"/>
                <a:sym typeface="Calibri"/>
              </a:rPr>
              <a:t>observe </a:t>
            </a:r>
            <a:r>
              <a:rPr lang="en-GB" sz="1000">
                <a:solidFill>
                  <a:schemeClr val="dk1"/>
                </a:solidFill>
                <a:latin typeface="Calibri"/>
                <a:ea typeface="Calibri"/>
                <a:cs typeface="Calibri"/>
                <a:sym typeface="Calibri"/>
              </a:rPr>
              <a:t>a patient’s symptoms over a longer period.</a:t>
            </a:r>
            <a:endParaRPr/>
          </a:p>
        </p:txBody>
      </p:sp>
      <p:sp>
        <p:nvSpPr>
          <p:cNvPr id="369" name="Google Shape;369;p21"/>
          <p:cNvSpPr txBox="1"/>
          <p:nvPr/>
        </p:nvSpPr>
        <p:spPr>
          <a:xfrm>
            <a:off x="1654856" y="5181052"/>
            <a:ext cx="3867300" cy="1631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u="sng">
                <a:solidFill>
                  <a:schemeClr val="dk1"/>
                </a:solidFill>
                <a:latin typeface="Calibri"/>
                <a:ea typeface="Calibri"/>
                <a:cs typeface="Calibri"/>
                <a:sym typeface="Calibri"/>
              </a:rPr>
              <a:t>Who were the main patients in a Medieval Hospital?</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Hospitals cared for the most </a:t>
            </a:r>
            <a:r>
              <a:rPr lang="en-GB" sz="1000" b="1">
                <a:solidFill>
                  <a:schemeClr val="dk1"/>
                </a:solidFill>
                <a:latin typeface="Calibri"/>
                <a:ea typeface="Calibri"/>
                <a:cs typeface="Calibri"/>
                <a:sym typeface="Calibri"/>
              </a:rPr>
              <a:t>vulnerable</a:t>
            </a:r>
            <a:r>
              <a:rPr lang="en-GB" sz="1000">
                <a:solidFill>
                  <a:schemeClr val="dk1"/>
                </a:solidFill>
                <a:latin typeface="Calibri"/>
                <a:ea typeface="Calibri"/>
                <a:cs typeface="Calibri"/>
                <a:sym typeface="Calibri"/>
              </a:rPr>
              <a:t> in society, specifically the </a:t>
            </a:r>
            <a:r>
              <a:rPr lang="en-GB" sz="1000" b="1">
                <a:solidFill>
                  <a:schemeClr val="dk1"/>
                </a:solidFill>
                <a:latin typeface="Calibri"/>
                <a:ea typeface="Calibri"/>
                <a:cs typeface="Calibri"/>
                <a:sym typeface="Calibri"/>
              </a:rPr>
              <a:t>elderly</a:t>
            </a:r>
            <a:r>
              <a:rPr lang="en-GB" sz="1000">
                <a:solidFill>
                  <a:schemeClr val="dk1"/>
                </a:solidFill>
                <a:latin typeface="Calibri"/>
                <a:ea typeface="Calibri"/>
                <a:cs typeface="Calibri"/>
                <a:sym typeface="Calibri"/>
              </a:rPr>
              <a:t> and the </a:t>
            </a:r>
            <a:r>
              <a:rPr lang="en-GB" sz="1000" b="1">
                <a:solidFill>
                  <a:schemeClr val="dk1"/>
                </a:solidFill>
                <a:latin typeface="Calibri"/>
                <a:ea typeface="Calibri"/>
                <a:cs typeface="Calibri"/>
                <a:sym typeface="Calibri"/>
              </a:rPr>
              <a:t>infirm</a:t>
            </a:r>
            <a:r>
              <a:rPr lang="en-GB" sz="1000">
                <a:solidFill>
                  <a:schemeClr val="dk1"/>
                </a:solidFill>
                <a:latin typeface="Calibri"/>
                <a:ea typeface="Calibri"/>
                <a:cs typeface="Calibri"/>
                <a:sym typeface="Calibri"/>
              </a:rPr>
              <a:t>. It was rare for a person with a </a:t>
            </a:r>
            <a:r>
              <a:rPr lang="en-GB" sz="1000" b="1">
                <a:solidFill>
                  <a:schemeClr val="dk1"/>
                </a:solidFill>
                <a:latin typeface="Calibri"/>
                <a:ea typeface="Calibri"/>
                <a:cs typeface="Calibri"/>
                <a:sym typeface="Calibri"/>
              </a:rPr>
              <a:t>terminal illness </a:t>
            </a:r>
            <a:r>
              <a:rPr lang="en-GB" sz="1000">
                <a:solidFill>
                  <a:schemeClr val="dk1"/>
                </a:solidFill>
                <a:latin typeface="Calibri"/>
                <a:ea typeface="Calibri"/>
                <a:cs typeface="Calibri"/>
                <a:sym typeface="Calibri"/>
              </a:rPr>
              <a:t>(one that will result in death) would be taken in as there was a fear that this illness would spread. </a:t>
            </a:r>
            <a:r>
              <a:rPr lang="en-GB" sz="1000" b="1">
                <a:solidFill>
                  <a:schemeClr val="dk1"/>
                </a:solidFill>
                <a:latin typeface="Calibri"/>
                <a:ea typeface="Calibri"/>
                <a:cs typeface="Calibri"/>
                <a:sym typeface="Calibri"/>
              </a:rPr>
              <a:t>Bridgewater Hospital </a:t>
            </a:r>
            <a:r>
              <a:rPr lang="en-GB" sz="1000">
                <a:solidFill>
                  <a:schemeClr val="dk1"/>
                </a:solidFill>
                <a:latin typeface="Calibri"/>
                <a:ea typeface="Calibri"/>
                <a:cs typeface="Calibri"/>
                <a:sym typeface="Calibri"/>
              </a:rPr>
              <a:t>stated : </a:t>
            </a:r>
            <a:r>
              <a:rPr lang="en-GB" sz="1000" i="1">
                <a:solidFill>
                  <a:schemeClr val="dk1"/>
                </a:solidFill>
                <a:latin typeface="Calibri"/>
                <a:ea typeface="Calibri"/>
                <a:cs typeface="Calibri"/>
                <a:sym typeface="Calibri"/>
              </a:rPr>
              <a:t>No lepers, lunatics, or persons having contagious disease, and no pregnant women, and no intolerable persons, even though they be poor and infirm, are to be admitted to the house. If any are admitted by mistake, they are to be expelled as soon as possible. And when the other poor and infirm have recovered they are to be let out without delay.</a:t>
            </a:r>
            <a:endParaRPr/>
          </a:p>
        </p:txBody>
      </p:sp>
      <p:pic>
        <p:nvPicPr>
          <p:cNvPr id="370" name="Google Shape;370;p21" descr="Cartoon Nun"/>
          <p:cNvPicPr preferRelativeResize="0"/>
          <p:nvPr/>
        </p:nvPicPr>
        <p:blipFill rotWithShape="1">
          <a:blip r:embed="rId7">
            <a:alphaModFix/>
          </a:blip>
          <a:srcRect b="23751"/>
          <a:stretch/>
        </p:blipFill>
        <p:spPr>
          <a:xfrm>
            <a:off x="1645501" y="1381139"/>
            <a:ext cx="930555" cy="1210009"/>
          </a:xfrm>
          <a:prstGeom prst="rect">
            <a:avLst/>
          </a:prstGeom>
          <a:noFill/>
          <a:ln>
            <a:noFill/>
          </a:ln>
        </p:spPr>
      </p:pic>
      <p:pic>
        <p:nvPicPr>
          <p:cNvPr id="371" name="Google Shape;371;p21"/>
          <p:cNvPicPr preferRelativeResize="0"/>
          <p:nvPr/>
        </p:nvPicPr>
        <p:blipFill rotWithShape="1">
          <a:blip r:embed="rId8">
            <a:alphaModFix/>
          </a:blip>
          <a:srcRect l="11463" t="7641" r="9858" b="15636"/>
          <a:stretch/>
        </p:blipFill>
        <p:spPr>
          <a:xfrm>
            <a:off x="7593763" y="2739027"/>
            <a:ext cx="1143893" cy="1476350"/>
          </a:xfrm>
          <a:prstGeom prst="rect">
            <a:avLst/>
          </a:prstGeom>
          <a:noFill/>
          <a:ln>
            <a:noFill/>
          </a:ln>
        </p:spPr>
      </p:pic>
      <p:pic>
        <p:nvPicPr>
          <p:cNvPr id="372" name="Google Shape;372;p21"/>
          <p:cNvPicPr preferRelativeResize="0"/>
          <p:nvPr/>
        </p:nvPicPr>
        <p:blipFill rotWithShape="1">
          <a:blip r:embed="rId9">
            <a:alphaModFix/>
          </a:blip>
          <a:srcRect/>
          <a:stretch/>
        </p:blipFill>
        <p:spPr>
          <a:xfrm>
            <a:off x="10482715" y="4337434"/>
            <a:ext cx="1651656" cy="2484190"/>
          </a:xfrm>
          <a:prstGeom prst="rect">
            <a:avLst/>
          </a:prstGeom>
          <a:noFill/>
          <a:ln>
            <a:noFill/>
          </a:ln>
        </p:spPr>
      </p:pic>
      <p:sp>
        <p:nvSpPr>
          <p:cNvPr id="373" name="Google Shape;373;p21"/>
          <p:cNvSpPr txBox="1"/>
          <p:nvPr/>
        </p:nvSpPr>
        <p:spPr>
          <a:xfrm>
            <a:off x="8792102" y="4563432"/>
            <a:ext cx="1956000" cy="2254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1" u="sng">
                <a:solidFill>
                  <a:schemeClr val="dk1"/>
                </a:solidFill>
                <a:latin typeface="Calibri"/>
                <a:ea typeface="Calibri"/>
                <a:cs typeface="Calibri"/>
                <a:sym typeface="Calibri"/>
              </a:rPr>
              <a:t>The role of women as midwives</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Women were </a:t>
            </a:r>
            <a:r>
              <a:rPr lang="en-GB" sz="1000" b="1">
                <a:solidFill>
                  <a:schemeClr val="dk1"/>
                </a:solidFill>
                <a:latin typeface="Calibri"/>
                <a:ea typeface="Calibri"/>
                <a:cs typeface="Calibri"/>
                <a:sym typeface="Calibri"/>
              </a:rPr>
              <a:t>midwives </a:t>
            </a:r>
            <a:r>
              <a:rPr lang="en-GB" sz="1000">
                <a:solidFill>
                  <a:schemeClr val="dk1"/>
                </a:solidFill>
                <a:latin typeface="Calibri"/>
                <a:ea typeface="Calibri"/>
                <a:cs typeface="Calibri"/>
                <a:sym typeface="Calibri"/>
              </a:rPr>
              <a:t>and</a:t>
            </a:r>
            <a:r>
              <a:rPr lang="en-GB" sz="1000" b="1">
                <a:solidFill>
                  <a:schemeClr val="dk1"/>
                </a:solidFill>
                <a:latin typeface="Calibri"/>
                <a:ea typeface="Calibri"/>
                <a:cs typeface="Calibri"/>
                <a:sym typeface="Calibri"/>
              </a:rPr>
              <a:t> </a:t>
            </a:r>
            <a:r>
              <a:rPr lang="en-GB" sz="1000">
                <a:solidFill>
                  <a:schemeClr val="dk1"/>
                </a:solidFill>
                <a:latin typeface="Calibri"/>
                <a:ea typeface="Calibri"/>
                <a:cs typeface="Calibri"/>
                <a:sym typeface="Calibri"/>
              </a:rPr>
              <a:t>most women gave birth in their home.  In towns, midwives even became </a:t>
            </a:r>
            <a:r>
              <a:rPr lang="en-GB" sz="1000" b="1">
                <a:solidFill>
                  <a:schemeClr val="dk1"/>
                </a:solidFill>
                <a:latin typeface="Calibri"/>
                <a:ea typeface="Calibri"/>
                <a:cs typeface="Calibri"/>
                <a:sym typeface="Calibri"/>
              </a:rPr>
              <a:t>apprentices, </a:t>
            </a:r>
            <a:r>
              <a:rPr lang="en-GB" sz="1000">
                <a:solidFill>
                  <a:schemeClr val="dk1"/>
                </a:solidFill>
                <a:latin typeface="Calibri"/>
                <a:ea typeface="Calibri"/>
                <a:cs typeface="Calibri"/>
                <a:sym typeface="Calibri"/>
              </a:rPr>
              <a:t>had </a:t>
            </a:r>
            <a:r>
              <a:rPr lang="en-GB" sz="1000" b="1">
                <a:solidFill>
                  <a:schemeClr val="dk1"/>
                </a:solidFill>
                <a:latin typeface="Calibri"/>
                <a:ea typeface="Calibri"/>
                <a:cs typeface="Calibri"/>
                <a:sym typeface="Calibri"/>
              </a:rPr>
              <a:t>official licences</a:t>
            </a:r>
            <a:r>
              <a:rPr lang="en-GB" sz="1000">
                <a:solidFill>
                  <a:schemeClr val="dk1"/>
                </a:solidFill>
                <a:latin typeface="Calibri"/>
                <a:ea typeface="Calibri"/>
                <a:cs typeface="Calibri"/>
                <a:sym typeface="Calibri"/>
              </a:rPr>
              <a:t> and were </a:t>
            </a:r>
            <a:r>
              <a:rPr lang="en-GB" sz="1000" b="1">
                <a:solidFill>
                  <a:schemeClr val="dk1"/>
                </a:solidFill>
                <a:latin typeface="Calibri"/>
                <a:ea typeface="Calibri"/>
                <a:cs typeface="Calibri"/>
                <a:sym typeface="Calibri"/>
              </a:rPr>
              <a:t>paid</a:t>
            </a:r>
            <a:r>
              <a:rPr lang="en-GB" sz="1000">
                <a:solidFill>
                  <a:schemeClr val="dk1"/>
                </a:solidFill>
                <a:latin typeface="Calibri"/>
                <a:ea typeface="Calibri"/>
                <a:cs typeface="Calibri"/>
                <a:sym typeface="Calibri"/>
              </a:rPr>
              <a:t> which made them professional.  Women were able to qualify as </a:t>
            </a:r>
            <a:r>
              <a:rPr lang="en-GB" sz="1000" b="1">
                <a:solidFill>
                  <a:schemeClr val="dk1"/>
                </a:solidFill>
                <a:latin typeface="Calibri"/>
                <a:ea typeface="Calibri"/>
                <a:cs typeface="Calibri"/>
                <a:sym typeface="Calibri"/>
              </a:rPr>
              <a:t>surgeons</a:t>
            </a:r>
            <a:r>
              <a:rPr lang="en-GB" sz="1000">
                <a:solidFill>
                  <a:schemeClr val="dk1"/>
                </a:solidFill>
                <a:latin typeface="Calibri"/>
                <a:ea typeface="Calibri"/>
                <a:cs typeface="Calibri"/>
                <a:sym typeface="Calibri"/>
              </a:rPr>
              <a:t> by working as midwives but not allowed to become physicians. Midwives would have a </a:t>
            </a:r>
            <a:r>
              <a:rPr lang="en-GB" sz="1000" b="1">
                <a:solidFill>
                  <a:schemeClr val="dk1"/>
                </a:solidFill>
                <a:latin typeface="Calibri"/>
                <a:ea typeface="Calibri"/>
                <a:cs typeface="Calibri"/>
                <a:sym typeface="Calibri"/>
              </a:rPr>
              <a:t>huge impact </a:t>
            </a:r>
            <a:r>
              <a:rPr lang="en-GB" sz="1000">
                <a:solidFill>
                  <a:schemeClr val="dk1"/>
                </a:solidFill>
                <a:latin typeface="Calibri"/>
                <a:ea typeface="Calibri"/>
                <a:cs typeface="Calibri"/>
                <a:sym typeface="Calibri"/>
              </a:rPr>
              <a:t>in a village or town where they visited the homes of women to help give birth.</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38278</Words>
  <Application>Microsoft Office PowerPoint</Application>
  <PresentationFormat>Widescreen</PresentationFormat>
  <Paragraphs>2192</Paragraphs>
  <Slides>45</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Comic Sans MS</vt:lpstr>
      <vt:lpstr>Noto Sans Symbols</vt:lpstr>
      <vt:lpstr>Office Theme</vt:lpstr>
      <vt:lpstr>Medieval Medicine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Renaissance Medicine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Industrial Medicine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Modern Medicine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Medieval Medicine</dc:title>
  <cp:lastModifiedBy>Alice Goldsmith</cp:lastModifiedBy>
  <cp:revision>1</cp:revision>
  <dcterms:modified xsi:type="dcterms:W3CDTF">2024-05-02T08:42:30Z</dcterms:modified>
</cp:coreProperties>
</file>