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j2awAgKe6+2AD9PD7YEiMjruU4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F7C1B6B-8B0F-4DEF-B2AA-12008CCB82C3}">
  <a:tblStyle styleId="{2F7C1B6B-8B0F-4DEF-B2AA-12008CCB82C3}"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b="off" i="off"/>
      <a:tcStyle>
        <a:fill>
          <a:solidFill>
            <a:srgbClr val="D0DEEF"/>
          </a:solidFill>
        </a:fill>
      </a:tcStyle>
    </a:band1H>
    <a:band2H>
      <a:tcTxStyle b="off" i="off"/>
    </a:band2H>
    <a:band1V>
      <a:tcTxStyle b="off" i="off"/>
      <a:tcStyle>
        <a:fill>
          <a:solidFill>
            <a:srgbClr val="D0DEEF"/>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9758d402d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g29758d402d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9" name="Google Shape;349;g29758d402d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6" name="Google Shape;376;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3" name="Google Shape;413;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8" name="Google Shape;428;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5" name="Google Shape;445;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5" name="Google Shape;465;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5" name="Google Shape;485;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3" name="Google Shape;533;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38" name="Google Shape;138;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9"/>
          <p:cNvSpPr/>
          <p:nvPr>
            <p:ph idx="2" type="pic"/>
          </p:nvPr>
        </p:nvSpPr>
        <p:spPr>
          <a:xfrm>
            <a:off x="5183188" y="987425"/>
            <a:ext cx="6172200" cy="4873625"/>
          </a:xfrm>
          <a:prstGeom prst="rect">
            <a:avLst/>
          </a:prstGeom>
          <a:noFill/>
          <a:ln>
            <a:noFill/>
          </a:ln>
        </p:spPr>
      </p:sp>
      <p:sp>
        <p:nvSpPr>
          <p:cNvPr id="68" name="Google Shape;68;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0.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36.png"/><Relationship Id="rId5"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22.jpg"/><Relationship Id="rId5" Type="http://schemas.openxmlformats.org/officeDocument/2006/relationships/image" Target="../media/image17.png"/><Relationship Id="rId6" Type="http://schemas.openxmlformats.org/officeDocument/2006/relationships/image" Target="../media/image21.png"/><Relationship Id="rId7" Type="http://schemas.openxmlformats.org/officeDocument/2006/relationships/image" Target="../media/image27.png"/><Relationship Id="rId8" Type="http://schemas.openxmlformats.org/officeDocument/2006/relationships/image" Target="../media/image4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1.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5.png"/><Relationship Id="rId4" Type="http://schemas.openxmlformats.org/officeDocument/2006/relationships/image" Target="../media/image28.png"/><Relationship Id="rId5" Type="http://schemas.openxmlformats.org/officeDocument/2006/relationships/image" Target="../media/image37.png"/><Relationship Id="rId6"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3.jp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9.png"/><Relationship Id="rId4" Type="http://schemas.openxmlformats.org/officeDocument/2006/relationships/image" Target="../media/image42.png"/><Relationship Id="rId5"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5.jp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23.png"/><Relationship Id="rId5" Type="http://schemas.openxmlformats.org/officeDocument/2006/relationships/image" Target="../media/image13.png"/><Relationship Id="rId6" Type="http://schemas.openxmlformats.org/officeDocument/2006/relationships/image" Target="../media/image11.png"/><Relationship Id="rId7"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nvSpPr>
        <p:spPr>
          <a:xfrm>
            <a:off x="105879" y="67377"/>
            <a:ext cx="8033888" cy="400110"/>
          </a:xfrm>
          <a:prstGeom prst="rect">
            <a:avLst/>
          </a:prstGeom>
          <a:solidFill>
            <a:srgbClr val="FEE599"/>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Calibri"/>
                <a:ea typeface="Calibri"/>
                <a:cs typeface="Calibri"/>
                <a:sym typeface="Calibri"/>
              </a:rPr>
              <a:t>An introduction to Superpower Relations and the Cold War 1941-1991.</a:t>
            </a:r>
            <a:endParaRPr b="0" i="0" sz="1400" u="none" cap="none" strike="noStrike">
              <a:solidFill>
                <a:srgbClr val="000000"/>
              </a:solidFill>
              <a:latin typeface="Arial"/>
              <a:ea typeface="Arial"/>
              <a:cs typeface="Arial"/>
              <a:sym typeface="Arial"/>
            </a:endParaRPr>
          </a:p>
        </p:txBody>
      </p:sp>
      <p:sp>
        <p:nvSpPr>
          <p:cNvPr id="90" name="Google Shape;90;p1"/>
          <p:cNvSpPr txBox="1"/>
          <p:nvPr/>
        </p:nvSpPr>
        <p:spPr>
          <a:xfrm>
            <a:off x="105870" y="561721"/>
            <a:ext cx="2938119" cy="101566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sng" cap="none" strike="noStrike">
                <a:solidFill>
                  <a:schemeClr val="dk1"/>
                </a:solidFill>
                <a:latin typeface="Calibri"/>
                <a:ea typeface="Calibri"/>
                <a:cs typeface="Calibri"/>
                <a:sym typeface="Calibri"/>
              </a:rPr>
              <a:t>Key Questions: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What was the </a:t>
            </a:r>
            <a:r>
              <a:rPr b="1" i="0" lang="en-GB" sz="1200" u="none" cap="none" strike="noStrike">
                <a:solidFill>
                  <a:schemeClr val="dk1"/>
                </a:solidFill>
                <a:latin typeface="Calibri"/>
                <a:ea typeface="Calibri"/>
                <a:cs typeface="Calibri"/>
                <a:sym typeface="Calibri"/>
              </a:rPr>
              <a:t>Cold War</a:t>
            </a:r>
            <a:r>
              <a:rPr b="0" i="0" lang="en-GB" sz="12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200"/>
              <a:buFont typeface="Noto Sans Symbols"/>
              <a:buChar char="❑"/>
            </a:pPr>
            <a:r>
              <a:rPr b="1" i="0" lang="en-GB" sz="1200" u="none" cap="none" strike="noStrike">
                <a:solidFill>
                  <a:schemeClr val="dk1"/>
                </a:solidFill>
                <a:latin typeface="Calibri"/>
                <a:ea typeface="Calibri"/>
                <a:cs typeface="Calibri"/>
                <a:sym typeface="Calibri"/>
              </a:rPr>
              <a:t>When </a:t>
            </a:r>
            <a:r>
              <a:rPr b="0" i="0" lang="en-GB" sz="1200" u="none" cap="none" strike="noStrike">
                <a:solidFill>
                  <a:schemeClr val="dk1"/>
                </a:solidFill>
                <a:latin typeface="Calibri"/>
                <a:ea typeface="Calibri"/>
                <a:cs typeface="Calibri"/>
                <a:sym typeface="Calibri"/>
              </a:rPr>
              <a:t>was the Cold War?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What was ‘</a:t>
            </a:r>
            <a:r>
              <a:rPr b="1" i="0" lang="en-GB" sz="1200" u="none" cap="none" strike="noStrike">
                <a:solidFill>
                  <a:schemeClr val="dk1"/>
                </a:solidFill>
                <a:latin typeface="Calibri"/>
                <a:ea typeface="Calibri"/>
                <a:cs typeface="Calibri"/>
                <a:sym typeface="Calibri"/>
              </a:rPr>
              <a:t>East</a:t>
            </a:r>
            <a:r>
              <a:rPr b="0" i="0" lang="en-GB" sz="1200" u="none" cap="none" strike="noStrike">
                <a:solidFill>
                  <a:schemeClr val="dk1"/>
                </a:solidFill>
                <a:latin typeface="Calibri"/>
                <a:ea typeface="Calibri"/>
                <a:cs typeface="Calibri"/>
                <a:sym typeface="Calibri"/>
              </a:rPr>
              <a:t>’ and ‘</a:t>
            </a:r>
            <a:r>
              <a:rPr b="1" i="0" lang="en-GB" sz="1200" u="none" cap="none" strike="noStrike">
                <a:solidFill>
                  <a:schemeClr val="dk1"/>
                </a:solidFill>
                <a:latin typeface="Calibri"/>
                <a:ea typeface="Calibri"/>
                <a:cs typeface="Calibri"/>
                <a:sym typeface="Calibri"/>
              </a:rPr>
              <a:t>West</a:t>
            </a:r>
            <a:r>
              <a:rPr b="0" i="0" lang="en-GB" sz="12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What is </a:t>
            </a:r>
            <a:r>
              <a:rPr b="1" i="0" lang="en-GB" sz="1200" u="none" cap="none" strike="noStrike">
                <a:solidFill>
                  <a:schemeClr val="dk1"/>
                </a:solidFill>
                <a:latin typeface="Calibri"/>
                <a:ea typeface="Calibri"/>
                <a:cs typeface="Calibri"/>
                <a:sym typeface="Calibri"/>
              </a:rPr>
              <a:t>Communism</a:t>
            </a:r>
            <a:r>
              <a:rPr b="0" i="0" lang="en-GB" sz="1200" u="none" cap="none" strike="noStrike">
                <a:solidFill>
                  <a:schemeClr val="dk1"/>
                </a:solidFill>
                <a:latin typeface="Calibri"/>
                <a:ea typeface="Calibri"/>
                <a:cs typeface="Calibri"/>
                <a:sym typeface="Calibri"/>
              </a:rPr>
              <a:t> and </a:t>
            </a:r>
            <a:r>
              <a:rPr b="1" i="0" lang="en-GB" sz="1200" u="none" cap="none" strike="noStrike">
                <a:solidFill>
                  <a:schemeClr val="dk1"/>
                </a:solidFill>
                <a:latin typeface="Calibri"/>
                <a:ea typeface="Calibri"/>
                <a:cs typeface="Calibri"/>
                <a:sym typeface="Calibri"/>
              </a:rPr>
              <a:t>Capitalism</a:t>
            </a:r>
            <a:r>
              <a:rPr b="0" i="0" lang="en-GB" sz="12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91" name="Google Shape;91;p1"/>
          <p:cNvSpPr txBox="1"/>
          <p:nvPr/>
        </p:nvSpPr>
        <p:spPr>
          <a:xfrm>
            <a:off x="3144254" y="561721"/>
            <a:ext cx="4995512" cy="101566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Calibri"/>
                <a:ea typeface="Calibri"/>
                <a:cs typeface="Calibri"/>
                <a:sym typeface="Calibri"/>
              </a:rPr>
              <a:t>The ‘</a:t>
            </a:r>
            <a:r>
              <a:rPr b="1" i="0" lang="en-GB" sz="1200" u="none" cap="none" strike="noStrike">
                <a:solidFill>
                  <a:schemeClr val="dk1"/>
                </a:solidFill>
                <a:latin typeface="Calibri"/>
                <a:ea typeface="Calibri"/>
                <a:cs typeface="Calibri"/>
                <a:sym typeface="Calibri"/>
              </a:rPr>
              <a:t>Cold War</a:t>
            </a:r>
            <a:r>
              <a:rPr b="0" i="0" lang="en-GB" sz="1200" u="none" cap="none" strike="noStrike">
                <a:solidFill>
                  <a:schemeClr val="dk1"/>
                </a:solidFill>
                <a:latin typeface="Calibri"/>
                <a:ea typeface="Calibri"/>
                <a:cs typeface="Calibri"/>
                <a:sym typeface="Calibri"/>
              </a:rPr>
              <a:t>’ is a term used to describe the </a:t>
            </a:r>
            <a:r>
              <a:rPr b="1" i="0" lang="en-GB" sz="1200" u="none" cap="none" strike="noStrike">
                <a:solidFill>
                  <a:schemeClr val="dk1"/>
                </a:solidFill>
                <a:latin typeface="Calibri"/>
                <a:ea typeface="Calibri"/>
                <a:cs typeface="Calibri"/>
                <a:sym typeface="Calibri"/>
              </a:rPr>
              <a:t>relationship </a:t>
            </a:r>
            <a:r>
              <a:rPr b="0" i="0" lang="en-GB" sz="1200" u="none" cap="none" strike="noStrike">
                <a:solidFill>
                  <a:schemeClr val="dk1"/>
                </a:solidFill>
                <a:latin typeface="Calibri"/>
                <a:ea typeface="Calibri"/>
                <a:cs typeface="Calibri"/>
                <a:sym typeface="Calibri"/>
              </a:rPr>
              <a:t>between the </a:t>
            </a:r>
            <a:r>
              <a:rPr b="1" i="0" lang="en-GB" sz="1200" u="none" cap="none" strike="noStrike">
                <a:solidFill>
                  <a:schemeClr val="dk1"/>
                </a:solidFill>
                <a:latin typeface="Calibri"/>
                <a:ea typeface="Calibri"/>
                <a:cs typeface="Calibri"/>
                <a:sym typeface="Calibri"/>
              </a:rPr>
              <a:t>USA</a:t>
            </a:r>
            <a:r>
              <a:rPr b="0" i="0" lang="en-GB" sz="1200" u="none" cap="none" strike="noStrike">
                <a:solidFill>
                  <a:schemeClr val="dk1"/>
                </a:solidFill>
                <a:latin typeface="Calibri"/>
                <a:ea typeface="Calibri"/>
                <a:cs typeface="Calibri"/>
                <a:sym typeface="Calibri"/>
              </a:rPr>
              <a:t> and the </a:t>
            </a:r>
            <a:r>
              <a:rPr b="1" i="0" lang="en-GB" sz="1200" u="none" cap="none" strike="noStrike">
                <a:solidFill>
                  <a:schemeClr val="dk1"/>
                </a:solidFill>
                <a:latin typeface="Calibri"/>
                <a:ea typeface="Calibri"/>
                <a:cs typeface="Calibri"/>
                <a:sym typeface="Calibri"/>
              </a:rPr>
              <a:t>Soviet Union (USSR) </a:t>
            </a:r>
            <a:r>
              <a:rPr b="0" i="0" lang="en-GB" sz="1200" u="none" cap="none" strike="noStrike">
                <a:solidFill>
                  <a:schemeClr val="dk1"/>
                </a:solidFill>
                <a:latin typeface="Calibri"/>
                <a:ea typeface="Calibri"/>
                <a:cs typeface="Calibri"/>
                <a:sym typeface="Calibri"/>
              </a:rPr>
              <a:t>after the Second World War.  No direct fighting took place between the two countries.  However, there was a high level of </a:t>
            </a:r>
            <a:r>
              <a:rPr b="1" i="0" lang="en-GB" sz="1200" u="none" cap="none" strike="noStrike">
                <a:solidFill>
                  <a:schemeClr val="dk1"/>
                </a:solidFill>
                <a:latin typeface="Calibri"/>
                <a:ea typeface="Calibri"/>
                <a:cs typeface="Calibri"/>
                <a:sym typeface="Calibri"/>
              </a:rPr>
              <a:t>tension</a:t>
            </a:r>
            <a:r>
              <a:rPr b="0" i="0" lang="en-GB" sz="1200" u="none" cap="none" strike="noStrike">
                <a:solidFill>
                  <a:schemeClr val="dk1"/>
                </a:solidFill>
                <a:latin typeface="Calibri"/>
                <a:ea typeface="Calibri"/>
                <a:cs typeface="Calibri"/>
                <a:sym typeface="Calibri"/>
              </a:rPr>
              <a:t> between them due to the threats made from each side.  For many, the Cold War, was a ‘</a:t>
            </a:r>
            <a:r>
              <a:rPr b="1" i="0" lang="en-GB" sz="1200" u="none" cap="none" strike="noStrike">
                <a:solidFill>
                  <a:schemeClr val="dk1"/>
                </a:solidFill>
                <a:latin typeface="Calibri"/>
                <a:ea typeface="Calibri"/>
                <a:cs typeface="Calibri"/>
                <a:sym typeface="Calibri"/>
              </a:rPr>
              <a:t>war of words</a:t>
            </a:r>
            <a:r>
              <a:rPr b="0" i="0" lang="en-GB" sz="1200" u="none" cap="none" strike="noStrike">
                <a:solidFill>
                  <a:schemeClr val="dk1"/>
                </a:solidFill>
                <a:latin typeface="Calibri"/>
                <a:ea typeface="Calibri"/>
                <a:cs typeface="Calibri"/>
                <a:sym typeface="Calibri"/>
              </a:rPr>
              <a:t>’ sent from one side against the other.</a:t>
            </a:r>
            <a:endParaRPr b="0" i="0" sz="1400" u="none" cap="none" strike="noStrike">
              <a:solidFill>
                <a:srgbClr val="000000"/>
              </a:solidFill>
              <a:latin typeface="Arial"/>
              <a:ea typeface="Arial"/>
              <a:cs typeface="Arial"/>
              <a:sym typeface="Arial"/>
            </a:endParaRPr>
          </a:p>
        </p:txBody>
      </p:sp>
      <p:sp>
        <p:nvSpPr>
          <p:cNvPr id="92" name="Google Shape;92;p1"/>
          <p:cNvSpPr txBox="1"/>
          <p:nvPr/>
        </p:nvSpPr>
        <p:spPr>
          <a:xfrm>
            <a:off x="102668" y="1671618"/>
            <a:ext cx="11983453" cy="646331"/>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Calibri"/>
                <a:ea typeface="Calibri"/>
                <a:cs typeface="Calibri"/>
                <a:sym typeface="Calibri"/>
              </a:rPr>
              <a:t>The USA and the Soviet Union were the world’s </a:t>
            </a:r>
            <a:r>
              <a:rPr b="1" i="0" lang="en-GB" sz="1200" u="none" cap="none" strike="noStrike">
                <a:solidFill>
                  <a:schemeClr val="dk1"/>
                </a:solidFill>
                <a:latin typeface="Calibri"/>
                <a:ea typeface="Calibri"/>
                <a:cs typeface="Calibri"/>
                <a:sym typeface="Calibri"/>
              </a:rPr>
              <a:t>two superpowers </a:t>
            </a:r>
            <a:r>
              <a:rPr b="0" i="0" lang="en-GB" sz="1200" u="none" cap="none" strike="noStrike">
                <a:solidFill>
                  <a:schemeClr val="dk1"/>
                </a:solidFill>
                <a:latin typeface="Calibri"/>
                <a:ea typeface="Calibri"/>
                <a:cs typeface="Calibri"/>
                <a:sym typeface="Calibri"/>
              </a:rPr>
              <a:t>after </a:t>
            </a:r>
            <a:r>
              <a:rPr b="1" i="0" lang="en-GB" sz="1200" u="none" cap="none" strike="noStrike">
                <a:solidFill>
                  <a:schemeClr val="dk1"/>
                </a:solidFill>
                <a:latin typeface="Calibri"/>
                <a:ea typeface="Calibri"/>
                <a:cs typeface="Calibri"/>
                <a:sym typeface="Calibri"/>
              </a:rPr>
              <a:t>1945</a:t>
            </a:r>
            <a:r>
              <a:rPr b="0" i="0" lang="en-GB" sz="1200" u="none" cap="none" strike="noStrike">
                <a:solidFill>
                  <a:schemeClr val="dk1"/>
                </a:solidFill>
                <a:latin typeface="Calibri"/>
                <a:ea typeface="Calibri"/>
                <a:cs typeface="Calibri"/>
                <a:sym typeface="Calibri"/>
              </a:rPr>
              <a:t>.  Both sides wanted to </a:t>
            </a:r>
            <a:r>
              <a:rPr b="1" i="0" lang="en-GB" sz="1200" u="none" cap="none" strike="noStrike">
                <a:solidFill>
                  <a:schemeClr val="dk1"/>
                </a:solidFill>
                <a:latin typeface="Calibri"/>
                <a:ea typeface="Calibri"/>
                <a:cs typeface="Calibri"/>
                <a:sym typeface="Calibri"/>
              </a:rPr>
              <a:t>prove </a:t>
            </a:r>
            <a:r>
              <a:rPr b="0" i="0" lang="en-GB" sz="1200" u="none" cap="none" strike="noStrike">
                <a:solidFill>
                  <a:schemeClr val="dk1"/>
                </a:solidFill>
                <a:latin typeface="Calibri"/>
                <a:ea typeface="Calibri"/>
                <a:cs typeface="Calibri"/>
                <a:sym typeface="Calibri"/>
              </a:rPr>
              <a:t>that their system of government and their </a:t>
            </a:r>
            <a:r>
              <a:rPr b="1" i="0" lang="en-GB" sz="1200" u="none" cap="none" strike="noStrike">
                <a:solidFill>
                  <a:schemeClr val="dk1"/>
                </a:solidFill>
                <a:latin typeface="Calibri"/>
                <a:ea typeface="Calibri"/>
                <a:cs typeface="Calibri"/>
                <a:sym typeface="Calibri"/>
              </a:rPr>
              <a:t>ideology</a:t>
            </a:r>
            <a:r>
              <a:rPr b="0" i="0" lang="en-GB" sz="1200" u="none" cap="none" strike="noStrike">
                <a:solidFill>
                  <a:schemeClr val="dk1"/>
                </a:solidFill>
                <a:latin typeface="Calibri"/>
                <a:ea typeface="Calibri"/>
                <a:cs typeface="Calibri"/>
                <a:sym typeface="Calibri"/>
              </a:rPr>
              <a:t> (ideas) were the best.  These two different ideas were called ‘</a:t>
            </a:r>
            <a:r>
              <a:rPr b="1" i="0" lang="en-GB" sz="1200" u="none" cap="none" strike="noStrike">
                <a:solidFill>
                  <a:schemeClr val="dk1"/>
                </a:solidFill>
                <a:latin typeface="Calibri"/>
                <a:ea typeface="Calibri"/>
                <a:cs typeface="Calibri"/>
                <a:sym typeface="Calibri"/>
              </a:rPr>
              <a:t>Capitalism</a:t>
            </a:r>
            <a:r>
              <a:rPr b="0" i="0" lang="en-GB" sz="1200" u="none" cap="none" strike="noStrike">
                <a:solidFill>
                  <a:schemeClr val="dk1"/>
                </a:solidFill>
                <a:latin typeface="Calibri"/>
                <a:ea typeface="Calibri"/>
                <a:cs typeface="Calibri"/>
                <a:sym typeface="Calibri"/>
              </a:rPr>
              <a:t>’ and ‘</a:t>
            </a:r>
            <a:r>
              <a:rPr b="1" i="0" lang="en-GB" sz="1200" u="none" cap="none" strike="noStrike">
                <a:solidFill>
                  <a:schemeClr val="dk1"/>
                </a:solidFill>
                <a:latin typeface="Calibri"/>
                <a:ea typeface="Calibri"/>
                <a:cs typeface="Calibri"/>
                <a:sym typeface="Calibri"/>
              </a:rPr>
              <a:t>Communism</a:t>
            </a:r>
            <a:r>
              <a:rPr b="0" i="0" lang="en-GB" sz="1200" u="none" cap="none" strike="noStrike">
                <a:solidFill>
                  <a:schemeClr val="dk1"/>
                </a:solidFill>
                <a:latin typeface="Calibri"/>
                <a:ea typeface="Calibri"/>
                <a:cs typeface="Calibri"/>
                <a:sym typeface="Calibri"/>
              </a:rPr>
              <a:t>’. Increased media coverage during this time, meant millions around the world were fearful of a </a:t>
            </a:r>
            <a:r>
              <a:rPr b="1" i="0" lang="en-GB" sz="1200" u="none" cap="none" strike="noStrike">
                <a:solidFill>
                  <a:schemeClr val="dk1"/>
                </a:solidFill>
                <a:latin typeface="Calibri"/>
                <a:ea typeface="Calibri"/>
                <a:cs typeface="Calibri"/>
                <a:sym typeface="Calibri"/>
              </a:rPr>
              <a:t>nuclear war</a:t>
            </a:r>
            <a:r>
              <a:rPr b="0" i="0" lang="en-GB" sz="1200" u="none" cap="none" strike="noStrike">
                <a:solidFill>
                  <a:schemeClr val="dk1"/>
                </a:solidFill>
                <a:latin typeface="Calibri"/>
                <a:ea typeface="Calibri"/>
                <a:cs typeface="Calibri"/>
                <a:sym typeface="Calibri"/>
              </a:rPr>
              <a:t>.  The Cold War officially ended in </a:t>
            </a:r>
            <a:r>
              <a:rPr b="1" i="0" lang="en-GB" sz="1200" u="none" cap="none" strike="noStrike">
                <a:solidFill>
                  <a:schemeClr val="dk1"/>
                </a:solidFill>
                <a:latin typeface="Calibri"/>
                <a:ea typeface="Calibri"/>
                <a:cs typeface="Calibri"/>
                <a:sym typeface="Calibri"/>
              </a:rPr>
              <a:t>1991</a:t>
            </a:r>
            <a:r>
              <a:rPr b="0" i="0" lang="en-GB" sz="1200" u="none" cap="none" strike="noStrike">
                <a:solidFill>
                  <a:schemeClr val="dk1"/>
                </a:solidFill>
                <a:latin typeface="Calibri"/>
                <a:ea typeface="Calibri"/>
                <a:cs typeface="Calibri"/>
                <a:sym typeface="Calibri"/>
              </a:rPr>
              <a:t>, when the Soviet Union broke up into smaller states.  However, aspects of the Cold War remain today with the relationship between Russia and the USA. </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a:off x="102668" y="2393920"/>
            <a:ext cx="11983453" cy="338554"/>
          </a:xfrm>
          <a:custGeom>
            <a:rect b="b" l="l" r="r" t="t"/>
            <a:pathLst>
              <a:path extrusionOk="0" fill="none" h="338554" w="11983453">
                <a:moveTo>
                  <a:pt x="0" y="0"/>
                </a:moveTo>
                <a:cubicBezTo>
                  <a:pt x="104039" y="3483"/>
                  <a:pt x="157658" y="10252"/>
                  <a:pt x="306244" y="0"/>
                </a:cubicBezTo>
                <a:cubicBezTo>
                  <a:pt x="454830" y="-10252"/>
                  <a:pt x="617705" y="-21304"/>
                  <a:pt x="852157" y="0"/>
                </a:cubicBezTo>
                <a:cubicBezTo>
                  <a:pt x="1086609" y="21304"/>
                  <a:pt x="1008852" y="6474"/>
                  <a:pt x="1158400" y="0"/>
                </a:cubicBezTo>
                <a:cubicBezTo>
                  <a:pt x="1307948" y="-6474"/>
                  <a:pt x="1402146" y="771"/>
                  <a:pt x="1584479" y="0"/>
                </a:cubicBezTo>
                <a:cubicBezTo>
                  <a:pt x="1766812" y="-771"/>
                  <a:pt x="1810712" y="3859"/>
                  <a:pt x="1890723" y="0"/>
                </a:cubicBezTo>
                <a:cubicBezTo>
                  <a:pt x="1970734" y="-3859"/>
                  <a:pt x="2496291" y="4767"/>
                  <a:pt x="2676305" y="0"/>
                </a:cubicBezTo>
                <a:cubicBezTo>
                  <a:pt x="2856319" y="-4767"/>
                  <a:pt x="3117541" y="-9026"/>
                  <a:pt x="3342052" y="0"/>
                </a:cubicBezTo>
                <a:cubicBezTo>
                  <a:pt x="3566563" y="9026"/>
                  <a:pt x="3723336" y="-15936"/>
                  <a:pt x="3887965" y="0"/>
                </a:cubicBezTo>
                <a:cubicBezTo>
                  <a:pt x="4052594" y="15936"/>
                  <a:pt x="4357827" y="22928"/>
                  <a:pt x="4673547" y="0"/>
                </a:cubicBezTo>
                <a:cubicBezTo>
                  <a:pt x="4989267" y="-22928"/>
                  <a:pt x="5357720" y="20504"/>
                  <a:pt x="5578963" y="0"/>
                </a:cubicBezTo>
                <a:cubicBezTo>
                  <a:pt x="5800206" y="-20504"/>
                  <a:pt x="6268757" y="-40026"/>
                  <a:pt x="6484380" y="0"/>
                </a:cubicBezTo>
                <a:cubicBezTo>
                  <a:pt x="6700003" y="40026"/>
                  <a:pt x="6841153" y="25935"/>
                  <a:pt x="7030292" y="0"/>
                </a:cubicBezTo>
                <a:cubicBezTo>
                  <a:pt x="7219431" y="-25935"/>
                  <a:pt x="7359622" y="17384"/>
                  <a:pt x="7576205" y="0"/>
                </a:cubicBezTo>
                <a:cubicBezTo>
                  <a:pt x="7792788" y="-17384"/>
                  <a:pt x="7966531" y="-24446"/>
                  <a:pt x="8122118" y="0"/>
                </a:cubicBezTo>
                <a:cubicBezTo>
                  <a:pt x="8277705" y="24446"/>
                  <a:pt x="8592146" y="-940"/>
                  <a:pt x="8787866" y="0"/>
                </a:cubicBezTo>
                <a:cubicBezTo>
                  <a:pt x="8983586" y="940"/>
                  <a:pt x="9002996" y="9970"/>
                  <a:pt x="9094109" y="0"/>
                </a:cubicBezTo>
                <a:cubicBezTo>
                  <a:pt x="9185222" y="-9970"/>
                  <a:pt x="9379491" y="1483"/>
                  <a:pt x="9520188" y="0"/>
                </a:cubicBezTo>
                <a:cubicBezTo>
                  <a:pt x="9660885" y="-1483"/>
                  <a:pt x="10170297" y="-40732"/>
                  <a:pt x="10425604" y="0"/>
                </a:cubicBezTo>
                <a:cubicBezTo>
                  <a:pt x="10680911" y="40732"/>
                  <a:pt x="10950881" y="21916"/>
                  <a:pt x="11091351" y="0"/>
                </a:cubicBezTo>
                <a:cubicBezTo>
                  <a:pt x="11231821" y="-21916"/>
                  <a:pt x="11610915" y="8154"/>
                  <a:pt x="11983453" y="0"/>
                </a:cubicBezTo>
                <a:cubicBezTo>
                  <a:pt x="11981381" y="162113"/>
                  <a:pt x="11994496" y="170921"/>
                  <a:pt x="11983453" y="338554"/>
                </a:cubicBezTo>
                <a:cubicBezTo>
                  <a:pt x="11816235" y="321503"/>
                  <a:pt x="11714695" y="344425"/>
                  <a:pt x="11557375" y="338554"/>
                </a:cubicBezTo>
                <a:cubicBezTo>
                  <a:pt x="11400055" y="332683"/>
                  <a:pt x="11088587" y="329548"/>
                  <a:pt x="10651958" y="338554"/>
                </a:cubicBezTo>
                <a:cubicBezTo>
                  <a:pt x="10215329" y="347560"/>
                  <a:pt x="10426998" y="317842"/>
                  <a:pt x="10225880" y="338554"/>
                </a:cubicBezTo>
                <a:cubicBezTo>
                  <a:pt x="10024762" y="359266"/>
                  <a:pt x="9755477" y="367004"/>
                  <a:pt x="9320463" y="338554"/>
                </a:cubicBezTo>
                <a:cubicBezTo>
                  <a:pt x="8885449" y="310104"/>
                  <a:pt x="8862132" y="359016"/>
                  <a:pt x="8534882" y="338554"/>
                </a:cubicBezTo>
                <a:cubicBezTo>
                  <a:pt x="8207632" y="318092"/>
                  <a:pt x="8264576" y="348074"/>
                  <a:pt x="8108803" y="338554"/>
                </a:cubicBezTo>
                <a:cubicBezTo>
                  <a:pt x="7953030" y="329034"/>
                  <a:pt x="7874979" y="326767"/>
                  <a:pt x="7802559" y="338554"/>
                </a:cubicBezTo>
                <a:cubicBezTo>
                  <a:pt x="7730139" y="350341"/>
                  <a:pt x="7477027" y="364705"/>
                  <a:pt x="7256647" y="338554"/>
                </a:cubicBezTo>
                <a:cubicBezTo>
                  <a:pt x="7036267" y="312403"/>
                  <a:pt x="6853145" y="341432"/>
                  <a:pt x="6710734" y="338554"/>
                </a:cubicBezTo>
                <a:cubicBezTo>
                  <a:pt x="6568323" y="335676"/>
                  <a:pt x="6172140" y="367107"/>
                  <a:pt x="5925152" y="338554"/>
                </a:cubicBezTo>
                <a:cubicBezTo>
                  <a:pt x="5678164" y="310001"/>
                  <a:pt x="5265010" y="374587"/>
                  <a:pt x="5019735" y="338554"/>
                </a:cubicBezTo>
                <a:cubicBezTo>
                  <a:pt x="4774460" y="302521"/>
                  <a:pt x="4762704" y="349212"/>
                  <a:pt x="4593657" y="338554"/>
                </a:cubicBezTo>
                <a:cubicBezTo>
                  <a:pt x="4424610" y="327896"/>
                  <a:pt x="4103693" y="338432"/>
                  <a:pt x="3927910" y="338554"/>
                </a:cubicBezTo>
                <a:cubicBezTo>
                  <a:pt x="3752127" y="338676"/>
                  <a:pt x="3750842" y="335646"/>
                  <a:pt x="3621666" y="338554"/>
                </a:cubicBezTo>
                <a:cubicBezTo>
                  <a:pt x="3492490" y="341462"/>
                  <a:pt x="3199335" y="330809"/>
                  <a:pt x="2836084" y="338554"/>
                </a:cubicBezTo>
                <a:cubicBezTo>
                  <a:pt x="2472833" y="346299"/>
                  <a:pt x="2445549" y="366672"/>
                  <a:pt x="2170336" y="338554"/>
                </a:cubicBezTo>
                <a:cubicBezTo>
                  <a:pt x="1895123" y="310436"/>
                  <a:pt x="1693908" y="297514"/>
                  <a:pt x="1264920" y="338554"/>
                </a:cubicBezTo>
                <a:cubicBezTo>
                  <a:pt x="835932" y="379594"/>
                  <a:pt x="1045723" y="330038"/>
                  <a:pt x="958676" y="338554"/>
                </a:cubicBezTo>
                <a:cubicBezTo>
                  <a:pt x="871629" y="347070"/>
                  <a:pt x="447342" y="330370"/>
                  <a:pt x="0" y="338554"/>
                </a:cubicBezTo>
                <a:cubicBezTo>
                  <a:pt x="-635" y="192826"/>
                  <a:pt x="10495" y="81462"/>
                  <a:pt x="0" y="0"/>
                </a:cubicBezTo>
                <a:close/>
              </a:path>
              <a:path extrusionOk="0" h="338554" w="11983453">
                <a:moveTo>
                  <a:pt x="0" y="0"/>
                </a:moveTo>
                <a:cubicBezTo>
                  <a:pt x="115137" y="-8616"/>
                  <a:pt x="377248" y="-25136"/>
                  <a:pt x="545913" y="0"/>
                </a:cubicBezTo>
                <a:cubicBezTo>
                  <a:pt x="714578" y="25136"/>
                  <a:pt x="1071081" y="21756"/>
                  <a:pt x="1451329" y="0"/>
                </a:cubicBezTo>
                <a:cubicBezTo>
                  <a:pt x="1831577" y="-21756"/>
                  <a:pt x="2082486" y="-21901"/>
                  <a:pt x="2356746" y="0"/>
                </a:cubicBezTo>
                <a:cubicBezTo>
                  <a:pt x="2631006" y="21901"/>
                  <a:pt x="2720046" y="-13310"/>
                  <a:pt x="3022493" y="0"/>
                </a:cubicBezTo>
                <a:cubicBezTo>
                  <a:pt x="3324940" y="13310"/>
                  <a:pt x="3392857" y="-21667"/>
                  <a:pt x="3568406" y="0"/>
                </a:cubicBezTo>
                <a:cubicBezTo>
                  <a:pt x="3743955" y="21667"/>
                  <a:pt x="3810253" y="-481"/>
                  <a:pt x="3874650" y="0"/>
                </a:cubicBezTo>
                <a:cubicBezTo>
                  <a:pt x="3939047" y="481"/>
                  <a:pt x="4447460" y="2105"/>
                  <a:pt x="4660232" y="0"/>
                </a:cubicBezTo>
                <a:cubicBezTo>
                  <a:pt x="4873004" y="-2105"/>
                  <a:pt x="5109900" y="-36761"/>
                  <a:pt x="5445814" y="0"/>
                </a:cubicBezTo>
                <a:cubicBezTo>
                  <a:pt x="5781728" y="36761"/>
                  <a:pt x="5641694" y="9915"/>
                  <a:pt x="5752057" y="0"/>
                </a:cubicBezTo>
                <a:cubicBezTo>
                  <a:pt x="5862420" y="-9915"/>
                  <a:pt x="6239999" y="7671"/>
                  <a:pt x="6657474" y="0"/>
                </a:cubicBezTo>
                <a:cubicBezTo>
                  <a:pt x="7074949" y="-7671"/>
                  <a:pt x="7261629" y="-6779"/>
                  <a:pt x="7562890" y="0"/>
                </a:cubicBezTo>
                <a:cubicBezTo>
                  <a:pt x="7864151" y="6779"/>
                  <a:pt x="8045266" y="-108"/>
                  <a:pt x="8468307" y="0"/>
                </a:cubicBezTo>
                <a:cubicBezTo>
                  <a:pt x="8891348" y="108"/>
                  <a:pt x="8785272" y="-9813"/>
                  <a:pt x="9014220" y="0"/>
                </a:cubicBezTo>
                <a:cubicBezTo>
                  <a:pt x="9243168" y="9813"/>
                  <a:pt x="9498228" y="-44994"/>
                  <a:pt x="9919636" y="0"/>
                </a:cubicBezTo>
                <a:cubicBezTo>
                  <a:pt x="10341044" y="44994"/>
                  <a:pt x="10254963" y="20188"/>
                  <a:pt x="10345714" y="0"/>
                </a:cubicBezTo>
                <a:cubicBezTo>
                  <a:pt x="10436465" y="-20188"/>
                  <a:pt x="10689219" y="5113"/>
                  <a:pt x="11011462" y="0"/>
                </a:cubicBezTo>
                <a:cubicBezTo>
                  <a:pt x="11333705" y="-5113"/>
                  <a:pt x="11784217" y="46719"/>
                  <a:pt x="11983453" y="0"/>
                </a:cubicBezTo>
                <a:cubicBezTo>
                  <a:pt x="11984300" y="88507"/>
                  <a:pt x="11992286" y="266501"/>
                  <a:pt x="11983453" y="338554"/>
                </a:cubicBezTo>
                <a:cubicBezTo>
                  <a:pt x="11896903" y="350809"/>
                  <a:pt x="11775584" y="326198"/>
                  <a:pt x="11677209" y="338554"/>
                </a:cubicBezTo>
                <a:cubicBezTo>
                  <a:pt x="11578834" y="350910"/>
                  <a:pt x="11287030" y="329302"/>
                  <a:pt x="11011462" y="338554"/>
                </a:cubicBezTo>
                <a:cubicBezTo>
                  <a:pt x="10735894" y="347806"/>
                  <a:pt x="10723934" y="354197"/>
                  <a:pt x="10465549" y="338554"/>
                </a:cubicBezTo>
                <a:cubicBezTo>
                  <a:pt x="10207164" y="322911"/>
                  <a:pt x="10238864" y="340014"/>
                  <a:pt x="10159305" y="338554"/>
                </a:cubicBezTo>
                <a:cubicBezTo>
                  <a:pt x="10079746" y="337094"/>
                  <a:pt x="9764078" y="354353"/>
                  <a:pt x="9613392" y="338554"/>
                </a:cubicBezTo>
                <a:cubicBezTo>
                  <a:pt x="9462706" y="322755"/>
                  <a:pt x="8954153" y="304104"/>
                  <a:pt x="8707976" y="338554"/>
                </a:cubicBezTo>
                <a:cubicBezTo>
                  <a:pt x="8461799" y="373004"/>
                  <a:pt x="8213222" y="304220"/>
                  <a:pt x="7802559" y="338554"/>
                </a:cubicBezTo>
                <a:cubicBezTo>
                  <a:pt x="7391896" y="372888"/>
                  <a:pt x="7318769" y="323529"/>
                  <a:pt x="7136812" y="338554"/>
                </a:cubicBezTo>
                <a:cubicBezTo>
                  <a:pt x="6954855" y="353579"/>
                  <a:pt x="6664794" y="333268"/>
                  <a:pt x="6471065" y="338554"/>
                </a:cubicBezTo>
                <a:cubicBezTo>
                  <a:pt x="6277336" y="343840"/>
                  <a:pt x="6004744" y="334797"/>
                  <a:pt x="5805317" y="338554"/>
                </a:cubicBezTo>
                <a:cubicBezTo>
                  <a:pt x="5605890" y="342311"/>
                  <a:pt x="5512794" y="346951"/>
                  <a:pt x="5259404" y="338554"/>
                </a:cubicBezTo>
                <a:cubicBezTo>
                  <a:pt x="5006014" y="330157"/>
                  <a:pt x="5041039" y="342136"/>
                  <a:pt x="4833326" y="338554"/>
                </a:cubicBezTo>
                <a:cubicBezTo>
                  <a:pt x="4625613" y="334972"/>
                  <a:pt x="4351007" y="320162"/>
                  <a:pt x="4167579" y="338554"/>
                </a:cubicBezTo>
                <a:cubicBezTo>
                  <a:pt x="3984151" y="356946"/>
                  <a:pt x="3662879" y="305395"/>
                  <a:pt x="3381997" y="338554"/>
                </a:cubicBezTo>
                <a:cubicBezTo>
                  <a:pt x="3101115" y="371713"/>
                  <a:pt x="3047151" y="355704"/>
                  <a:pt x="2836084" y="338554"/>
                </a:cubicBezTo>
                <a:cubicBezTo>
                  <a:pt x="2625017" y="321404"/>
                  <a:pt x="2354425" y="336053"/>
                  <a:pt x="1930667" y="338554"/>
                </a:cubicBezTo>
                <a:cubicBezTo>
                  <a:pt x="1506909" y="341055"/>
                  <a:pt x="1770895" y="323490"/>
                  <a:pt x="1624424" y="338554"/>
                </a:cubicBezTo>
                <a:cubicBezTo>
                  <a:pt x="1477953" y="353618"/>
                  <a:pt x="1305216" y="335248"/>
                  <a:pt x="1078511" y="338554"/>
                </a:cubicBezTo>
                <a:cubicBezTo>
                  <a:pt x="851806" y="341860"/>
                  <a:pt x="532941" y="391771"/>
                  <a:pt x="0" y="338554"/>
                </a:cubicBezTo>
                <a:cubicBezTo>
                  <a:pt x="-4781" y="198585"/>
                  <a:pt x="8957" y="128475"/>
                  <a:pt x="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Calibri"/>
                <a:ea typeface="Calibri"/>
                <a:cs typeface="Calibri"/>
                <a:sym typeface="Calibri"/>
              </a:rPr>
              <a:t>How did the superpowers try to compete against each other?</a:t>
            </a:r>
            <a:endParaRPr b="0" i="0" sz="1400" u="none" cap="none" strike="noStrike">
              <a:solidFill>
                <a:srgbClr val="000000"/>
              </a:solidFill>
              <a:latin typeface="Arial"/>
              <a:ea typeface="Arial"/>
              <a:cs typeface="Arial"/>
              <a:sym typeface="Arial"/>
            </a:endParaRPr>
          </a:p>
        </p:txBody>
      </p:sp>
      <p:graphicFrame>
        <p:nvGraphicFramePr>
          <p:cNvPr id="94" name="Google Shape;94;p1"/>
          <p:cNvGraphicFramePr/>
          <p:nvPr/>
        </p:nvGraphicFramePr>
        <p:xfrm>
          <a:off x="102668" y="2814497"/>
          <a:ext cx="3000000" cy="3000000"/>
        </p:xfrm>
        <a:graphic>
          <a:graphicData uri="http://schemas.openxmlformats.org/drawingml/2006/table">
            <a:tbl>
              <a:tblPr bandRow="1" firstRow="1">
                <a:noFill/>
                <a:tableStyleId>{2F7C1B6B-8B0F-4DEF-B2AA-12008CCB82C3}</a:tableStyleId>
              </a:tblPr>
              <a:tblGrid>
                <a:gridCol w="2396700"/>
                <a:gridCol w="2261950"/>
                <a:gridCol w="2213800"/>
                <a:gridCol w="2541075"/>
                <a:gridCol w="2569950"/>
              </a:tblGrid>
              <a:tr h="152525">
                <a:tc>
                  <a:txBody>
                    <a:bodyPr/>
                    <a:lstStyle/>
                    <a:p>
                      <a:pPr indent="0" lvl="0" marL="0" marR="0" rtl="0" algn="ctr">
                        <a:lnSpc>
                          <a:spcPct val="100000"/>
                        </a:lnSpc>
                        <a:spcBef>
                          <a:spcPts val="0"/>
                        </a:spcBef>
                        <a:spcAft>
                          <a:spcPts val="0"/>
                        </a:spcAft>
                        <a:buClr>
                          <a:srgbClr val="000000"/>
                        </a:buClr>
                        <a:buSzPts val="1600"/>
                        <a:buFont typeface="Arial"/>
                        <a:buNone/>
                      </a:pPr>
                      <a:r>
                        <a:rPr lang="en-GB" sz="1600" u="none" cap="none" strike="noStrike">
                          <a:solidFill>
                            <a:srgbClr val="000000"/>
                          </a:solidFill>
                        </a:rPr>
                        <a:t>Spies </a:t>
                      </a:r>
                      <a:endParaRPr sz="1600" u="none" cap="none" strike="noStrike">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599"/>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GB" sz="1600" u="none" cap="none" strike="noStrike">
                          <a:solidFill>
                            <a:srgbClr val="000000"/>
                          </a:solidFill>
                        </a:rPr>
                        <a:t>Media Propaganda</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599"/>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GB" sz="1600" u="none" cap="none" strike="noStrike">
                          <a:solidFill>
                            <a:srgbClr val="000000"/>
                          </a:solidFill>
                        </a:rPr>
                        <a:t>Finance</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599"/>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GB" sz="1600" u="none" cap="none" strike="noStrike">
                          <a:solidFill>
                            <a:srgbClr val="000000"/>
                          </a:solidFill>
                        </a:rPr>
                        <a:t>The Arms Race</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599"/>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GB" sz="1600" u="none" cap="none" strike="noStrike">
                          <a:solidFill>
                            <a:srgbClr val="000000"/>
                          </a:solidFill>
                        </a:rPr>
                        <a:t>The Space Race</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599"/>
                    </a:solidFill>
                  </a:tcPr>
                </a:tc>
              </a:tr>
              <a:tr h="370850">
                <a:tc>
                  <a:txBody>
                    <a:bodyPr/>
                    <a:lstStyle/>
                    <a:p>
                      <a:pPr indent="0" lvl="0" marL="0" marR="0" rtl="0" algn="l">
                        <a:lnSpc>
                          <a:spcPct val="100000"/>
                        </a:lnSpc>
                        <a:spcBef>
                          <a:spcPts val="0"/>
                        </a:spcBef>
                        <a:spcAft>
                          <a:spcPts val="0"/>
                        </a:spcAft>
                        <a:buClr>
                          <a:srgbClr val="000000"/>
                        </a:buClr>
                        <a:buSzPts val="1200"/>
                        <a:buFont typeface="Calibri"/>
                        <a:buNone/>
                      </a:pPr>
                      <a:r>
                        <a:rPr lang="en-GB" sz="1200" u="none" cap="none" strike="noStrike">
                          <a:solidFill>
                            <a:srgbClr val="000000"/>
                          </a:solidFill>
                        </a:rPr>
                        <a:t>Spies would be sent into each other’s or neighbouring countries to find out more about what each country were doing.</a:t>
                      </a:r>
                      <a:endParaRPr sz="1200" u="none" cap="none" strike="noStrike">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solidFill>
                            <a:srgbClr val="000000"/>
                          </a:solidFill>
                        </a:rPr>
                        <a:t>Both sides published and broadcast negative stories about each other to win the support of their public.</a:t>
                      </a:r>
                      <a:endParaRPr sz="1200" u="none" cap="none" strike="noStrike">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solidFill>
                            <a:srgbClr val="000000"/>
                          </a:solidFill>
                        </a:rPr>
                        <a:t>Both sides gave money to other states/groups who were willing to support them to get them on side.</a:t>
                      </a:r>
                      <a:endParaRPr sz="1200" u="none" cap="none" strike="noStrike">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solidFill>
                            <a:srgbClr val="000000"/>
                          </a:solidFill>
                        </a:rPr>
                        <a:t>Both sides competed to develop nuclear, long range (distance) weapons or defence systems.  The bigger and more powerful, the better.</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solidFill>
                            <a:srgbClr val="000000"/>
                          </a:solidFill>
                        </a:rPr>
                        <a:t>Both sides competed to put the first man in space, on the moon and into orbit – all to try and prove who was the most technologically advance.</a:t>
                      </a:r>
                      <a:endParaRPr sz="1200" u="none" cap="none" strike="noStrike">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95" name="Google Shape;95;p1"/>
          <p:cNvSpPr/>
          <p:nvPr/>
        </p:nvSpPr>
        <p:spPr>
          <a:xfrm>
            <a:off x="102668" y="4032565"/>
            <a:ext cx="11983453" cy="369332"/>
          </a:xfrm>
          <a:custGeom>
            <a:rect b="b" l="l" r="r" t="t"/>
            <a:pathLst>
              <a:path extrusionOk="0" fill="none" h="369332" w="11983453">
                <a:moveTo>
                  <a:pt x="0" y="0"/>
                </a:moveTo>
                <a:cubicBezTo>
                  <a:pt x="95629" y="4980"/>
                  <a:pt x="175867" y="13016"/>
                  <a:pt x="306244" y="0"/>
                </a:cubicBezTo>
                <a:cubicBezTo>
                  <a:pt x="436621" y="-13016"/>
                  <a:pt x="625924" y="-21390"/>
                  <a:pt x="852157" y="0"/>
                </a:cubicBezTo>
                <a:cubicBezTo>
                  <a:pt x="1078390" y="21390"/>
                  <a:pt x="1278929" y="5618"/>
                  <a:pt x="1398070" y="0"/>
                </a:cubicBezTo>
                <a:cubicBezTo>
                  <a:pt x="1517211" y="-5618"/>
                  <a:pt x="1642438" y="-13350"/>
                  <a:pt x="1824148" y="0"/>
                </a:cubicBezTo>
                <a:cubicBezTo>
                  <a:pt x="2005858" y="13350"/>
                  <a:pt x="2126209" y="-2330"/>
                  <a:pt x="2250226" y="0"/>
                </a:cubicBezTo>
                <a:cubicBezTo>
                  <a:pt x="2374243" y="2330"/>
                  <a:pt x="2884457" y="29990"/>
                  <a:pt x="3155643" y="0"/>
                </a:cubicBezTo>
                <a:cubicBezTo>
                  <a:pt x="3426829" y="-29990"/>
                  <a:pt x="3601504" y="-18507"/>
                  <a:pt x="3941225" y="0"/>
                </a:cubicBezTo>
                <a:cubicBezTo>
                  <a:pt x="4280946" y="18507"/>
                  <a:pt x="4177250" y="-14595"/>
                  <a:pt x="4247468" y="0"/>
                </a:cubicBezTo>
                <a:cubicBezTo>
                  <a:pt x="4317686" y="14595"/>
                  <a:pt x="4661973" y="6200"/>
                  <a:pt x="5033050" y="0"/>
                </a:cubicBezTo>
                <a:cubicBezTo>
                  <a:pt x="5404127" y="-6200"/>
                  <a:pt x="5218341" y="11607"/>
                  <a:pt x="5339294" y="0"/>
                </a:cubicBezTo>
                <a:cubicBezTo>
                  <a:pt x="5460247" y="-11607"/>
                  <a:pt x="5573496" y="15144"/>
                  <a:pt x="5765372" y="0"/>
                </a:cubicBezTo>
                <a:cubicBezTo>
                  <a:pt x="5957248" y="-15144"/>
                  <a:pt x="6249936" y="27644"/>
                  <a:pt x="6431120" y="0"/>
                </a:cubicBezTo>
                <a:cubicBezTo>
                  <a:pt x="6612304" y="-27644"/>
                  <a:pt x="6735401" y="-6410"/>
                  <a:pt x="6977033" y="0"/>
                </a:cubicBezTo>
                <a:cubicBezTo>
                  <a:pt x="7218665" y="6410"/>
                  <a:pt x="7140025" y="-5954"/>
                  <a:pt x="7283276" y="0"/>
                </a:cubicBezTo>
                <a:cubicBezTo>
                  <a:pt x="7426527" y="5954"/>
                  <a:pt x="7753607" y="-37637"/>
                  <a:pt x="8188693" y="0"/>
                </a:cubicBezTo>
                <a:cubicBezTo>
                  <a:pt x="8623779" y="37637"/>
                  <a:pt x="8786218" y="31285"/>
                  <a:pt x="8974275" y="0"/>
                </a:cubicBezTo>
                <a:cubicBezTo>
                  <a:pt x="9162332" y="-31285"/>
                  <a:pt x="9445626" y="-24208"/>
                  <a:pt x="9640022" y="0"/>
                </a:cubicBezTo>
                <a:cubicBezTo>
                  <a:pt x="9834418" y="24208"/>
                  <a:pt x="9868635" y="-3869"/>
                  <a:pt x="9946266" y="0"/>
                </a:cubicBezTo>
                <a:cubicBezTo>
                  <a:pt x="10023897" y="3869"/>
                  <a:pt x="10144583" y="9008"/>
                  <a:pt x="10252510" y="0"/>
                </a:cubicBezTo>
                <a:cubicBezTo>
                  <a:pt x="10360437" y="-9008"/>
                  <a:pt x="10484337" y="8143"/>
                  <a:pt x="10678588" y="0"/>
                </a:cubicBezTo>
                <a:cubicBezTo>
                  <a:pt x="10872839" y="-8143"/>
                  <a:pt x="11366165" y="-39419"/>
                  <a:pt x="11983453" y="0"/>
                </a:cubicBezTo>
                <a:cubicBezTo>
                  <a:pt x="11987388" y="145586"/>
                  <a:pt x="11980648" y="227002"/>
                  <a:pt x="11983453" y="369332"/>
                </a:cubicBezTo>
                <a:cubicBezTo>
                  <a:pt x="11853128" y="376104"/>
                  <a:pt x="11783547" y="358145"/>
                  <a:pt x="11677209" y="369332"/>
                </a:cubicBezTo>
                <a:cubicBezTo>
                  <a:pt x="11570871" y="380519"/>
                  <a:pt x="11116606" y="376106"/>
                  <a:pt x="10771793" y="369332"/>
                </a:cubicBezTo>
                <a:cubicBezTo>
                  <a:pt x="10426980" y="362558"/>
                  <a:pt x="10442948" y="361216"/>
                  <a:pt x="10225880" y="369332"/>
                </a:cubicBezTo>
                <a:cubicBezTo>
                  <a:pt x="10008812" y="377448"/>
                  <a:pt x="9693979" y="377958"/>
                  <a:pt x="9440298" y="369332"/>
                </a:cubicBezTo>
                <a:cubicBezTo>
                  <a:pt x="9186617" y="360706"/>
                  <a:pt x="9000136" y="337077"/>
                  <a:pt x="8774551" y="369332"/>
                </a:cubicBezTo>
                <a:cubicBezTo>
                  <a:pt x="8548966" y="401587"/>
                  <a:pt x="8444294" y="375677"/>
                  <a:pt x="8348472" y="369332"/>
                </a:cubicBezTo>
                <a:cubicBezTo>
                  <a:pt x="8252650" y="362987"/>
                  <a:pt x="7985900" y="366879"/>
                  <a:pt x="7682725" y="369332"/>
                </a:cubicBezTo>
                <a:cubicBezTo>
                  <a:pt x="7379550" y="371785"/>
                  <a:pt x="7263400" y="371085"/>
                  <a:pt x="6897143" y="369332"/>
                </a:cubicBezTo>
                <a:cubicBezTo>
                  <a:pt x="6530886" y="367579"/>
                  <a:pt x="6232418" y="347838"/>
                  <a:pt x="5991727" y="369332"/>
                </a:cubicBezTo>
                <a:cubicBezTo>
                  <a:pt x="5751036" y="390826"/>
                  <a:pt x="5760545" y="357720"/>
                  <a:pt x="5565648" y="369332"/>
                </a:cubicBezTo>
                <a:cubicBezTo>
                  <a:pt x="5370751" y="380944"/>
                  <a:pt x="5315460" y="363605"/>
                  <a:pt x="5139570" y="369332"/>
                </a:cubicBezTo>
                <a:cubicBezTo>
                  <a:pt x="4963680" y="375059"/>
                  <a:pt x="4444244" y="364692"/>
                  <a:pt x="4234153" y="369332"/>
                </a:cubicBezTo>
                <a:cubicBezTo>
                  <a:pt x="4024062" y="373972"/>
                  <a:pt x="3872894" y="359820"/>
                  <a:pt x="3688241" y="369332"/>
                </a:cubicBezTo>
                <a:cubicBezTo>
                  <a:pt x="3503588" y="378844"/>
                  <a:pt x="3218698" y="373045"/>
                  <a:pt x="2782824" y="369332"/>
                </a:cubicBezTo>
                <a:cubicBezTo>
                  <a:pt x="2346950" y="365619"/>
                  <a:pt x="2462553" y="363009"/>
                  <a:pt x="2356746" y="369332"/>
                </a:cubicBezTo>
                <a:cubicBezTo>
                  <a:pt x="2250939" y="375655"/>
                  <a:pt x="2044687" y="380176"/>
                  <a:pt x="1930667" y="369332"/>
                </a:cubicBezTo>
                <a:cubicBezTo>
                  <a:pt x="1816647" y="358488"/>
                  <a:pt x="1370581" y="335745"/>
                  <a:pt x="1145086" y="369332"/>
                </a:cubicBezTo>
                <a:cubicBezTo>
                  <a:pt x="919591" y="402919"/>
                  <a:pt x="931745" y="365601"/>
                  <a:pt x="838842" y="369332"/>
                </a:cubicBezTo>
                <a:cubicBezTo>
                  <a:pt x="745939" y="373063"/>
                  <a:pt x="404777" y="398563"/>
                  <a:pt x="0" y="369332"/>
                </a:cubicBezTo>
                <a:cubicBezTo>
                  <a:pt x="8205" y="189352"/>
                  <a:pt x="133" y="119051"/>
                  <a:pt x="0" y="0"/>
                </a:cubicBezTo>
                <a:close/>
              </a:path>
              <a:path extrusionOk="0" h="369332" w="11983453">
                <a:moveTo>
                  <a:pt x="0" y="0"/>
                </a:moveTo>
                <a:cubicBezTo>
                  <a:pt x="217994" y="23479"/>
                  <a:pt x="466567" y="22226"/>
                  <a:pt x="665747" y="0"/>
                </a:cubicBezTo>
                <a:cubicBezTo>
                  <a:pt x="864927" y="-22226"/>
                  <a:pt x="1333473" y="805"/>
                  <a:pt x="1571164" y="0"/>
                </a:cubicBezTo>
                <a:cubicBezTo>
                  <a:pt x="1808855" y="-805"/>
                  <a:pt x="2109449" y="-38172"/>
                  <a:pt x="2356746" y="0"/>
                </a:cubicBezTo>
                <a:cubicBezTo>
                  <a:pt x="2604043" y="38172"/>
                  <a:pt x="2638233" y="-21554"/>
                  <a:pt x="2902659" y="0"/>
                </a:cubicBezTo>
                <a:cubicBezTo>
                  <a:pt x="3167085" y="21554"/>
                  <a:pt x="3303999" y="16375"/>
                  <a:pt x="3448571" y="0"/>
                </a:cubicBezTo>
                <a:cubicBezTo>
                  <a:pt x="3593143" y="-16375"/>
                  <a:pt x="3942185" y="16976"/>
                  <a:pt x="4114319" y="0"/>
                </a:cubicBezTo>
                <a:cubicBezTo>
                  <a:pt x="4286453" y="-16976"/>
                  <a:pt x="4513439" y="22502"/>
                  <a:pt x="4899901" y="0"/>
                </a:cubicBezTo>
                <a:cubicBezTo>
                  <a:pt x="5286363" y="-22502"/>
                  <a:pt x="5136570" y="4994"/>
                  <a:pt x="5325979" y="0"/>
                </a:cubicBezTo>
                <a:cubicBezTo>
                  <a:pt x="5515388" y="-4994"/>
                  <a:pt x="5723057" y="8634"/>
                  <a:pt x="6111561" y="0"/>
                </a:cubicBezTo>
                <a:cubicBezTo>
                  <a:pt x="6500065" y="-8634"/>
                  <a:pt x="6423401" y="-24443"/>
                  <a:pt x="6657474" y="0"/>
                </a:cubicBezTo>
                <a:cubicBezTo>
                  <a:pt x="6891547" y="24443"/>
                  <a:pt x="6846648" y="-10020"/>
                  <a:pt x="6963718" y="0"/>
                </a:cubicBezTo>
                <a:cubicBezTo>
                  <a:pt x="7080788" y="10020"/>
                  <a:pt x="7383834" y="15861"/>
                  <a:pt x="7509631" y="0"/>
                </a:cubicBezTo>
                <a:cubicBezTo>
                  <a:pt x="7635428" y="-15861"/>
                  <a:pt x="8015152" y="-21333"/>
                  <a:pt x="8415047" y="0"/>
                </a:cubicBezTo>
                <a:cubicBezTo>
                  <a:pt x="8814942" y="21333"/>
                  <a:pt x="8849814" y="-30083"/>
                  <a:pt x="9080794" y="0"/>
                </a:cubicBezTo>
                <a:cubicBezTo>
                  <a:pt x="9311774" y="30083"/>
                  <a:pt x="9329877" y="-6727"/>
                  <a:pt x="9506873" y="0"/>
                </a:cubicBezTo>
                <a:cubicBezTo>
                  <a:pt x="9683869" y="6727"/>
                  <a:pt x="9957834" y="-10559"/>
                  <a:pt x="10292455" y="0"/>
                </a:cubicBezTo>
                <a:cubicBezTo>
                  <a:pt x="10627076" y="10559"/>
                  <a:pt x="10653371" y="-21920"/>
                  <a:pt x="10838367" y="0"/>
                </a:cubicBezTo>
                <a:cubicBezTo>
                  <a:pt x="11023363" y="21920"/>
                  <a:pt x="11540201" y="17741"/>
                  <a:pt x="11983453" y="0"/>
                </a:cubicBezTo>
                <a:cubicBezTo>
                  <a:pt x="11989506" y="86114"/>
                  <a:pt x="11983880" y="293623"/>
                  <a:pt x="11983453" y="369332"/>
                </a:cubicBezTo>
                <a:cubicBezTo>
                  <a:pt x="11772416" y="361217"/>
                  <a:pt x="11587768" y="356269"/>
                  <a:pt x="11437540" y="369332"/>
                </a:cubicBezTo>
                <a:cubicBezTo>
                  <a:pt x="11287312" y="382395"/>
                  <a:pt x="11202209" y="349058"/>
                  <a:pt x="11011462" y="369332"/>
                </a:cubicBezTo>
                <a:cubicBezTo>
                  <a:pt x="10820715" y="389606"/>
                  <a:pt x="10550488" y="376424"/>
                  <a:pt x="10345714" y="369332"/>
                </a:cubicBezTo>
                <a:cubicBezTo>
                  <a:pt x="10140940" y="362240"/>
                  <a:pt x="9788527" y="352334"/>
                  <a:pt x="9560133" y="369332"/>
                </a:cubicBezTo>
                <a:cubicBezTo>
                  <a:pt x="9331739" y="386330"/>
                  <a:pt x="9061312" y="373743"/>
                  <a:pt x="8654716" y="369332"/>
                </a:cubicBezTo>
                <a:cubicBezTo>
                  <a:pt x="8248120" y="364921"/>
                  <a:pt x="8113986" y="360252"/>
                  <a:pt x="7869134" y="369332"/>
                </a:cubicBezTo>
                <a:cubicBezTo>
                  <a:pt x="7624282" y="378412"/>
                  <a:pt x="7368359" y="381185"/>
                  <a:pt x="7083552" y="369332"/>
                </a:cubicBezTo>
                <a:cubicBezTo>
                  <a:pt x="6798745" y="357479"/>
                  <a:pt x="6752631" y="391462"/>
                  <a:pt x="6537639" y="369332"/>
                </a:cubicBezTo>
                <a:cubicBezTo>
                  <a:pt x="6322647" y="347202"/>
                  <a:pt x="5818754" y="379946"/>
                  <a:pt x="5632223" y="369332"/>
                </a:cubicBezTo>
                <a:cubicBezTo>
                  <a:pt x="5445692" y="358718"/>
                  <a:pt x="5309718" y="360112"/>
                  <a:pt x="5206145" y="369332"/>
                </a:cubicBezTo>
                <a:cubicBezTo>
                  <a:pt x="5102572" y="378552"/>
                  <a:pt x="4565213" y="392526"/>
                  <a:pt x="4300728" y="369332"/>
                </a:cubicBezTo>
                <a:cubicBezTo>
                  <a:pt x="4036243" y="346138"/>
                  <a:pt x="3875097" y="365142"/>
                  <a:pt x="3634981" y="369332"/>
                </a:cubicBezTo>
                <a:cubicBezTo>
                  <a:pt x="3394865" y="373522"/>
                  <a:pt x="3037880" y="350230"/>
                  <a:pt x="2729564" y="369332"/>
                </a:cubicBezTo>
                <a:cubicBezTo>
                  <a:pt x="2421248" y="388434"/>
                  <a:pt x="2398581" y="392599"/>
                  <a:pt x="2183651" y="369332"/>
                </a:cubicBezTo>
                <a:cubicBezTo>
                  <a:pt x="1968721" y="346065"/>
                  <a:pt x="1869332" y="358678"/>
                  <a:pt x="1637739" y="369332"/>
                </a:cubicBezTo>
                <a:cubicBezTo>
                  <a:pt x="1406146" y="379986"/>
                  <a:pt x="1429623" y="379395"/>
                  <a:pt x="1331495" y="369332"/>
                </a:cubicBezTo>
                <a:cubicBezTo>
                  <a:pt x="1233367" y="359269"/>
                  <a:pt x="528714" y="425481"/>
                  <a:pt x="0" y="369332"/>
                </a:cubicBezTo>
                <a:cubicBezTo>
                  <a:pt x="-12645" y="185486"/>
                  <a:pt x="7878" y="143376"/>
                  <a:pt x="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Calibri"/>
                <a:ea typeface="Calibri"/>
                <a:cs typeface="Calibri"/>
                <a:sym typeface="Calibri"/>
              </a:rPr>
              <a:t>The main differences between Capitalism and Communism</a:t>
            </a:r>
            <a:endParaRPr b="0" i="0" sz="1400" u="none" cap="none" strike="noStrike">
              <a:solidFill>
                <a:srgbClr val="000000"/>
              </a:solidFill>
              <a:latin typeface="Arial"/>
              <a:ea typeface="Arial"/>
              <a:cs typeface="Arial"/>
              <a:sym typeface="Arial"/>
            </a:endParaRPr>
          </a:p>
        </p:txBody>
      </p:sp>
      <p:graphicFrame>
        <p:nvGraphicFramePr>
          <p:cNvPr id="96" name="Google Shape;96;p1"/>
          <p:cNvGraphicFramePr/>
          <p:nvPr/>
        </p:nvGraphicFramePr>
        <p:xfrm>
          <a:off x="102668" y="4401897"/>
          <a:ext cx="3000000" cy="3000000"/>
        </p:xfrm>
        <a:graphic>
          <a:graphicData uri="http://schemas.openxmlformats.org/drawingml/2006/table">
            <a:tbl>
              <a:tblPr bandRow="1" firstRow="1">
                <a:noFill/>
                <a:tableStyleId>{2F7C1B6B-8B0F-4DEF-B2AA-12008CCB82C3}</a:tableStyleId>
              </a:tblPr>
              <a:tblGrid>
                <a:gridCol w="6165025"/>
                <a:gridCol w="5818425"/>
              </a:tblGrid>
              <a:tr h="267675">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rgbClr val="000000"/>
                          </a:solidFill>
                        </a:rPr>
                        <a:t>Capitalism – Western Powers (USA, Britain, France, West Germany)</a:t>
                      </a:r>
                      <a:endParaRPr sz="1400" u="none" cap="none" strike="noStrike">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59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rgbClr val="000000"/>
                          </a:solidFill>
                        </a:rPr>
                        <a:t>Communism – Eastern Bloc (The Soviet Union)</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599"/>
                    </a:solidFill>
                  </a:tcPr>
                </a:tc>
              </a:tr>
              <a:tr h="401500">
                <a:tc>
                  <a:txBody>
                    <a:bodyPr/>
                    <a:lstStyle/>
                    <a:p>
                      <a:pPr indent="0" lvl="0" marL="0" marR="0" rtl="0" algn="l">
                        <a:lnSpc>
                          <a:spcPct val="100000"/>
                        </a:lnSpc>
                        <a:spcBef>
                          <a:spcPts val="0"/>
                        </a:spcBef>
                        <a:spcAft>
                          <a:spcPts val="0"/>
                        </a:spcAft>
                        <a:buClr>
                          <a:srgbClr val="000000"/>
                        </a:buClr>
                        <a:buSzPts val="1200"/>
                        <a:buFont typeface="Arial"/>
                        <a:buNone/>
                      </a:pPr>
                      <a:r>
                        <a:rPr b="1" lang="en-GB" sz="1200" u="sng" cap="none" strike="noStrike">
                          <a:solidFill>
                            <a:schemeClr val="dk1"/>
                          </a:solidFill>
                          <a:latin typeface="Calibri"/>
                          <a:ea typeface="Calibri"/>
                          <a:cs typeface="Calibri"/>
                          <a:sym typeface="Calibri"/>
                        </a:rPr>
                        <a:t>Politics</a:t>
                      </a:r>
                      <a:endParaRPr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dk1"/>
                          </a:solidFill>
                          <a:latin typeface="Calibri"/>
                          <a:ea typeface="Calibri"/>
                          <a:cs typeface="Calibri"/>
                          <a:sym typeface="Calibri"/>
                        </a:rPr>
                        <a:t>Democracy:</a:t>
                      </a:r>
                      <a:r>
                        <a:rPr lang="en-GB" sz="1200" u="none" cap="none" strike="noStrike">
                          <a:solidFill>
                            <a:schemeClr val="dk1"/>
                          </a:solidFill>
                          <a:latin typeface="Calibri"/>
                          <a:ea typeface="Calibri"/>
                          <a:cs typeface="Calibri"/>
                          <a:sym typeface="Calibri"/>
                        </a:rPr>
                        <a:t> Several political parties and </a:t>
                      </a:r>
                      <a:r>
                        <a:rPr b="1" lang="en-GB" sz="1200" u="none" cap="none" strike="noStrike">
                          <a:solidFill>
                            <a:schemeClr val="dk1"/>
                          </a:solidFill>
                          <a:latin typeface="Calibri"/>
                          <a:ea typeface="Calibri"/>
                          <a:cs typeface="Calibri"/>
                          <a:sym typeface="Calibri"/>
                        </a:rPr>
                        <a:t>voting</a:t>
                      </a:r>
                      <a:r>
                        <a:rPr lang="en-GB" sz="1200" u="none" cap="none" strike="noStrike">
                          <a:solidFill>
                            <a:schemeClr val="dk1"/>
                          </a:solidFill>
                          <a:latin typeface="Calibri"/>
                          <a:ea typeface="Calibri"/>
                          <a:cs typeface="Calibri"/>
                          <a:sym typeface="Calibri"/>
                        </a:rPr>
                        <a:t> for who should be in power.</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sng" cap="none" strike="noStrike">
                          <a:solidFill>
                            <a:schemeClr val="dk1"/>
                          </a:solidFill>
                          <a:latin typeface="Calibri"/>
                          <a:ea typeface="Calibri"/>
                          <a:cs typeface="Calibri"/>
                          <a:sym typeface="Calibri"/>
                        </a:rPr>
                        <a:t>Politics</a:t>
                      </a:r>
                      <a:endParaRPr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dk1"/>
                          </a:solidFill>
                          <a:latin typeface="Calibri"/>
                          <a:ea typeface="Calibri"/>
                          <a:cs typeface="Calibri"/>
                          <a:sym typeface="Calibri"/>
                        </a:rPr>
                        <a:t>Dictatorship:</a:t>
                      </a:r>
                      <a:r>
                        <a:rPr lang="en-GB" sz="1200" u="none" cap="none" strike="noStrike">
                          <a:solidFill>
                            <a:schemeClr val="dk1"/>
                          </a:solidFill>
                          <a:latin typeface="Calibri"/>
                          <a:ea typeface="Calibri"/>
                          <a:cs typeface="Calibri"/>
                          <a:sym typeface="Calibri"/>
                        </a:rPr>
                        <a:t> Only one political party – The </a:t>
                      </a:r>
                      <a:r>
                        <a:rPr b="1" lang="en-GB" sz="1200" u="none" cap="none" strike="noStrike">
                          <a:solidFill>
                            <a:schemeClr val="dk1"/>
                          </a:solidFill>
                          <a:latin typeface="Calibri"/>
                          <a:ea typeface="Calibri"/>
                          <a:cs typeface="Calibri"/>
                          <a:sym typeface="Calibri"/>
                        </a:rPr>
                        <a:t>Communist Party</a:t>
                      </a:r>
                      <a:r>
                        <a:rPr lang="en-GB" sz="1200" u="none" cap="none" strike="noStrike">
                          <a:solidFill>
                            <a:schemeClr val="dk1"/>
                          </a:solidFill>
                          <a:latin typeface="Calibri"/>
                          <a:ea typeface="Calibri"/>
                          <a:cs typeface="Calibri"/>
                          <a:sym typeface="Calibri"/>
                        </a:rPr>
                        <a:t>.  No choice.  No democracy.</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52400">
                <a:tc>
                  <a:txBody>
                    <a:bodyPr/>
                    <a:lstStyle/>
                    <a:p>
                      <a:pPr indent="0" lvl="0" marL="0" marR="0" rtl="0" algn="l">
                        <a:lnSpc>
                          <a:spcPct val="100000"/>
                        </a:lnSpc>
                        <a:spcBef>
                          <a:spcPts val="0"/>
                        </a:spcBef>
                        <a:spcAft>
                          <a:spcPts val="0"/>
                        </a:spcAft>
                        <a:buClr>
                          <a:srgbClr val="000000"/>
                        </a:buClr>
                        <a:buSzPts val="1200"/>
                        <a:buFont typeface="Arial"/>
                        <a:buNone/>
                      </a:pPr>
                      <a:r>
                        <a:rPr b="1" lang="en-GB" sz="1200" u="sng" cap="none" strike="noStrike">
                          <a:solidFill>
                            <a:schemeClr val="dk1"/>
                          </a:solidFill>
                          <a:latin typeface="Calibri"/>
                          <a:ea typeface="Calibri"/>
                          <a:cs typeface="Calibri"/>
                          <a:sym typeface="Calibri"/>
                        </a:rPr>
                        <a:t>Economy</a:t>
                      </a:r>
                      <a:endParaRPr sz="12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200"/>
                        <a:buFont typeface="Arial"/>
                        <a:buChar char="•"/>
                      </a:pPr>
                      <a:r>
                        <a:rPr lang="en-GB" sz="1200" u="none" cap="none" strike="noStrike">
                          <a:solidFill>
                            <a:schemeClr val="dk1"/>
                          </a:solidFill>
                          <a:latin typeface="Calibri"/>
                          <a:ea typeface="Calibri"/>
                          <a:cs typeface="Calibri"/>
                          <a:sym typeface="Calibri"/>
                        </a:rPr>
                        <a:t>Industry owned by individuals - </a:t>
                      </a:r>
                      <a:r>
                        <a:rPr b="1" lang="en-GB" sz="1200" u="none" cap="none" strike="noStrike">
                          <a:solidFill>
                            <a:schemeClr val="dk1"/>
                          </a:solidFill>
                          <a:latin typeface="Calibri"/>
                          <a:ea typeface="Calibri"/>
                          <a:cs typeface="Calibri"/>
                          <a:sym typeface="Calibri"/>
                        </a:rPr>
                        <a:t>private ownership.  </a:t>
                      </a:r>
                      <a:endParaRPr sz="12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200"/>
                        <a:buFont typeface="Arial"/>
                        <a:buChar char="•"/>
                      </a:pPr>
                      <a:r>
                        <a:rPr lang="en-GB" sz="1200" u="none" cap="none" strike="noStrike">
                          <a:solidFill>
                            <a:schemeClr val="dk1"/>
                          </a:solidFill>
                          <a:latin typeface="Calibri"/>
                          <a:ea typeface="Calibri"/>
                          <a:cs typeface="Calibri"/>
                          <a:sym typeface="Calibri"/>
                        </a:rPr>
                        <a:t>Business owners able to make </a:t>
                      </a:r>
                      <a:r>
                        <a:rPr b="1" lang="en-GB" sz="1200" u="none" cap="none" strike="noStrike">
                          <a:solidFill>
                            <a:schemeClr val="dk1"/>
                          </a:solidFill>
                          <a:latin typeface="Calibri"/>
                          <a:ea typeface="Calibri"/>
                          <a:cs typeface="Calibri"/>
                          <a:sym typeface="Calibri"/>
                        </a:rPr>
                        <a:t>profit </a:t>
                      </a:r>
                      <a:r>
                        <a:rPr lang="en-GB" sz="1200" u="none" cap="none" strike="noStrike">
                          <a:solidFill>
                            <a:schemeClr val="dk1"/>
                          </a:solidFill>
                          <a:latin typeface="Calibri"/>
                          <a:ea typeface="Calibri"/>
                          <a:cs typeface="Calibri"/>
                          <a:sym typeface="Calibri"/>
                        </a:rPr>
                        <a:t>and keep any money made.</a:t>
                      </a:r>
                      <a:endParaRPr sz="1400" u="none" cap="none" strike="noStrike"/>
                    </a:p>
                    <a:p>
                      <a:pPr indent="-285750" lvl="0" marL="285750" marR="0" rtl="0" algn="l">
                        <a:lnSpc>
                          <a:spcPct val="100000"/>
                        </a:lnSpc>
                        <a:spcBef>
                          <a:spcPts val="0"/>
                        </a:spcBef>
                        <a:spcAft>
                          <a:spcPts val="0"/>
                        </a:spcAft>
                        <a:buClr>
                          <a:schemeClr val="dk1"/>
                        </a:buClr>
                        <a:buSzPts val="1200"/>
                        <a:buFont typeface="Arial"/>
                        <a:buChar char="•"/>
                      </a:pPr>
                      <a:r>
                        <a:rPr lang="en-GB" sz="1200" u="none" cap="none" strike="noStrike">
                          <a:solidFill>
                            <a:schemeClr val="dk1"/>
                          </a:solidFill>
                          <a:latin typeface="Calibri"/>
                          <a:ea typeface="Calibri"/>
                          <a:cs typeface="Calibri"/>
                          <a:sym typeface="Calibri"/>
                        </a:rPr>
                        <a:t>Some people are wealthier than others.  </a:t>
                      </a:r>
                      <a:endParaRPr sz="1400" u="none" cap="none" strike="noStrike"/>
                    </a:p>
                    <a:p>
                      <a:pPr indent="-285750" lvl="0" marL="285750" marR="0" rtl="0" algn="l">
                        <a:lnSpc>
                          <a:spcPct val="100000"/>
                        </a:lnSpc>
                        <a:spcBef>
                          <a:spcPts val="0"/>
                        </a:spcBef>
                        <a:spcAft>
                          <a:spcPts val="0"/>
                        </a:spcAft>
                        <a:buClr>
                          <a:schemeClr val="dk1"/>
                        </a:buClr>
                        <a:buSzPts val="1200"/>
                        <a:buFont typeface="Arial"/>
                        <a:buChar char="•"/>
                      </a:pPr>
                      <a:r>
                        <a:rPr b="1" lang="en-GB" sz="1200" u="none" cap="none" strike="noStrike">
                          <a:solidFill>
                            <a:schemeClr val="dk1"/>
                          </a:solidFill>
                          <a:latin typeface="Calibri"/>
                          <a:ea typeface="Calibri"/>
                          <a:cs typeface="Calibri"/>
                          <a:sym typeface="Calibri"/>
                        </a:rPr>
                        <a:t>Trade</a:t>
                      </a:r>
                      <a:r>
                        <a:rPr lang="en-GB" sz="1200" u="none" cap="none" strike="noStrike">
                          <a:solidFill>
                            <a:schemeClr val="dk1"/>
                          </a:solidFill>
                          <a:latin typeface="Calibri"/>
                          <a:ea typeface="Calibri"/>
                          <a:cs typeface="Calibri"/>
                          <a:sym typeface="Calibri"/>
                        </a:rPr>
                        <a:t> with other countries around the world.</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sng" cap="none" strike="noStrike">
                          <a:solidFill>
                            <a:schemeClr val="dk1"/>
                          </a:solidFill>
                          <a:latin typeface="Calibri"/>
                          <a:ea typeface="Calibri"/>
                          <a:cs typeface="Calibri"/>
                          <a:sym typeface="Calibri"/>
                        </a:rPr>
                        <a:t>Economy</a:t>
                      </a:r>
                      <a:endParaRPr sz="12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200"/>
                        <a:buFont typeface="Arial"/>
                        <a:buChar char="•"/>
                      </a:pPr>
                      <a:r>
                        <a:rPr lang="en-GB" sz="1200" u="none" cap="none" strike="noStrike">
                          <a:solidFill>
                            <a:schemeClr val="dk1"/>
                          </a:solidFill>
                          <a:latin typeface="Calibri"/>
                          <a:ea typeface="Calibri"/>
                          <a:cs typeface="Calibri"/>
                          <a:sym typeface="Calibri"/>
                        </a:rPr>
                        <a:t>All industry and business owned by the </a:t>
                      </a:r>
                      <a:r>
                        <a:rPr b="1" lang="en-GB" sz="1200" u="none" cap="none" strike="noStrike">
                          <a:solidFill>
                            <a:schemeClr val="dk1"/>
                          </a:solidFill>
                          <a:latin typeface="Calibri"/>
                          <a:ea typeface="Calibri"/>
                          <a:cs typeface="Calibri"/>
                          <a:sym typeface="Calibri"/>
                        </a:rPr>
                        <a:t>government</a:t>
                      </a:r>
                      <a:r>
                        <a:rPr lang="en-GB" sz="1200" u="none" cap="none" strike="noStrike">
                          <a:solidFill>
                            <a:schemeClr val="dk1"/>
                          </a:solidFill>
                          <a:latin typeface="Calibri"/>
                          <a:ea typeface="Calibri"/>
                          <a:cs typeface="Calibri"/>
                          <a:sym typeface="Calibri"/>
                        </a:rPr>
                        <a:t>.  </a:t>
                      </a:r>
                      <a:endParaRPr sz="1400" u="none" cap="none" strike="noStrike"/>
                    </a:p>
                    <a:p>
                      <a:pPr indent="-285750" lvl="0" marL="285750" marR="0" rtl="0" algn="l">
                        <a:lnSpc>
                          <a:spcPct val="100000"/>
                        </a:lnSpc>
                        <a:spcBef>
                          <a:spcPts val="0"/>
                        </a:spcBef>
                        <a:spcAft>
                          <a:spcPts val="0"/>
                        </a:spcAft>
                        <a:buClr>
                          <a:schemeClr val="dk1"/>
                        </a:buClr>
                        <a:buSzPts val="1200"/>
                        <a:buFont typeface="Arial"/>
                        <a:buChar char="•"/>
                      </a:pPr>
                      <a:r>
                        <a:rPr b="1" lang="en-GB" sz="1200" u="none" cap="none" strike="noStrike">
                          <a:solidFill>
                            <a:schemeClr val="dk1"/>
                          </a:solidFill>
                          <a:latin typeface="Calibri"/>
                          <a:ea typeface="Calibri"/>
                          <a:cs typeface="Calibri"/>
                          <a:sym typeface="Calibri"/>
                        </a:rPr>
                        <a:t>No private ownership allowed</a:t>
                      </a:r>
                      <a:r>
                        <a:rPr lang="en-GB" sz="1200" u="none" cap="none" strike="noStrike">
                          <a:solidFill>
                            <a:schemeClr val="dk1"/>
                          </a:solidFill>
                          <a:latin typeface="Calibri"/>
                          <a:ea typeface="Calibri"/>
                          <a:cs typeface="Calibri"/>
                          <a:sym typeface="Calibri"/>
                        </a:rPr>
                        <a:t>.  Money shared equally for fairness. </a:t>
                      </a:r>
                      <a:endParaRPr sz="1400" u="none" cap="none" strike="noStrike"/>
                    </a:p>
                    <a:p>
                      <a:pPr indent="-285750" lvl="0" marL="285750" marR="0" rtl="0" algn="l">
                        <a:lnSpc>
                          <a:spcPct val="100000"/>
                        </a:lnSpc>
                        <a:spcBef>
                          <a:spcPts val="0"/>
                        </a:spcBef>
                        <a:spcAft>
                          <a:spcPts val="0"/>
                        </a:spcAft>
                        <a:buClr>
                          <a:schemeClr val="dk1"/>
                        </a:buClr>
                        <a:buSzPts val="1200"/>
                        <a:buFont typeface="Arial"/>
                        <a:buChar char="•"/>
                      </a:pPr>
                      <a:r>
                        <a:rPr b="1" lang="en-GB" sz="1200" u="none" cap="none" strike="noStrike">
                          <a:solidFill>
                            <a:schemeClr val="dk1"/>
                          </a:solidFill>
                          <a:latin typeface="Calibri"/>
                          <a:ea typeface="Calibri"/>
                          <a:cs typeface="Calibri"/>
                          <a:sym typeface="Calibri"/>
                        </a:rPr>
                        <a:t>Trade</a:t>
                      </a:r>
                      <a:r>
                        <a:rPr lang="en-GB" sz="1200" u="none" cap="none" strike="noStrike">
                          <a:solidFill>
                            <a:schemeClr val="dk1"/>
                          </a:solidFill>
                          <a:latin typeface="Calibri"/>
                          <a:ea typeface="Calibri"/>
                          <a:cs typeface="Calibri"/>
                          <a:sym typeface="Calibri"/>
                        </a:rPr>
                        <a:t> within Communist countries only.</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62100">
                <a:tc>
                  <a:txBody>
                    <a:bodyPr/>
                    <a:lstStyle/>
                    <a:p>
                      <a:pPr indent="0" lvl="0" marL="0" marR="0" rtl="0" algn="l">
                        <a:lnSpc>
                          <a:spcPct val="100000"/>
                        </a:lnSpc>
                        <a:spcBef>
                          <a:spcPts val="0"/>
                        </a:spcBef>
                        <a:spcAft>
                          <a:spcPts val="0"/>
                        </a:spcAft>
                        <a:buClr>
                          <a:srgbClr val="000000"/>
                        </a:buClr>
                        <a:buSzPts val="1200"/>
                        <a:buFont typeface="Arial"/>
                        <a:buNone/>
                      </a:pPr>
                      <a:r>
                        <a:rPr b="1" lang="en-GB" sz="1200" u="sng" cap="none" strike="noStrike">
                          <a:solidFill>
                            <a:schemeClr val="dk1"/>
                          </a:solidFill>
                          <a:latin typeface="Calibri"/>
                          <a:ea typeface="Calibri"/>
                          <a:cs typeface="Calibri"/>
                          <a:sym typeface="Calibri"/>
                        </a:rPr>
                        <a:t>Freedom of speech and censorship.</a:t>
                      </a:r>
                      <a:endParaRPr sz="12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200"/>
                        <a:buFont typeface="Arial"/>
                        <a:buChar char="•"/>
                      </a:pPr>
                      <a:r>
                        <a:rPr b="1" lang="en-GB" sz="1200" u="none" cap="none" strike="noStrike">
                          <a:solidFill>
                            <a:schemeClr val="dk1"/>
                          </a:solidFill>
                          <a:latin typeface="Calibri"/>
                          <a:ea typeface="Calibri"/>
                          <a:cs typeface="Calibri"/>
                          <a:sym typeface="Calibri"/>
                        </a:rPr>
                        <a:t>Little censorship</a:t>
                      </a:r>
                      <a:r>
                        <a:rPr lang="en-GB" sz="1200" u="none" cap="none" strike="noStrike">
                          <a:solidFill>
                            <a:schemeClr val="dk1"/>
                          </a:solidFill>
                          <a:latin typeface="Calibri"/>
                          <a:ea typeface="Calibri"/>
                          <a:cs typeface="Calibri"/>
                          <a:sym typeface="Calibri"/>
                        </a:rPr>
                        <a:t> of the media. </a:t>
                      </a:r>
                      <a:endParaRPr sz="1400" u="none" cap="none" strike="noStrike"/>
                    </a:p>
                    <a:p>
                      <a:pPr indent="-285750" lvl="0" marL="285750" marR="0" rtl="0" algn="l">
                        <a:lnSpc>
                          <a:spcPct val="100000"/>
                        </a:lnSpc>
                        <a:spcBef>
                          <a:spcPts val="0"/>
                        </a:spcBef>
                        <a:spcAft>
                          <a:spcPts val="0"/>
                        </a:spcAft>
                        <a:buClr>
                          <a:schemeClr val="dk1"/>
                        </a:buClr>
                        <a:buSzPts val="1200"/>
                        <a:buFont typeface="Arial"/>
                        <a:buChar char="•"/>
                      </a:pPr>
                      <a:r>
                        <a:rPr b="1" lang="en-GB" sz="1200" u="none" cap="none" strike="noStrike">
                          <a:solidFill>
                            <a:schemeClr val="dk1"/>
                          </a:solidFill>
                          <a:latin typeface="Calibri"/>
                          <a:ea typeface="Calibri"/>
                          <a:cs typeface="Calibri"/>
                          <a:sym typeface="Calibri"/>
                        </a:rPr>
                        <a:t>Freedom of speech</a:t>
                      </a:r>
                      <a:r>
                        <a:rPr lang="en-GB" sz="1200" u="none" cap="none" strike="noStrike">
                          <a:solidFill>
                            <a:schemeClr val="dk1"/>
                          </a:solidFill>
                          <a:latin typeface="Calibri"/>
                          <a:ea typeface="Calibri"/>
                          <a:cs typeface="Calibri"/>
                          <a:sym typeface="Calibri"/>
                        </a:rPr>
                        <a:t> allowed.</a:t>
                      </a:r>
                      <a:endParaRPr sz="1200" u="none" cap="none" strike="noStrike">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sng" cap="none" strike="noStrike">
                          <a:solidFill>
                            <a:schemeClr val="dk1"/>
                          </a:solidFill>
                          <a:latin typeface="Calibri"/>
                          <a:ea typeface="Calibri"/>
                          <a:cs typeface="Calibri"/>
                          <a:sym typeface="Calibri"/>
                        </a:rPr>
                        <a:t>Freedom of speech and censorship.</a:t>
                      </a:r>
                      <a:endParaRPr sz="12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200"/>
                        <a:buFont typeface="Arial"/>
                        <a:buChar char="•"/>
                      </a:pPr>
                      <a:r>
                        <a:rPr b="1" lang="en-GB" sz="1200" u="none" cap="none" strike="noStrike">
                          <a:solidFill>
                            <a:schemeClr val="dk1"/>
                          </a:solidFill>
                          <a:latin typeface="Calibri"/>
                          <a:ea typeface="Calibri"/>
                          <a:cs typeface="Calibri"/>
                          <a:sym typeface="Calibri"/>
                        </a:rPr>
                        <a:t>High levels </a:t>
                      </a:r>
                      <a:r>
                        <a:rPr lang="en-GB" sz="1200" u="none" cap="none" strike="noStrike">
                          <a:solidFill>
                            <a:schemeClr val="dk1"/>
                          </a:solidFill>
                          <a:latin typeface="Calibri"/>
                          <a:ea typeface="Calibri"/>
                          <a:cs typeface="Calibri"/>
                          <a:sym typeface="Calibri"/>
                        </a:rPr>
                        <a:t>of government </a:t>
                      </a:r>
                      <a:r>
                        <a:rPr b="1" lang="en-GB" sz="1200" u="none" cap="none" strike="noStrike">
                          <a:solidFill>
                            <a:schemeClr val="dk1"/>
                          </a:solidFill>
                          <a:latin typeface="Calibri"/>
                          <a:ea typeface="Calibri"/>
                          <a:cs typeface="Calibri"/>
                          <a:sym typeface="Calibri"/>
                        </a:rPr>
                        <a:t>censorship</a:t>
                      </a:r>
                      <a:r>
                        <a:rPr lang="en-GB" sz="1200" u="none" cap="none" strike="noStrike">
                          <a:solidFill>
                            <a:schemeClr val="dk1"/>
                          </a:solidFill>
                          <a:latin typeface="Calibri"/>
                          <a:ea typeface="Calibri"/>
                          <a:cs typeface="Calibri"/>
                          <a:sym typeface="Calibri"/>
                        </a:rPr>
                        <a:t> and control.</a:t>
                      </a:r>
                      <a:endParaRPr sz="1400" u="none" cap="none" strike="noStrike"/>
                    </a:p>
                    <a:p>
                      <a:pPr indent="-285750" lvl="0" marL="285750" marR="0" rtl="0" algn="l">
                        <a:lnSpc>
                          <a:spcPct val="100000"/>
                        </a:lnSpc>
                        <a:spcBef>
                          <a:spcPts val="0"/>
                        </a:spcBef>
                        <a:spcAft>
                          <a:spcPts val="0"/>
                        </a:spcAft>
                        <a:buClr>
                          <a:schemeClr val="dk1"/>
                        </a:buClr>
                        <a:buSzPts val="1200"/>
                        <a:buFont typeface="Arial"/>
                        <a:buChar char="•"/>
                      </a:pPr>
                      <a:r>
                        <a:rPr b="1" lang="en-GB" sz="1200" u="none" cap="none" strike="noStrike">
                          <a:solidFill>
                            <a:schemeClr val="dk1"/>
                          </a:solidFill>
                          <a:latin typeface="Calibri"/>
                          <a:ea typeface="Calibri"/>
                          <a:cs typeface="Calibri"/>
                          <a:sym typeface="Calibri"/>
                        </a:rPr>
                        <a:t>Little freedom of speech </a:t>
                      </a:r>
                      <a:r>
                        <a:rPr lang="en-GB" sz="1200" u="none" cap="none" strike="noStrike">
                          <a:solidFill>
                            <a:schemeClr val="dk1"/>
                          </a:solidFill>
                          <a:latin typeface="Calibri"/>
                          <a:ea typeface="Calibri"/>
                          <a:cs typeface="Calibri"/>
                          <a:sym typeface="Calibri"/>
                        </a:rPr>
                        <a:t>or ability to criticise the government.</a:t>
                      </a:r>
                      <a:endParaRPr sz="1200" u="none" cap="none" strike="noStrike">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pic>
        <p:nvPicPr>
          <p:cNvPr id="97" name="Google Shape;97;p1"/>
          <p:cNvPicPr preferRelativeResize="0"/>
          <p:nvPr/>
        </p:nvPicPr>
        <p:blipFill rotWithShape="1">
          <a:blip r:embed="rId3">
            <a:alphaModFix/>
          </a:blip>
          <a:srcRect b="0" l="0" r="0" t="0"/>
          <a:stretch/>
        </p:blipFill>
        <p:spPr>
          <a:xfrm>
            <a:off x="8194311" y="67377"/>
            <a:ext cx="3891810" cy="1494695"/>
          </a:xfrm>
          <a:custGeom>
            <a:rect b="b" l="l" r="r" t="t"/>
            <a:pathLst>
              <a:path extrusionOk="0" h="1494695" w="3891810">
                <a:moveTo>
                  <a:pt x="0" y="0"/>
                </a:moveTo>
                <a:cubicBezTo>
                  <a:pt x="133822" y="-8154"/>
                  <a:pt x="386790" y="15189"/>
                  <a:pt x="609717" y="0"/>
                </a:cubicBezTo>
                <a:cubicBezTo>
                  <a:pt x="832644" y="-15189"/>
                  <a:pt x="1067647" y="34040"/>
                  <a:pt x="1336188" y="0"/>
                </a:cubicBezTo>
                <a:cubicBezTo>
                  <a:pt x="1604729" y="-34040"/>
                  <a:pt x="1695947" y="-10228"/>
                  <a:pt x="1945905" y="0"/>
                </a:cubicBezTo>
                <a:cubicBezTo>
                  <a:pt x="2195863" y="10228"/>
                  <a:pt x="2352310" y="15230"/>
                  <a:pt x="2516704" y="0"/>
                </a:cubicBezTo>
                <a:cubicBezTo>
                  <a:pt x="2681098" y="-15230"/>
                  <a:pt x="3042402" y="-3136"/>
                  <a:pt x="3204257" y="0"/>
                </a:cubicBezTo>
                <a:cubicBezTo>
                  <a:pt x="3366112" y="3136"/>
                  <a:pt x="3751470" y="20703"/>
                  <a:pt x="3891810" y="0"/>
                </a:cubicBezTo>
                <a:cubicBezTo>
                  <a:pt x="3870664" y="225324"/>
                  <a:pt x="3880405" y="294995"/>
                  <a:pt x="3891810" y="453391"/>
                </a:cubicBezTo>
                <a:cubicBezTo>
                  <a:pt x="3903215" y="611787"/>
                  <a:pt x="3883213" y="875039"/>
                  <a:pt x="3891810" y="981516"/>
                </a:cubicBezTo>
                <a:cubicBezTo>
                  <a:pt x="3900407" y="1087994"/>
                  <a:pt x="3893392" y="1256047"/>
                  <a:pt x="3891810" y="1494695"/>
                </a:cubicBezTo>
                <a:cubicBezTo>
                  <a:pt x="3732935" y="1511461"/>
                  <a:pt x="3556528" y="1490764"/>
                  <a:pt x="3321011" y="1494695"/>
                </a:cubicBezTo>
                <a:cubicBezTo>
                  <a:pt x="3085494" y="1498626"/>
                  <a:pt x="2904695" y="1488756"/>
                  <a:pt x="2633458" y="1494695"/>
                </a:cubicBezTo>
                <a:cubicBezTo>
                  <a:pt x="2362221" y="1500634"/>
                  <a:pt x="2237514" y="1484945"/>
                  <a:pt x="1906987" y="1494695"/>
                </a:cubicBezTo>
                <a:cubicBezTo>
                  <a:pt x="1576460" y="1504445"/>
                  <a:pt x="1625039" y="1505430"/>
                  <a:pt x="1375106" y="1494695"/>
                </a:cubicBezTo>
                <a:cubicBezTo>
                  <a:pt x="1125173" y="1483960"/>
                  <a:pt x="963296" y="1478402"/>
                  <a:pt x="804307" y="1494695"/>
                </a:cubicBezTo>
                <a:cubicBezTo>
                  <a:pt x="645318" y="1510988"/>
                  <a:pt x="281445" y="1534563"/>
                  <a:pt x="0" y="1494695"/>
                </a:cubicBezTo>
                <a:cubicBezTo>
                  <a:pt x="-4821" y="1300892"/>
                  <a:pt x="8752" y="1164554"/>
                  <a:pt x="0" y="981516"/>
                </a:cubicBezTo>
                <a:cubicBezTo>
                  <a:pt x="-8752" y="798478"/>
                  <a:pt x="-14747" y="617915"/>
                  <a:pt x="0" y="498232"/>
                </a:cubicBezTo>
                <a:cubicBezTo>
                  <a:pt x="14747" y="378549"/>
                  <a:pt x="-18930" y="119042"/>
                  <a:pt x="0" y="0"/>
                </a:cubicBezTo>
                <a:close/>
              </a:path>
            </a:pathLst>
          </a:custGeom>
          <a:noFill/>
          <a:ln cap="flat" cmpd="sng" w="9525">
            <a:solidFill>
              <a:schemeClr val="dk1"/>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0"/>
          <p:cNvSpPr txBox="1"/>
          <p:nvPr/>
        </p:nvSpPr>
        <p:spPr>
          <a:xfrm>
            <a:off x="105879" y="67377"/>
            <a:ext cx="10394100" cy="369300"/>
          </a:xfrm>
          <a:prstGeom prst="rect">
            <a:avLst/>
          </a:pr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LESSON 9:  </a:t>
            </a:r>
            <a:r>
              <a:rPr b="0" i="0" lang="en-GB" sz="1800" u="none" cap="none" strike="noStrike">
                <a:solidFill>
                  <a:schemeClr val="dk1"/>
                </a:solidFill>
                <a:latin typeface="Calibri"/>
                <a:ea typeface="Calibri"/>
                <a:cs typeface="Calibri"/>
                <a:sym typeface="Calibri"/>
              </a:rPr>
              <a:t>The </a:t>
            </a:r>
            <a:r>
              <a:rPr b="1" i="0" lang="en-GB" sz="1800" u="none" cap="none" strike="noStrike">
                <a:solidFill>
                  <a:schemeClr val="dk1"/>
                </a:solidFill>
                <a:latin typeface="Calibri"/>
                <a:ea typeface="Calibri"/>
                <a:cs typeface="Calibri"/>
                <a:sym typeface="Calibri"/>
              </a:rPr>
              <a:t>events and consequences of the Hungarian Uprising in 1956.</a:t>
            </a:r>
            <a:endParaRPr b="0" i="0" sz="1800" u="none" cap="none" strike="noStrike">
              <a:solidFill>
                <a:schemeClr val="dk1"/>
              </a:solidFill>
              <a:latin typeface="Calibri"/>
              <a:ea typeface="Calibri"/>
              <a:cs typeface="Calibri"/>
              <a:sym typeface="Calibri"/>
            </a:endParaRPr>
          </a:p>
        </p:txBody>
      </p:sp>
      <p:sp>
        <p:nvSpPr>
          <p:cNvPr id="285" name="Google Shape;285;p10"/>
          <p:cNvSpPr txBox="1"/>
          <p:nvPr/>
        </p:nvSpPr>
        <p:spPr>
          <a:xfrm>
            <a:off x="105874" y="481162"/>
            <a:ext cx="10394100" cy="9390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The Background: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One Soviet satellite state was </a:t>
            </a:r>
            <a:r>
              <a:rPr b="1" i="0" lang="en-GB" sz="1100" u="none" cap="none" strike="noStrike">
                <a:solidFill>
                  <a:schemeClr val="dk1"/>
                </a:solidFill>
                <a:latin typeface="Calibri"/>
                <a:ea typeface="Calibri"/>
                <a:cs typeface="Calibri"/>
                <a:sym typeface="Calibri"/>
              </a:rPr>
              <a:t>Hungary</a:t>
            </a:r>
            <a:r>
              <a:rPr b="0" i="0" lang="en-GB" sz="1100" u="none" cap="none" strike="noStrike">
                <a:solidFill>
                  <a:schemeClr val="dk1"/>
                </a:solidFill>
                <a:latin typeface="Calibri"/>
                <a:ea typeface="Calibri"/>
                <a:cs typeface="Calibri"/>
                <a:sym typeface="Calibri"/>
              </a:rPr>
              <a:t>.  By </a:t>
            </a:r>
            <a:r>
              <a:rPr b="1" i="0" lang="en-GB" sz="1100" u="none" cap="none" strike="noStrike">
                <a:solidFill>
                  <a:schemeClr val="dk1"/>
                </a:solidFill>
                <a:latin typeface="Calibri"/>
                <a:ea typeface="Calibri"/>
                <a:cs typeface="Calibri"/>
                <a:sym typeface="Calibri"/>
              </a:rPr>
              <a:t>1949,</a:t>
            </a:r>
            <a:r>
              <a:rPr b="0" i="0" lang="en-GB" sz="1100" u="none" cap="none" strike="noStrike">
                <a:solidFill>
                  <a:schemeClr val="dk1"/>
                </a:solidFill>
                <a:latin typeface="Calibri"/>
                <a:ea typeface="Calibri"/>
                <a:cs typeface="Calibri"/>
                <a:sym typeface="Calibri"/>
              </a:rPr>
              <a:t> it had voted in a </a:t>
            </a:r>
            <a:r>
              <a:rPr b="1" i="0" lang="en-GB" sz="1100" u="none" cap="none" strike="noStrike">
                <a:solidFill>
                  <a:schemeClr val="dk1"/>
                </a:solidFill>
                <a:latin typeface="Calibri"/>
                <a:ea typeface="Calibri"/>
                <a:cs typeface="Calibri"/>
                <a:sym typeface="Calibri"/>
              </a:rPr>
              <a:t>Communist government</a:t>
            </a:r>
            <a:r>
              <a:rPr b="0" i="0" lang="en-GB" sz="1100" u="none" cap="none" strike="noStrike">
                <a:solidFill>
                  <a:schemeClr val="dk1"/>
                </a:solidFill>
                <a:latin typeface="Calibri"/>
                <a:ea typeface="Calibri"/>
                <a:cs typeface="Calibri"/>
                <a:sym typeface="Calibri"/>
              </a:rPr>
              <a:t>.  The elections that had been held were </a:t>
            </a:r>
            <a:r>
              <a:rPr b="1" i="0" lang="en-GB" sz="1100" u="none" cap="none" strike="noStrike">
                <a:solidFill>
                  <a:schemeClr val="dk1"/>
                </a:solidFill>
                <a:latin typeface="Calibri"/>
                <a:ea typeface="Calibri"/>
                <a:cs typeface="Calibri"/>
                <a:sym typeface="Calibri"/>
              </a:rPr>
              <a:t>not fair</a:t>
            </a:r>
            <a:r>
              <a:rPr b="0" i="0" lang="en-GB" sz="1100" u="none" cap="none" strike="noStrike">
                <a:solidFill>
                  <a:schemeClr val="dk1"/>
                </a:solidFill>
                <a:latin typeface="Calibri"/>
                <a:ea typeface="Calibri"/>
                <a:cs typeface="Calibri"/>
                <a:sym typeface="Calibri"/>
              </a:rPr>
              <a:t>.  Voters </a:t>
            </a:r>
            <a:r>
              <a:rPr b="1" i="0" lang="en-GB" sz="1100" u="none" cap="none" strike="noStrike">
                <a:solidFill>
                  <a:schemeClr val="dk1"/>
                </a:solidFill>
                <a:latin typeface="Calibri"/>
                <a:ea typeface="Calibri"/>
                <a:cs typeface="Calibri"/>
                <a:sym typeface="Calibri"/>
              </a:rPr>
              <a:t>were intimidated </a:t>
            </a:r>
            <a:r>
              <a:rPr b="0" i="0" lang="en-GB" sz="1100" u="none" cap="none" strike="noStrike">
                <a:solidFill>
                  <a:schemeClr val="dk1"/>
                </a:solidFill>
                <a:latin typeface="Calibri"/>
                <a:ea typeface="Calibri"/>
                <a:cs typeface="Calibri"/>
                <a:sym typeface="Calibri"/>
              </a:rPr>
              <a:t>on their way to vote and the Soviet Union spent huge amounts of money on propaganda. The Communist Party were the </a:t>
            </a:r>
            <a:r>
              <a:rPr b="1" i="0" lang="en-GB" sz="1100" u="none" cap="none" strike="noStrike">
                <a:solidFill>
                  <a:schemeClr val="dk1"/>
                </a:solidFill>
                <a:latin typeface="Calibri"/>
                <a:ea typeface="Calibri"/>
                <a:cs typeface="Calibri"/>
                <a:sym typeface="Calibri"/>
              </a:rPr>
              <a:t>only political party allowed </a:t>
            </a:r>
            <a:r>
              <a:rPr b="0" i="0" lang="en-GB" sz="1100" u="none" cap="none" strike="noStrike">
                <a:solidFill>
                  <a:schemeClr val="dk1"/>
                </a:solidFill>
                <a:latin typeface="Calibri"/>
                <a:ea typeface="Calibri"/>
                <a:cs typeface="Calibri"/>
                <a:sym typeface="Calibri"/>
              </a:rPr>
              <a:t>in Hungary.  This meant that the Hungarian people were living under </a:t>
            </a:r>
            <a:r>
              <a:rPr b="1" i="0" lang="en-GB" sz="1100" u="none" cap="none" strike="noStrike">
                <a:solidFill>
                  <a:schemeClr val="dk1"/>
                </a:solidFill>
                <a:latin typeface="Calibri"/>
                <a:ea typeface="Calibri"/>
                <a:cs typeface="Calibri"/>
                <a:sym typeface="Calibri"/>
              </a:rPr>
              <a:t>a dictatorship</a:t>
            </a:r>
            <a:r>
              <a:rPr b="0" i="0" lang="en-GB" sz="1100" u="none" cap="none" strike="noStrike">
                <a:solidFill>
                  <a:schemeClr val="dk1"/>
                </a:solidFill>
                <a:latin typeface="Calibri"/>
                <a:ea typeface="Calibri"/>
                <a:cs typeface="Calibri"/>
                <a:sym typeface="Calibri"/>
              </a:rPr>
              <a:t>.  It was no surprise that many Hungarian people wanted to take action to remove the influence of the Soviet Union.  By </a:t>
            </a:r>
            <a:r>
              <a:rPr b="1" i="0" lang="en-GB" sz="1100" u="none" cap="none" strike="noStrike">
                <a:solidFill>
                  <a:schemeClr val="dk1"/>
                </a:solidFill>
                <a:latin typeface="Calibri"/>
                <a:ea typeface="Calibri"/>
                <a:cs typeface="Calibri"/>
                <a:sym typeface="Calibri"/>
              </a:rPr>
              <a:t>1956</a:t>
            </a:r>
            <a:r>
              <a:rPr b="0" i="0" lang="en-GB" sz="1100" u="none" cap="none" strike="noStrike">
                <a:solidFill>
                  <a:schemeClr val="dk1"/>
                </a:solidFill>
                <a:latin typeface="Calibri"/>
                <a:ea typeface="Calibri"/>
                <a:cs typeface="Calibri"/>
                <a:sym typeface="Calibri"/>
              </a:rPr>
              <a:t>, they had attempted this in an </a:t>
            </a:r>
            <a:r>
              <a:rPr b="1" i="0" lang="en-GB" sz="1100" u="none" cap="none" strike="noStrike">
                <a:solidFill>
                  <a:schemeClr val="dk1"/>
                </a:solidFill>
                <a:latin typeface="Calibri"/>
                <a:ea typeface="Calibri"/>
                <a:cs typeface="Calibri"/>
                <a:sym typeface="Calibri"/>
              </a:rPr>
              <a:t>uprising</a:t>
            </a:r>
            <a:r>
              <a:rPr b="0" i="0" lang="en-GB" sz="1100" u="none" cap="none" strike="noStrike">
                <a:solidFill>
                  <a:schemeClr val="dk1"/>
                </a:solidFill>
                <a:latin typeface="Calibri"/>
                <a:ea typeface="Calibri"/>
                <a:cs typeface="Calibri"/>
                <a:sym typeface="Calibri"/>
              </a:rPr>
              <a:t>.  However, this </a:t>
            </a:r>
            <a:r>
              <a:rPr b="1" i="0" lang="en-GB" sz="1100" u="none" cap="none" strike="noStrike">
                <a:solidFill>
                  <a:schemeClr val="dk1"/>
                </a:solidFill>
                <a:latin typeface="Calibri"/>
                <a:ea typeface="Calibri"/>
                <a:cs typeface="Calibri"/>
                <a:sym typeface="Calibri"/>
              </a:rPr>
              <a:t>failed</a:t>
            </a:r>
            <a:r>
              <a:rPr b="0" i="0" lang="en-GB" sz="1100" u="none" cap="none" strike="noStrike">
                <a:solidFill>
                  <a:schemeClr val="dk1"/>
                </a:solidFill>
                <a:latin typeface="Calibri"/>
                <a:ea typeface="Calibri"/>
                <a:cs typeface="Calibri"/>
                <a:sym typeface="Calibri"/>
              </a:rPr>
              <a:t> and their actions ultimately led to even </a:t>
            </a:r>
            <a:r>
              <a:rPr b="1" i="0" lang="en-GB" sz="1100" u="none" cap="none" strike="noStrike">
                <a:solidFill>
                  <a:schemeClr val="dk1"/>
                </a:solidFill>
                <a:latin typeface="Calibri"/>
                <a:ea typeface="Calibri"/>
                <a:cs typeface="Calibri"/>
                <a:sym typeface="Calibri"/>
              </a:rPr>
              <a:t>greater control </a:t>
            </a:r>
            <a:r>
              <a:rPr b="0" i="0" lang="en-GB" sz="1100" u="none" cap="none" strike="noStrike">
                <a:solidFill>
                  <a:schemeClr val="dk1"/>
                </a:solidFill>
                <a:latin typeface="Calibri"/>
                <a:ea typeface="Calibri"/>
                <a:cs typeface="Calibri"/>
                <a:sym typeface="Calibri"/>
              </a:rPr>
              <a:t>and </a:t>
            </a:r>
            <a:r>
              <a:rPr b="1" i="0" lang="en-GB" sz="1100" u="none" cap="none" strike="noStrike">
                <a:solidFill>
                  <a:schemeClr val="dk1"/>
                </a:solidFill>
                <a:latin typeface="Calibri"/>
                <a:ea typeface="Calibri"/>
                <a:cs typeface="Calibri"/>
                <a:sym typeface="Calibri"/>
              </a:rPr>
              <a:t>restrictions</a:t>
            </a:r>
            <a:r>
              <a:rPr b="0" i="0" lang="en-GB" sz="1100" u="none" cap="none" strike="noStrike">
                <a:solidFill>
                  <a:schemeClr val="dk1"/>
                </a:solidFill>
                <a:latin typeface="Calibri"/>
                <a:ea typeface="Calibri"/>
                <a:cs typeface="Calibri"/>
                <a:sym typeface="Calibri"/>
              </a:rPr>
              <a:t> in every Soviet controlled country in Eastern Europe.</a:t>
            </a:r>
            <a:endParaRPr b="0" i="0" sz="1400" u="none" cap="none" strike="noStrike">
              <a:solidFill>
                <a:srgbClr val="000000"/>
              </a:solidFill>
              <a:latin typeface="Arial"/>
              <a:ea typeface="Arial"/>
              <a:cs typeface="Arial"/>
              <a:sym typeface="Arial"/>
            </a:endParaRPr>
          </a:p>
        </p:txBody>
      </p:sp>
      <p:pic>
        <p:nvPicPr>
          <p:cNvPr id="286" name="Google Shape;286;p10"/>
          <p:cNvPicPr preferRelativeResize="0"/>
          <p:nvPr/>
        </p:nvPicPr>
        <p:blipFill rotWithShape="1">
          <a:blip r:embed="rId3">
            <a:alphaModFix/>
          </a:blip>
          <a:srcRect b="0" l="0" r="0" t="0"/>
          <a:stretch/>
        </p:blipFill>
        <p:spPr>
          <a:xfrm>
            <a:off x="10552663" y="67377"/>
            <a:ext cx="1531490" cy="1367892"/>
          </a:xfrm>
          <a:prstGeom prst="rect">
            <a:avLst/>
          </a:prstGeom>
          <a:noFill/>
          <a:ln cap="flat" cmpd="sng" w="9525">
            <a:solidFill>
              <a:schemeClr val="dk1"/>
            </a:solidFill>
            <a:prstDash val="solid"/>
            <a:round/>
            <a:headEnd len="sm" w="sm" type="none"/>
            <a:tailEnd len="sm" w="sm" type="none"/>
          </a:ln>
        </p:spPr>
      </p:pic>
      <p:sp>
        <p:nvSpPr>
          <p:cNvPr id="287" name="Google Shape;287;p10"/>
          <p:cNvSpPr/>
          <p:nvPr/>
        </p:nvSpPr>
        <p:spPr>
          <a:xfrm>
            <a:off x="107848" y="1475644"/>
            <a:ext cx="2499600" cy="25302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C00000"/>
                </a:solidFill>
                <a:latin typeface="Calibri"/>
                <a:ea typeface="Calibri"/>
                <a:cs typeface="Calibri"/>
                <a:sym typeface="Calibri"/>
              </a:rPr>
              <a:t>1. Why were the Hungarians unhappy?</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They complained about their </a:t>
            </a:r>
            <a:r>
              <a:rPr b="1" i="0" lang="en-GB" sz="1100" u="none" cap="none" strike="noStrike">
                <a:solidFill>
                  <a:schemeClr val="dk1"/>
                </a:solidFill>
                <a:latin typeface="Calibri"/>
                <a:ea typeface="Calibri"/>
                <a:cs typeface="Calibri"/>
                <a:sym typeface="Calibri"/>
              </a:rPr>
              <a:t>lack of freedom</a:t>
            </a:r>
            <a:r>
              <a:rPr b="0" i="0" lang="en-GB" sz="1100" u="none" cap="none" strike="noStrike">
                <a:solidFill>
                  <a:schemeClr val="dk1"/>
                </a:solidFill>
                <a:latin typeface="Calibri"/>
                <a:ea typeface="Calibri"/>
                <a:cs typeface="Calibri"/>
                <a:sym typeface="Calibri"/>
              </a:rPr>
              <a:t> under a Communist system.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They </a:t>
            </a:r>
            <a:r>
              <a:rPr b="1" i="0" lang="en-GB" sz="1100" u="none" cap="none" strike="noStrike">
                <a:solidFill>
                  <a:schemeClr val="dk1"/>
                </a:solidFill>
                <a:latin typeface="Calibri"/>
                <a:ea typeface="Calibri"/>
                <a:cs typeface="Calibri"/>
                <a:sym typeface="Calibri"/>
              </a:rPr>
              <a:t>could not vote. </a:t>
            </a:r>
            <a:r>
              <a:rPr b="0" i="0" lang="en-GB" sz="1100" u="none" cap="none" strike="noStrike">
                <a:solidFill>
                  <a:schemeClr val="dk1"/>
                </a:solidFill>
                <a:latin typeface="Calibri"/>
                <a:ea typeface="Calibri"/>
                <a:cs typeface="Calibri"/>
                <a:sym typeface="Calibri"/>
              </a:rPr>
              <a:t> There was no </a:t>
            </a:r>
            <a:r>
              <a:rPr b="1" i="0" lang="en-GB" sz="1100" u="none" cap="none" strike="noStrike">
                <a:solidFill>
                  <a:schemeClr val="dk1"/>
                </a:solidFill>
                <a:latin typeface="Calibri"/>
                <a:ea typeface="Calibri"/>
                <a:cs typeface="Calibri"/>
                <a:sym typeface="Calibri"/>
              </a:rPr>
              <a:t>freedom</a:t>
            </a:r>
            <a:r>
              <a:rPr b="0" i="0" lang="en-GB" sz="1100" u="none" cap="none" strike="noStrike">
                <a:solidFill>
                  <a:schemeClr val="dk1"/>
                </a:solidFill>
                <a:latin typeface="Calibri"/>
                <a:ea typeface="Calibri"/>
                <a:cs typeface="Calibri"/>
                <a:sym typeface="Calibri"/>
              </a:rPr>
              <a:t> to say what they felt in newspapers/press.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There were </a:t>
            </a:r>
            <a:r>
              <a:rPr b="1" i="0" lang="en-GB" sz="1100" u="none" cap="none" strike="noStrike">
                <a:solidFill>
                  <a:schemeClr val="dk1"/>
                </a:solidFill>
                <a:latin typeface="Calibri"/>
                <a:ea typeface="Calibri"/>
                <a:cs typeface="Calibri"/>
                <a:sym typeface="Calibri"/>
              </a:rPr>
              <a:t>fuel and food shortages</a:t>
            </a:r>
            <a:r>
              <a:rPr b="0" i="0" lang="en-GB" sz="1100" u="none" cap="none" strike="noStrike">
                <a:solidFill>
                  <a:schemeClr val="dk1"/>
                </a:solidFill>
                <a:latin typeface="Calibri"/>
                <a:ea typeface="Calibri"/>
                <a:cs typeface="Calibri"/>
                <a:sym typeface="Calibri"/>
              </a:rPr>
              <a:t> due to poor harvests and many resources being taken by Russia.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The Hungarian communist leader was brutal and the Hungarian people called him the ‘</a:t>
            </a:r>
            <a:r>
              <a:rPr b="1" i="0" lang="en-GB" sz="1100" u="none" cap="none" strike="noStrike">
                <a:solidFill>
                  <a:schemeClr val="dk1"/>
                </a:solidFill>
                <a:latin typeface="Calibri"/>
                <a:ea typeface="Calibri"/>
                <a:cs typeface="Calibri"/>
                <a:sym typeface="Calibri"/>
              </a:rPr>
              <a:t>Bald Butcher’</a:t>
            </a:r>
            <a:r>
              <a:rPr b="0" i="0" lang="en-GB" sz="1100" u="none" cap="none" strike="noStrike">
                <a:solidFill>
                  <a:schemeClr val="dk1"/>
                </a:solidFill>
                <a:latin typeface="Calibri"/>
                <a:ea typeface="Calibri"/>
                <a:cs typeface="Calibri"/>
                <a:sym typeface="Calibri"/>
              </a:rPr>
              <a:t> for how cruel he was to anybody who opposed him.</a:t>
            </a:r>
            <a:endParaRPr b="1" i="0" sz="1100" u="none" cap="none" strike="noStrike">
              <a:solidFill>
                <a:schemeClr val="dk1"/>
              </a:solidFill>
              <a:latin typeface="Calibri"/>
              <a:ea typeface="Calibri"/>
              <a:cs typeface="Calibri"/>
              <a:sym typeface="Calibri"/>
            </a:endParaRPr>
          </a:p>
        </p:txBody>
      </p:sp>
      <p:sp>
        <p:nvSpPr>
          <p:cNvPr id="288" name="Google Shape;288;p10"/>
          <p:cNvSpPr/>
          <p:nvPr/>
        </p:nvSpPr>
        <p:spPr>
          <a:xfrm>
            <a:off x="2725008" y="1475643"/>
            <a:ext cx="1578900" cy="25302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C00000"/>
                </a:solidFill>
                <a:latin typeface="Calibri"/>
                <a:ea typeface="Calibri"/>
                <a:cs typeface="Calibri"/>
                <a:sym typeface="Calibri"/>
              </a:rPr>
              <a:t>2. What did they do?</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The Hungarian people </a:t>
            </a:r>
            <a:r>
              <a:rPr b="1" i="0" lang="en-GB" sz="1100" u="none" cap="none" strike="noStrike">
                <a:solidFill>
                  <a:schemeClr val="dk1"/>
                </a:solidFill>
                <a:latin typeface="Calibri"/>
                <a:ea typeface="Calibri"/>
                <a:cs typeface="Calibri"/>
                <a:sym typeface="Calibri"/>
              </a:rPr>
              <a:t>protested</a:t>
            </a:r>
            <a:r>
              <a:rPr b="0" i="0" lang="en-GB" sz="1100" u="none" cap="none" strike="noStrike">
                <a:solidFill>
                  <a:schemeClr val="dk1"/>
                </a:solidFill>
                <a:latin typeface="Calibri"/>
                <a:ea typeface="Calibri"/>
                <a:cs typeface="Calibri"/>
                <a:sym typeface="Calibri"/>
              </a:rPr>
              <a:t> in capital city </a:t>
            </a:r>
            <a:r>
              <a:rPr b="1" i="0" lang="en-GB" sz="1100" u="none" cap="none" strike="noStrike">
                <a:solidFill>
                  <a:schemeClr val="dk1"/>
                </a:solidFill>
                <a:latin typeface="Calibri"/>
                <a:ea typeface="Calibri"/>
                <a:cs typeface="Calibri"/>
                <a:sym typeface="Calibri"/>
              </a:rPr>
              <a:t>Budapest</a:t>
            </a:r>
            <a:r>
              <a:rPr b="0" i="0" lang="en-GB" sz="11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They tore down a </a:t>
            </a:r>
            <a:r>
              <a:rPr b="1" i="0" lang="en-GB" sz="1100" u="none" cap="none" strike="noStrike">
                <a:solidFill>
                  <a:schemeClr val="dk1"/>
                </a:solidFill>
                <a:latin typeface="Calibri"/>
                <a:ea typeface="Calibri"/>
                <a:cs typeface="Calibri"/>
                <a:sym typeface="Calibri"/>
              </a:rPr>
              <a:t>statue of Stalin </a:t>
            </a:r>
            <a:r>
              <a:rPr b="0" i="0" lang="en-GB" sz="1100" u="none" cap="none" strike="noStrike">
                <a:solidFill>
                  <a:schemeClr val="dk1"/>
                </a:solidFill>
                <a:latin typeface="Calibri"/>
                <a:ea typeface="Calibri"/>
                <a:cs typeface="Calibri"/>
                <a:sym typeface="Calibri"/>
              </a:rPr>
              <a:t>to show the hatred of Communism.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This worried the Soviet Union as they wanted to control the people in their satellite states.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289" name="Google Shape;289;p10"/>
          <p:cNvSpPr/>
          <p:nvPr/>
        </p:nvSpPr>
        <p:spPr>
          <a:xfrm>
            <a:off x="4421426" y="1475644"/>
            <a:ext cx="2154900" cy="25302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C00000"/>
                </a:solidFill>
                <a:latin typeface="Calibri"/>
                <a:ea typeface="Calibri"/>
                <a:cs typeface="Calibri"/>
                <a:sym typeface="Calibri"/>
              </a:rPr>
              <a:t>3. How did the Soviets respond?</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The new Soviet leader Khrushchev sent in the </a:t>
            </a:r>
            <a:r>
              <a:rPr b="1" i="0" lang="en-GB" sz="1100" u="none" cap="none" strike="noStrike">
                <a:solidFill>
                  <a:schemeClr val="dk1"/>
                </a:solidFill>
                <a:latin typeface="Calibri"/>
                <a:ea typeface="Calibri"/>
                <a:cs typeface="Calibri"/>
                <a:sym typeface="Calibri"/>
              </a:rPr>
              <a:t>Red Army</a:t>
            </a:r>
            <a:r>
              <a:rPr b="0" i="0" lang="en-GB" sz="1100" u="none" cap="none" strike="noStrike">
                <a:solidFill>
                  <a:schemeClr val="dk1"/>
                </a:solidFill>
                <a:latin typeface="Calibri"/>
                <a:ea typeface="Calibri"/>
                <a:cs typeface="Calibri"/>
                <a:sym typeface="Calibri"/>
              </a:rPr>
              <a:t> (Soviet troops) with tanks to </a:t>
            </a:r>
            <a:r>
              <a:rPr b="1" i="0" lang="en-GB" sz="1100" u="none" cap="none" strike="noStrike">
                <a:solidFill>
                  <a:schemeClr val="dk1"/>
                </a:solidFill>
                <a:latin typeface="Calibri"/>
                <a:ea typeface="Calibri"/>
                <a:cs typeface="Calibri"/>
                <a:sym typeface="Calibri"/>
              </a:rPr>
              <a:t>stop the riots.</a:t>
            </a:r>
            <a:endParaRPr b="0" i="0" sz="11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Khrushchev tried to please the Hungarians by giving them a new leader called </a:t>
            </a:r>
            <a:r>
              <a:rPr b="1" i="0" lang="en-GB" sz="1100" u="none" cap="none" strike="noStrike">
                <a:solidFill>
                  <a:schemeClr val="dk1"/>
                </a:solidFill>
                <a:latin typeface="Calibri"/>
                <a:ea typeface="Calibri"/>
                <a:cs typeface="Calibri"/>
                <a:sym typeface="Calibri"/>
              </a:rPr>
              <a:t>Imre Nagy</a:t>
            </a:r>
            <a:r>
              <a:rPr b="0" i="0" lang="en-GB" sz="11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Nagy was still a communist but would allow the Hungarian people </a:t>
            </a:r>
            <a:r>
              <a:rPr b="1" i="0" lang="en-GB" sz="1100" u="none" cap="none" strike="noStrike">
                <a:solidFill>
                  <a:schemeClr val="dk1"/>
                </a:solidFill>
                <a:latin typeface="Calibri"/>
                <a:ea typeface="Calibri"/>
                <a:cs typeface="Calibri"/>
                <a:sym typeface="Calibri"/>
              </a:rPr>
              <a:t>more freedom</a:t>
            </a:r>
            <a:r>
              <a:rPr b="0" i="0" lang="en-GB" sz="1100" u="none" cap="none" strike="noStrike">
                <a:solidFill>
                  <a:schemeClr val="dk1"/>
                </a:solidFill>
                <a:latin typeface="Calibri"/>
                <a:ea typeface="Calibri"/>
                <a:cs typeface="Calibri"/>
                <a:sym typeface="Calibri"/>
              </a:rPr>
              <a:t>.   Khrushchev believed this would keep the Hungarians happy and stop any future protests. </a:t>
            </a:r>
            <a:endParaRPr b="1" i="0" sz="1100" u="none" cap="none" strike="noStrike">
              <a:solidFill>
                <a:schemeClr val="dk1"/>
              </a:solidFill>
              <a:latin typeface="Calibri"/>
              <a:ea typeface="Calibri"/>
              <a:cs typeface="Calibri"/>
              <a:sym typeface="Calibri"/>
            </a:endParaRPr>
          </a:p>
        </p:txBody>
      </p:sp>
      <p:sp>
        <p:nvSpPr>
          <p:cNvPr id="290" name="Google Shape;290;p10"/>
          <p:cNvSpPr/>
          <p:nvPr/>
        </p:nvSpPr>
        <p:spPr>
          <a:xfrm>
            <a:off x="6694027" y="1475644"/>
            <a:ext cx="1320000" cy="25302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C00000"/>
                </a:solidFill>
                <a:latin typeface="Calibri"/>
                <a:ea typeface="Calibri"/>
                <a:cs typeface="Calibri"/>
                <a:sym typeface="Calibri"/>
              </a:rPr>
              <a:t>4. Nagy’s role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He wanted </a:t>
            </a:r>
            <a:r>
              <a:rPr b="1" i="0" lang="en-GB" sz="1100" u="none" cap="none" strike="noStrike">
                <a:solidFill>
                  <a:schemeClr val="dk1"/>
                </a:solidFill>
                <a:latin typeface="Calibri"/>
                <a:ea typeface="Calibri"/>
                <a:cs typeface="Calibri"/>
                <a:sym typeface="Calibri"/>
              </a:rPr>
              <a:t>voting</a:t>
            </a:r>
            <a:r>
              <a:rPr b="0" i="0" lang="en-GB" sz="1100" u="none" cap="none" strike="noStrike">
                <a:solidFill>
                  <a:schemeClr val="dk1"/>
                </a:solidFill>
                <a:latin typeface="Calibri"/>
                <a:ea typeface="Calibri"/>
                <a:cs typeface="Calibri"/>
                <a:sym typeface="Calibri"/>
              </a:rPr>
              <a:t> and </a:t>
            </a:r>
            <a:r>
              <a:rPr b="1" i="0" lang="en-GB" sz="1100" u="none" cap="none" strike="noStrike">
                <a:solidFill>
                  <a:schemeClr val="dk1"/>
                </a:solidFill>
                <a:latin typeface="Calibri"/>
                <a:ea typeface="Calibri"/>
                <a:cs typeface="Calibri"/>
                <a:sym typeface="Calibri"/>
              </a:rPr>
              <a:t>democratic elections</a:t>
            </a:r>
            <a:r>
              <a:rPr b="0" i="0" lang="en-GB" sz="1100" u="none" cap="none" strike="noStrike">
                <a:solidFill>
                  <a:schemeClr val="dk1"/>
                </a:solidFill>
                <a:latin typeface="Calibri"/>
                <a:ea typeface="Calibri"/>
                <a:cs typeface="Calibri"/>
                <a:sym typeface="Calibri"/>
              </a:rPr>
              <a:t> in Hungary rather than a dictatorship.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He asked for </a:t>
            </a:r>
            <a:r>
              <a:rPr b="1" i="0" lang="en-GB" sz="1100" u="none" cap="none" strike="noStrike">
                <a:solidFill>
                  <a:schemeClr val="dk1"/>
                </a:solidFill>
                <a:latin typeface="Calibri"/>
                <a:ea typeface="Calibri"/>
                <a:cs typeface="Calibri"/>
                <a:sym typeface="Calibri"/>
              </a:rPr>
              <a:t>political prisoners</a:t>
            </a:r>
            <a:r>
              <a:rPr b="0" i="0" lang="en-GB" sz="1100" u="none" cap="none" strike="noStrike">
                <a:solidFill>
                  <a:schemeClr val="dk1"/>
                </a:solidFill>
                <a:latin typeface="Calibri"/>
                <a:ea typeface="Calibri"/>
                <a:cs typeface="Calibri"/>
                <a:sym typeface="Calibri"/>
              </a:rPr>
              <a:t> to be freed.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He asked Khrushchev to </a:t>
            </a:r>
            <a:r>
              <a:rPr b="1" i="0" lang="en-GB" sz="1100" u="none" cap="none" strike="noStrike">
                <a:solidFill>
                  <a:schemeClr val="dk1"/>
                </a:solidFill>
                <a:latin typeface="Calibri"/>
                <a:ea typeface="Calibri"/>
                <a:cs typeface="Calibri"/>
                <a:sym typeface="Calibri"/>
              </a:rPr>
              <a:t>remove Soviet Troops</a:t>
            </a:r>
            <a:r>
              <a:rPr b="0" i="0" lang="en-GB" sz="1100" u="none" cap="none" strike="noStrike">
                <a:solidFill>
                  <a:schemeClr val="dk1"/>
                </a:solidFill>
                <a:latin typeface="Calibri"/>
                <a:ea typeface="Calibri"/>
                <a:cs typeface="Calibri"/>
                <a:sym typeface="Calibri"/>
              </a:rPr>
              <a:t> from Hungary.</a:t>
            </a:r>
            <a:endParaRPr b="1" i="0" sz="1100" u="none" cap="none" strike="noStrike">
              <a:solidFill>
                <a:schemeClr val="dk1"/>
              </a:solidFill>
              <a:latin typeface="Calibri"/>
              <a:ea typeface="Calibri"/>
              <a:cs typeface="Calibri"/>
              <a:sym typeface="Calibri"/>
            </a:endParaRPr>
          </a:p>
        </p:txBody>
      </p:sp>
      <p:sp>
        <p:nvSpPr>
          <p:cNvPr id="291" name="Google Shape;291;p10"/>
          <p:cNvSpPr/>
          <p:nvPr/>
        </p:nvSpPr>
        <p:spPr>
          <a:xfrm>
            <a:off x="8131655" y="1475644"/>
            <a:ext cx="1742400" cy="25302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C00000"/>
                </a:solidFill>
                <a:latin typeface="Calibri"/>
                <a:ea typeface="Calibri"/>
                <a:cs typeface="Calibri"/>
                <a:sym typeface="Calibri"/>
              </a:rPr>
              <a:t>5.  Khrushchev’s reaction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Khrushchev was happy for these changes to happen, as long as the people of Hungary remained calm and did not start to rebel again.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Khrushchev also made sure that Hungary joined the </a:t>
            </a:r>
            <a:r>
              <a:rPr b="1" i="0" lang="en-GB" sz="1100" u="none" cap="none" strike="noStrike">
                <a:solidFill>
                  <a:schemeClr val="dk1"/>
                </a:solidFill>
                <a:latin typeface="Calibri"/>
                <a:ea typeface="Calibri"/>
                <a:cs typeface="Calibri"/>
                <a:sym typeface="Calibri"/>
              </a:rPr>
              <a:t>Warsaw Pact</a:t>
            </a:r>
            <a:r>
              <a:rPr b="0" i="0" lang="en-GB" sz="1100" u="none" cap="none" strike="noStrike">
                <a:solidFill>
                  <a:schemeClr val="dk1"/>
                </a:solidFill>
                <a:latin typeface="Calibri"/>
                <a:ea typeface="Calibri"/>
                <a:cs typeface="Calibri"/>
                <a:sym typeface="Calibri"/>
              </a:rPr>
              <a:t>.  This way, the Soviet Union could take action quickly to stop any rebellions.</a:t>
            </a:r>
            <a:endParaRPr b="1" i="0" sz="1100" u="none" cap="none" strike="noStrike">
              <a:solidFill>
                <a:schemeClr val="dk1"/>
              </a:solidFill>
              <a:latin typeface="Calibri"/>
              <a:ea typeface="Calibri"/>
              <a:cs typeface="Calibri"/>
              <a:sym typeface="Calibri"/>
            </a:endParaRPr>
          </a:p>
        </p:txBody>
      </p:sp>
      <p:sp>
        <p:nvSpPr>
          <p:cNvPr id="292" name="Google Shape;292;p10"/>
          <p:cNvSpPr/>
          <p:nvPr/>
        </p:nvSpPr>
        <p:spPr>
          <a:xfrm>
            <a:off x="9991724" y="1475644"/>
            <a:ext cx="2092500" cy="25302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C00000"/>
                </a:solidFill>
                <a:latin typeface="Calibri"/>
                <a:ea typeface="Calibri"/>
                <a:cs typeface="Calibri"/>
                <a:sym typeface="Calibri"/>
              </a:rPr>
              <a:t>6. Change by 1956</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In </a:t>
            </a:r>
            <a:r>
              <a:rPr b="1" i="0" lang="en-GB" sz="1100" u="none" cap="none" strike="noStrike">
                <a:solidFill>
                  <a:schemeClr val="dk1"/>
                </a:solidFill>
                <a:latin typeface="Calibri"/>
                <a:ea typeface="Calibri"/>
                <a:cs typeface="Calibri"/>
                <a:sym typeface="Calibri"/>
              </a:rPr>
              <a:t>November 1956</a:t>
            </a:r>
            <a:r>
              <a:rPr b="0" i="0" lang="en-GB" sz="1100" u="none" cap="none" strike="noStrike">
                <a:solidFill>
                  <a:schemeClr val="dk1"/>
                </a:solidFill>
                <a:latin typeface="Calibri"/>
                <a:ea typeface="Calibri"/>
                <a:cs typeface="Calibri"/>
                <a:sym typeface="Calibri"/>
              </a:rPr>
              <a:t>, Nagy went further and told The Soviet Union that it would </a:t>
            </a:r>
            <a:r>
              <a:rPr b="1" i="0" lang="en-GB" sz="1100" u="none" cap="none" strike="noStrike">
                <a:solidFill>
                  <a:schemeClr val="dk1"/>
                </a:solidFill>
                <a:latin typeface="Calibri"/>
                <a:ea typeface="Calibri"/>
                <a:cs typeface="Calibri"/>
                <a:sym typeface="Calibri"/>
              </a:rPr>
              <a:t>leave the Warsaw Pact</a:t>
            </a:r>
            <a:r>
              <a:rPr b="0" i="0" lang="en-GB" sz="11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Khrushchev was not pleased. If Hungary left the military alliance, other countries might do the same.  This would ruin the power of the Soviet Union.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This threat to </a:t>
            </a:r>
            <a:r>
              <a:rPr b="1" i="0" lang="en-GB" sz="1100" u="none" cap="none" strike="noStrike">
                <a:solidFill>
                  <a:schemeClr val="dk1"/>
                </a:solidFill>
                <a:latin typeface="Calibri"/>
                <a:ea typeface="Calibri"/>
                <a:cs typeface="Calibri"/>
                <a:sym typeface="Calibri"/>
              </a:rPr>
              <a:t>leave the Warsaw Pact </a:t>
            </a:r>
            <a:r>
              <a:rPr b="0" i="0" lang="en-GB" sz="1100" u="none" cap="none" strike="noStrike">
                <a:solidFill>
                  <a:schemeClr val="dk1"/>
                </a:solidFill>
                <a:latin typeface="Calibri"/>
                <a:ea typeface="Calibri"/>
                <a:cs typeface="Calibri"/>
                <a:sym typeface="Calibri"/>
              </a:rPr>
              <a:t>led to the Soviet invasion of Hungary. </a:t>
            </a:r>
            <a:endParaRPr b="0" i="0" sz="1400" u="none" cap="none" strike="noStrike">
              <a:solidFill>
                <a:srgbClr val="000000"/>
              </a:solidFill>
              <a:latin typeface="Arial"/>
              <a:ea typeface="Arial"/>
              <a:cs typeface="Arial"/>
              <a:sym typeface="Arial"/>
            </a:endParaRPr>
          </a:p>
        </p:txBody>
      </p:sp>
      <p:sp>
        <p:nvSpPr>
          <p:cNvPr id="293" name="Google Shape;293;p10"/>
          <p:cNvSpPr/>
          <p:nvPr/>
        </p:nvSpPr>
        <p:spPr>
          <a:xfrm>
            <a:off x="10405241" y="4057555"/>
            <a:ext cx="1680000" cy="27330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C00000"/>
                </a:solidFill>
                <a:latin typeface="Calibri"/>
                <a:ea typeface="Calibri"/>
                <a:cs typeface="Calibri"/>
                <a:sym typeface="Calibri"/>
              </a:rPr>
              <a:t>7. The Soviet Invasion of Hungary 4</a:t>
            </a:r>
            <a:r>
              <a:rPr b="1" baseline="30000" i="0" lang="en-GB" sz="1100" u="none" cap="none" strike="noStrike">
                <a:solidFill>
                  <a:srgbClr val="C00000"/>
                </a:solidFill>
                <a:latin typeface="Calibri"/>
                <a:ea typeface="Calibri"/>
                <a:cs typeface="Calibri"/>
                <a:sym typeface="Calibri"/>
              </a:rPr>
              <a:t>th</a:t>
            </a:r>
            <a:r>
              <a:rPr b="1" i="0" lang="en-GB" sz="1100" u="none" cap="none" strike="noStrike">
                <a:solidFill>
                  <a:srgbClr val="C00000"/>
                </a:solidFill>
                <a:latin typeface="Calibri"/>
                <a:ea typeface="Calibri"/>
                <a:cs typeface="Calibri"/>
                <a:sym typeface="Calibri"/>
              </a:rPr>
              <a:t> Nov. 1956 and the Hungarian Uprising.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In response to the threat of leaving the Warsaw Pact, Khrushchev sent in the </a:t>
            </a:r>
            <a:r>
              <a:rPr b="1" i="0" lang="en-GB" sz="1100" u="none" cap="none" strike="noStrike">
                <a:solidFill>
                  <a:schemeClr val="dk1"/>
                </a:solidFill>
                <a:latin typeface="Calibri"/>
                <a:ea typeface="Calibri"/>
                <a:cs typeface="Calibri"/>
                <a:sym typeface="Calibri"/>
              </a:rPr>
              <a:t>Red Army</a:t>
            </a:r>
            <a:r>
              <a:rPr b="0" i="0" lang="en-GB" sz="1100" u="none" cap="none" strike="noStrike">
                <a:solidFill>
                  <a:schemeClr val="dk1"/>
                </a:solidFill>
                <a:latin typeface="Calibri"/>
                <a:ea typeface="Calibri"/>
                <a:cs typeface="Calibri"/>
                <a:sym typeface="Calibri"/>
              </a:rPr>
              <a:t> into </a:t>
            </a:r>
            <a:r>
              <a:rPr b="1" i="0" lang="en-GB" sz="1100" u="none" cap="none" strike="noStrike">
                <a:solidFill>
                  <a:schemeClr val="dk1"/>
                </a:solidFill>
                <a:latin typeface="Calibri"/>
                <a:ea typeface="Calibri"/>
                <a:cs typeface="Calibri"/>
                <a:sym typeface="Calibri"/>
              </a:rPr>
              <a:t>Budapest.</a:t>
            </a:r>
            <a:r>
              <a:rPr b="0" i="0" lang="en-GB" sz="1100" u="none" cap="none" strike="noStrike">
                <a:solidFill>
                  <a:schemeClr val="dk1"/>
                </a:solidFill>
                <a:latin typeface="Calibri"/>
                <a:ea typeface="Calibri"/>
                <a:cs typeface="Calibri"/>
                <a:sym typeface="Calibri"/>
              </a:rPr>
              <a:t>  The Hungarian </a:t>
            </a:r>
            <a:r>
              <a:rPr b="1" i="0" lang="en-GB" sz="1100" u="none" cap="none" strike="noStrike">
                <a:solidFill>
                  <a:schemeClr val="dk1"/>
                </a:solidFill>
                <a:latin typeface="Calibri"/>
                <a:ea typeface="Calibri"/>
                <a:cs typeface="Calibri"/>
                <a:sym typeface="Calibri"/>
              </a:rPr>
              <a:t>people fought back </a:t>
            </a:r>
            <a:r>
              <a:rPr b="0" i="0" lang="en-GB" sz="1100" u="none" cap="none" strike="noStrike">
                <a:solidFill>
                  <a:schemeClr val="dk1"/>
                </a:solidFill>
                <a:latin typeface="Calibri"/>
                <a:ea typeface="Calibri"/>
                <a:cs typeface="Calibri"/>
                <a:sym typeface="Calibri"/>
              </a:rPr>
              <a:t>in what was known as the </a:t>
            </a:r>
            <a:r>
              <a:rPr b="1" i="0" lang="en-GB" sz="1100" u="none" cap="none" strike="noStrike">
                <a:solidFill>
                  <a:schemeClr val="dk1"/>
                </a:solidFill>
                <a:latin typeface="Calibri"/>
                <a:ea typeface="Calibri"/>
                <a:cs typeface="Calibri"/>
                <a:sym typeface="Calibri"/>
              </a:rPr>
              <a:t>Hungarian Uprising</a:t>
            </a:r>
            <a:r>
              <a:rPr b="0" i="0" lang="en-GB" sz="1100" u="none" cap="none" strike="noStrike">
                <a:solidFill>
                  <a:schemeClr val="dk1"/>
                </a:solidFill>
                <a:latin typeface="Calibri"/>
                <a:ea typeface="Calibri"/>
                <a:cs typeface="Calibri"/>
                <a:sym typeface="Calibri"/>
              </a:rPr>
              <a:t>. Hungarians, including women and children took up arms against the invading Red Army.</a:t>
            </a:r>
            <a:endParaRPr b="1" i="0" sz="1100" u="none" cap="none" strike="noStrike">
              <a:solidFill>
                <a:schemeClr val="dk1"/>
              </a:solidFill>
              <a:latin typeface="Calibri"/>
              <a:ea typeface="Calibri"/>
              <a:cs typeface="Calibri"/>
              <a:sym typeface="Calibri"/>
            </a:endParaRPr>
          </a:p>
        </p:txBody>
      </p:sp>
      <p:sp>
        <p:nvSpPr>
          <p:cNvPr id="294" name="Google Shape;294;p10"/>
          <p:cNvSpPr/>
          <p:nvPr/>
        </p:nvSpPr>
        <p:spPr>
          <a:xfrm>
            <a:off x="8131654" y="4057555"/>
            <a:ext cx="2155800" cy="27330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C00000"/>
                </a:solidFill>
                <a:latin typeface="Calibri"/>
                <a:ea typeface="Calibri"/>
                <a:cs typeface="Calibri"/>
                <a:sym typeface="Calibri"/>
              </a:rPr>
              <a:t>8. Why did America and the West not help the Hungarian Uprising?</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Despite being offered help with the Marshall Plan, no military help was given to Hungary.</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America wanted to stop Communism from spreading with the policy of </a:t>
            </a:r>
            <a:r>
              <a:rPr b="1" i="0" lang="en-GB" sz="1100" u="none" cap="none" strike="noStrike">
                <a:solidFill>
                  <a:schemeClr val="dk1"/>
                </a:solidFill>
                <a:latin typeface="Calibri"/>
                <a:ea typeface="Calibri"/>
                <a:cs typeface="Calibri"/>
                <a:sym typeface="Calibri"/>
              </a:rPr>
              <a:t>containment </a:t>
            </a:r>
            <a:r>
              <a:rPr b="0" i="0" lang="en-GB" sz="1100" u="none" cap="none" strike="noStrike">
                <a:solidFill>
                  <a:schemeClr val="dk1"/>
                </a:solidFill>
                <a:latin typeface="Calibri"/>
                <a:ea typeface="Calibri"/>
                <a:cs typeface="Calibri"/>
                <a:sym typeface="Calibri"/>
              </a:rPr>
              <a:t>but did not want to interfere too much with those countries already taken over by the Soviet Union.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It was </a:t>
            </a:r>
            <a:r>
              <a:rPr b="1" i="0" lang="en-GB" sz="1100" u="none" cap="none" strike="noStrike">
                <a:solidFill>
                  <a:schemeClr val="dk1"/>
                </a:solidFill>
                <a:latin typeface="Calibri"/>
                <a:ea typeface="Calibri"/>
                <a:cs typeface="Calibri"/>
                <a:sym typeface="Calibri"/>
              </a:rPr>
              <a:t>too risky</a:t>
            </a:r>
            <a:r>
              <a:rPr b="0" i="0" lang="en-GB" sz="1100" u="none" cap="none" strike="noStrike">
                <a:solidFill>
                  <a:schemeClr val="dk1"/>
                </a:solidFill>
                <a:latin typeface="Calibri"/>
                <a:ea typeface="Calibri"/>
                <a:cs typeface="Calibri"/>
                <a:sym typeface="Calibri"/>
              </a:rPr>
              <a:t> to plan a military attack on a Soviet satellite state as this might start a </a:t>
            </a:r>
            <a:r>
              <a:rPr b="1" i="0" lang="en-GB" sz="1100" u="none" cap="none" strike="noStrike">
                <a:solidFill>
                  <a:schemeClr val="dk1"/>
                </a:solidFill>
                <a:latin typeface="Calibri"/>
                <a:ea typeface="Calibri"/>
                <a:cs typeface="Calibri"/>
                <a:sym typeface="Calibri"/>
              </a:rPr>
              <a:t>nuclear war</a:t>
            </a:r>
            <a:r>
              <a:rPr b="0" i="0" lang="en-GB" sz="1100" u="none" cap="none" strike="noStrike">
                <a:solidFill>
                  <a:schemeClr val="dk1"/>
                </a:solidFill>
                <a:latin typeface="Calibri"/>
                <a:ea typeface="Calibri"/>
                <a:cs typeface="Calibri"/>
                <a:sym typeface="Calibri"/>
              </a:rPr>
              <a:t>.</a:t>
            </a:r>
            <a:endParaRPr b="1" i="0" sz="1100" u="none" cap="none" strike="noStrike">
              <a:solidFill>
                <a:schemeClr val="dk1"/>
              </a:solidFill>
              <a:latin typeface="Calibri"/>
              <a:ea typeface="Calibri"/>
              <a:cs typeface="Calibri"/>
              <a:sym typeface="Calibri"/>
            </a:endParaRPr>
          </a:p>
        </p:txBody>
      </p:sp>
      <p:sp>
        <p:nvSpPr>
          <p:cNvPr id="295" name="Google Shape;295;p10"/>
          <p:cNvSpPr/>
          <p:nvPr/>
        </p:nvSpPr>
        <p:spPr>
          <a:xfrm>
            <a:off x="4752558" y="4381814"/>
            <a:ext cx="3261300" cy="23391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The Hungarian Uprising </a:t>
            </a:r>
            <a:r>
              <a:rPr b="1" i="0" lang="en-GB" sz="1100" u="none" cap="none" strike="noStrike">
                <a:solidFill>
                  <a:schemeClr val="dk1"/>
                </a:solidFill>
                <a:latin typeface="Calibri"/>
                <a:ea typeface="Calibri"/>
                <a:cs typeface="Calibri"/>
                <a:sym typeface="Calibri"/>
              </a:rPr>
              <a:t>failed.</a:t>
            </a:r>
            <a:r>
              <a:rPr b="0" i="0" lang="en-GB" sz="1100" u="none" cap="none" strike="noStrike">
                <a:solidFill>
                  <a:schemeClr val="dk1"/>
                </a:solidFill>
                <a:latin typeface="Calibri"/>
                <a:ea typeface="Calibri"/>
                <a:cs typeface="Calibri"/>
                <a:sym typeface="Calibri"/>
              </a:rPr>
              <a:t> Hungary was taken over again by force by the Soviet </a:t>
            </a:r>
            <a:r>
              <a:rPr b="1" i="0" lang="en-GB" sz="1100" u="none" cap="none" strike="noStrike">
                <a:solidFill>
                  <a:schemeClr val="dk1"/>
                </a:solidFill>
                <a:latin typeface="Calibri"/>
                <a:ea typeface="Calibri"/>
                <a:cs typeface="Calibri"/>
                <a:sym typeface="Calibri"/>
              </a:rPr>
              <a:t>Red Army with 200,000 troops.</a:t>
            </a:r>
            <a:r>
              <a:rPr b="0" i="0" lang="en-GB" sz="1100" u="none" cap="none" strike="noStrike">
                <a:solidFill>
                  <a:schemeClr val="dk1"/>
                </a:solidFill>
                <a:latin typeface="Calibri"/>
                <a:ea typeface="Calibri"/>
                <a:cs typeface="Calibri"/>
                <a:sym typeface="Calibri"/>
              </a:rPr>
              <a:t>. The Hungarians asked for help from the </a:t>
            </a:r>
            <a:r>
              <a:rPr b="1" i="0" lang="en-GB" sz="1100" u="none" cap="none" strike="noStrike">
                <a:solidFill>
                  <a:schemeClr val="dk1"/>
                </a:solidFill>
                <a:latin typeface="Calibri"/>
                <a:ea typeface="Calibri"/>
                <a:cs typeface="Calibri"/>
                <a:sym typeface="Calibri"/>
              </a:rPr>
              <a:t>America</a:t>
            </a:r>
            <a:r>
              <a:rPr b="0" i="0" lang="en-GB" sz="1100" u="none" cap="none" strike="noStrike">
                <a:solidFill>
                  <a:schemeClr val="dk1"/>
                </a:solidFill>
                <a:latin typeface="Calibri"/>
                <a:ea typeface="Calibri"/>
                <a:cs typeface="Calibri"/>
                <a:sym typeface="Calibri"/>
              </a:rPr>
              <a:t> but no support came.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The Soviet Red Army were brutal and </a:t>
            </a:r>
            <a:r>
              <a:rPr b="1" i="0" lang="en-GB" sz="1100" u="none" cap="none" strike="noStrike">
                <a:solidFill>
                  <a:schemeClr val="dk1"/>
                </a:solidFill>
                <a:latin typeface="Calibri"/>
                <a:ea typeface="Calibri"/>
                <a:cs typeface="Calibri"/>
                <a:sym typeface="Calibri"/>
              </a:rPr>
              <a:t>3,000 Hungarians</a:t>
            </a:r>
            <a:r>
              <a:rPr b="0" i="0" lang="en-GB" sz="1100" u="none" cap="none" strike="noStrike">
                <a:solidFill>
                  <a:schemeClr val="dk1"/>
                </a:solidFill>
                <a:latin typeface="Calibri"/>
                <a:ea typeface="Calibri"/>
                <a:cs typeface="Calibri"/>
                <a:sym typeface="Calibri"/>
              </a:rPr>
              <a:t> were killed in the uprising.</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Over 1,000 Russian troops were killed by the Hungarians.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Nagy and several of his supporters were </a:t>
            </a:r>
            <a:r>
              <a:rPr b="1" i="0" lang="en-GB" sz="1100" u="none" cap="none" strike="noStrike">
                <a:solidFill>
                  <a:schemeClr val="dk1"/>
                </a:solidFill>
                <a:latin typeface="Calibri"/>
                <a:ea typeface="Calibri"/>
                <a:cs typeface="Calibri"/>
                <a:sym typeface="Calibri"/>
              </a:rPr>
              <a:t>executed</a:t>
            </a:r>
            <a:r>
              <a:rPr b="0" i="0" lang="en-GB" sz="11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Khrushchev announced that Nagy’s death was ‘</a:t>
            </a:r>
            <a:r>
              <a:rPr b="1" i="0" lang="en-GB" sz="1100" u="none" cap="none" strike="noStrike">
                <a:solidFill>
                  <a:schemeClr val="dk1"/>
                </a:solidFill>
                <a:latin typeface="Calibri"/>
                <a:ea typeface="Calibri"/>
                <a:cs typeface="Calibri"/>
                <a:sym typeface="Calibri"/>
              </a:rPr>
              <a:t>a lesson to the leaders of all Communist countries’</a:t>
            </a:r>
            <a:r>
              <a:rPr b="0" i="0" lang="en-GB" sz="1100" u="none" cap="none" strike="noStrike">
                <a:solidFill>
                  <a:schemeClr val="dk1"/>
                </a:solidFill>
                <a:latin typeface="Calibri"/>
                <a:ea typeface="Calibri"/>
                <a:cs typeface="Calibri"/>
                <a:sym typeface="Calibri"/>
              </a:rPr>
              <a:t>. He sent out a</a:t>
            </a:r>
            <a:r>
              <a:rPr b="1" i="0" lang="en-GB" sz="1100" u="none" cap="none" strike="noStrike">
                <a:solidFill>
                  <a:schemeClr val="dk1"/>
                </a:solidFill>
                <a:latin typeface="Calibri"/>
                <a:ea typeface="Calibri"/>
                <a:cs typeface="Calibri"/>
                <a:sym typeface="Calibri"/>
              </a:rPr>
              <a:t> threat</a:t>
            </a:r>
            <a:r>
              <a:rPr b="0" i="0" lang="en-GB" sz="1100" u="none" cap="none" strike="noStrike">
                <a:solidFill>
                  <a:schemeClr val="dk1"/>
                </a:solidFill>
                <a:latin typeface="Calibri"/>
                <a:ea typeface="Calibri"/>
                <a:cs typeface="Calibri"/>
                <a:sym typeface="Calibri"/>
              </a:rPr>
              <a:t> to other countries who threatened to leave the Warsaw Pact.</a:t>
            </a:r>
            <a:endParaRPr b="1" i="0" sz="1100" u="none" cap="none" strike="noStrike">
              <a:solidFill>
                <a:schemeClr val="dk1"/>
              </a:solidFill>
              <a:latin typeface="Calibri"/>
              <a:ea typeface="Calibri"/>
              <a:cs typeface="Calibri"/>
              <a:sym typeface="Calibri"/>
            </a:endParaRPr>
          </a:p>
        </p:txBody>
      </p:sp>
      <p:sp>
        <p:nvSpPr>
          <p:cNvPr id="296" name="Google Shape;296;p10"/>
          <p:cNvSpPr/>
          <p:nvPr/>
        </p:nvSpPr>
        <p:spPr>
          <a:xfrm>
            <a:off x="105873" y="4381814"/>
            <a:ext cx="4528800" cy="24087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Khrushchev seemed </a:t>
            </a:r>
            <a:r>
              <a:rPr b="1" i="0" lang="en-GB" sz="1100" u="none" cap="none" strike="noStrike">
                <a:solidFill>
                  <a:schemeClr val="dk1"/>
                </a:solidFill>
                <a:latin typeface="Calibri"/>
                <a:ea typeface="Calibri"/>
                <a:cs typeface="Calibri"/>
                <a:sym typeface="Calibri"/>
              </a:rPr>
              <a:t>more powerful</a:t>
            </a:r>
            <a:r>
              <a:rPr b="0" i="0" lang="en-GB" sz="1100" u="none" cap="none" strike="noStrike">
                <a:solidFill>
                  <a:schemeClr val="dk1"/>
                </a:solidFill>
                <a:latin typeface="Calibri"/>
                <a:ea typeface="Calibri"/>
                <a:cs typeface="Calibri"/>
                <a:sym typeface="Calibri"/>
              </a:rPr>
              <a:t> now he had shown other Soviet satellite states what he was prepared to do if they protested against Communist rule.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A new, stronger and more Communist leader was appointed in Hungary to control the people even more.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It showed other Eastern European states that the </a:t>
            </a:r>
            <a:r>
              <a:rPr b="1" i="0" lang="en-GB" sz="1100" u="none" cap="none" strike="noStrike">
                <a:solidFill>
                  <a:schemeClr val="dk1"/>
                </a:solidFill>
                <a:latin typeface="Calibri"/>
                <a:ea typeface="Calibri"/>
                <a:cs typeface="Calibri"/>
                <a:sym typeface="Calibri"/>
              </a:rPr>
              <a:t>USA</a:t>
            </a:r>
            <a:r>
              <a:rPr b="0" i="0" lang="en-GB" sz="1100" u="none" cap="none" strike="noStrike">
                <a:solidFill>
                  <a:schemeClr val="dk1"/>
                </a:solidFill>
                <a:latin typeface="Calibri"/>
                <a:ea typeface="Calibri"/>
                <a:cs typeface="Calibri"/>
                <a:sym typeface="Calibri"/>
              </a:rPr>
              <a:t> was not willing to help them. This made Khrushchev even more confident.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The only way America helped was by taking in </a:t>
            </a:r>
            <a:r>
              <a:rPr b="1" i="0" lang="en-GB" sz="1100" u="none" cap="none" strike="noStrike">
                <a:solidFill>
                  <a:schemeClr val="dk1"/>
                </a:solidFill>
                <a:latin typeface="Calibri"/>
                <a:ea typeface="Calibri"/>
                <a:cs typeface="Calibri"/>
                <a:sym typeface="Calibri"/>
              </a:rPr>
              <a:t>80,000 refugees</a:t>
            </a:r>
            <a:r>
              <a:rPr b="0" i="0" lang="en-GB" sz="1100" u="none" cap="none" strike="noStrike">
                <a:solidFill>
                  <a:schemeClr val="dk1"/>
                </a:solidFill>
                <a:latin typeface="Calibri"/>
                <a:ea typeface="Calibri"/>
                <a:cs typeface="Calibri"/>
                <a:sym typeface="Calibri"/>
              </a:rPr>
              <a:t> from Hungary and offering medical aid.</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Khrushchev could now be even </a:t>
            </a:r>
            <a:r>
              <a:rPr b="1" i="0" lang="en-GB" sz="1100" u="none" cap="none" strike="noStrike">
                <a:solidFill>
                  <a:schemeClr val="dk1"/>
                </a:solidFill>
                <a:latin typeface="Calibri"/>
                <a:ea typeface="Calibri"/>
                <a:cs typeface="Calibri"/>
                <a:sym typeface="Calibri"/>
              </a:rPr>
              <a:t>more aggressive</a:t>
            </a:r>
            <a:r>
              <a:rPr b="0" i="0" lang="en-GB" sz="1100" u="none" cap="none" strike="noStrike">
                <a:solidFill>
                  <a:schemeClr val="dk1"/>
                </a:solidFill>
                <a:latin typeface="Calibri"/>
                <a:ea typeface="Calibri"/>
                <a:cs typeface="Calibri"/>
                <a:sym typeface="Calibri"/>
              </a:rPr>
              <a:t> in Eastern Europe as he knew the USA would not want to start a war against the Soviet Union.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It made the </a:t>
            </a:r>
            <a:r>
              <a:rPr b="1" i="0" lang="en-GB" sz="1100" u="none" cap="none" strike="noStrike">
                <a:solidFill>
                  <a:schemeClr val="dk1"/>
                </a:solidFill>
                <a:latin typeface="Calibri"/>
                <a:ea typeface="Calibri"/>
                <a:cs typeface="Calibri"/>
                <a:sym typeface="Calibri"/>
              </a:rPr>
              <a:t>USA look weak</a:t>
            </a:r>
            <a:r>
              <a:rPr b="0" i="0" lang="en-GB" sz="1100" u="none" cap="none" strike="noStrike">
                <a:solidFill>
                  <a:schemeClr val="dk1"/>
                </a:solidFill>
                <a:latin typeface="Calibri"/>
                <a:ea typeface="Calibri"/>
                <a:cs typeface="Calibri"/>
                <a:sym typeface="Calibri"/>
              </a:rPr>
              <a:t> as they had not been prepared to support Hungary by sending in troops.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1" i="0" lang="en-GB" sz="1100" u="none" cap="none" strike="noStrike">
                <a:solidFill>
                  <a:schemeClr val="dk1"/>
                </a:solidFill>
                <a:latin typeface="Calibri"/>
                <a:ea typeface="Calibri"/>
                <a:cs typeface="Calibri"/>
                <a:sym typeface="Calibri"/>
              </a:rPr>
              <a:t>Overall, it made the Soviet Union look strong and the USA look weak.</a:t>
            </a:r>
            <a:endParaRPr b="0" i="0" sz="1400" u="none" cap="none" strike="noStrike">
              <a:solidFill>
                <a:srgbClr val="000000"/>
              </a:solidFill>
              <a:latin typeface="Arial"/>
              <a:ea typeface="Arial"/>
              <a:cs typeface="Arial"/>
              <a:sym typeface="Arial"/>
            </a:endParaRPr>
          </a:p>
        </p:txBody>
      </p:sp>
      <p:sp>
        <p:nvSpPr>
          <p:cNvPr id="297" name="Google Shape;297;p10"/>
          <p:cNvSpPr/>
          <p:nvPr/>
        </p:nvSpPr>
        <p:spPr>
          <a:xfrm>
            <a:off x="4752559" y="4071506"/>
            <a:ext cx="3261309" cy="310308"/>
          </a:xfrm>
          <a:custGeom>
            <a:rect b="b" l="l" r="r" t="t"/>
            <a:pathLst>
              <a:path extrusionOk="0" fill="none" h="310308" w="3261309">
                <a:moveTo>
                  <a:pt x="0" y="0"/>
                </a:moveTo>
                <a:cubicBezTo>
                  <a:pt x="201831" y="-14258"/>
                  <a:pt x="527324" y="-16162"/>
                  <a:pt x="717488" y="0"/>
                </a:cubicBezTo>
                <a:cubicBezTo>
                  <a:pt x="907652" y="16162"/>
                  <a:pt x="1127788" y="25645"/>
                  <a:pt x="1337137" y="0"/>
                </a:cubicBezTo>
                <a:cubicBezTo>
                  <a:pt x="1546486" y="-25645"/>
                  <a:pt x="1717795" y="26599"/>
                  <a:pt x="1956785" y="0"/>
                </a:cubicBezTo>
                <a:cubicBezTo>
                  <a:pt x="2195775" y="-26599"/>
                  <a:pt x="2364797" y="-24465"/>
                  <a:pt x="2543821" y="0"/>
                </a:cubicBezTo>
                <a:cubicBezTo>
                  <a:pt x="2722845" y="24465"/>
                  <a:pt x="3045319" y="-14991"/>
                  <a:pt x="3261309" y="0"/>
                </a:cubicBezTo>
                <a:cubicBezTo>
                  <a:pt x="3267135" y="139442"/>
                  <a:pt x="3249301" y="242738"/>
                  <a:pt x="3261309" y="310308"/>
                </a:cubicBezTo>
                <a:cubicBezTo>
                  <a:pt x="3029236" y="335692"/>
                  <a:pt x="2819847" y="294864"/>
                  <a:pt x="2543821" y="310308"/>
                </a:cubicBezTo>
                <a:cubicBezTo>
                  <a:pt x="2267795" y="325752"/>
                  <a:pt x="2052112" y="339648"/>
                  <a:pt x="1858946" y="310308"/>
                </a:cubicBezTo>
                <a:cubicBezTo>
                  <a:pt x="1665781" y="280968"/>
                  <a:pt x="1363031" y="329509"/>
                  <a:pt x="1174071" y="310308"/>
                </a:cubicBezTo>
                <a:cubicBezTo>
                  <a:pt x="985112" y="291107"/>
                  <a:pt x="407057" y="253182"/>
                  <a:pt x="0" y="310308"/>
                </a:cubicBezTo>
                <a:cubicBezTo>
                  <a:pt x="-7649" y="155198"/>
                  <a:pt x="3608" y="125991"/>
                  <a:pt x="0" y="0"/>
                </a:cubicBezTo>
                <a:close/>
              </a:path>
              <a:path extrusionOk="0" h="310308" w="3261309">
                <a:moveTo>
                  <a:pt x="0" y="0"/>
                </a:moveTo>
                <a:cubicBezTo>
                  <a:pt x="153809" y="-26496"/>
                  <a:pt x="523091" y="-1865"/>
                  <a:pt x="684875" y="0"/>
                </a:cubicBezTo>
                <a:cubicBezTo>
                  <a:pt x="846660" y="1865"/>
                  <a:pt x="1112962" y="10123"/>
                  <a:pt x="1304524" y="0"/>
                </a:cubicBezTo>
                <a:cubicBezTo>
                  <a:pt x="1496086" y="-10123"/>
                  <a:pt x="1735088" y="31766"/>
                  <a:pt x="1956785" y="0"/>
                </a:cubicBezTo>
                <a:cubicBezTo>
                  <a:pt x="2178482" y="-31766"/>
                  <a:pt x="2391320" y="-25758"/>
                  <a:pt x="2543821" y="0"/>
                </a:cubicBezTo>
                <a:cubicBezTo>
                  <a:pt x="2696322" y="25758"/>
                  <a:pt x="3009344" y="9684"/>
                  <a:pt x="3261309" y="0"/>
                </a:cubicBezTo>
                <a:cubicBezTo>
                  <a:pt x="3249350" y="103888"/>
                  <a:pt x="3272605" y="185951"/>
                  <a:pt x="3261309" y="310308"/>
                </a:cubicBezTo>
                <a:cubicBezTo>
                  <a:pt x="2996683" y="280312"/>
                  <a:pt x="2852293" y="330257"/>
                  <a:pt x="2609047" y="310308"/>
                </a:cubicBezTo>
                <a:cubicBezTo>
                  <a:pt x="2365801" y="290359"/>
                  <a:pt x="2076709" y="290799"/>
                  <a:pt x="1891559" y="310308"/>
                </a:cubicBezTo>
                <a:cubicBezTo>
                  <a:pt x="1706409" y="329817"/>
                  <a:pt x="1478669" y="315461"/>
                  <a:pt x="1337137" y="310308"/>
                </a:cubicBezTo>
                <a:cubicBezTo>
                  <a:pt x="1195605" y="305155"/>
                  <a:pt x="917531" y="314192"/>
                  <a:pt x="750101" y="310308"/>
                </a:cubicBezTo>
                <a:cubicBezTo>
                  <a:pt x="582671" y="306424"/>
                  <a:pt x="291608" y="315684"/>
                  <a:pt x="0" y="310308"/>
                </a:cubicBezTo>
                <a:cubicBezTo>
                  <a:pt x="-8965" y="202310"/>
                  <a:pt x="13611" y="114004"/>
                  <a:pt x="0" y="0"/>
                </a:cubicBezTo>
                <a:close/>
              </a:path>
            </a:pathLst>
          </a:custGeom>
          <a:solidFill>
            <a:srgbClr val="FEE599"/>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Short term consequences of the Uprising</a:t>
            </a:r>
            <a:endParaRPr b="0" i="0" sz="1400" u="none" cap="none" strike="noStrike">
              <a:solidFill>
                <a:srgbClr val="000000"/>
              </a:solidFill>
              <a:latin typeface="Arial"/>
              <a:ea typeface="Arial"/>
              <a:cs typeface="Arial"/>
              <a:sym typeface="Arial"/>
            </a:endParaRPr>
          </a:p>
        </p:txBody>
      </p:sp>
      <p:sp>
        <p:nvSpPr>
          <p:cNvPr id="298" name="Google Shape;298;p10"/>
          <p:cNvSpPr/>
          <p:nvPr/>
        </p:nvSpPr>
        <p:spPr>
          <a:xfrm>
            <a:off x="105874" y="4071506"/>
            <a:ext cx="4528897" cy="310308"/>
          </a:xfrm>
          <a:custGeom>
            <a:rect b="b" l="l" r="r" t="t"/>
            <a:pathLst>
              <a:path extrusionOk="0" fill="none" h="310308" w="4528897">
                <a:moveTo>
                  <a:pt x="0" y="0"/>
                </a:moveTo>
                <a:cubicBezTo>
                  <a:pt x="181050" y="19049"/>
                  <a:pt x="275566" y="9235"/>
                  <a:pt x="511118" y="0"/>
                </a:cubicBezTo>
                <a:cubicBezTo>
                  <a:pt x="746670" y="-9235"/>
                  <a:pt x="869560" y="1655"/>
                  <a:pt x="1022237" y="0"/>
                </a:cubicBezTo>
                <a:cubicBezTo>
                  <a:pt x="1174914" y="-1655"/>
                  <a:pt x="1496996" y="-13354"/>
                  <a:pt x="1759800" y="0"/>
                </a:cubicBezTo>
                <a:cubicBezTo>
                  <a:pt x="2022604" y="13354"/>
                  <a:pt x="2108778" y="-4014"/>
                  <a:pt x="2361496" y="0"/>
                </a:cubicBezTo>
                <a:cubicBezTo>
                  <a:pt x="2614214" y="4014"/>
                  <a:pt x="2801228" y="11717"/>
                  <a:pt x="3008482" y="0"/>
                </a:cubicBezTo>
                <a:cubicBezTo>
                  <a:pt x="3215736" y="-11717"/>
                  <a:pt x="3362855" y="8781"/>
                  <a:pt x="3700756" y="0"/>
                </a:cubicBezTo>
                <a:cubicBezTo>
                  <a:pt x="4038657" y="-8781"/>
                  <a:pt x="4313271" y="-12838"/>
                  <a:pt x="4528897" y="0"/>
                </a:cubicBezTo>
                <a:cubicBezTo>
                  <a:pt x="4530740" y="146001"/>
                  <a:pt x="4535085" y="222753"/>
                  <a:pt x="4528897" y="310308"/>
                </a:cubicBezTo>
                <a:cubicBezTo>
                  <a:pt x="4303656" y="288146"/>
                  <a:pt x="4143949" y="300098"/>
                  <a:pt x="3836623" y="310308"/>
                </a:cubicBezTo>
                <a:cubicBezTo>
                  <a:pt x="3529297" y="320518"/>
                  <a:pt x="3441648" y="287561"/>
                  <a:pt x="3099060" y="310308"/>
                </a:cubicBezTo>
                <a:cubicBezTo>
                  <a:pt x="2756472" y="333055"/>
                  <a:pt x="2590686" y="280526"/>
                  <a:pt x="2406785" y="310308"/>
                </a:cubicBezTo>
                <a:cubicBezTo>
                  <a:pt x="2222884" y="340090"/>
                  <a:pt x="2024769" y="288593"/>
                  <a:pt x="1714511" y="310308"/>
                </a:cubicBezTo>
                <a:cubicBezTo>
                  <a:pt x="1404253" y="332023"/>
                  <a:pt x="1409873" y="288895"/>
                  <a:pt x="1203393" y="310308"/>
                </a:cubicBezTo>
                <a:cubicBezTo>
                  <a:pt x="996913" y="331721"/>
                  <a:pt x="844608" y="314936"/>
                  <a:pt x="692274" y="310308"/>
                </a:cubicBezTo>
                <a:cubicBezTo>
                  <a:pt x="539940" y="305680"/>
                  <a:pt x="308748" y="313613"/>
                  <a:pt x="0" y="310308"/>
                </a:cubicBezTo>
                <a:cubicBezTo>
                  <a:pt x="-1737" y="180856"/>
                  <a:pt x="6162" y="78385"/>
                  <a:pt x="0" y="0"/>
                </a:cubicBezTo>
                <a:close/>
              </a:path>
              <a:path extrusionOk="0" h="310308" w="4528897">
                <a:moveTo>
                  <a:pt x="0" y="0"/>
                </a:moveTo>
                <a:cubicBezTo>
                  <a:pt x="177929" y="4130"/>
                  <a:pt x="471499" y="-2984"/>
                  <a:pt x="692274" y="0"/>
                </a:cubicBezTo>
                <a:cubicBezTo>
                  <a:pt x="913049" y="2984"/>
                  <a:pt x="1056471" y="-21958"/>
                  <a:pt x="1293971" y="0"/>
                </a:cubicBezTo>
                <a:cubicBezTo>
                  <a:pt x="1531471" y="21958"/>
                  <a:pt x="1694899" y="10527"/>
                  <a:pt x="1940956" y="0"/>
                </a:cubicBezTo>
                <a:cubicBezTo>
                  <a:pt x="2187013" y="-10527"/>
                  <a:pt x="2263520" y="5930"/>
                  <a:pt x="2497363" y="0"/>
                </a:cubicBezTo>
                <a:cubicBezTo>
                  <a:pt x="2731206" y="-5930"/>
                  <a:pt x="2853323" y="-26642"/>
                  <a:pt x="3144348" y="0"/>
                </a:cubicBezTo>
                <a:cubicBezTo>
                  <a:pt x="3435373" y="26642"/>
                  <a:pt x="3499924" y="3675"/>
                  <a:pt x="3700756" y="0"/>
                </a:cubicBezTo>
                <a:cubicBezTo>
                  <a:pt x="3901588" y="-3675"/>
                  <a:pt x="4140298" y="-19067"/>
                  <a:pt x="4528897" y="0"/>
                </a:cubicBezTo>
                <a:cubicBezTo>
                  <a:pt x="4534171" y="106678"/>
                  <a:pt x="4539131" y="213045"/>
                  <a:pt x="4528897" y="310308"/>
                </a:cubicBezTo>
                <a:cubicBezTo>
                  <a:pt x="4270625" y="330957"/>
                  <a:pt x="4139906" y="334726"/>
                  <a:pt x="3927201" y="310308"/>
                </a:cubicBezTo>
                <a:cubicBezTo>
                  <a:pt x="3714496" y="285890"/>
                  <a:pt x="3572453" y="288068"/>
                  <a:pt x="3370793" y="310308"/>
                </a:cubicBezTo>
                <a:cubicBezTo>
                  <a:pt x="3169133" y="332548"/>
                  <a:pt x="2930421" y="332157"/>
                  <a:pt x="2814386" y="310308"/>
                </a:cubicBezTo>
                <a:cubicBezTo>
                  <a:pt x="2698351" y="288459"/>
                  <a:pt x="2394935" y="322028"/>
                  <a:pt x="2212690" y="310308"/>
                </a:cubicBezTo>
                <a:cubicBezTo>
                  <a:pt x="2030445" y="298588"/>
                  <a:pt x="1835107" y="292341"/>
                  <a:pt x="1475126" y="310308"/>
                </a:cubicBezTo>
                <a:cubicBezTo>
                  <a:pt x="1115145" y="328275"/>
                  <a:pt x="1037413" y="340061"/>
                  <a:pt x="828141" y="310308"/>
                </a:cubicBezTo>
                <a:cubicBezTo>
                  <a:pt x="618869" y="280555"/>
                  <a:pt x="298770" y="348902"/>
                  <a:pt x="0" y="310308"/>
                </a:cubicBezTo>
                <a:cubicBezTo>
                  <a:pt x="10849" y="224912"/>
                  <a:pt x="-3747" y="117070"/>
                  <a:pt x="0" y="0"/>
                </a:cubicBezTo>
                <a:close/>
              </a:path>
            </a:pathLst>
          </a:custGeom>
          <a:solidFill>
            <a:srgbClr val="FEE599"/>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Long term consequences of the Uprising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1"/>
          <p:cNvSpPr txBox="1"/>
          <p:nvPr/>
        </p:nvSpPr>
        <p:spPr>
          <a:xfrm>
            <a:off x="105879" y="67377"/>
            <a:ext cx="8344800" cy="369300"/>
          </a:xfrm>
          <a:prstGeom prst="rect">
            <a:avLst/>
          </a:pr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LESSON 10: Khrushchev’s</a:t>
            </a:r>
            <a:r>
              <a:rPr b="0" i="0" lang="en-GB" sz="1800" u="none" cap="none" strike="noStrike">
                <a:solidFill>
                  <a:schemeClr val="dk1"/>
                </a:solidFill>
                <a:latin typeface="Calibri"/>
                <a:ea typeface="Calibri"/>
                <a:cs typeface="Calibri"/>
                <a:sym typeface="Calibri"/>
              </a:rPr>
              <a:t> </a:t>
            </a:r>
            <a:r>
              <a:rPr b="1" i="0" lang="en-GB" sz="1800" u="none" cap="none" strike="noStrike">
                <a:solidFill>
                  <a:schemeClr val="dk1"/>
                </a:solidFill>
                <a:latin typeface="Calibri"/>
                <a:ea typeface="Calibri"/>
                <a:cs typeface="Calibri"/>
                <a:sym typeface="Calibri"/>
              </a:rPr>
              <a:t>Berlin Ultimatum and the Summit Meetings: 1959-61.</a:t>
            </a:r>
            <a:endParaRPr b="0" i="0" sz="1800" u="none" cap="none" strike="noStrike">
              <a:solidFill>
                <a:schemeClr val="dk1"/>
              </a:solidFill>
              <a:latin typeface="Calibri"/>
              <a:ea typeface="Calibri"/>
              <a:cs typeface="Calibri"/>
              <a:sym typeface="Calibri"/>
            </a:endParaRPr>
          </a:p>
        </p:txBody>
      </p:sp>
      <p:sp>
        <p:nvSpPr>
          <p:cNvPr id="305" name="Google Shape;305;p11"/>
          <p:cNvSpPr txBox="1"/>
          <p:nvPr/>
        </p:nvSpPr>
        <p:spPr>
          <a:xfrm>
            <a:off x="105879" y="491045"/>
            <a:ext cx="8344800" cy="785100"/>
          </a:xfrm>
          <a:prstGeom prst="rect">
            <a:avLst/>
          </a:prstGeom>
          <a:solidFill>
            <a:srgbClr val="FFF2CC"/>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The Background: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By 1958, Germany and its capital city Berlin, had been officially </a:t>
            </a:r>
            <a:r>
              <a:rPr b="1" i="0" lang="en-GB" sz="1100" u="none" cap="none" strike="noStrike">
                <a:solidFill>
                  <a:schemeClr val="dk1"/>
                </a:solidFill>
                <a:latin typeface="Calibri"/>
                <a:ea typeface="Calibri"/>
                <a:cs typeface="Calibri"/>
                <a:sym typeface="Calibri"/>
              </a:rPr>
              <a:t>divided</a:t>
            </a:r>
            <a:r>
              <a:rPr b="0" i="0" lang="en-GB" sz="1100" u="none" cap="none" strike="noStrike">
                <a:solidFill>
                  <a:schemeClr val="dk1"/>
                </a:solidFill>
                <a:latin typeface="Calibri"/>
                <a:ea typeface="Calibri"/>
                <a:cs typeface="Calibri"/>
                <a:sym typeface="Calibri"/>
              </a:rPr>
              <a:t> into West Germany (capitalist) and East Germany (Soviet Communist).  Berlin had already seen the attempted Berlin Blockade by the Soviet Union and the response of the Western countries with the successful Berlin Airlift.  Throughout the 1950s, there were further tensions and divisions regarding Berlin which led to the building of the Berlin Wall in 1961.  </a:t>
            </a:r>
            <a:endParaRPr b="0" i="0" sz="1400" u="none" cap="none" strike="noStrike">
              <a:solidFill>
                <a:srgbClr val="000000"/>
              </a:solidFill>
              <a:latin typeface="Arial"/>
              <a:ea typeface="Arial"/>
              <a:cs typeface="Arial"/>
              <a:sym typeface="Arial"/>
            </a:endParaRPr>
          </a:p>
        </p:txBody>
      </p:sp>
      <p:sp>
        <p:nvSpPr>
          <p:cNvPr id="306" name="Google Shape;306;p11"/>
          <p:cNvSpPr txBox="1"/>
          <p:nvPr/>
        </p:nvSpPr>
        <p:spPr>
          <a:xfrm>
            <a:off x="105622" y="1514335"/>
            <a:ext cx="4687800" cy="20319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West Germany and West Berlin were much </a:t>
            </a:r>
            <a:r>
              <a:rPr b="1" i="0" lang="en-GB" sz="1050" u="none" cap="none" strike="noStrike">
                <a:solidFill>
                  <a:schemeClr val="dk1"/>
                </a:solidFill>
                <a:latin typeface="Calibri"/>
                <a:ea typeface="Calibri"/>
                <a:cs typeface="Calibri"/>
                <a:sym typeface="Calibri"/>
              </a:rPr>
              <a:t>wealthier.</a:t>
            </a:r>
            <a:r>
              <a:rPr b="0" i="0" lang="en-GB" sz="1050" u="none" cap="none" strike="noStrike">
                <a:solidFill>
                  <a:schemeClr val="dk1"/>
                </a:solidFill>
                <a:latin typeface="Calibri"/>
                <a:ea typeface="Calibri"/>
                <a:cs typeface="Calibri"/>
                <a:sym typeface="Calibri"/>
              </a:rPr>
              <a:t>  They had been able to accept the help from the USA called </a:t>
            </a:r>
            <a:r>
              <a:rPr b="1" i="0" lang="en-GB" sz="1050" u="none" cap="none" strike="noStrike">
                <a:solidFill>
                  <a:schemeClr val="dk1"/>
                </a:solidFill>
                <a:latin typeface="Calibri"/>
                <a:ea typeface="Calibri"/>
                <a:cs typeface="Calibri"/>
                <a:sym typeface="Calibri"/>
              </a:rPr>
              <a:t>Marshall Aid</a:t>
            </a:r>
            <a:r>
              <a:rPr b="0" i="0" lang="en-GB" sz="1050" u="none" cap="none" strike="noStrike">
                <a:solidFill>
                  <a:schemeClr val="dk1"/>
                </a:solidFill>
                <a:latin typeface="Calibri"/>
                <a:ea typeface="Calibri"/>
                <a:cs typeface="Calibri"/>
                <a:sym typeface="Calibri"/>
              </a:rPr>
              <a:t>.  However, East Germany and East Berlin still suffered with </a:t>
            </a:r>
            <a:r>
              <a:rPr b="1" i="0" lang="en-GB" sz="1050" u="none" cap="none" strike="noStrike">
                <a:solidFill>
                  <a:schemeClr val="dk1"/>
                </a:solidFill>
                <a:latin typeface="Calibri"/>
                <a:ea typeface="Calibri"/>
                <a:cs typeface="Calibri"/>
                <a:sym typeface="Calibri"/>
              </a:rPr>
              <a:t>food shortages </a:t>
            </a:r>
            <a:r>
              <a:rPr b="0" i="0" lang="en-GB" sz="1050" u="none" cap="none" strike="noStrike">
                <a:solidFill>
                  <a:schemeClr val="dk1"/>
                </a:solidFill>
                <a:latin typeface="Calibri"/>
                <a:ea typeface="Calibri"/>
                <a:cs typeface="Calibri"/>
                <a:sym typeface="Calibri"/>
              </a:rPr>
              <a:t>and a </a:t>
            </a:r>
            <a:r>
              <a:rPr b="1" i="0" lang="en-GB" sz="1050" u="none" cap="none" strike="noStrike">
                <a:solidFill>
                  <a:schemeClr val="dk1"/>
                </a:solidFill>
                <a:latin typeface="Calibri"/>
                <a:ea typeface="Calibri"/>
                <a:cs typeface="Calibri"/>
                <a:sym typeface="Calibri"/>
              </a:rPr>
              <a:t>lack of basic goods</a:t>
            </a:r>
            <a:r>
              <a:rPr b="0" i="0" lang="en-GB" sz="1050" u="none" cap="none" strike="noStrike">
                <a:solidFill>
                  <a:schemeClr val="dk1"/>
                </a:solidFill>
                <a:latin typeface="Calibri"/>
                <a:ea typeface="Calibri"/>
                <a:cs typeface="Calibri"/>
                <a:sym typeface="Calibri"/>
              </a:rPr>
              <a:t>.  There were many restrictions on people in the Soviet controlled areas with little freedom of speech and </a:t>
            </a:r>
            <a:r>
              <a:rPr b="1" i="0" lang="en-GB" sz="1050" u="none" cap="none" strike="noStrike">
                <a:solidFill>
                  <a:schemeClr val="dk1"/>
                </a:solidFill>
                <a:latin typeface="Calibri"/>
                <a:ea typeface="Calibri"/>
                <a:cs typeface="Calibri"/>
                <a:sym typeface="Calibri"/>
              </a:rPr>
              <a:t>censorship</a:t>
            </a:r>
            <a:r>
              <a:rPr b="0" i="0" lang="en-GB" sz="105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This led to </a:t>
            </a:r>
            <a:r>
              <a:rPr b="1" i="0" lang="en-GB" sz="1050" u="none" cap="none" strike="noStrike">
                <a:solidFill>
                  <a:schemeClr val="dk1"/>
                </a:solidFill>
                <a:latin typeface="Calibri"/>
                <a:ea typeface="Calibri"/>
                <a:cs typeface="Calibri"/>
                <a:sym typeface="Calibri"/>
              </a:rPr>
              <a:t>3 million East Germans </a:t>
            </a:r>
            <a:r>
              <a:rPr b="0" i="0" lang="en-GB" sz="1050" u="none" cap="none" strike="noStrike">
                <a:solidFill>
                  <a:schemeClr val="dk1"/>
                </a:solidFill>
                <a:latin typeface="Calibri"/>
                <a:ea typeface="Calibri"/>
                <a:cs typeface="Calibri"/>
                <a:sym typeface="Calibri"/>
              </a:rPr>
              <a:t>choosing to leave home and move to West Germany for a better life. This was </a:t>
            </a:r>
            <a:r>
              <a:rPr b="1" i="0" lang="en-GB" sz="1050" u="none" cap="none" strike="noStrike">
                <a:solidFill>
                  <a:schemeClr val="dk1"/>
                </a:solidFill>
                <a:latin typeface="Calibri"/>
                <a:ea typeface="Calibri"/>
                <a:cs typeface="Calibri"/>
                <a:sym typeface="Calibri"/>
              </a:rPr>
              <a:t>1/6</a:t>
            </a:r>
            <a:r>
              <a:rPr b="1" baseline="30000" i="0" lang="en-GB" sz="1050" u="none" cap="none" strike="noStrike">
                <a:solidFill>
                  <a:schemeClr val="dk1"/>
                </a:solidFill>
                <a:latin typeface="Calibri"/>
                <a:ea typeface="Calibri"/>
                <a:cs typeface="Calibri"/>
                <a:sym typeface="Calibri"/>
              </a:rPr>
              <a:t>th</a:t>
            </a:r>
            <a:r>
              <a:rPr b="1" i="0" lang="en-GB" sz="1050" u="none" cap="none" strike="noStrike">
                <a:solidFill>
                  <a:schemeClr val="dk1"/>
                </a:solidFill>
                <a:latin typeface="Calibri"/>
                <a:ea typeface="Calibri"/>
                <a:cs typeface="Calibri"/>
                <a:sym typeface="Calibri"/>
              </a:rPr>
              <a:t> of the population </a:t>
            </a:r>
            <a:r>
              <a:rPr b="0" i="0" lang="en-GB" sz="1050" u="none" cap="none" strike="noStrike">
                <a:solidFill>
                  <a:schemeClr val="dk1"/>
                </a:solidFill>
                <a:latin typeface="Calibri"/>
                <a:ea typeface="Calibri"/>
                <a:cs typeface="Calibri"/>
                <a:sym typeface="Calibri"/>
              </a:rPr>
              <a:t>of East Germany.</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All they needed to do was </a:t>
            </a:r>
            <a:r>
              <a:rPr b="1" i="0" lang="en-GB" sz="1050" u="none" cap="none" strike="noStrike">
                <a:solidFill>
                  <a:schemeClr val="dk1"/>
                </a:solidFill>
                <a:latin typeface="Calibri"/>
                <a:ea typeface="Calibri"/>
                <a:cs typeface="Calibri"/>
                <a:sym typeface="Calibri"/>
              </a:rPr>
              <a:t>travel</a:t>
            </a:r>
            <a:r>
              <a:rPr b="0" i="0" lang="en-GB" sz="1050" u="none" cap="none" strike="noStrike">
                <a:solidFill>
                  <a:schemeClr val="dk1"/>
                </a:solidFill>
                <a:latin typeface="Calibri"/>
                <a:ea typeface="Calibri"/>
                <a:cs typeface="Calibri"/>
                <a:sym typeface="Calibri"/>
              </a:rPr>
              <a:t> from East Berlin into West Berlin.  Once in West Berlin they could have the freedom to move into West Germany.</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The type of people leaving were </a:t>
            </a:r>
            <a:r>
              <a:rPr b="1" i="0" lang="en-GB" sz="1050" u="none" cap="none" strike="noStrike">
                <a:solidFill>
                  <a:schemeClr val="dk1"/>
                </a:solidFill>
                <a:latin typeface="Calibri"/>
                <a:ea typeface="Calibri"/>
                <a:cs typeface="Calibri"/>
                <a:sym typeface="Calibri"/>
              </a:rPr>
              <a:t>skilled workers </a:t>
            </a:r>
            <a:r>
              <a:rPr b="0" i="0" lang="en-GB" sz="1050" u="none" cap="none" strike="noStrike">
                <a:solidFill>
                  <a:schemeClr val="dk1"/>
                </a:solidFill>
                <a:latin typeface="Calibri"/>
                <a:ea typeface="Calibri"/>
                <a:cs typeface="Calibri"/>
                <a:sym typeface="Calibri"/>
              </a:rPr>
              <a:t>such as engineers, teachers and electricians.  It was therefore called the ‘</a:t>
            </a:r>
            <a:r>
              <a:rPr b="1" i="0" lang="en-GB" sz="1050" u="none" cap="none" strike="noStrike">
                <a:solidFill>
                  <a:schemeClr val="dk1"/>
                </a:solidFill>
                <a:latin typeface="Calibri"/>
                <a:ea typeface="Calibri"/>
                <a:cs typeface="Calibri"/>
                <a:sym typeface="Calibri"/>
              </a:rPr>
              <a:t>Brain Drain</a:t>
            </a:r>
            <a:r>
              <a:rPr b="0" i="0" lang="en-GB" sz="1050" u="none" cap="none" strike="noStrike">
                <a:solidFill>
                  <a:schemeClr val="dk1"/>
                </a:solidFill>
                <a:latin typeface="Calibri"/>
                <a:ea typeface="Calibri"/>
                <a:cs typeface="Calibri"/>
                <a:sym typeface="Calibri"/>
              </a:rPr>
              <a:t>’ of East Germany.</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These people knew they would earn more money in West Germany.</a:t>
            </a:r>
            <a:endParaRPr b="1" i="0" sz="800" u="none" cap="none" strike="noStrike">
              <a:solidFill>
                <a:schemeClr val="dk1"/>
              </a:solidFill>
              <a:latin typeface="Calibri"/>
              <a:ea typeface="Calibri"/>
              <a:cs typeface="Calibri"/>
              <a:sym typeface="Calibri"/>
            </a:endParaRPr>
          </a:p>
        </p:txBody>
      </p:sp>
      <p:sp>
        <p:nvSpPr>
          <p:cNvPr id="307" name="Google Shape;307;p11"/>
          <p:cNvSpPr txBox="1"/>
          <p:nvPr/>
        </p:nvSpPr>
        <p:spPr>
          <a:xfrm>
            <a:off x="105622" y="3603957"/>
            <a:ext cx="4687800" cy="10698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Why did Khrushchev not like the high numbers of refugees leaving?</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This many people leaving East Germany was an </a:t>
            </a:r>
            <a:r>
              <a:rPr b="1" i="0" lang="en-GB" sz="1050" u="none" cap="none" strike="noStrike">
                <a:solidFill>
                  <a:schemeClr val="dk1"/>
                </a:solidFill>
                <a:latin typeface="Calibri"/>
                <a:ea typeface="Calibri"/>
                <a:cs typeface="Calibri"/>
                <a:sym typeface="Calibri"/>
              </a:rPr>
              <a:t>embarrassment </a:t>
            </a:r>
            <a:r>
              <a:rPr b="0" i="0" lang="en-GB" sz="1050" u="none" cap="none" strike="noStrike">
                <a:solidFill>
                  <a:schemeClr val="dk1"/>
                </a:solidFill>
                <a:latin typeface="Calibri"/>
                <a:ea typeface="Calibri"/>
                <a:cs typeface="Calibri"/>
                <a:sym typeface="Calibri"/>
              </a:rPr>
              <a:t>for the Soviet Union.  People in Europe were obviously choosing capitalism over communism. It made communism look bad.</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Khrushchev needed these skilled workers to help East Germany.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Khrushchev needed to stop these people moving to West Germany.</a:t>
            </a:r>
            <a:endParaRPr b="1" i="0" sz="800" u="none" cap="none" strike="noStrike">
              <a:solidFill>
                <a:schemeClr val="dk1"/>
              </a:solidFill>
              <a:latin typeface="Calibri"/>
              <a:ea typeface="Calibri"/>
              <a:cs typeface="Calibri"/>
              <a:sym typeface="Calibri"/>
            </a:endParaRPr>
          </a:p>
        </p:txBody>
      </p:sp>
      <p:sp>
        <p:nvSpPr>
          <p:cNvPr id="308" name="Google Shape;308;p11"/>
          <p:cNvSpPr txBox="1"/>
          <p:nvPr/>
        </p:nvSpPr>
        <p:spPr>
          <a:xfrm>
            <a:off x="105622" y="4731778"/>
            <a:ext cx="4687800" cy="7464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What did Khrushchev want to happen with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Khrushchev wanted the </a:t>
            </a:r>
            <a:r>
              <a:rPr b="1" i="0" lang="en-GB" sz="1050" u="none" cap="none" strike="noStrike">
                <a:solidFill>
                  <a:schemeClr val="dk1"/>
                </a:solidFill>
                <a:latin typeface="Calibri"/>
                <a:ea typeface="Calibri"/>
                <a:cs typeface="Calibri"/>
                <a:sym typeface="Calibri"/>
              </a:rPr>
              <a:t>whole of Berlin </a:t>
            </a:r>
            <a:r>
              <a:rPr b="0" i="0" lang="en-GB" sz="1050" u="none" cap="none" strike="noStrike">
                <a:solidFill>
                  <a:schemeClr val="dk1"/>
                </a:solidFill>
                <a:latin typeface="Calibri"/>
                <a:ea typeface="Calibri"/>
                <a:cs typeface="Calibri"/>
                <a:sym typeface="Calibri"/>
              </a:rPr>
              <a:t>to be controlled by East Germany.  To him, this made sense as Berlin was located deep in East German territory. He also wanted to look strong after the Hungarian Uprising.</a:t>
            </a:r>
            <a:endParaRPr b="1" i="0" sz="800" u="none" cap="none" strike="noStrike">
              <a:solidFill>
                <a:schemeClr val="dk1"/>
              </a:solidFill>
              <a:latin typeface="Calibri"/>
              <a:ea typeface="Calibri"/>
              <a:cs typeface="Calibri"/>
              <a:sym typeface="Calibri"/>
            </a:endParaRPr>
          </a:p>
        </p:txBody>
      </p:sp>
      <p:sp>
        <p:nvSpPr>
          <p:cNvPr id="309" name="Google Shape;309;p11"/>
          <p:cNvSpPr txBox="1"/>
          <p:nvPr/>
        </p:nvSpPr>
        <p:spPr>
          <a:xfrm>
            <a:off x="105622" y="5536434"/>
            <a:ext cx="4694400" cy="12543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What was Khrushchev’s ‘</a:t>
            </a:r>
            <a:r>
              <a:rPr b="1" i="0" lang="en-GB" sz="1200" u="none" cap="none" strike="noStrike">
                <a:solidFill>
                  <a:srgbClr val="C00000"/>
                </a:solidFill>
                <a:latin typeface="Calibri"/>
                <a:ea typeface="Calibri"/>
                <a:cs typeface="Calibri"/>
                <a:sym typeface="Calibri"/>
              </a:rPr>
              <a:t>Berlin Ultimatum</a:t>
            </a:r>
            <a:r>
              <a:rPr b="1" i="0" lang="en-GB" sz="1200" u="none" cap="none" strike="noStrike">
                <a:solidFill>
                  <a:schemeClr val="dk1"/>
                </a:solidFill>
                <a:latin typeface="Calibri"/>
                <a:ea typeface="Calibri"/>
                <a:cs typeface="Calibri"/>
                <a:sym typeface="Calibri"/>
              </a:rPr>
              <a:t>’ in November 1958?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Khrushchev made a set of final </a:t>
            </a:r>
            <a:r>
              <a:rPr b="1" i="0" lang="en-GB" sz="1100" u="none" cap="none" strike="noStrike">
                <a:solidFill>
                  <a:schemeClr val="dk1"/>
                </a:solidFill>
                <a:latin typeface="Calibri"/>
                <a:ea typeface="Calibri"/>
                <a:cs typeface="Calibri"/>
                <a:sym typeface="Calibri"/>
              </a:rPr>
              <a:t>demands</a:t>
            </a:r>
            <a:r>
              <a:rPr b="0" i="0" lang="en-GB" sz="1100" u="none" cap="none" strike="noStrike">
                <a:solidFill>
                  <a:schemeClr val="dk1"/>
                </a:solidFill>
                <a:latin typeface="Calibri"/>
                <a:ea typeface="Calibri"/>
                <a:cs typeface="Calibri"/>
                <a:sym typeface="Calibri"/>
              </a:rPr>
              <a:t> that: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Western Troops should be removed from East Berlin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Berlin should become a </a:t>
            </a:r>
            <a:r>
              <a:rPr b="1" i="0" lang="en-GB" sz="1050" u="none" cap="none" strike="noStrike">
                <a:solidFill>
                  <a:schemeClr val="dk1"/>
                </a:solidFill>
                <a:latin typeface="Calibri"/>
                <a:ea typeface="Calibri"/>
                <a:cs typeface="Calibri"/>
                <a:sym typeface="Calibri"/>
              </a:rPr>
              <a:t>free city (controlled by the Soviets).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The West were given 6 weeks to do this.  If they did not, he </a:t>
            </a:r>
            <a:r>
              <a:rPr b="1" i="0" lang="en-GB" sz="1050" u="none" cap="none" strike="noStrike">
                <a:solidFill>
                  <a:schemeClr val="dk1"/>
                </a:solidFill>
                <a:latin typeface="Calibri"/>
                <a:ea typeface="Calibri"/>
                <a:cs typeface="Calibri"/>
                <a:sym typeface="Calibri"/>
              </a:rPr>
              <a:t>threatened</a:t>
            </a:r>
            <a:r>
              <a:rPr b="0" i="0" lang="en-GB" sz="1050" u="none" cap="none" strike="noStrike">
                <a:solidFill>
                  <a:schemeClr val="dk1"/>
                </a:solidFill>
                <a:latin typeface="Calibri"/>
                <a:ea typeface="Calibri"/>
                <a:cs typeface="Calibri"/>
                <a:sym typeface="Calibri"/>
              </a:rPr>
              <a:t> to take over all transport routes in East Germany to stop people traveling to West Germany.</a:t>
            </a:r>
            <a:endParaRPr b="1" i="0" sz="800" u="none" cap="none" strike="noStrike">
              <a:solidFill>
                <a:schemeClr val="dk1"/>
              </a:solidFill>
              <a:latin typeface="Calibri"/>
              <a:ea typeface="Calibri"/>
              <a:cs typeface="Calibri"/>
              <a:sym typeface="Calibri"/>
            </a:endParaRPr>
          </a:p>
        </p:txBody>
      </p:sp>
      <p:sp>
        <p:nvSpPr>
          <p:cNvPr id="310" name="Google Shape;310;p11"/>
          <p:cNvSpPr txBox="1"/>
          <p:nvPr/>
        </p:nvSpPr>
        <p:spPr>
          <a:xfrm>
            <a:off x="4872707" y="1573403"/>
            <a:ext cx="5509500" cy="1062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82562" lvl="0" marL="182562"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The West were annoyed by his demands and saw this as another example of the Soviet aggression and trying to spread the influence of communism.</a:t>
            </a:r>
            <a:endParaRPr b="0" i="0" sz="1400" u="none" cap="none" strike="noStrike">
              <a:solidFill>
                <a:srgbClr val="000000"/>
              </a:solidFill>
              <a:latin typeface="Arial"/>
              <a:ea typeface="Arial"/>
              <a:cs typeface="Arial"/>
              <a:sym typeface="Arial"/>
            </a:endParaRPr>
          </a:p>
          <a:p>
            <a:pPr indent="-182562" lvl="0" marL="182562"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By the late 1950s, both sides had large numbers of nuclear weapons and both sides believed that if the military was used, it could start a nuclear war.  The number of nuclear weapons being built by the Soviet Union and the USA was rapidly growing.  One attack by one side could lead to retaliation by the other.  It was hoped that by meeting, a solution  could be found.</a:t>
            </a:r>
            <a:endParaRPr b="0" i="0" sz="1400" u="none" cap="none" strike="noStrike">
              <a:solidFill>
                <a:srgbClr val="000000"/>
              </a:solidFill>
              <a:latin typeface="Arial"/>
              <a:ea typeface="Arial"/>
              <a:cs typeface="Arial"/>
              <a:sym typeface="Arial"/>
            </a:endParaRPr>
          </a:p>
        </p:txBody>
      </p:sp>
      <p:sp>
        <p:nvSpPr>
          <p:cNvPr id="311" name="Google Shape;311;p11"/>
          <p:cNvSpPr txBox="1"/>
          <p:nvPr/>
        </p:nvSpPr>
        <p:spPr>
          <a:xfrm>
            <a:off x="4872692" y="3434749"/>
            <a:ext cx="2223000" cy="1569900"/>
          </a:xfrm>
          <a:prstGeom prst="rect">
            <a:avLst/>
          </a:prstGeom>
          <a:solidFill>
            <a:srgbClr val="F2F2F2"/>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C00000"/>
                </a:solidFill>
                <a:latin typeface="Calibri"/>
                <a:ea typeface="Calibri"/>
                <a:cs typeface="Calibri"/>
                <a:sym typeface="Calibri"/>
              </a:rPr>
              <a:t>The Geneva Summit  May 1959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Both sides met in Switzerland put their ideas forward about what to do with Berlin but </a:t>
            </a:r>
            <a:r>
              <a:rPr b="1" i="0" lang="en-GB" sz="1050" u="none" cap="none" strike="noStrike">
                <a:solidFill>
                  <a:schemeClr val="dk1"/>
                </a:solidFill>
                <a:latin typeface="Calibri"/>
                <a:ea typeface="Calibri"/>
                <a:cs typeface="Calibri"/>
                <a:sym typeface="Calibri"/>
              </a:rPr>
              <a:t>no agreements </a:t>
            </a:r>
            <a:r>
              <a:rPr b="0" i="0" lang="en-GB" sz="1050" u="none" cap="none" strike="noStrike">
                <a:solidFill>
                  <a:schemeClr val="dk1"/>
                </a:solidFill>
                <a:latin typeface="Calibri"/>
                <a:ea typeface="Calibri"/>
                <a:cs typeface="Calibri"/>
                <a:sym typeface="Calibri"/>
              </a:rPr>
              <a:t>were made.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US President Eisenhower invited Khrushchev to the USA for further talks.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At least they talked.</a:t>
            </a:r>
            <a:endParaRPr b="0" i="0" sz="1400" u="none" cap="none" strike="noStrike">
              <a:solidFill>
                <a:srgbClr val="000000"/>
              </a:solidFill>
              <a:latin typeface="Arial"/>
              <a:ea typeface="Arial"/>
              <a:cs typeface="Arial"/>
              <a:sym typeface="Arial"/>
            </a:endParaRPr>
          </a:p>
        </p:txBody>
      </p:sp>
      <p:sp>
        <p:nvSpPr>
          <p:cNvPr id="312" name="Google Shape;312;p11"/>
          <p:cNvSpPr txBox="1"/>
          <p:nvPr/>
        </p:nvSpPr>
        <p:spPr>
          <a:xfrm>
            <a:off x="4872707" y="5386523"/>
            <a:ext cx="2223000" cy="1408500"/>
          </a:xfrm>
          <a:prstGeom prst="rect">
            <a:avLst/>
          </a:prstGeom>
          <a:solidFill>
            <a:srgbClr val="F2F2F2"/>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C00000"/>
                </a:solidFill>
                <a:latin typeface="Calibri"/>
                <a:ea typeface="Calibri"/>
                <a:cs typeface="Calibri"/>
                <a:sym typeface="Calibri"/>
              </a:rPr>
              <a:t>Camp David (USA) Sep. 1959 </a:t>
            </a:r>
            <a:endParaRPr b="0" i="0" sz="1400" u="none" cap="none" strike="noStrike">
              <a:solidFill>
                <a:srgbClr val="000000"/>
              </a:solidFill>
              <a:latin typeface="Arial"/>
              <a:ea typeface="Arial"/>
              <a:cs typeface="Arial"/>
              <a:sym typeface="Arial"/>
            </a:endParaRPr>
          </a:p>
          <a:p>
            <a:pPr indent="-90487" lvl="0" marL="90487"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Eisenhower and Khrushchev met face to face for the first time. The two enjoyed their time together and got on personally.</a:t>
            </a:r>
            <a:endParaRPr b="0" i="0" sz="1400" u="none" cap="none" strike="noStrike">
              <a:solidFill>
                <a:srgbClr val="000000"/>
              </a:solidFill>
              <a:latin typeface="Arial"/>
              <a:ea typeface="Arial"/>
              <a:cs typeface="Arial"/>
              <a:sym typeface="Arial"/>
            </a:endParaRPr>
          </a:p>
          <a:p>
            <a:pPr indent="-90487" lvl="0" marL="90487"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Khrushchev took away his Berlin Ultimatum terms but no agreement was made about Berlin.</a:t>
            </a:r>
            <a:endParaRPr b="0" i="0" sz="1400" u="none" cap="none" strike="noStrike">
              <a:solidFill>
                <a:srgbClr val="000000"/>
              </a:solidFill>
              <a:latin typeface="Arial"/>
              <a:ea typeface="Arial"/>
              <a:cs typeface="Arial"/>
              <a:sym typeface="Arial"/>
            </a:endParaRPr>
          </a:p>
        </p:txBody>
      </p:sp>
      <p:sp>
        <p:nvSpPr>
          <p:cNvPr id="313" name="Google Shape;313;p11"/>
          <p:cNvSpPr txBox="1"/>
          <p:nvPr/>
        </p:nvSpPr>
        <p:spPr>
          <a:xfrm>
            <a:off x="7380648" y="3441130"/>
            <a:ext cx="1796700" cy="3347700"/>
          </a:xfrm>
          <a:prstGeom prst="rect">
            <a:avLst/>
          </a:prstGeom>
          <a:solidFill>
            <a:srgbClr val="F2F2F2"/>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C00000"/>
                </a:solidFill>
                <a:latin typeface="Calibri"/>
                <a:ea typeface="Calibri"/>
                <a:cs typeface="Calibri"/>
                <a:sym typeface="Calibri"/>
              </a:rPr>
              <a:t>Paris Summit May 1960 </a:t>
            </a:r>
            <a:endParaRPr b="0" i="0" sz="1400" u="none" cap="none" strike="noStrike">
              <a:solidFill>
                <a:srgbClr val="000000"/>
              </a:solidFill>
              <a:latin typeface="Arial"/>
              <a:ea typeface="Arial"/>
              <a:cs typeface="Arial"/>
              <a:sym typeface="Arial"/>
            </a:endParaRPr>
          </a:p>
          <a:p>
            <a:pPr indent="-90487" lvl="0" marL="90487"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There was little chance of these talks being a success.  </a:t>
            </a:r>
            <a:endParaRPr b="0" i="0" sz="1400" u="none" cap="none" strike="noStrike">
              <a:solidFill>
                <a:srgbClr val="000000"/>
              </a:solidFill>
              <a:latin typeface="Arial"/>
              <a:ea typeface="Arial"/>
              <a:cs typeface="Arial"/>
              <a:sym typeface="Arial"/>
            </a:endParaRPr>
          </a:p>
          <a:p>
            <a:pPr indent="-90487" lvl="0" marL="90487"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The Soviet Union had just </a:t>
            </a:r>
            <a:r>
              <a:rPr b="1" i="0" lang="en-GB" sz="1050" u="none" cap="none" strike="noStrike">
                <a:solidFill>
                  <a:schemeClr val="dk1"/>
                </a:solidFill>
                <a:latin typeface="Calibri"/>
                <a:ea typeface="Calibri"/>
                <a:cs typeface="Calibri"/>
                <a:sym typeface="Calibri"/>
              </a:rPr>
              <a:t>shot down an American Spy-Plane</a:t>
            </a:r>
            <a:r>
              <a:rPr b="0" i="0" lang="en-GB" sz="1050" u="none" cap="none" strike="noStrike">
                <a:solidFill>
                  <a:schemeClr val="dk1"/>
                </a:solidFill>
                <a:latin typeface="Calibri"/>
                <a:ea typeface="Calibri"/>
                <a:cs typeface="Calibri"/>
                <a:sym typeface="Calibri"/>
              </a:rPr>
              <a:t> as it flew over the Soviet Union.  The Americans said it was a ‘weather’ plane that had gone off track.  However, the Soviets interrogated the pilot who was shot down called </a:t>
            </a:r>
            <a:r>
              <a:rPr b="1" i="0" lang="en-GB" sz="1050" u="none" cap="none" strike="noStrike">
                <a:solidFill>
                  <a:schemeClr val="dk1"/>
                </a:solidFill>
                <a:latin typeface="Calibri"/>
                <a:ea typeface="Calibri"/>
                <a:cs typeface="Calibri"/>
                <a:sym typeface="Calibri"/>
              </a:rPr>
              <a:t>Gary Powers </a:t>
            </a:r>
            <a:r>
              <a:rPr b="0" i="0" lang="en-GB" sz="1050" u="none" cap="none" strike="noStrike">
                <a:solidFill>
                  <a:schemeClr val="dk1"/>
                </a:solidFill>
                <a:latin typeface="Calibri"/>
                <a:ea typeface="Calibri"/>
                <a:cs typeface="Calibri"/>
                <a:sym typeface="Calibri"/>
              </a:rPr>
              <a:t>and he admitted it was a spy plane on a secret mission.  </a:t>
            </a:r>
            <a:endParaRPr b="0" i="0" sz="1400" u="none" cap="none" strike="noStrike">
              <a:solidFill>
                <a:srgbClr val="000000"/>
              </a:solidFill>
              <a:latin typeface="Arial"/>
              <a:ea typeface="Arial"/>
              <a:cs typeface="Arial"/>
              <a:sym typeface="Arial"/>
            </a:endParaRPr>
          </a:p>
          <a:p>
            <a:pPr indent="-90487" lvl="0" marL="90487" marR="0" rtl="0" algn="l">
              <a:lnSpc>
                <a:spcPct val="100000"/>
              </a:lnSpc>
              <a:spcBef>
                <a:spcPts val="0"/>
              </a:spcBef>
              <a:spcAft>
                <a:spcPts val="0"/>
              </a:spcAft>
              <a:buClr>
                <a:schemeClr val="dk1"/>
              </a:buClr>
              <a:buSzPts val="1050"/>
              <a:buFont typeface="Arial"/>
              <a:buChar char="•"/>
            </a:pPr>
            <a:r>
              <a:rPr b="1" i="0" lang="en-GB" sz="1050" u="none" cap="none" strike="noStrike">
                <a:solidFill>
                  <a:schemeClr val="dk1"/>
                </a:solidFill>
                <a:latin typeface="Calibri"/>
                <a:ea typeface="Calibri"/>
                <a:cs typeface="Calibri"/>
                <a:sym typeface="Calibri"/>
              </a:rPr>
              <a:t>Eisenhower refused to apologise</a:t>
            </a:r>
            <a:r>
              <a:rPr b="0" i="0" lang="en-GB" sz="1050" u="none" cap="none" strike="noStrike">
                <a:solidFill>
                  <a:schemeClr val="dk1"/>
                </a:solidFill>
                <a:latin typeface="Calibri"/>
                <a:ea typeface="Calibri"/>
                <a:cs typeface="Calibri"/>
                <a:sym typeface="Calibri"/>
              </a:rPr>
              <a:t> for the spy plane and </a:t>
            </a:r>
            <a:r>
              <a:rPr b="1" i="0" lang="en-GB" sz="1050" u="none" cap="none" strike="noStrike">
                <a:solidFill>
                  <a:schemeClr val="dk1"/>
                </a:solidFill>
                <a:latin typeface="Calibri"/>
                <a:ea typeface="Calibri"/>
                <a:cs typeface="Calibri"/>
                <a:sym typeface="Calibri"/>
              </a:rPr>
              <a:t>Khrushchev walked out</a:t>
            </a:r>
            <a:r>
              <a:rPr b="0" i="0" lang="en-GB" sz="1050" u="none" cap="none" strike="noStrike">
                <a:solidFill>
                  <a:schemeClr val="dk1"/>
                </a:solidFill>
                <a:latin typeface="Calibri"/>
                <a:ea typeface="Calibri"/>
                <a:cs typeface="Calibri"/>
                <a:sym typeface="Calibri"/>
              </a:rPr>
              <a:t> of the meeting with nothing being achieved.</a:t>
            </a:r>
            <a:endParaRPr b="0" i="0" sz="1400" u="none" cap="none" strike="noStrike">
              <a:solidFill>
                <a:srgbClr val="000000"/>
              </a:solidFill>
              <a:latin typeface="Arial"/>
              <a:ea typeface="Arial"/>
              <a:cs typeface="Arial"/>
              <a:sym typeface="Arial"/>
            </a:endParaRPr>
          </a:p>
        </p:txBody>
      </p:sp>
      <p:sp>
        <p:nvSpPr>
          <p:cNvPr id="314" name="Google Shape;314;p11"/>
          <p:cNvSpPr txBox="1"/>
          <p:nvPr/>
        </p:nvSpPr>
        <p:spPr>
          <a:xfrm>
            <a:off x="9462272" y="3441130"/>
            <a:ext cx="2623800" cy="3347700"/>
          </a:xfrm>
          <a:prstGeom prst="rect">
            <a:avLst/>
          </a:prstGeom>
          <a:solidFill>
            <a:srgbClr val="F2F2F2"/>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C00000"/>
                </a:solidFill>
                <a:latin typeface="Calibri"/>
                <a:ea typeface="Calibri"/>
                <a:cs typeface="Calibri"/>
                <a:sym typeface="Calibri"/>
              </a:rPr>
              <a:t>Vienna Summit (Austria) June 1961 </a:t>
            </a:r>
            <a:endParaRPr b="0" i="0" sz="1400" u="none" cap="none" strike="noStrike">
              <a:solidFill>
                <a:srgbClr val="000000"/>
              </a:solidFill>
              <a:latin typeface="Arial"/>
              <a:ea typeface="Arial"/>
              <a:cs typeface="Arial"/>
              <a:sym typeface="Arial"/>
            </a:endParaRPr>
          </a:p>
          <a:p>
            <a:pPr indent="-90487" lvl="0" marL="90487" marR="0" rtl="0" algn="l">
              <a:lnSpc>
                <a:spcPct val="100000"/>
              </a:lnSpc>
              <a:spcBef>
                <a:spcPts val="0"/>
              </a:spcBef>
              <a:spcAft>
                <a:spcPts val="0"/>
              </a:spcAft>
              <a:buClr>
                <a:schemeClr val="dk1"/>
              </a:buClr>
              <a:buSzPts val="1050"/>
              <a:buFont typeface="Arial"/>
              <a:buChar char="•"/>
            </a:pPr>
            <a:r>
              <a:rPr b="1" i="0" lang="en-GB" sz="1050" u="none" cap="none" strike="noStrike">
                <a:solidFill>
                  <a:schemeClr val="dk1"/>
                </a:solidFill>
                <a:latin typeface="Calibri"/>
                <a:ea typeface="Calibri"/>
                <a:cs typeface="Calibri"/>
                <a:sym typeface="Calibri"/>
              </a:rPr>
              <a:t>F Kennedy</a:t>
            </a:r>
            <a:r>
              <a:rPr b="0" i="0" lang="en-GB" sz="1050" u="none" cap="none" strike="noStrike">
                <a:solidFill>
                  <a:schemeClr val="dk1"/>
                </a:solidFill>
                <a:latin typeface="Calibri"/>
                <a:ea typeface="Calibri"/>
                <a:cs typeface="Calibri"/>
                <a:sym typeface="Calibri"/>
              </a:rPr>
              <a:t> was now President of the USA.  He wanted to keep building up the military but really wanted to work hard negotiating with the Soviets.</a:t>
            </a:r>
            <a:endParaRPr b="0" i="0" sz="1400" u="none" cap="none" strike="noStrike">
              <a:solidFill>
                <a:srgbClr val="000000"/>
              </a:solidFill>
              <a:latin typeface="Arial"/>
              <a:ea typeface="Arial"/>
              <a:cs typeface="Arial"/>
              <a:sym typeface="Arial"/>
            </a:endParaRPr>
          </a:p>
          <a:p>
            <a:pPr indent="-90487" lvl="0" marL="90487"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Khrushchev believed that as Kennedy was </a:t>
            </a:r>
            <a:r>
              <a:rPr b="1" i="0" lang="en-GB" sz="1050" u="none" cap="none" strike="noStrike">
                <a:solidFill>
                  <a:schemeClr val="dk1"/>
                </a:solidFill>
                <a:latin typeface="Calibri"/>
                <a:ea typeface="Calibri"/>
                <a:cs typeface="Calibri"/>
                <a:sym typeface="Calibri"/>
              </a:rPr>
              <a:t>young and inexperienced</a:t>
            </a:r>
            <a:r>
              <a:rPr b="0" i="0" lang="en-GB" sz="1050" u="none" cap="none" strike="noStrike">
                <a:solidFill>
                  <a:schemeClr val="dk1"/>
                </a:solidFill>
                <a:latin typeface="Calibri"/>
                <a:ea typeface="Calibri"/>
                <a:cs typeface="Calibri"/>
                <a:sym typeface="Calibri"/>
              </a:rPr>
              <a:t>, he could get the better of him and get his own way.  Therefore, Khrushchev went back to his idea of the </a:t>
            </a:r>
            <a:r>
              <a:rPr b="1" i="0" lang="en-GB" sz="1050" u="none" cap="none" strike="noStrike">
                <a:solidFill>
                  <a:schemeClr val="dk1"/>
                </a:solidFill>
                <a:latin typeface="Calibri"/>
                <a:ea typeface="Calibri"/>
                <a:cs typeface="Calibri"/>
                <a:sym typeface="Calibri"/>
              </a:rPr>
              <a:t>Berlin Ultimatum</a:t>
            </a:r>
            <a:r>
              <a:rPr b="0" i="0" lang="en-GB" sz="1050" u="none" cap="none" strike="noStrike">
                <a:solidFill>
                  <a:schemeClr val="dk1"/>
                </a:solidFill>
                <a:latin typeface="Calibri"/>
                <a:ea typeface="Calibri"/>
                <a:cs typeface="Calibri"/>
                <a:sym typeface="Calibri"/>
              </a:rPr>
              <a:t> of 1958.</a:t>
            </a:r>
            <a:endParaRPr b="0" i="0" sz="1400" u="none" cap="none" strike="noStrike">
              <a:solidFill>
                <a:srgbClr val="000000"/>
              </a:solidFill>
              <a:latin typeface="Arial"/>
              <a:ea typeface="Arial"/>
              <a:cs typeface="Arial"/>
              <a:sym typeface="Arial"/>
            </a:endParaRPr>
          </a:p>
          <a:p>
            <a:pPr indent="-90487" lvl="0" marL="90487"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Kennedy refused to give in.</a:t>
            </a:r>
            <a:endParaRPr b="0" i="0" sz="1400" u="none" cap="none" strike="noStrike">
              <a:solidFill>
                <a:srgbClr val="000000"/>
              </a:solidFill>
              <a:latin typeface="Arial"/>
              <a:ea typeface="Arial"/>
              <a:cs typeface="Arial"/>
              <a:sym typeface="Arial"/>
            </a:endParaRPr>
          </a:p>
          <a:p>
            <a:pPr indent="-90487" lvl="0" marL="90487"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The talks ended with </a:t>
            </a:r>
            <a:r>
              <a:rPr b="1" i="0" lang="en-GB" sz="1050" u="none" cap="none" strike="noStrike">
                <a:solidFill>
                  <a:schemeClr val="dk1"/>
                </a:solidFill>
                <a:latin typeface="Calibri"/>
                <a:ea typeface="Calibri"/>
                <a:cs typeface="Calibri"/>
                <a:sym typeface="Calibri"/>
              </a:rPr>
              <a:t>no agreement</a:t>
            </a:r>
            <a:r>
              <a:rPr b="0" i="0" lang="en-GB" sz="1050" u="none" cap="none" strike="noStrike">
                <a:solidFill>
                  <a:schemeClr val="dk1"/>
                </a:solidFill>
                <a:latin typeface="Calibri"/>
                <a:ea typeface="Calibri"/>
                <a:cs typeface="Calibri"/>
                <a:sym typeface="Calibri"/>
              </a:rPr>
              <a:t> again.</a:t>
            </a:r>
            <a:endParaRPr b="0" i="0" sz="1400" u="none" cap="none" strike="noStrike">
              <a:solidFill>
                <a:srgbClr val="000000"/>
              </a:solidFill>
              <a:latin typeface="Arial"/>
              <a:ea typeface="Arial"/>
              <a:cs typeface="Arial"/>
              <a:sym typeface="Arial"/>
            </a:endParaRPr>
          </a:p>
          <a:p>
            <a:pPr indent="-90487" lvl="0" marL="90487"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The </a:t>
            </a:r>
            <a:r>
              <a:rPr b="1" i="0" lang="en-GB" sz="1050" u="none" cap="none" strike="noStrike">
                <a:solidFill>
                  <a:schemeClr val="dk1"/>
                </a:solidFill>
                <a:latin typeface="Calibri"/>
                <a:ea typeface="Calibri"/>
                <a:cs typeface="Calibri"/>
                <a:sym typeface="Calibri"/>
              </a:rPr>
              <a:t>personal relationship</a:t>
            </a:r>
            <a:r>
              <a:rPr b="0" i="0" lang="en-GB" sz="1050" u="none" cap="none" strike="noStrike">
                <a:solidFill>
                  <a:schemeClr val="dk1"/>
                </a:solidFill>
                <a:latin typeface="Calibri"/>
                <a:ea typeface="Calibri"/>
                <a:cs typeface="Calibri"/>
                <a:sym typeface="Calibri"/>
              </a:rPr>
              <a:t> between Khrushchev and Kennedy was also poor.</a:t>
            </a:r>
            <a:endParaRPr b="0" i="0" sz="1400" u="none" cap="none" strike="noStrike">
              <a:solidFill>
                <a:srgbClr val="000000"/>
              </a:solidFill>
              <a:latin typeface="Arial"/>
              <a:ea typeface="Arial"/>
              <a:cs typeface="Arial"/>
              <a:sym typeface="Arial"/>
            </a:endParaRPr>
          </a:p>
          <a:p>
            <a:pPr indent="-90487" lvl="0" marL="90487"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Kennedy decided to </a:t>
            </a:r>
            <a:r>
              <a:rPr b="1" i="0" lang="en-GB" sz="1050" u="none" cap="none" strike="noStrike">
                <a:solidFill>
                  <a:schemeClr val="dk1"/>
                </a:solidFill>
                <a:latin typeface="Calibri"/>
                <a:ea typeface="Calibri"/>
                <a:cs typeface="Calibri"/>
                <a:sym typeface="Calibri"/>
              </a:rPr>
              <a:t>increase spending</a:t>
            </a:r>
            <a:r>
              <a:rPr b="0" i="0" lang="en-GB" sz="1050" u="none" cap="none" strike="noStrike">
                <a:solidFill>
                  <a:schemeClr val="dk1"/>
                </a:solidFill>
                <a:latin typeface="Calibri"/>
                <a:ea typeface="Calibri"/>
                <a:cs typeface="Calibri"/>
                <a:sym typeface="Calibri"/>
              </a:rPr>
              <a:t> on the American military by an </a:t>
            </a:r>
            <a:r>
              <a:rPr b="1" i="0" lang="en-GB" sz="1050" u="none" cap="none" strike="noStrike">
                <a:solidFill>
                  <a:schemeClr val="dk1"/>
                </a:solidFill>
                <a:latin typeface="Calibri"/>
                <a:ea typeface="Calibri"/>
                <a:cs typeface="Calibri"/>
                <a:sym typeface="Calibri"/>
              </a:rPr>
              <a:t>extra $2 billion</a:t>
            </a:r>
            <a:r>
              <a:rPr b="0" i="0" lang="en-GB" sz="105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90487" lvl="0" marL="90487"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This was a strong message to the Soviet Union that the USA was prepared to use the military of it needed to.</a:t>
            </a:r>
            <a:endParaRPr b="0" i="0" sz="1400" u="none" cap="none" strike="noStrike">
              <a:solidFill>
                <a:srgbClr val="000000"/>
              </a:solidFill>
              <a:latin typeface="Arial"/>
              <a:ea typeface="Arial"/>
              <a:cs typeface="Arial"/>
              <a:sym typeface="Arial"/>
            </a:endParaRPr>
          </a:p>
        </p:txBody>
      </p:sp>
      <p:sp>
        <p:nvSpPr>
          <p:cNvPr id="315" name="Google Shape;315;p11"/>
          <p:cNvSpPr txBox="1"/>
          <p:nvPr/>
        </p:nvSpPr>
        <p:spPr>
          <a:xfrm>
            <a:off x="4872707" y="2699100"/>
            <a:ext cx="7213500" cy="276900"/>
          </a:xfrm>
          <a:prstGeom prst="rect">
            <a:avLst/>
          </a:prstGeom>
          <a:solidFill>
            <a:schemeClr val="dk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Calibri"/>
                <a:ea typeface="Calibri"/>
                <a:cs typeface="Calibri"/>
                <a:sym typeface="Calibri"/>
              </a:rPr>
              <a:t>The Summit Meetings of 1959-61</a:t>
            </a:r>
            <a:endParaRPr b="0" i="0" sz="1200" u="none" cap="none" strike="noStrike">
              <a:solidFill>
                <a:schemeClr val="lt1"/>
              </a:solidFill>
              <a:latin typeface="Calibri"/>
              <a:ea typeface="Calibri"/>
              <a:cs typeface="Calibri"/>
              <a:sym typeface="Calibri"/>
            </a:endParaRPr>
          </a:p>
        </p:txBody>
      </p:sp>
      <p:sp>
        <p:nvSpPr>
          <p:cNvPr id="316" name="Google Shape;316;p11"/>
          <p:cNvSpPr txBox="1"/>
          <p:nvPr/>
        </p:nvSpPr>
        <p:spPr>
          <a:xfrm>
            <a:off x="4872692" y="3164877"/>
            <a:ext cx="2223000" cy="261600"/>
          </a:xfrm>
          <a:prstGeom prst="rect">
            <a:avLst/>
          </a:prstGeom>
          <a:solidFill>
            <a:schemeClr val="dk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chemeClr val="lt1"/>
                </a:solidFill>
                <a:latin typeface="Calibri"/>
                <a:ea typeface="Calibri"/>
                <a:cs typeface="Calibri"/>
                <a:sym typeface="Calibri"/>
              </a:rPr>
              <a:t>MEETING 1: </a:t>
            </a:r>
            <a:endParaRPr b="0" i="0" sz="1400" u="none" cap="none" strike="noStrike">
              <a:solidFill>
                <a:srgbClr val="000000"/>
              </a:solidFill>
              <a:latin typeface="Arial"/>
              <a:ea typeface="Arial"/>
              <a:cs typeface="Arial"/>
              <a:sym typeface="Arial"/>
            </a:endParaRPr>
          </a:p>
        </p:txBody>
      </p:sp>
      <p:sp>
        <p:nvSpPr>
          <p:cNvPr id="317" name="Google Shape;317;p11"/>
          <p:cNvSpPr txBox="1"/>
          <p:nvPr/>
        </p:nvSpPr>
        <p:spPr>
          <a:xfrm>
            <a:off x="4872707" y="5103377"/>
            <a:ext cx="2223000" cy="261600"/>
          </a:xfrm>
          <a:prstGeom prst="rect">
            <a:avLst/>
          </a:prstGeom>
          <a:solidFill>
            <a:schemeClr val="dk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chemeClr val="lt1"/>
                </a:solidFill>
                <a:latin typeface="Calibri"/>
                <a:ea typeface="Calibri"/>
                <a:cs typeface="Calibri"/>
                <a:sym typeface="Calibri"/>
              </a:rPr>
              <a:t>MEETING 2: </a:t>
            </a:r>
            <a:endParaRPr b="0" i="0" sz="1400" u="none" cap="none" strike="noStrike">
              <a:solidFill>
                <a:srgbClr val="000000"/>
              </a:solidFill>
              <a:latin typeface="Arial"/>
              <a:ea typeface="Arial"/>
              <a:cs typeface="Arial"/>
              <a:sym typeface="Arial"/>
            </a:endParaRPr>
          </a:p>
        </p:txBody>
      </p:sp>
      <p:sp>
        <p:nvSpPr>
          <p:cNvPr id="318" name="Google Shape;318;p11"/>
          <p:cNvSpPr txBox="1"/>
          <p:nvPr/>
        </p:nvSpPr>
        <p:spPr>
          <a:xfrm>
            <a:off x="7380652" y="3164877"/>
            <a:ext cx="1796700" cy="261600"/>
          </a:xfrm>
          <a:prstGeom prst="rect">
            <a:avLst/>
          </a:prstGeom>
          <a:solidFill>
            <a:schemeClr val="dk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chemeClr val="lt1"/>
                </a:solidFill>
                <a:latin typeface="Calibri"/>
                <a:ea typeface="Calibri"/>
                <a:cs typeface="Calibri"/>
                <a:sym typeface="Calibri"/>
              </a:rPr>
              <a:t>MEETING 3: </a:t>
            </a:r>
            <a:endParaRPr b="0" i="0" sz="1400" u="none" cap="none" strike="noStrike">
              <a:solidFill>
                <a:srgbClr val="000000"/>
              </a:solidFill>
              <a:latin typeface="Arial"/>
              <a:ea typeface="Arial"/>
              <a:cs typeface="Arial"/>
              <a:sym typeface="Arial"/>
            </a:endParaRPr>
          </a:p>
        </p:txBody>
      </p:sp>
      <p:sp>
        <p:nvSpPr>
          <p:cNvPr id="319" name="Google Shape;319;p11"/>
          <p:cNvSpPr txBox="1"/>
          <p:nvPr/>
        </p:nvSpPr>
        <p:spPr>
          <a:xfrm>
            <a:off x="9462276" y="3167300"/>
            <a:ext cx="2623800" cy="261600"/>
          </a:xfrm>
          <a:prstGeom prst="rect">
            <a:avLst/>
          </a:prstGeom>
          <a:solidFill>
            <a:schemeClr val="dk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chemeClr val="lt1"/>
                </a:solidFill>
                <a:latin typeface="Calibri"/>
                <a:ea typeface="Calibri"/>
                <a:cs typeface="Calibri"/>
                <a:sym typeface="Calibri"/>
              </a:rPr>
              <a:t>MEETING 4: </a:t>
            </a:r>
            <a:endParaRPr b="0" i="0" sz="1400" u="none" cap="none" strike="noStrike">
              <a:solidFill>
                <a:srgbClr val="000000"/>
              </a:solidFill>
              <a:latin typeface="Arial"/>
              <a:ea typeface="Arial"/>
              <a:cs typeface="Arial"/>
              <a:sym typeface="Arial"/>
            </a:endParaRPr>
          </a:p>
        </p:txBody>
      </p:sp>
      <p:pic>
        <p:nvPicPr>
          <p:cNvPr descr="Nikita Khrushchev | On tonight's Nikita Soviet living standa… | Flickr" id="320" name="Google Shape;320;p11"/>
          <p:cNvPicPr preferRelativeResize="0"/>
          <p:nvPr/>
        </p:nvPicPr>
        <p:blipFill rotWithShape="1">
          <a:blip r:embed="rId3">
            <a:alphaModFix/>
          </a:blip>
          <a:srcRect b="0" l="0" r="0" t="0"/>
          <a:stretch/>
        </p:blipFill>
        <p:spPr>
          <a:xfrm>
            <a:off x="10461431" y="67376"/>
            <a:ext cx="1624689" cy="2567856"/>
          </a:xfrm>
          <a:prstGeom prst="rect">
            <a:avLst/>
          </a:prstGeom>
          <a:noFill/>
          <a:ln cap="flat" cmpd="sng" w="19050">
            <a:solidFill>
              <a:schemeClr val="dk1"/>
            </a:solidFill>
            <a:prstDash val="solid"/>
            <a:round/>
            <a:headEnd len="sm" w="sm" type="none"/>
            <a:tailEnd len="sm" w="sm" type="none"/>
          </a:ln>
        </p:spPr>
      </p:pic>
      <p:sp>
        <p:nvSpPr>
          <p:cNvPr id="321" name="Google Shape;321;p11"/>
          <p:cNvSpPr/>
          <p:nvPr/>
        </p:nvSpPr>
        <p:spPr>
          <a:xfrm>
            <a:off x="105877" y="1318084"/>
            <a:ext cx="4687500" cy="256800"/>
          </a:xfrm>
          <a:prstGeom prst="rect">
            <a:avLst/>
          </a:prstGeom>
          <a:solidFill>
            <a:srgbClr val="FFF2CC"/>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What was happening in Berlin?</a:t>
            </a:r>
            <a:endParaRPr b="0" i="0" sz="1400" u="none" cap="none" strike="noStrike">
              <a:solidFill>
                <a:srgbClr val="000000"/>
              </a:solidFill>
              <a:latin typeface="Arial"/>
              <a:ea typeface="Arial"/>
              <a:cs typeface="Arial"/>
              <a:sym typeface="Arial"/>
            </a:endParaRPr>
          </a:p>
        </p:txBody>
      </p:sp>
      <p:sp>
        <p:nvSpPr>
          <p:cNvPr id="322" name="Google Shape;322;p11"/>
          <p:cNvSpPr/>
          <p:nvPr/>
        </p:nvSpPr>
        <p:spPr>
          <a:xfrm>
            <a:off x="4872707" y="1318084"/>
            <a:ext cx="5509500" cy="256800"/>
          </a:xfrm>
          <a:prstGeom prst="rect">
            <a:avLst/>
          </a:prstGeom>
          <a:solidFill>
            <a:srgbClr val="FFF2CC"/>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The reaction in the West to Khrushchev’s Berlin Ultimatum</a:t>
            </a:r>
            <a:endParaRPr b="0" i="0" sz="1400" u="none" cap="none" strike="noStrike">
              <a:solidFill>
                <a:srgbClr val="000000"/>
              </a:solidFill>
              <a:latin typeface="Arial"/>
              <a:ea typeface="Arial"/>
              <a:cs typeface="Arial"/>
              <a:sym typeface="Arial"/>
            </a:endParaRPr>
          </a:p>
        </p:txBody>
      </p:sp>
      <p:pic>
        <p:nvPicPr>
          <p:cNvPr descr="President John F. Kennedy | President John F. Kennedy in the… | Flickr" id="323" name="Google Shape;323;p11"/>
          <p:cNvPicPr preferRelativeResize="0"/>
          <p:nvPr/>
        </p:nvPicPr>
        <p:blipFill rotWithShape="1">
          <a:blip r:embed="rId4">
            <a:alphaModFix/>
          </a:blip>
          <a:srcRect b="0" l="0" r="0" t="0"/>
          <a:stretch/>
        </p:blipFill>
        <p:spPr>
          <a:xfrm flipH="1">
            <a:off x="8492912" y="67376"/>
            <a:ext cx="1889337" cy="1186840"/>
          </a:xfrm>
          <a:prstGeom prst="rect">
            <a:avLst/>
          </a:prstGeom>
          <a:noFill/>
          <a:ln cap="flat" cmpd="sng" w="19050">
            <a:solidFill>
              <a:schemeClr val="dk1"/>
            </a:solidFill>
            <a:prstDash val="solid"/>
            <a:round/>
            <a:headEnd len="sm" w="sm" type="none"/>
            <a:tailEnd len="sm" w="sm" type="none"/>
          </a:ln>
        </p:spPr>
      </p:pic>
      <p:cxnSp>
        <p:nvCxnSpPr>
          <p:cNvPr id="324" name="Google Shape;324;p11"/>
          <p:cNvCxnSpPr>
            <a:stCxn id="316" idx="0"/>
          </p:cNvCxnSpPr>
          <p:nvPr/>
        </p:nvCxnSpPr>
        <p:spPr>
          <a:xfrm rot="10800000">
            <a:off x="5984192" y="2976177"/>
            <a:ext cx="0" cy="188700"/>
          </a:xfrm>
          <a:prstGeom prst="straightConnector1">
            <a:avLst/>
          </a:prstGeom>
          <a:noFill/>
          <a:ln cap="flat" cmpd="sng" w="57150">
            <a:solidFill>
              <a:schemeClr val="dk1"/>
            </a:solidFill>
            <a:prstDash val="solid"/>
            <a:miter lim="800000"/>
            <a:headEnd len="sm" w="sm" type="none"/>
            <a:tailEnd len="sm" w="sm" type="none"/>
          </a:ln>
        </p:spPr>
      </p:cxnSp>
      <p:cxnSp>
        <p:nvCxnSpPr>
          <p:cNvPr id="325" name="Google Shape;325;p11"/>
          <p:cNvCxnSpPr>
            <a:stCxn id="317" idx="0"/>
          </p:cNvCxnSpPr>
          <p:nvPr/>
        </p:nvCxnSpPr>
        <p:spPr>
          <a:xfrm rot="10800000">
            <a:off x="5984207" y="5004377"/>
            <a:ext cx="0" cy="99000"/>
          </a:xfrm>
          <a:prstGeom prst="straightConnector1">
            <a:avLst/>
          </a:prstGeom>
          <a:noFill/>
          <a:ln cap="flat" cmpd="sng" w="57150">
            <a:solidFill>
              <a:schemeClr val="dk1"/>
            </a:solidFill>
            <a:prstDash val="solid"/>
            <a:miter lim="800000"/>
            <a:headEnd len="sm" w="sm" type="none"/>
            <a:tailEnd len="sm" w="sm" type="none"/>
          </a:ln>
        </p:spPr>
      </p:cxnSp>
      <p:cxnSp>
        <p:nvCxnSpPr>
          <p:cNvPr id="326" name="Google Shape;326;p11"/>
          <p:cNvCxnSpPr>
            <a:endCxn id="318" idx="0"/>
          </p:cNvCxnSpPr>
          <p:nvPr/>
        </p:nvCxnSpPr>
        <p:spPr>
          <a:xfrm>
            <a:off x="8279002" y="2976177"/>
            <a:ext cx="0" cy="188700"/>
          </a:xfrm>
          <a:prstGeom prst="straightConnector1">
            <a:avLst/>
          </a:prstGeom>
          <a:noFill/>
          <a:ln cap="flat" cmpd="sng" w="57150">
            <a:solidFill>
              <a:schemeClr val="dk1"/>
            </a:solidFill>
            <a:prstDash val="solid"/>
            <a:miter lim="800000"/>
            <a:headEnd len="sm" w="sm" type="none"/>
            <a:tailEnd len="sm" w="sm" type="none"/>
          </a:ln>
        </p:spPr>
      </p:cxnSp>
      <p:cxnSp>
        <p:nvCxnSpPr>
          <p:cNvPr id="327" name="Google Shape;327;p11"/>
          <p:cNvCxnSpPr>
            <a:endCxn id="319" idx="0"/>
          </p:cNvCxnSpPr>
          <p:nvPr/>
        </p:nvCxnSpPr>
        <p:spPr>
          <a:xfrm>
            <a:off x="10774176" y="2976200"/>
            <a:ext cx="0" cy="191100"/>
          </a:xfrm>
          <a:prstGeom prst="straightConnector1">
            <a:avLst/>
          </a:prstGeom>
          <a:noFill/>
          <a:ln cap="flat" cmpd="sng" w="57150">
            <a:solidFill>
              <a:schemeClr val="dk1"/>
            </a:solidFill>
            <a:prstDash val="solid"/>
            <a:miter lim="800000"/>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2"/>
          <p:cNvSpPr txBox="1"/>
          <p:nvPr/>
        </p:nvSpPr>
        <p:spPr>
          <a:xfrm>
            <a:off x="105879" y="67377"/>
            <a:ext cx="10064400" cy="369300"/>
          </a:xfrm>
          <a:prstGeom prst="rect">
            <a:avLst/>
          </a:pr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LESSON 11:</a:t>
            </a:r>
            <a:r>
              <a:rPr b="0" i="0" lang="en-GB" sz="1800" u="none" cap="none" strike="noStrike">
                <a:solidFill>
                  <a:schemeClr val="dk1"/>
                </a:solidFill>
                <a:latin typeface="Calibri"/>
                <a:ea typeface="Calibri"/>
                <a:cs typeface="Calibri"/>
                <a:sym typeface="Calibri"/>
              </a:rPr>
              <a:t> The consequence of the </a:t>
            </a:r>
            <a:r>
              <a:rPr b="1" i="0" lang="en-GB" sz="1800" u="none" cap="none" strike="noStrike">
                <a:solidFill>
                  <a:schemeClr val="dk1"/>
                </a:solidFill>
                <a:latin typeface="Calibri"/>
                <a:ea typeface="Calibri"/>
                <a:cs typeface="Calibri"/>
                <a:sym typeface="Calibri"/>
              </a:rPr>
              <a:t>Berlin Ultimatum </a:t>
            </a:r>
            <a:r>
              <a:rPr b="0" i="0" lang="en-GB" sz="1800" u="none" cap="none" strike="noStrike">
                <a:solidFill>
                  <a:schemeClr val="dk1"/>
                </a:solidFill>
                <a:latin typeface="Calibri"/>
                <a:ea typeface="Calibri"/>
                <a:cs typeface="Calibri"/>
                <a:sym typeface="Calibri"/>
              </a:rPr>
              <a:t>– the building of the </a:t>
            </a:r>
            <a:r>
              <a:rPr b="1" i="0" lang="en-GB" sz="1800" u="none" cap="none" strike="noStrike">
                <a:solidFill>
                  <a:schemeClr val="dk1"/>
                </a:solidFill>
                <a:latin typeface="Calibri"/>
                <a:ea typeface="Calibri"/>
                <a:cs typeface="Calibri"/>
                <a:sym typeface="Calibri"/>
              </a:rPr>
              <a:t>Berlin Wall </a:t>
            </a:r>
            <a:r>
              <a:rPr b="0" i="0" lang="en-GB" sz="1800" u="none" cap="none" strike="noStrike">
                <a:solidFill>
                  <a:schemeClr val="dk1"/>
                </a:solidFill>
                <a:latin typeface="Calibri"/>
                <a:ea typeface="Calibri"/>
                <a:cs typeface="Calibri"/>
                <a:sym typeface="Calibri"/>
              </a:rPr>
              <a:t>in </a:t>
            </a:r>
            <a:r>
              <a:rPr b="1" i="0" lang="en-GB" sz="1800" u="none" cap="none" strike="noStrike">
                <a:solidFill>
                  <a:schemeClr val="dk1"/>
                </a:solidFill>
                <a:latin typeface="Calibri"/>
                <a:ea typeface="Calibri"/>
                <a:cs typeface="Calibri"/>
                <a:sym typeface="Calibri"/>
              </a:rPr>
              <a:t>1961.</a:t>
            </a:r>
            <a:endParaRPr b="0" i="0" sz="1800" u="none" cap="none" strike="noStrike">
              <a:solidFill>
                <a:schemeClr val="dk1"/>
              </a:solidFill>
              <a:latin typeface="Calibri"/>
              <a:ea typeface="Calibri"/>
              <a:cs typeface="Calibri"/>
              <a:sym typeface="Calibri"/>
            </a:endParaRPr>
          </a:p>
        </p:txBody>
      </p:sp>
      <p:graphicFrame>
        <p:nvGraphicFramePr>
          <p:cNvPr id="334" name="Google Shape;334;p12"/>
          <p:cNvGraphicFramePr/>
          <p:nvPr/>
        </p:nvGraphicFramePr>
        <p:xfrm>
          <a:off x="5138019" y="1498232"/>
          <a:ext cx="3000000" cy="3000000"/>
        </p:xfrm>
        <a:graphic>
          <a:graphicData uri="http://schemas.openxmlformats.org/drawingml/2006/table">
            <a:tbl>
              <a:tblPr bandRow="1" firstCol="1" firstRow="1">
                <a:noFill/>
                <a:tableStyleId>{2F7C1B6B-8B0F-4DEF-B2AA-12008CCB82C3}</a:tableStyleId>
              </a:tblPr>
              <a:tblGrid>
                <a:gridCol w="365925"/>
                <a:gridCol w="3415375"/>
                <a:gridCol w="3180800"/>
              </a:tblGrid>
              <a:tr h="151350">
                <a:tc>
                  <a:txBody>
                    <a:bodyPr/>
                    <a:lstStyle/>
                    <a:p>
                      <a:pPr indent="0" lvl="0" marL="0" marR="0" rtl="0" algn="just">
                        <a:lnSpc>
                          <a:spcPct val="107000"/>
                        </a:lnSpc>
                        <a:spcBef>
                          <a:spcPts val="0"/>
                        </a:spcBef>
                        <a:spcAft>
                          <a:spcPts val="0"/>
                        </a:spcAft>
                        <a:buClr>
                          <a:srgbClr val="000000"/>
                        </a:buClr>
                        <a:buSzPts val="800"/>
                        <a:buFont typeface="Arial"/>
                        <a:buNone/>
                      </a:pPr>
                      <a:r>
                        <a:rPr lang="en-GB" sz="800" u="none" cap="none" strike="noStrike">
                          <a:solidFill>
                            <a:srgbClr val="000000"/>
                          </a:solidFill>
                        </a:rPr>
                        <a:t> </a:t>
                      </a:r>
                      <a:endParaRPr sz="800" u="none" cap="none" strike="noStrike">
                        <a:solidFill>
                          <a:srgbClr val="000000"/>
                        </a:solidFill>
                        <a:latin typeface="Calibri"/>
                        <a:ea typeface="Calibri"/>
                        <a:cs typeface="Calibri"/>
                        <a:sym typeface="Calibri"/>
                      </a:endParaRPr>
                    </a:p>
                  </a:txBody>
                  <a:tcPr marT="0" marB="0" marR="47525" marL="475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7000"/>
                        </a:lnSpc>
                        <a:spcBef>
                          <a:spcPts val="0"/>
                        </a:spcBef>
                        <a:spcAft>
                          <a:spcPts val="0"/>
                        </a:spcAft>
                        <a:buClr>
                          <a:srgbClr val="000000"/>
                        </a:buClr>
                        <a:buSzPts val="1100"/>
                        <a:buFont typeface="Arial"/>
                        <a:buNone/>
                      </a:pPr>
                      <a:r>
                        <a:rPr lang="en-GB" sz="1100" u="none" cap="none" strike="noStrike">
                          <a:solidFill>
                            <a:srgbClr val="000000"/>
                          </a:solidFill>
                        </a:rPr>
                        <a:t>Negative Consequences of the Berlin Wall</a:t>
                      </a:r>
                      <a:endParaRPr sz="1100" u="none" cap="none" strike="noStrike">
                        <a:solidFill>
                          <a:srgbClr val="000000"/>
                        </a:solidFill>
                        <a:latin typeface="Calibri"/>
                        <a:ea typeface="Calibri"/>
                        <a:cs typeface="Calibri"/>
                        <a:sym typeface="Calibri"/>
                      </a:endParaRPr>
                    </a:p>
                  </a:txBody>
                  <a:tcPr marT="0" marB="0" marR="47525" marL="475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7CAAC"/>
                    </a:solidFill>
                  </a:tcPr>
                </a:tc>
                <a:tc>
                  <a:txBody>
                    <a:bodyPr/>
                    <a:lstStyle/>
                    <a:p>
                      <a:pPr indent="0" lvl="0" marL="0" marR="0" rtl="0" algn="ctr">
                        <a:lnSpc>
                          <a:spcPct val="107000"/>
                        </a:lnSpc>
                        <a:spcBef>
                          <a:spcPts val="0"/>
                        </a:spcBef>
                        <a:spcAft>
                          <a:spcPts val="0"/>
                        </a:spcAft>
                        <a:buClr>
                          <a:srgbClr val="000000"/>
                        </a:buClr>
                        <a:buSzPts val="1100"/>
                        <a:buFont typeface="Arial"/>
                        <a:buNone/>
                      </a:pPr>
                      <a:r>
                        <a:rPr lang="en-GB" sz="1100" u="none" cap="none" strike="noStrike">
                          <a:solidFill>
                            <a:srgbClr val="000000"/>
                          </a:solidFill>
                        </a:rPr>
                        <a:t>Positive Consequences of the Berlin Wall</a:t>
                      </a:r>
                      <a:endParaRPr sz="1100" u="none" cap="none" strike="noStrike">
                        <a:solidFill>
                          <a:srgbClr val="000000"/>
                        </a:solidFill>
                        <a:latin typeface="Calibri"/>
                        <a:ea typeface="Calibri"/>
                        <a:cs typeface="Calibri"/>
                        <a:sym typeface="Calibri"/>
                      </a:endParaRPr>
                    </a:p>
                  </a:txBody>
                  <a:tcPr marT="0" marB="0" marR="47525" marL="475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r>
              <a:tr h="1289225">
                <a:tc>
                  <a:txBody>
                    <a:bodyPr/>
                    <a:lstStyle/>
                    <a:p>
                      <a:pPr indent="0" lvl="0" marL="0" marR="0" rtl="0" algn="ctr">
                        <a:lnSpc>
                          <a:spcPct val="107000"/>
                        </a:lnSpc>
                        <a:spcBef>
                          <a:spcPts val="0"/>
                        </a:spcBef>
                        <a:spcAft>
                          <a:spcPts val="0"/>
                        </a:spcAft>
                        <a:buClr>
                          <a:srgbClr val="000000"/>
                        </a:buClr>
                        <a:buSzPts val="1200"/>
                        <a:buFont typeface="Arial"/>
                        <a:buNone/>
                      </a:pPr>
                      <a:r>
                        <a:rPr lang="en-GB" sz="1200" u="none" cap="none" strike="noStrike">
                          <a:solidFill>
                            <a:srgbClr val="000000"/>
                          </a:solidFill>
                        </a:rPr>
                        <a:t>Soviet Union</a:t>
                      </a:r>
                      <a:endParaRPr sz="1200" u="none" cap="none" strike="noStrike">
                        <a:solidFill>
                          <a:srgbClr val="000000"/>
                        </a:solidFill>
                        <a:latin typeface="Calibri"/>
                        <a:ea typeface="Calibri"/>
                        <a:cs typeface="Calibri"/>
                        <a:sym typeface="Calibri"/>
                      </a:endParaRPr>
                    </a:p>
                  </a:txBody>
                  <a:tcPr marT="0" marB="0" marR="47525" marL="47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0487" lvl="0" marL="90487" marR="0" rtl="0" algn="l">
                        <a:lnSpc>
                          <a:spcPct val="107000"/>
                        </a:lnSpc>
                        <a:spcBef>
                          <a:spcPts val="0"/>
                        </a:spcBef>
                        <a:spcAft>
                          <a:spcPts val="0"/>
                        </a:spcAft>
                        <a:buClr>
                          <a:schemeClr val="dk1"/>
                        </a:buClr>
                        <a:buSzPts val="1000"/>
                        <a:buFont typeface="Noto Sans Symbols"/>
                        <a:buChar char="∙"/>
                      </a:pPr>
                      <a:r>
                        <a:rPr lang="en-GB" sz="1000" u="none" cap="none" strike="noStrike"/>
                        <a:t>Khrushchev did not get what he wanted in the Berlin Ultimatum. He did not control all of Berlin. </a:t>
                      </a:r>
                      <a:endParaRPr sz="1400" u="none" cap="none" strike="noStrike"/>
                    </a:p>
                    <a:p>
                      <a:pPr indent="-90487" lvl="0" marL="90487" marR="0" rtl="0" algn="l">
                        <a:lnSpc>
                          <a:spcPct val="107000"/>
                        </a:lnSpc>
                        <a:spcBef>
                          <a:spcPts val="0"/>
                        </a:spcBef>
                        <a:spcAft>
                          <a:spcPts val="0"/>
                        </a:spcAft>
                        <a:buClr>
                          <a:schemeClr val="dk1"/>
                        </a:buClr>
                        <a:buSzPts val="1000"/>
                        <a:buFont typeface="Noto Sans Symbols"/>
                        <a:buChar char="∙"/>
                      </a:pPr>
                      <a:r>
                        <a:rPr lang="en-GB" sz="1000" u="none" cap="none" strike="noStrike"/>
                        <a:t>The building of the wall looked bad for the Soviet Union as it showed the Soviet Union had to literally ‘lock’ people in East Germany to stop them leaving.</a:t>
                      </a:r>
                      <a:endParaRPr sz="1400" u="none" cap="none" strike="noStrike"/>
                    </a:p>
                    <a:p>
                      <a:pPr indent="-90487" lvl="0" marL="90487" marR="0" rtl="0" algn="l">
                        <a:lnSpc>
                          <a:spcPct val="107000"/>
                        </a:lnSpc>
                        <a:spcBef>
                          <a:spcPts val="0"/>
                        </a:spcBef>
                        <a:spcAft>
                          <a:spcPts val="0"/>
                        </a:spcAft>
                        <a:buClr>
                          <a:schemeClr val="dk1"/>
                        </a:buClr>
                        <a:buSzPts val="1000"/>
                        <a:buFont typeface="Noto Sans Symbols"/>
                        <a:buChar char="∙"/>
                      </a:pPr>
                      <a:r>
                        <a:rPr lang="en-GB" sz="1000" u="none" cap="none" strike="noStrike"/>
                        <a:t>The building of the wall proved the people living under communism preferred capitalism.</a:t>
                      </a:r>
                      <a:endParaRPr sz="1400" u="none" cap="none" strike="noStrike"/>
                    </a:p>
                    <a:p>
                      <a:pPr indent="-90487" lvl="0" marL="90487" marR="0" rtl="0" algn="l">
                        <a:lnSpc>
                          <a:spcPct val="107000"/>
                        </a:lnSpc>
                        <a:spcBef>
                          <a:spcPts val="0"/>
                        </a:spcBef>
                        <a:spcAft>
                          <a:spcPts val="0"/>
                        </a:spcAft>
                        <a:buClr>
                          <a:schemeClr val="dk1"/>
                        </a:buClr>
                        <a:buSzPts val="1000"/>
                        <a:buFont typeface="Noto Sans Symbols"/>
                        <a:buChar char="∙"/>
                      </a:pPr>
                      <a:r>
                        <a:rPr lang="en-GB" sz="1000" u="none" cap="none" strike="noStrike"/>
                        <a:t>British, French and US troops stayed in Berlin – going against what Khrushchev wanted in his Berlin Ultimatum.</a:t>
                      </a:r>
                      <a:endParaRPr sz="1000" u="none" cap="none" strike="noStrike">
                        <a:latin typeface="Calibri"/>
                        <a:ea typeface="Calibri"/>
                        <a:cs typeface="Calibri"/>
                        <a:sym typeface="Calibri"/>
                      </a:endParaRPr>
                    </a:p>
                  </a:txBody>
                  <a:tcPr marT="0" marB="0" marR="47525" marL="475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0487" lvl="0" marL="90487" marR="0" rtl="0" algn="l">
                        <a:lnSpc>
                          <a:spcPct val="107000"/>
                        </a:lnSpc>
                        <a:spcBef>
                          <a:spcPts val="0"/>
                        </a:spcBef>
                        <a:spcAft>
                          <a:spcPts val="0"/>
                        </a:spcAft>
                        <a:buClr>
                          <a:schemeClr val="dk1"/>
                        </a:buClr>
                        <a:buSzPts val="1000"/>
                        <a:buFont typeface="Noto Sans Symbols"/>
                        <a:buChar char="∙"/>
                      </a:pPr>
                      <a:r>
                        <a:rPr lang="en-GB" sz="1000" u="none" cap="none" strike="noStrike"/>
                        <a:t>The Berlin Wall successfully stopped East German people from leaving the Soviet Union.</a:t>
                      </a:r>
                      <a:endParaRPr sz="1400" u="none" cap="none" strike="noStrike"/>
                    </a:p>
                    <a:p>
                      <a:pPr indent="-90487" lvl="0" marL="90487" marR="0" rtl="0" algn="l">
                        <a:lnSpc>
                          <a:spcPct val="107000"/>
                        </a:lnSpc>
                        <a:spcBef>
                          <a:spcPts val="0"/>
                        </a:spcBef>
                        <a:spcAft>
                          <a:spcPts val="0"/>
                        </a:spcAft>
                        <a:buClr>
                          <a:schemeClr val="dk1"/>
                        </a:buClr>
                        <a:buSzPts val="1000"/>
                        <a:buFont typeface="Noto Sans Symbols"/>
                        <a:buChar char="∙"/>
                      </a:pPr>
                      <a:r>
                        <a:rPr lang="en-GB" sz="1000" u="none" cap="none" strike="noStrike"/>
                        <a:t>The building of the Berlin Wall showed that the Soviet Union was not willing to give up its Communist control of East Berlin or East Germany.</a:t>
                      </a:r>
                      <a:endParaRPr sz="1400" u="none" cap="none" strike="noStrike"/>
                    </a:p>
                    <a:p>
                      <a:pPr indent="-90487" lvl="0" marL="90487" marR="0" rtl="0" algn="l">
                        <a:lnSpc>
                          <a:spcPct val="107000"/>
                        </a:lnSpc>
                        <a:spcBef>
                          <a:spcPts val="0"/>
                        </a:spcBef>
                        <a:spcAft>
                          <a:spcPts val="0"/>
                        </a:spcAft>
                        <a:buClr>
                          <a:schemeClr val="dk1"/>
                        </a:buClr>
                        <a:buSzPts val="1000"/>
                        <a:buFont typeface="Noto Sans Symbols"/>
                        <a:buChar char="∙"/>
                      </a:pPr>
                      <a:r>
                        <a:rPr lang="en-GB" sz="1000" u="none" cap="none" strike="noStrike"/>
                        <a:t>Khrushchev believed he had shown his strength by building the wall.  He was then confident enough to send Soviet Missiles into Cuba.</a:t>
                      </a:r>
                      <a:endParaRPr sz="1000" u="none" cap="none" strike="noStrike">
                        <a:latin typeface="Calibri"/>
                        <a:ea typeface="Calibri"/>
                        <a:cs typeface="Calibri"/>
                        <a:sym typeface="Calibri"/>
                      </a:endParaRPr>
                    </a:p>
                  </a:txBody>
                  <a:tcPr marT="0" marB="0" marR="47525" marL="475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57350">
                <a:tc>
                  <a:txBody>
                    <a:bodyPr/>
                    <a:lstStyle/>
                    <a:p>
                      <a:pPr indent="0" lvl="0" marL="0" marR="0" rtl="0" algn="ctr">
                        <a:lnSpc>
                          <a:spcPct val="107000"/>
                        </a:lnSpc>
                        <a:spcBef>
                          <a:spcPts val="0"/>
                        </a:spcBef>
                        <a:spcAft>
                          <a:spcPts val="0"/>
                        </a:spcAft>
                        <a:buClr>
                          <a:srgbClr val="000000"/>
                        </a:buClr>
                        <a:buSzPts val="1200"/>
                        <a:buFont typeface="Arial"/>
                        <a:buNone/>
                      </a:pPr>
                      <a:r>
                        <a:rPr lang="en-GB" sz="1200" u="none" cap="none" strike="noStrike">
                          <a:solidFill>
                            <a:srgbClr val="000000"/>
                          </a:solidFill>
                        </a:rPr>
                        <a:t>USA</a:t>
                      </a:r>
                      <a:endParaRPr sz="1200" u="none" cap="none" strike="noStrike">
                        <a:solidFill>
                          <a:srgbClr val="000000"/>
                        </a:solidFill>
                        <a:latin typeface="Calibri"/>
                        <a:ea typeface="Calibri"/>
                        <a:cs typeface="Calibri"/>
                        <a:sym typeface="Calibri"/>
                      </a:endParaRPr>
                    </a:p>
                  </a:txBody>
                  <a:tcPr marT="0" marB="0" marR="47525" marL="47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0487" lvl="0" marL="90487" marR="0" rtl="0" algn="l">
                        <a:lnSpc>
                          <a:spcPct val="107000"/>
                        </a:lnSpc>
                        <a:spcBef>
                          <a:spcPts val="0"/>
                        </a:spcBef>
                        <a:spcAft>
                          <a:spcPts val="0"/>
                        </a:spcAft>
                        <a:buClr>
                          <a:schemeClr val="dk1"/>
                        </a:buClr>
                        <a:buSzPts val="1000"/>
                        <a:buFont typeface="Noto Sans Symbols"/>
                        <a:buChar char="∙"/>
                      </a:pPr>
                      <a:r>
                        <a:rPr lang="en-GB" sz="1000" u="none" cap="none" strike="noStrike"/>
                        <a:t>The Soviet Union had been able to close the border without permission from the USA. This made John F Kennedy look weak.</a:t>
                      </a:r>
                      <a:endParaRPr sz="1400" u="none" cap="none" strike="noStrike"/>
                    </a:p>
                    <a:p>
                      <a:pPr indent="-90487" lvl="0" marL="90487" marR="0" rtl="0" algn="l">
                        <a:lnSpc>
                          <a:spcPct val="107000"/>
                        </a:lnSpc>
                        <a:spcBef>
                          <a:spcPts val="0"/>
                        </a:spcBef>
                        <a:spcAft>
                          <a:spcPts val="0"/>
                        </a:spcAft>
                        <a:buClr>
                          <a:schemeClr val="dk1"/>
                        </a:buClr>
                        <a:buSzPts val="1000"/>
                        <a:buFont typeface="Noto Sans Symbols"/>
                        <a:buChar char="∙"/>
                      </a:pPr>
                      <a:r>
                        <a:rPr lang="en-GB" sz="1000" u="none" cap="none" strike="noStrike"/>
                        <a:t>With the Berlin Wall built, there was nothing Kennedy could do without potentially starting a nuclear war to remove the wall.</a:t>
                      </a:r>
                      <a:endParaRPr sz="1400" u="none" cap="none" strike="noStrike"/>
                    </a:p>
                  </a:txBody>
                  <a:tcPr marT="0" marB="0" marR="47525" marL="475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0487" lvl="0" marL="90487" marR="0" rtl="0" algn="l">
                        <a:lnSpc>
                          <a:spcPct val="107000"/>
                        </a:lnSpc>
                        <a:spcBef>
                          <a:spcPts val="0"/>
                        </a:spcBef>
                        <a:spcAft>
                          <a:spcPts val="0"/>
                        </a:spcAft>
                        <a:buClr>
                          <a:schemeClr val="dk1"/>
                        </a:buClr>
                        <a:buSzPts val="1000"/>
                        <a:buFont typeface="Noto Sans Symbols"/>
                        <a:buChar char="∙"/>
                      </a:pPr>
                      <a:r>
                        <a:rPr lang="en-GB" sz="1000" u="none" cap="none" strike="noStrike"/>
                        <a:t>The USA poured even more money into West Berlin to make it look even more prosperous for those in the east.  West Berlin became a symbol of freedom against Communism.</a:t>
                      </a:r>
                      <a:endParaRPr sz="1400" u="none" cap="none" strike="noStrike"/>
                    </a:p>
                    <a:p>
                      <a:pPr indent="-90487" lvl="0" marL="90487" marR="0" rtl="0" algn="l">
                        <a:lnSpc>
                          <a:spcPct val="107000"/>
                        </a:lnSpc>
                        <a:spcBef>
                          <a:spcPts val="0"/>
                        </a:spcBef>
                        <a:spcAft>
                          <a:spcPts val="0"/>
                        </a:spcAft>
                        <a:buClr>
                          <a:schemeClr val="dk1"/>
                        </a:buClr>
                        <a:buSzPts val="1000"/>
                        <a:buFont typeface="Noto Sans Symbols"/>
                        <a:buChar char="∙"/>
                      </a:pPr>
                      <a:r>
                        <a:rPr lang="en-GB" sz="1000" u="none" cap="none" strike="noStrike"/>
                        <a:t>John F Kennedy gained a better reputation when he visited West Berlin in 1963.  He was a hero in the West. </a:t>
                      </a:r>
                      <a:endParaRPr sz="1000" u="none" cap="none" strike="noStrike">
                        <a:latin typeface="Calibri"/>
                        <a:ea typeface="Calibri"/>
                        <a:cs typeface="Calibri"/>
                        <a:sym typeface="Calibri"/>
                      </a:endParaRPr>
                    </a:p>
                  </a:txBody>
                  <a:tcPr marT="0" marB="0" marR="47525" marL="475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289225">
                <a:tc>
                  <a:txBody>
                    <a:bodyPr/>
                    <a:lstStyle/>
                    <a:p>
                      <a:pPr indent="0" lvl="0" marL="0" marR="0" rtl="0" algn="ctr">
                        <a:lnSpc>
                          <a:spcPct val="107000"/>
                        </a:lnSpc>
                        <a:spcBef>
                          <a:spcPts val="0"/>
                        </a:spcBef>
                        <a:spcAft>
                          <a:spcPts val="0"/>
                        </a:spcAft>
                        <a:buClr>
                          <a:srgbClr val="000000"/>
                        </a:buClr>
                        <a:buSzPts val="1200"/>
                        <a:buFont typeface="Arial"/>
                        <a:buNone/>
                      </a:pPr>
                      <a:r>
                        <a:rPr lang="en-GB" sz="1200" u="none" cap="none" strike="noStrike">
                          <a:solidFill>
                            <a:srgbClr val="000000"/>
                          </a:solidFill>
                        </a:rPr>
                        <a:t>THEIR RELATIONSHIP</a:t>
                      </a:r>
                      <a:endParaRPr sz="1200" u="none" cap="none" strike="noStrike">
                        <a:solidFill>
                          <a:srgbClr val="000000"/>
                        </a:solidFill>
                        <a:latin typeface="Calibri"/>
                        <a:ea typeface="Calibri"/>
                        <a:cs typeface="Calibri"/>
                        <a:sym typeface="Calibri"/>
                      </a:endParaRPr>
                    </a:p>
                  </a:txBody>
                  <a:tcPr marT="0" marB="0" marR="47525" marL="47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0487" lvl="0" marL="90487" marR="0" rtl="0" algn="l">
                        <a:lnSpc>
                          <a:spcPct val="107000"/>
                        </a:lnSpc>
                        <a:spcBef>
                          <a:spcPts val="0"/>
                        </a:spcBef>
                        <a:spcAft>
                          <a:spcPts val="0"/>
                        </a:spcAft>
                        <a:buClr>
                          <a:schemeClr val="dk1"/>
                        </a:buClr>
                        <a:buSzPts val="1000"/>
                        <a:buFont typeface="Noto Sans Symbols"/>
                        <a:buChar char="∙"/>
                      </a:pPr>
                      <a:r>
                        <a:rPr lang="en-GB" sz="1000" u="none" cap="none" strike="noStrike"/>
                        <a:t>The two sides had been arguing about Berlin since the Second World War.  Nothing had been solved and now the Soviet Union had built a concrete wall dividing Germany.  This reminded people of Churchill’s 1946 Iron Curtain speech.</a:t>
                      </a:r>
                      <a:endParaRPr sz="1400" u="none" cap="none" strike="noStrike"/>
                    </a:p>
                    <a:p>
                      <a:pPr indent="-90487" lvl="0" marL="90487" marR="0" rtl="0" algn="l">
                        <a:lnSpc>
                          <a:spcPct val="107000"/>
                        </a:lnSpc>
                        <a:spcBef>
                          <a:spcPts val="0"/>
                        </a:spcBef>
                        <a:spcAft>
                          <a:spcPts val="0"/>
                        </a:spcAft>
                        <a:buClr>
                          <a:schemeClr val="dk1"/>
                        </a:buClr>
                        <a:buSzPts val="1000"/>
                        <a:buFont typeface="Noto Sans Symbols"/>
                        <a:buChar char="∙"/>
                      </a:pPr>
                      <a:r>
                        <a:rPr lang="en-GB" sz="1000" u="none" cap="none" strike="noStrike"/>
                        <a:t>The Berlin Wall became a powerful symbol of the differences between East and West for almost 30 years until it came down in 1989.</a:t>
                      </a:r>
                      <a:endParaRPr sz="1400" u="none" cap="none" strike="noStrike"/>
                    </a:p>
                    <a:p>
                      <a:pPr indent="-90487" lvl="0" marL="90487" marR="0" rtl="0" algn="l">
                        <a:lnSpc>
                          <a:spcPct val="107000"/>
                        </a:lnSpc>
                        <a:spcBef>
                          <a:spcPts val="0"/>
                        </a:spcBef>
                        <a:spcAft>
                          <a:spcPts val="0"/>
                        </a:spcAft>
                        <a:buClr>
                          <a:schemeClr val="dk1"/>
                        </a:buClr>
                        <a:buSzPts val="1000"/>
                        <a:buFont typeface="Noto Sans Symbols"/>
                        <a:buChar char="∙"/>
                      </a:pPr>
                      <a:r>
                        <a:rPr lang="en-GB" sz="1000" u="none" cap="none" strike="noStrike"/>
                        <a:t>Europe was now completely divided between East and West.  This division was literal with the Berlin Wall.</a:t>
                      </a:r>
                      <a:endParaRPr sz="1000" u="none" cap="none" strike="noStrike">
                        <a:latin typeface="Calibri"/>
                        <a:ea typeface="Calibri"/>
                        <a:cs typeface="Calibri"/>
                        <a:sym typeface="Calibri"/>
                      </a:endParaRPr>
                    </a:p>
                  </a:txBody>
                  <a:tcPr marT="0" marB="0" marR="47525" marL="475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0487" lvl="0" marL="90487" marR="0" rtl="0" algn="l">
                        <a:lnSpc>
                          <a:spcPct val="107000"/>
                        </a:lnSpc>
                        <a:spcBef>
                          <a:spcPts val="0"/>
                        </a:spcBef>
                        <a:spcAft>
                          <a:spcPts val="0"/>
                        </a:spcAft>
                        <a:buClr>
                          <a:schemeClr val="dk1"/>
                        </a:buClr>
                        <a:buSzPts val="1000"/>
                        <a:buFont typeface="Noto Sans Symbols"/>
                        <a:buChar char="∙"/>
                      </a:pPr>
                      <a:r>
                        <a:rPr lang="en-GB" sz="1000" u="none" cap="none" strike="noStrike"/>
                        <a:t>Now the wall was built and there was a definite divide, it was less likely that the two sides would go to war.  President Kennedy famously said that a wall was better than a war.</a:t>
                      </a:r>
                      <a:endParaRPr sz="1400" u="none" cap="none" strike="noStrike"/>
                    </a:p>
                    <a:p>
                      <a:pPr indent="-90487" lvl="0" marL="90487" marR="0" rtl="0" algn="l">
                        <a:lnSpc>
                          <a:spcPct val="107000"/>
                        </a:lnSpc>
                        <a:spcBef>
                          <a:spcPts val="0"/>
                        </a:spcBef>
                        <a:spcAft>
                          <a:spcPts val="0"/>
                        </a:spcAft>
                        <a:buClr>
                          <a:schemeClr val="dk1"/>
                        </a:buClr>
                        <a:buSzPts val="1000"/>
                        <a:buFont typeface="Noto Sans Symbols"/>
                        <a:buChar char="∙"/>
                      </a:pPr>
                      <a:r>
                        <a:rPr lang="en-GB" sz="1000" u="none" cap="none" strike="noStrike"/>
                        <a:t>It could be argued it reduced the tension as both sides accepted the building of the wall and there was little else they could do apart from fight.</a:t>
                      </a:r>
                      <a:endParaRPr sz="1000" u="none" cap="none" strike="noStrike">
                        <a:latin typeface="Calibri"/>
                        <a:ea typeface="Calibri"/>
                        <a:cs typeface="Calibri"/>
                        <a:sym typeface="Calibri"/>
                      </a:endParaRPr>
                    </a:p>
                  </a:txBody>
                  <a:tcPr marT="0" marB="0" marR="47525" marL="475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335" name="Google Shape;335;p12"/>
          <p:cNvSpPr txBox="1"/>
          <p:nvPr/>
        </p:nvSpPr>
        <p:spPr>
          <a:xfrm>
            <a:off x="5151423" y="5872057"/>
            <a:ext cx="5872200" cy="9003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John F Kennedy gained a better reputation when he visited West Berlin in 1963.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He was treated like a rock star and his route was covered in flowers while crowds chanted his name.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He praised the freedom of the West and famously said ‘</a:t>
            </a:r>
            <a:r>
              <a:rPr b="1" i="0" lang="en-GB" sz="1050" u="none" cap="none" strike="noStrike">
                <a:solidFill>
                  <a:schemeClr val="dk1"/>
                </a:solidFill>
                <a:latin typeface="Calibri"/>
                <a:ea typeface="Calibri"/>
                <a:cs typeface="Calibri"/>
                <a:sym typeface="Calibri"/>
              </a:rPr>
              <a:t>Ich bin ein Berliner</a:t>
            </a:r>
            <a:r>
              <a:rPr b="0" i="0" lang="en-GB" sz="1050" u="none" cap="none" strike="noStrike">
                <a:solidFill>
                  <a:schemeClr val="dk1"/>
                </a:solidFill>
                <a:latin typeface="Calibri"/>
                <a:ea typeface="Calibri"/>
                <a:cs typeface="Calibri"/>
                <a:sym typeface="Calibri"/>
              </a:rPr>
              <a:t>’ (I am a citizen of Berlin).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This speech proved he was not soft on communism.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His visit there was a symbol of how much he wanted West Berlin to remain part of the West</a:t>
            </a:r>
            <a:endParaRPr b="1" i="0" sz="800" u="none" cap="none" strike="noStrike">
              <a:solidFill>
                <a:schemeClr val="dk1"/>
              </a:solidFill>
              <a:latin typeface="Calibri"/>
              <a:ea typeface="Calibri"/>
              <a:cs typeface="Calibri"/>
              <a:sym typeface="Calibri"/>
            </a:endParaRPr>
          </a:p>
        </p:txBody>
      </p:sp>
      <p:sp>
        <p:nvSpPr>
          <p:cNvPr id="336" name="Google Shape;336;p12"/>
          <p:cNvSpPr txBox="1"/>
          <p:nvPr/>
        </p:nvSpPr>
        <p:spPr>
          <a:xfrm>
            <a:off x="105879" y="496914"/>
            <a:ext cx="10064400" cy="939000"/>
          </a:xfrm>
          <a:prstGeom prst="rect">
            <a:avLst/>
          </a:prstGeom>
          <a:solidFill>
            <a:srgbClr val="FFF2CC"/>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The Background: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The summit meetings produced </a:t>
            </a:r>
            <a:r>
              <a:rPr b="1" i="0" lang="en-GB" sz="1100" u="none" cap="none" strike="noStrike">
                <a:solidFill>
                  <a:schemeClr val="dk1"/>
                </a:solidFill>
                <a:latin typeface="Calibri"/>
                <a:ea typeface="Calibri"/>
                <a:cs typeface="Calibri"/>
                <a:sym typeface="Calibri"/>
              </a:rPr>
              <a:t>no agreements </a:t>
            </a:r>
            <a:r>
              <a:rPr b="0" i="0" lang="en-GB" sz="1100" u="none" cap="none" strike="noStrike">
                <a:solidFill>
                  <a:schemeClr val="dk1"/>
                </a:solidFill>
                <a:latin typeface="Calibri"/>
                <a:ea typeface="Calibri"/>
                <a:cs typeface="Calibri"/>
                <a:sym typeface="Calibri"/>
              </a:rPr>
              <a:t>or </a:t>
            </a:r>
            <a:r>
              <a:rPr b="1" i="0" lang="en-GB" sz="1100" u="none" cap="none" strike="noStrike">
                <a:solidFill>
                  <a:schemeClr val="dk1"/>
                </a:solidFill>
                <a:latin typeface="Calibri"/>
                <a:ea typeface="Calibri"/>
                <a:cs typeface="Calibri"/>
                <a:sym typeface="Calibri"/>
              </a:rPr>
              <a:t>compromise</a:t>
            </a:r>
            <a:r>
              <a:rPr b="0" i="0" lang="en-GB" sz="1100" u="none" cap="none" strike="noStrike">
                <a:solidFill>
                  <a:schemeClr val="dk1"/>
                </a:solidFill>
                <a:latin typeface="Calibri"/>
                <a:ea typeface="Calibri"/>
                <a:cs typeface="Calibri"/>
                <a:sym typeface="Calibri"/>
              </a:rPr>
              <a:t>.  Khrushchev was determined to prove his power over the new, young and inexperienced American President, </a:t>
            </a:r>
            <a:r>
              <a:rPr b="1" i="0" lang="en-GB" sz="1100" u="none" cap="none" strike="noStrike">
                <a:solidFill>
                  <a:schemeClr val="dk1"/>
                </a:solidFill>
                <a:latin typeface="Calibri"/>
                <a:ea typeface="Calibri"/>
                <a:cs typeface="Calibri"/>
                <a:sym typeface="Calibri"/>
              </a:rPr>
              <a:t>John F. Kennedy </a:t>
            </a:r>
            <a:r>
              <a:rPr b="0" i="0" lang="en-GB" sz="1100" u="none" cap="none" strike="noStrike">
                <a:solidFill>
                  <a:schemeClr val="dk1"/>
                </a:solidFill>
                <a:latin typeface="Calibri"/>
                <a:ea typeface="Calibri"/>
                <a:cs typeface="Calibri"/>
                <a:sym typeface="Calibri"/>
              </a:rPr>
              <a:t>and re-instated his idea of the </a:t>
            </a:r>
            <a:r>
              <a:rPr b="1" i="0" lang="en-GB" sz="1100" u="none" cap="none" strike="noStrike">
                <a:solidFill>
                  <a:schemeClr val="dk1"/>
                </a:solidFill>
                <a:latin typeface="Calibri"/>
                <a:ea typeface="Calibri"/>
                <a:cs typeface="Calibri"/>
                <a:sym typeface="Calibri"/>
              </a:rPr>
              <a:t>Berlin Ultimatum</a:t>
            </a:r>
            <a:r>
              <a:rPr b="0" i="0" lang="en-GB" sz="1100" u="none" cap="none" strike="noStrike">
                <a:solidFill>
                  <a:schemeClr val="dk1"/>
                </a:solidFill>
                <a:latin typeface="Calibri"/>
                <a:ea typeface="Calibri"/>
                <a:cs typeface="Calibri"/>
                <a:sym typeface="Calibri"/>
              </a:rPr>
              <a:t>.  Khrushchev was determined to </a:t>
            </a:r>
            <a:r>
              <a:rPr b="1" i="0" lang="en-GB" sz="1100" u="none" cap="none" strike="noStrike">
                <a:solidFill>
                  <a:schemeClr val="dk1"/>
                </a:solidFill>
                <a:latin typeface="Calibri"/>
                <a:ea typeface="Calibri"/>
                <a:cs typeface="Calibri"/>
                <a:sym typeface="Calibri"/>
              </a:rPr>
              <a:t>control all of Berlin</a:t>
            </a:r>
            <a:r>
              <a:rPr b="0" i="0" lang="en-GB" sz="1100" u="none" cap="none" strike="noStrike">
                <a:solidFill>
                  <a:schemeClr val="dk1"/>
                </a:solidFill>
                <a:latin typeface="Calibri"/>
                <a:ea typeface="Calibri"/>
                <a:cs typeface="Calibri"/>
                <a:sym typeface="Calibri"/>
              </a:rPr>
              <a:t>, and that way, stop the thousands of East German refugees leaving for the West every month.  Kennedy was not prepared to give in to the Berlin Ultimatum and kept Western troops in Berlin.  Both sides were keen to </a:t>
            </a:r>
            <a:r>
              <a:rPr b="1" i="0" lang="en-GB" sz="1100" u="none" cap="none" strike="noStrike">
                <a:solidFill>
                  <a:schemeClr val="dk1"/>
                </a:solidFill>
                <a:latin typeface="Calibri"/>
                <a:ea typeface="Calibri"/>
                <a:cs typeface="Calibri"/>
                <a:sym typeface="Calibri"/>
              </a:rPr>
              <a:t>avoid a war</a:t>
            </a:r>
            <a:r>
              <a:rPr b="0" i="0" lang="en-GB" sz="1100" u="none" cap="none" strike="noStrike">
                <a:solidFill>
                  <a:schemeClr val="dk1"/>
                </a:solidFill>
                <a:latin typeface="Calibri"/>
                <a:ea typeface="Calibri"/>
                <a:cs typeface="Calibri"/>
                <a:sym typeface="Calibri"/>
              </a:rPr>
              <a:t>, as this would likely result in nuclear war.  Therefore, Khrushchev took another action which would have lasting consequences – the building of the Berlin Wall.</a:t>
            </a:r>
            <a:endParaRPr b="0" i="0" sz="1400" u="none" cap="none" strike="noStrike">
              <a:solidFill>
                <a:srgbClr val="000000"/>
              </a:solidFill>
              <a:latin typeface="Arial"/>
              <a:ea typeface="Arial"/>
              <a:cs typeface="Arial"/>
              <a:sym typeface="Arial"/>
            </a:endParaRPr>
          </a:p>
        </p:txBody>
      </p:sp>
      <p:pic>
        <p:nvPicPr>
          <p:cNvPr id="337" name="Google Shape;337;p12"/>
          <p:cNvPicPr preferRelativeResize="0"/>
          <p:nvPr/>
        </p:nvPicPr>
        <p:blipFill rotWithShape="1">
          <a:blip r:embed="rId3">
            <a:alphaModFix/>
          </a:blip>
          <a:srcRect b="24306" l="67559" r="12379" t="48465"/>
          <a:stretch/>
        </p:blipFill>
        <p:spPr>
          <a:xfrm>
            <a:off x="10247228" y="67377"/>
            <a:ext cx="1866307" cy="1383645"/>
          </a:xfrm>
          <a:prstGeom prst="rect">
            <a:avLst/>
          </a:prstGeom>
          <a:solidFill>
            <a:schemeClr val="lt1"/>
          </a:solidFill>
          <a:ln cap="sq" cmpd="sng" w="19050">
            <a:solidFill>
              <a:schemeClr val="dk1"/>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338" name="Google Shape;338;p12"/>
          <p:cNvSpPr/>
          <p:nvPr/>
        </p:nvSpPr>
        <p:spPr>
          <a:xfrm>
            <a:off x="10342880" y="269749"/>
            <a:ext cx="1034353" cy="1008078"/>
          </a:xfrm>
          <a:custGeom>
            <a:rect b="b" l="l" r="r" t="t"/>
            <a:pathLst>
              <a:path extrusionOk="0" h="2943294" w="3020009">
                <a:moveTo>
                  <a:pt x="2988016" y="2762110"/>
                </a:moveTo>
                <a:cubicBezTo>
                  <a:pt x="3015414" y="2746699"/>
                  <a:pt x="2982879" y="2693616"/>
                  <a:pt x="2988016" y="2659369"/>
                </a:cubicBezTo>
                <a:cubicBezTo>
                  <a:pt x="2993153" y="2625122"/>
                  <a:pt x="3017127" y="2596011"/>
                  <a:pt x="3018839" y="2556627"/>
                </a:cubicBezTo>
                <a:cubicBezTo>
                  <a:pt x="3020551" y="2517243"/>
                  <a:pt x="3023975" y="2459022"/>
                  <a:pt x="2998290" y="2423063"/>
                </a:cubicBezTo>
                <a:cubicBezTo>
                  <a:pt x="2972605" y="2387104"/>
                  <a:pt x="2912672" y="2364843"/>
                  <a:pt x="2864726" y="2340870"/>
                </a:cubicBezTo>
                <a:cubicBezTo>
                  <a:pt x="2816780" y="2316897"/>
                  <a:pt x="2751710" y="2304910"/>
                  <a:pt x="2710614" y="2279225"/>
                </a:cubicBezTo>
                <a:cubicBezTo>
                  <a:pt x="2669518" y="2253540"/>
                  <a:pt x="2636983" y="2217579"/>
                  <a:pt x="2618147" y="2186757"/>
                </a:cubicBezTo>
                <a:cubicBezTo>
                  <a:pt x="2599311" y="2155935"/>
                  <a:pt x="2597598" y="2094290"/>
                  <a:pt x="2597598" y="2094290"/>
                </a:cubicBezTo>
                <a:cubicBezTo>
                  <a:pt x="2599310" y="2075454"/>
                  <a:pt x="2616434" y="2087441"/>
                  <a:pt x="2628421" y="2073742"/>
                </a:cubicBezTo>
                <a:cubicBezTo>
                  <a:pt x="2640407" y="2060043"/>
                  <a:pt x="2666092" y="2046344"/>
                  <a:pt x="2669517" y="2012097"/>
                </a:cubicBezTo>
                <a:cubicBezTo>
                  <a:pt x="2672942" y="1977850"/>
                  <a:pt x="2667805" y="1904218"/>
                  <a:pt x="2648969" y="1868258"/>
                </a:cubicBezTo>
                <a:cubicBezTo>
                  <a:pt x="2630133" y="1832298"/>
                  <a:pt x="2582187" y="1811750"/>
                  <a:pt x="2556502" y="1796339"/>
                </a:cubicBezTo>
                <a:cubicBezTo>
                  <a:pt x="2530817" y="1780928"/>
                  <a:pt x="2506844" y="1801476"/>
                  <a:pt x="2494857" y="1775791"/>
                </a:cubicBezTo>
                <a:cubicBezTo>
                  <a:pt x="2482870" y="1750106"/>
                  <a:pt x="2501706" y="1674762"/>
                  <a:pt x="2484582" y="1642227"/>
                </a:cubicBezTo>
                <a:cubicBezTo>
                  <a:pt x="2467458" y="1609692"/>
                  <a:pt x="2428074" y="1592568"/>
                  <a:pt x="2392115" y="1580582"/>
                </a:cubicBezTo>
                <a:cubicBezTo>
                  <a:pt x="2356156" y="1568596"/>
                  <a:pt x="2268825" y="1570308"/>
                  <a:pt x="2268825" y="1570308"/>
                </a:cubicBezTo>
                <a:cubicBezTo>
                  <a:pt x="2224304" y="1566883"/>
                  <a:pt x="2167796" y="1561746"/>
                  <a:pt x="2124987" y="1560034"/>
                </a:cubicBezTo>
                <a:cubicBezTo>
                  <a:pt x="2082178" y="1558322"/>
                  <a:pt x="2041081" y="1563459"/>
                  <a:pt x="2011971" y="1560034"/>
                </a:cubicBezTo>
                <a:cubicBezTo>
                  <a:pt x="1982861" y="1556609"/>
                  <a:pt x="1955463" y="1556609"/>
                  <a:pt x="1950326" y="1539485"/>
                </a:cubicBezTo>
                <a:cubicBezTo>
                  <a:pt x="1945189" y="1522361"/>
                  <a:pt x="1976012" y="1482977"/>
                  <a:pt x="1981149" y="1457292"/>
                </a:cubicBezTo>
                <a:cubicBezTo>
                  <a:pt x="1986286" y="1431607"/>
                  <a:pt x="1991423" y="1417908"/>
                  <a:pt x="1981149" y="1385373"/>
                </a:cubicBezTo>
                <a:cubicBezTo>
                  <a:pt x="1970875" y="1352838"/>
                  <a:pt x="1907518" y="1280919"/>
                  <a:pt x="1919504" y="1262083"/>
                </a:cubicBezTo>
                <a:cubicBezTo>
                  <a:pt x="1931490" y="1243247"/>
                  <a:pt x="2013684" y="1274069"/>
                  <a:pt x="2053068" y="1272357"/>
                </a:cubicBezTo>
                <a:cubicBezTo>
                  <a:pt x="2092452" y="1270645"/>
                  <a:pt x="2131836" y="1270645"/>
                  <a:pt x="2155809" y="1251809"/>
                </a:cubicBezTo>
                <a:cubicBezTo>
                  <a:pt x="2179782" y="1232973"/>
                  <a:pt x="2196906" y="1197014"/>
                  <a:pt x="2196906" y="1159342"/>
                </a:cubicBezTo>
                <a:cubicBezTo>
                  <a:pt x="2196906" y="1121670"/>
                  <a:pt x="2176357" y="1066875"/>
                  <a:pt x="2155809" y="1025778"/>
                </a:cubicBezTo>
                <a:cubicBezTo>
                  <a:pt x="2135261" y="984681"/>
                  <a:pt x="2106151" y="948722"/>
                  <a:pt x="2073616" y="912762"/>
                </a:cubicBezTo>
                <a:cubicBezTo>
                  <a:pt x="2041081" y="876802"/>
                  <a:pt x="1960600" y="810020"/>
                  <a:pt x="1960600" y="810020"/>
                </a:cubicBezTo>
                <a:cubicBezTo>
                  <a:pt x="1934915" y="786047"/>
                  <a:pt x="1926353" y="787760"/>
                  <a:pt x="1919504" y="768924"/>
                </a:cubicBezTo>
                <a:cubicBezTo>
                  <a:pt x="1912655" y="750088"/>
                  <a:pt x="1912655" y="724403"/>
                  <a:pt x="1919504" y="697005"/>
                </a:cubicBezTo>
                <a:cubicBezTo>
                  <a:pt x="1926353" y="669607"/>
                  <a:pt x="1950326" y="649058"/>
                  <a:pt x="1960600" y="604537"/>
                </a:cubicBezTo>
                <a:cubicBezTo>
                  <a:pt x="1970874" y="560016"/>
                  <a:pt x="1989711" y="476110"/>
                  <a:pt x="1981149" y="429876"/>
                </a:cubicBezTo>
                <a:cubicBezTo>
                  <a:pt x="1972587" y="383642"/>
                  <a:pt x="1943477" y="340834"/>
                  <a:pt x="1909230" y="327135"/>
                </a:cubicBezTo>
                <a:cubicBezTo>
                  <a:pt x="1874983" y="313436"/>
                  <a:pt x="1815050" y="340834"/>
                  <a:pt x="1775666" y="347683"/>
                </a:cubicBezTo>
                <a:cubicBezTo>
                  <a:pt x="1736282" y="354532"/>
                  <a:pt x="1703746" y="376793"/>
                  <a:pt x="1672924" y="368231"/>
                </a:cubicBezTo>
                <a:cubicBezTo>
                  <a:pt x="1642101" y="359669"/>
                  <a:pt x="1607855" y="323710"/>
                  <a:pt x="1590731" y="296312"/>
                </a:cubicBezTo>
                <a:cubicBezTo>
                  <a:pt x="1573607" y="268914"/>
                  <a:pt x="1577031" y="244941"/>
                  <a:pt x="1570182" y="203845"/>
                </a:cubicBezTo>
                <a:cubicBezTo>
                  <a:pt x="1563332" y="162748"/>
                  <a:pt x="1565045" y="82268"/>
                  <a:pt x="1549634" y="49733"/>
                </a:cubicBezTo>
                <a:cubicBezTo>
                  <a:pt x="1534223" y="17198"/>
                  <a:pt x="1513675" y="15486"/>
                  <a:pt x="1477715" y="8636"/>
                </a:cubicBezTo>
                <a:cubicBezTo>
                  <a:pt x="1441755" y="1786"/>
                  <a:pt x="1359562" y="-6775"/>
                  <a:pt x="1333877" y="8636"/>
                </a:cubicBezTo>
                <a:cubicBezTo>
                  <a:pt x="1308192" y="24047"/>
                  <a:pt x="1323603" y="77130"/>
                  <a:pt x="1323603" y="101103"/>
                </a:cubicBezTo>
                <a:cubicBezTo>
                  <a:pt x="1323603" y="125076"/>
                  <a:pt x="1333877" y="152474"/>
                  <a:pt x="1333877" y="152474"/>
                </a:cubicBezTo>
                <a:cubicBezTo>
                  <a:pt x="1342439" y="166173"/>
                  <a:pt x="1383535" y="176447"/>
                  <a:pt x="1374973" y="183297"/>
                </a:cubicBezTo>
                <a:cubicBezTo>
                  <a:pt x="1366411" y="190146"/>
                  <a:pt x="1304767" y="181585"/>
                  <a:pt x="1282506" y="193571"/>
                </a:cubicBezTo>
                <a:cubicBezTo>
                  <a:pt x="1260245" y="205557"/>
                  <a:pt x="1248259" y="232955"/>
                  <a:pt x="1241409" y="255216"/>
                </a:cubicBezTo>
                <a:cubicBezTo>
                  <a:pt x="1234559" y="277477"/>
                  <a:pt x="1249971" y="308299"/>
                  <a:pt x="1241409" y="327135"/>
                </a:cubicBezTo>
                <a:cubicBezTo>
                  <a:pt x="1232847" y="345971"/>
                  <a:pt x="1239697" y="354532"/>
                  <a:pt x="1190039" y="368231"/>
                </a:cubicBezTo>
                <a:cubicBezTo>
                  <a:pt x="1140381" y="381930"/>
                  <a:pt x="999967" y="366519"/>
                  <a:pt x="943459" y="409328"/>
                </a:cubicBezTo>
                <a:cubicBezTo>
                  <a:pt x="886951" y="452137"/>
                  <a:pt x="839005" y="561728"/>
                  <a:pt x="850991" y="625085"/>
                </a:cubicBezTo>
                <a:cubicBezTo>
                  <a:pt x="862977" y="688442"/>
                  <a:pt x="1046200" y="768924"/>
                  <a:pt x="1015378" y="789472"/>
                </a:cubicBezTo>
                <a:cubicBezTo>
                  <a:pt x="984556" y="810020"/>
                  <a:pt x="751675" y="768923"/>
                  <a:pt x="666057" y="748375"/>
                </a:cubicBezTo>
                <a:cubicBezTo>
                  <a:pt x="580439" y="727827"/>
                  <a:pt x="534205" y="662757"/>
                  <a:pt x="501670" y="666182"/>
                </a:cubicBezTo>
                <a:cubicBezTo>
                  <a:pt x="469135" y="669607"/>
                  <a:pt x="493109" y="732964"/>
                  <a:pt x="470848" y="768924"/>
                </a:cubicBezTo>
                <a:cubicBezTo>
                  <a:pt x="448587" y="804883"/>
                  <a:pt x="368106" y="863103"/>
                  <a:pt x="368106" y="881939"/>
                </a:cubicBezTo>
                <a:cubicBezTo>
                  <a:pt x="368106" y="900775"/>
                  <a:pt x="436601" y="871665"/>
                  <a:pt x="470848" y="881939"/>
                </a:cubicBezTo>
                <a:cubicBezTo>
                  <a:pt x="505095" y="892213"/>
                  <a:pt x="573589" y="911049"/>
                  <a:pt x="573589" y="943584"/>
                </a:cubicBezTo>
                <a:cubicBezTo>
                  <a:pt x="573589" y="976119"/>
                  <a:pt x="487971" y="1032627"/>
                  <a:pt x="470848" y="1077148"/>
                </a:cubicBezTo>
                <a:cubicBezTo>
                  <a:pt x="453724" y="1121669"/>
                  <a:pt x="474273" y="1161054"/>
                  <a:pt x="470848" y="1210712"/>
                </a:cubicBezTo>
                <a:cubicBezTo>
                  <a:pt x="467423" y="1260370"/>
                  <a:pt x="453724" y="1323728"/>
                  <a:pt x="450299" y="1375099"/>
                </a:cubicBezTo>
                <a:cubicBezTo>
                  <a:pt x="446874" y="1426470"/>
                  <a:pt x="433175" y="1482978"/>
                  <a:pt x="450299" y="1518937"/>
                </a:cubicBezTo>
                <a:cubicBezTo>
                  <a:pt x="467423" y="1554896"/>
                  <a:pt x="570164" y="1551472"/>
                  <a:pt x="553041" y="1590856"/>
                </a:cubicBezTo>
                <a:cubicBezTo>
                  <a:pt x="535917" y="1630240"/>
                  <a:pt x="398929" y="1700447"/>
                  <a:pt x="347558" y="1755243"/>
                </a:cubicBezTo>
                <a:cubicBezTo>
                  <a:pt x="296187" y="1810039"/>
                  <a:pt x="261940" y="1875108"/>
                  <a:pt x="244816" y="1919629"/>
                </a:cubicBezTo>
                <a:cubicBezTo>
                  <a:pt x="227692" y="1964150"/>
                  <a:pt x="244816" y="2022371"/>
                  <a:pt x="244816" y="2022371"/>
                </a:cubicBezTo>
                <a:lnTo>
                  <a:pt x="244816" y="2145661"/>
                </a:lnTo>
                <a:cubicBezTo>
                  <a:pt x="244816" y="2191895"/>
                  <a:pt x="263652" y="2248402"/>
                  <a:pt x="244816" y="2299773"/>
                </a:cubicBezTo>
                <a:cubicBezTo>
                  <a:pt x="225980" y="2351144"/>
                  <a:pt x="167760" y="2404226"/>
                  <a:pt x="131800" y="2453885"/>
                </a:cubicBezTo>
                <a:cubicBezTo>
                  <a:pt x="95840" y="2503544"/>
                  <a:pt x="49607" y="2568614"/>
                  <a:pt x="29059" y="2597724"/>
                </a:cubicBezTo>
                <a:cubicBezTo>
                  <a:pt x="8511" y="2626834"/>
                  <a:pt x="-12037" y="2616560"/>
                  <a:pt x="8511" y="2628546"/>
                </a:cubicBezTo>
                <a:cubicBezTo>
                  <a:pt x="29059" y="2640532"/>
                  <a:pt x="112965" y="2661081"/>
                  <a:pt x="152349" y="2669643"/>
                </a:cubicBezTo>
                <a:cubicBezTo>
                  <a:pt x="191733" y="2678205"/>
                  <a:pt x="217418" y="2664506"/>
                  <a:pt x="244816" y="2679917"/>
                </a:cubicBezTo>
                <a:cubicBezTo>
                  <a:pt x="272214" y="2695328"/>
                  <a:pt x="285912" y="2727863"/>
                  <a:pt x="316735" y="2762110"/>
                </a:cubicBezTo>
                <a:cubicBezTo>
                  <a:pt x="347557" y="2796357"/>
                  <a:pt x="381805" y="2880263"/>
                  <a:pt x="429751" y="2885400"/>
                </a:cubicBezTo>
                <a:cubicBezTo>
                  <a:pt x="477697" y="2890537"/>
                  <a:pt x="570165" y="2827180"/>
                  <a:pt x="604412" y="2792933"/>
                </a:cubicBezTo>
                <a:cubicBezTo>
                  <a:pt x="638659" y="2758686"/>
                  <a:pt x="602699" y="2715877"/>
                  <a:pt x="635234" y="2679917"/>
                </a:cubicBezTo>
                <a:cubicBezTo>
                  <a:pt x="667769" y="2643957"/>
                  <a:pt x="731127" y="2604573"/>
                  <a:pt x="799621" y="2577175"/>
                </a:cubicBezTo>
                <a:cubicBezTo>
                  <a:pt x="868115" y="2549777"/>
                  <a:pt x="987980" y="2524092"/>
                  <a:pt x="1046200" y="2515530"/>
                </a:cubicBezTo>
                <a:cubicBezTo>
                  <a:pt x="1104420" y="2506968"/>
                  <a:pt x="1121544" y="2501832"/>
                  <a:pt x="1148942" y="2525805"/>
                </a:cubicBezTo>
                <a:cubicBezTo>
                  <a:pt x="1176340" y="2549778"/>
                  <a:pt x="1166066" y="2631971"/>
                  <a:pt x="1210587" y="2659369"/>
                </a:cubicBezTo>
                <a:cubicBezTo>
                  <a:pt x="1255108" y="2686767"/>
                  <a:pt x="1362987" y="2707315"/>
                  <a:pt x="1416070" y="2690191"/>
                </a:cubicBezTo>
                <a:cubicBezTo>
                  <a:pt x="1469153" y="2673067"/>
                  <a:pt x="1487989" y="2556627"/>
                  <a:pt x="1529086" y="2556627"/>
                </a:cubicBezTo>
                <a:cubicBezTo>
                  <a:pt x="1570183" y="2556627"/>
                  <a:pt x="1607855" y="2679917"/>
                  <a:pt x="1662650" y="2690191"/>
                </a:cubicBezTo>
                <a:cubicBezTo>
                  <a:pt x="1717445" y="2700465"/>
                  <a:pt x="1806488" y="2597724"/>
                  <a:pt x="1857859" y="2618272"/>
                </a:cubicBezTo>
                <a:cubicBezTo>
                  <a:pt x="1909230" y="2638820"/>
                  <a:pt x="1922929" y="2768960"/>
                  <a:pt x="1970875" y="2813481"/>
                </a:cubicBezTo>
                <a:cubicBezTo>
                  <a:pt x="2018821" y="2858002"/>
                  <a:pt x="2126699" y="2864852"/>
                  <a:pt x="2145535" y="2885400"/>
                </a:cubicBezTo>
                <a:cubicBezTo>
                  <a:pt x="2164371" y="2905948"/>
                  <a:pt x="2047930" y="2931634"/>
                  <a:pt x="2083890" y="2936771"/>
                </a:cubicBezTo>
                <a:cubicBezTo>
                  <a:pt x="2119850" y="2941908"/>
                  <a:pt x="2315059" y="2955606"/>
                  <a:pt x="2361293" y="2916222"/>
                </a:cubicBezTo>
                <a:cubicBezTo>
                  <a:pt x="2407527" y="2876838"/>
                  <a:pt x="2352731" y="2768959"/>
                  <a:pt x="2361293" y="2700465"/>
                </a:cubicBezTo>
                <a:cubicBezTo>
                  <a:pt x="2369855" y="2631971"/>
                  <a:pt x="2374991" y="2539503"/>
                  <a:pt x="2412663" y="2505256"/>
                </a:cubicBezTo>
                <a:cubicBezTo>
                  <a:pt x="2450335" y="2471009"/>
                  <a:pt x="2542803" y="2488133"/>
                  <a:pt x="2587324" y="2494982"/>
                </a:cubicBezTo>
                <a:cubicBezTo>
                  <a:pt x="2631845" y="2501831"/>
                  <a:pt x="2664380" y="2517243"/>
                  <a:pt x="2679791" y="2546353"/>
                </a:cubicBezTo>
                <a:cubicBezTo>
                  <a:pt x="2695202" y="2575463"/>
                  <a:pt x="2655818" y="2635396"/>
                  <a:pt x="2679791" y="2669643"/>
                </a:cubicBezTo>
                <a:cubicBezTo>
                  <a:pt x="2703764" y="2703890"/>
                  <a:pt x="2779109" y="2738137"/>
                  <a:pt x="2823630" y="2751836"/>
                </a:cubicBezTo>
                <a:cubicBezTo>
                  <a:pt x="2868151" y="2765535"/>
                  <a:pt x="2960618" y="2777521"/>
                  <a:pt x="2988016" y="2762110"/>
                </a:cubicBezTo>
                <a:close/>
              </a:path>
            </a:pathLst>
          </a:custGeom>
          <a:noFill/>
          <a:ln cap="flat" cmpd="sng" w="38100">
            <a:solidFill>
              <a:srgbClr val="C00000"/>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9" name="Google Shape;339;p12"/>
          <p:cNvSpPr/>
          <p:nvPr/>
        </p:nvSpPr>
        <p:spPr>
          <a:xfrm>
            <a:off x="105878" y="1742257"/>
            <a:ext cx="4973100" cy="23625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No solution had been made to the Berlin Ultimatum and the relationship between the USA and the Soviet Union had broken down completely, despite Khrushchev and Eisenhower’s friendly, personal relationship in Vienna and Camp David.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More East German refugees decided to leave through West Berlin as they were worried Khrushchev might close the border any day.  For example, on just one day in August 1961, 40,000 East Germans crossed into West Germany to escape the East.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In response, Khrushchev ordered soldiers in East Germany to build a barbed wire fence around Berlin.  This would stop anyone from the East of the city crossing to the west.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There would only be one, closely controlled checkpoint called ‘Checkpoint Charlie’.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Work was quickly started on a concrete wall which would be 165km long around the city.</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By October 1961, no East German could access West Berlin. Soviet tanks guarded the wall and orders were given to shoot any East German attempting the crossing.</a:t>
            </a:r>
            <a:endParaRPr b="1" i="0" sz="800" u="none" cap="none" strike="noStrike">
              <a:solidFill>
                <a:schemeClr val="dk1"/>
              </a:solidFill>
              <a:latin typeface="Calibri"/>
              <a:ea typeface="Calibri"/>
              <a:cs typeface="Calibri"/>
              <a:sym typeface="Calibri"/>
            </a:endParaRPr>
          </a:p>
        </p:txBody>
      </p:sp>
      <p:sp>
        <p:nvSpPr>
          <p:cNvPr id="340" name="Google Shape;340;p12"/>
          <p:cNvSpPr/>
          <p:nvPr/>
        </p:nvSpPr>
        <p:spPr>
          <a:xfrm>
            <a:off x="105878" y="4440337"/>
            <a:ext cx="3937800" cy="23502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Anyone trying to escape was shot and over 130 people were killed by East German border guards.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As the wall was erected so quickly, some families were divided between East and West.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The Berlin Wall even cut through streets and even buildings as it divided the city.</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There were many escape stories in the first 2 months.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The West Berlin Fire Service helped East Germans escape through windows by providing blankets for them to land on.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The Berlin Wall was made stronger with a double wall containing ‘no man’s land’ where minefields, barbed wire, lookout towers and machine nests would be built.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The Berlin Wall became symbolic of the divide between the Capitalist West and Communist East.</a:t>
            </a:r>
            <a:endParaRPr b="0" i="0" sz="1400" u="none" cap="none" strike="noStrike">
              <a:solidFill>
                <a:srgbClr val="000000"/>
              </a:solidFill>
              <a:latin typeface="Arial"/>
              <a:ea typeface="Arial"/>
              <a:cs typeface="Arial"/>
              <a:sym typeface="Arial"/>
            </a:endParaRPr>
          </a:p>
        </p:txBody>
      </p:sp>
      <p:sp>
        <p:nvSpPr>
          <p:cNvPr id="341" name="Google Shape;341;p12"/>
          <p:cNvSpPr/>
          <p:nvPr/>
        </p:nvSpPr>
        <p:spPr>
          <a:xfrm>
            <a:off x="105878" y="1501520"/>
            <a:ext cx="4973118" cy="256160"/>
          </a:xfrm>
          <a:custGeom>
            <a:rect b="b" l="l" r="r" t="t"/>
            <a:pathLst>
              <a:path extrusionOk="0" fill="none" h="256160" w="4973118">
                <a:moveTo>
                  <a:pt x="0" y="0"/>
                </a:moveTo>
                <a:cubicBezTo>
                  <a:pt x="144071" y="760"/>
                  <a:pt x="398460" y="-25248"/>
                  <a:pt x="522177" y="0"/>
                </a:cubicBezTo>
                <a:cubicBezTo>
                  <a:pt x="645894" y="25248"/>
                  <a:pt x="768206" y="6230"/>
                  <a:pt x="994624" y="0"/>
                </a:cubicBezTo>
                <a:cubicBezTo>
                  <a:pt x="1221042" y="-6230"/>
                  <a:pt x="1369193" y="-17844"/>
                  <a:pt x="1516801" y="0"/>
                </a:cubicBezTo>
                <a:cubicBezTo>
                  <a:pt x="1664409" y="17844"/>
                  <a:pt x="1980776" y="-22626"/>
                  <a:pt x="2237903" y="0"/>
                </a:cubicBezTo>
                <a:cubicBezTo>
                  <a:pt x="2495030" y="22626"/>
                  <a:pt x="2646511" y="5307"/>
                  <a:pt x="2859543" y="0"/>
                </a:cubicBezTo>
                <a:cubicBezTo>
                  <a:pt x="3072575" y="-5307"/>
                  <a:pt x="3275184" y="-23251"/>
                  <a:pt x="3530914" y="0"/>
                </a:cubicBezTo>
                <a:cubicBezTo>
                  <a:pt x="3786644" y="23251"/>
                  <a:pt x="3948577" y="2089"/>
                  <a:pt x="4202285" y="0"/>
                </a:cubicBezTo>
                <a:cubicBezTo>
                  <a:pt x="4455993" y="-2089"/>
                  <a:pt x="4807205" y="-15429"/>
                  <a:pt x="4973118" y="0"/>
                </a:cubicBezTo>
                <a:cubicBezTo>
                  <a:pt x="4977200" y="119387"/>
                  <a:pt x="4976994" y="158880"/>
                  <a:pt x="4973118" y="256160"/>
                </a:cubicBezTo>
                <a:cubicBezTo>
                  <a:pt x="4786455" y="238497"/>
                  <a:pt x="4669400" y="249258"/>
                  <a:pt x="4500672" y="256160"/>
                </a:cubicBezTo>
                <a:cubicBezTo>
                  <a:pt x="4331944" y="263062"/>
                  <a:pt x="4122819" y="239669"/>
                  <a:pt x="3978494" y="256160"/>
                </a:cubicBezTo>
                <a:cubicBezTo>
                  <a:pt x="3834169" y="272651"/>
                  <a:pt x="3688065" y="282228"/>
                  <a:pt x="3406586" y="256160"/>
                </a:cubicBezTo>
                <a:cubicBezTo>
                  <a:pt x="3125107" y="230092"/>
                  <a:pt x="3006651" y="232827"/>
                  <a:pt x="2735215" y="256160"/>
                </a:cubicBezTo>
                <a:cubicBezTo>
                  <a:pt x="2463779" y="279493"/>
                  <a:pt x="2165321" y="258461"/>
                  <a:pt x="2014113" y="256160"/>
                </a:cubicBezTo>
                <a:cubicBezTo>
                  <a:pt x="1862905" y="253859"/>
                  <a:pt x="1661336" y="249304"/>
                  <a:pt x="1491935" y="256160"/>
                </a:cubicBezTo>
                <a:cubicBezTo>
                  <a:pt x="1322534" y="263016"/>
                  <a:pt x="1060062" y="237769"/>
                  <a:pt x="770833" y="256160"/>
                </a:cubicBezTo>
                <a:cubicBezTo>
                  <a:pt x="481604" y="274551"/>
                  <a:pt x="316767" y="255445"/>
                  <a:pt x="0" y="256160"/>
                </a:cubicBezTo>
                <a:cubicBezTo>
                  <a:pt x="11805" y="170423"/>
                  <a:pt x="-7043" y="113785"/>
                  <a:pt x="0" y="0"/>
                </a:cubicBezTo>
                <a:close/>
              </a:path>
              <a:path extrusionOk="0" h="256160" w="4973118">
                <a:moveTo>
                  <a:pt x="0" y="0"/>
                </a:moveTo>
                <a:cubicBezTo>
                  <a:pt x="223622" y="-9519"/>
                  <a:pt x="478746" y="-32945"/>
                  <a:pt x="721102" y="0"/>
                </a:cubicBezTo>
                <a:cubicBezTo>
                  <a:pt x="963458" y="32945"/>
                  <a:pt x="1151711" y="9686"/>
                  <a:pt x="1293011" y="0"/>
                </a:cubicBezTo>
                <a:cubicBezTo>
                  <a:pt x="1434311" y="-9686"/>
                  <a:pt x="1586628" y="-9249"/>
                  <a:pt x="1765457" y="0"/>
                </a:cubicBezTo>
                <a:cubicBezTo>
                  <a:pt x="1944286" y="9249"/>
                  <a:pt x="2100458" y="-3987"/>
                  <a:pt x="2387097" y="0"/>
                </a:cubicBezTo>
                <a:cubicBezTo>
                  <a:pt x="2673736" y="3987"/>
                  <a:pt x="2760870" y="-7808"/>
                  <a:pt x="3008736" y="0"/>
                </a:cubicBezTo>
                <a:cubicBezTo>
                  <a:pt x="3256602" y="7808"/>
                  <a:pt x="3405200" y="-25293"/>
                  <a:pt x="3580645" y="0"/>
                </a:cubicBezTo>
                <a:cubicBezTo>
                  <a:pt x="3756090" y="25293"/>
                  <a:pt x="4044263" y="8789"/>
                  <a:pt x="4202285" y="0"/>
                </a:cubicBezTo>
                <a:cubicBezTo>
                  <a:pt x="4360307" y="-8789"/>
                  <a:pt x="4775276" y="31359"/>
                  <a:pt x="4973118" y="0"/>
                </a:cubicBezTo>
                <a:cubicBezTo>
                  <a:pt x="4964742" y="61144"/>
                  <a:pt x="4985314" y="170529"/>
                  <a:pt x="4973118" y="256160"/>
                </a:cubicBezTo>
                <a:cubicBezTo>
                  <a:pt x="4740928" y="257073"/>
                  <a:pt x="4606061" y="245733"/>
                  <a:pt x="4351478" y="256160"/>
                </a:cubicBezTo>
                <a:cubicBezTo>
                  <a:pt x="4096895" y="266587"/>
                  <a:pt x="3841362" y="229403"/>
                  <a:pt x="3680107" y="256160"/>
                </a:cubicBezTo>
                <a:cubicBezTo>
                  <a:pt x="3518852" y="282917"/>
                  <a:pt x="3123622" y="284716"/>
                  <a:pt x="2959005" y="256160"/>
                </a:cubicBezTo>
                <a:cubicBezTo>
                  <a:pt x="2794388" y="227604"/>
                  <a:pt x="2423547" y="266263"/>
                  <a:pt x="2287634" y="256160"/>
                </a:cubicBezTo>
                <a:cubicBezTo>
                  <a:pt x="2151721" y="246057"/>
                  <a:pt x="1942003" y="277392"/>
                  <a:pt x="1715726" y="256160"/>
                </a:cubicBezTo>
                <a:cubicBezTo>
                  <a:pt x="1489449" y="234928"/>
                  <a:pt x="1256520" y="252627"/>
                  <a:pt x="994624" y="256160"/>
                </a:cubicBezTo>
                <a:cubicBezTo>
                  <a:pt x="732728" y="259693"/>
                  <a:pt x="338598" y="284506"/>
                  <a:pt x="0" y="256160"/>
                </a:cubicBezTo>
                <a:cubicBezTo>
                  <a:pt x="4122" y="142348"/>
                  <a:pt x="-8258" y="127359"/>
                  <a:pt x="0" y="0"/>
                </a:cubicBezTo>
                <a:close/>
              </a:path>
            </a:pathLst>
          </a:custGeom>
          <a:solidFill>
            <a:srgbClr val="FFD966"/>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The Building of the Berlin Wall 1961</a:t>
            </a:r>
            <a:endParaRPr b="0" i="0" sz="1400" u="none" cap="none" strike="noStrike">
              <a:solidFill>
                <a:srgbClr val="000000"/>
              </a:solidFill>
              <a:latin typeface="Arial"/>
              <a:ea typeface="Arial"/>
              <a:cs typeface="Arial"/>
              <a:sym typeface="Arial"/>
            </a:endParaRPr>
          </a:p>
        </p:txBody>
      </p:sp>
      <p:sp>
        <p:nvSpPr>
          <p:cNvPr id="342" name="Google Shape;342;p12"/>
          <p:cNvSpPr/>
          <p:nvPr/>
        </p:nvSpPr>
        <p:spPr>
          <a:xfrm>
            <a:off x="105878" y="4197759"/>
            <a:ext cx="3937802" cy="256160"/>
          </a:xfrm>
          <a:custGeom>
            <a:rect b="b" l="l" r="r" t="t"/>
            <a:pathLst>
              <a:path extrusionOk="0" fill="none" h="256160" w="3937802">
                <a:moveTo>
                  <a:pt x="0" y="0"/>
                </a:moveTo>
                <a:cubicBezTo>
                  <a:pt x="276820" y="-24658"/>
                  <a:pt x="445351" y="-33394"/>
                  <a:pt x="695678" y="0"/>
                </a:cubicBezTo>
                <a:cubicBezTo>
                  <a:pt x="946005" y="33394"/>
                  <a:pt x="1092601" y="-6938"/>
                  <a:pt x="1233845" y="0"/>
                </a:cubicBezTo>
                <a:cubicBezTo>
                  <a:pt x="1375089" y="6938"/>
                  <a:pt x="1720448" y="959"/>
                  <a:pt x="1850767" y="0"/>
                </a:cubicBezTo>
                <a:cubicBezTo>
                  <a:pt x="1981086" y="-959"/>
                  <a:pt x="2327256" y="12787"/>
                  <a:pt x="2546445" y="0"/>
                </a:cubicBezTo>
                <a:cubicBezTo>
                  <a:pt x="2765634" y="-12787"/>
                  <a:pt x="2851086" y="-25714"/>
                  <a:pt x="3084612" y="0"/>
                </a:cubicBezTo>
                <a:cubicBezTo>
                  <a:pt x="3318138" y="25714"/>
                  <a:pt x="3712642" y="-7564"/>
                  <a:pt x="3937802" y="0"/>
                </a:cubicBezTo>
                <a:cubicBezTo>
                  <a:pt x="3934774" y="106933"/>
                  <a:pt x="3946613" y="145821"/>
                  <a:pt x="3937802" y="256160"/>
                </a:cubicBezTo>
                <a:cubicBezTo>
                  <a:pt x="3774369" y="230796"/>
                  <a:pt x="3483215" y="243249"/>
                  <a:pt x="3281502" y="256160"/>
                </a:cubicBezTo>
                <a:cubicBezTo>
                  <a:pt x="3079789" y="269071"/>
                  <a:pt x="2735496" y="231040"/>
                  <a:pt x="2585823" y="256160"/>
                </a:cubicBezTo>
                <a:cubicBezTo>
                  <a:pt x="2436150" y="281280"/>
                  <a:pt x="2258074" y="255390"/>
                  <a:pt x="2047657" y="256160"/>
                </a:cubicBezTo>
                <a:cubicBezTo>
                  <a:pt x="1837240" y="256930"/>
                  <a:pt x="1574295" y="275417"/>
                  <a:pt x="1430735" y="256160"/>
                </a:cubicBezTo>
                <a:cubicBezTo>
                  <a:pt x="1287175" y="236903"/>
                  <a:pt x="1059117" y="256610"/>
                  <a:pt x="735056" y="256160"/>
                </a:cubicBezTo>
                <a:cubicBezTo>
                  <a:pt x="410995" y="255710"/>
                  <a:pt x="322961" y="240155"/>
                  <a:pt x="0" y="256160"/>
                </a:cubicBezTo>
                <a:cubicBezTo>
                  <a:pt x="2084" y="155476"/>
                  <a:pt x="1879" y="65751"/>
                  <a:pt x="0" y="0"/>
                </a:cubicBezTo>
                <a:close/>
              </a:path>
              <a:path extrusionOk="0" h="256160" w="3937802">
                <a:moveTo>
                  <a:pt x="0" y="0"/>
                </a:moveTo>
                <a:cubicBezTo>
                  <a:pt x="349526" y="28838"/>
                  <a:pt x="397921" y="-10431"/>
                  <a:pt x="735056" y="0"/>
                </a:cubicBezTo>
                <a:cubicBezTo>
                  <a:pt x="1072191" y="10431"/>
                  <a:pt x="1057790" y="-4091"/>
                  <a:pt x="1351979" y="0"/>
                </a:cubicBezTo>
                <a:cubicBezTo>
                  <a:pt x="1646168" y="4091"/>
                  <a:pt x="1731579" y="10304"/>
                  <a:pt x="1890145" y="0"/>
                </a:cubicBezTo>
                <a:cubicBezTo>
                  <a:pt x="2048711" y="-10304"/>
                  <a:pt x="2414375" y="-23846"/>
                  <a:pt x="2546445" y="0"/>
                </a:cubicBezTo>
                <a:cubicBezTo>
                  <a:pt x="2678515" y="23846"/>
                  <a:pt x="3057615" y="-27816"/>
                  <a:pt x="3202746" y="0"/>
                </a:cubicBezTo>
                <a:cubicBezTo>
                  <a:pt x="3347877" y="27816"/>
                  <a:pt x="3599212" y="-32954"/>
                  <a:pt x="3937802" y="0"/>
                </a:cubicBezTo>
                <a:cubicBezTo>
                  <a:pt x="3945163" y="86775"/>
                  <a:pt x="3932451" y="176551"/>
                  <a:pt x="3937802" y="256160"/>
                </a:cubicBezTo>
                <a:cubicBezTo>
                  <a:pt x="3648302" y="225579"/>
                  <a:pt x="3518587" y="270334"/>
                  <a:pt x="3281502" y="256160"/>
                </a:cubicBezTo>
                <a:cubicBezTo>
                  <a:pt x="3044417" y="241986"/>
                  <a:pt x="2890854" y="238990"/>
                  <a:pt x="2743335" y="256160"/>
                </a:cubicBezTo>
                <a:cubicBezTo>
                  <a:pt x="2595816" y="273330"/>
                  <a:pt x="2238661" y="253894"/>
                  <a:pt x="2087035" y="256160"/>
                </a:cubicBezTo>
                <a:cubicBezTo>
                  <a:pt x="1935409" y="258426"/>
                  <a:pt x="1721510" y="237477"/>
                  <a:pt x="1391357" y="256160"/>
                </a:cubicBezTo>
                <a:cubicBezTo>
                  <a:pt x="1061204" y="274843"/>
                  <a:pt x="946741" y="220261"/>
                  <a:pt x="656300" y="256160"/>
                </a:cubicBezTo>
                <a:cubicBezTo>
                  <a:pt x="365859" y="292059"/>
                  <a:pt x="276428" y="280438"/>
                  <a:pt x="0" y="256160"/>
                </a:cubicBezTo>
                <a:cubicBezTo>
                  <a:pt x="-7906" y="130283"/>
                  <a:pt x="11597" y="54068"/>
                  <a:pt x="0" y="0"/>
                </a:cubicBezTo>
                <a:close/>
              </a:path>
            </a:pathLst>
          </a:custGeom>
          <a:solidFill>
            <a:srgbClr val="FFD966"/>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The Impact of the Berlin Wall</a:t>
            </a:r>
            <a:endParaRPr b="0" i="0" sz="1400" u="none" cap="none" strike="noStrike">
              <a:solidFill>
                <a:srgbClr val="000000"/>
              </a:solidFill>
              <a:latin typeface="Arial"/>
              <a:ea typeface="Arial"/>
              <a:cs typeface="Arial"/>
              <a:sym typeface="Arial"/>
            </a:endParaRPr>
          </a:p>
        </p:txBody>
      </p:sp>
      <p:pic>
        <p:nvPicPr>
          <p:cNvPr descr="Soldier vector clip" id="343" name="Google Shape;343;p12"/>
          <p:cNvPicPr preferRelativeResize="0"/>
          <p:nvPr/>
        </p:nvPicPr>
        <p:blipFill rotWithShape="1">
          <a:blip r:embed="rId4">
            <a:alphaModFix/>
          </a:blip>
          <a:srcRect b="0" l="28503" r="28829" t="0"/>
          <a:stretch/>
        </p:blipFill>
        <p:spPr>
          <a:xfrm>
            <a:off x="3813243" y="4130517"/>
            <a:ext cx="1265753" cy="2660105"/>
          </a:xfrm>
          <a:prstGeom prst="rect">
            <a:avLst/>
          </a:prstGeom>
          <a:noFill/>
          <a:ln>
            <a:noFill/>
          </a:ln>
        </p:spPr>
      </p:pic>
      <p:sp>
        <p:nvSpPr>
          <p:cNvPr id="344" name="Google Shape;344;p12"/>
          <p:cNvSpPr/>
          <p:nvPr/>
        </p:nvSpPr>
        <p:spPr>
          <a:xfrm>
            <a:off x="5151422" y="5615897"/>
            <a:ext cx="5872177" cy="256160"/>
          </a:xfrm>
          <a:custGeom>
            <a:rect b="b" l="l" r="r" t="t"/>
            <a:pathLst>
              <a:path extrusionOk="0" fill="none" h="256160" w="5872177">
                <a:moveTo>
                  <a:pt x="0" y="0"/>
                </a:moveTo>
                <a:cubicBezTo>
                  <a:pt x="153186" y="-2591"/>
                  <a:pt x="518209" y="-20538"/>
                  <a:pt x="652464" y="0"/>
                </a:cubicBezTo>
                <a:cubicBezTo>
                  <a:pt x="786719" y="20538"/>
                  <a:pt x="1132665" y="-8355"/>
                  <a:pt x="1304928" y="0"/>
                </a:cubicBezTo>
                <a:cubicBezTo>
                  <a:pt x="1477191" y="8355"/>
                  <a:pt x="1732109" y="25626"/>
                  <a:pt x="2016114" y="0"/>
                </a:cubicBezTo>
                <a:cubicBezTo>
                  <a:pt x="2300119" y="-25626"/>
                  <a:pt x="2514373" y="-10069"/>
                  <a:pt x="2727300" y="0"/>
                </a:cubicBezTo>
                <a:cubicBezTo>
                  <a:pt x="2940227" y="10069"/>
                  <a:pt x="3149348" y="24191"/>
                  <a:pt x="3321042" y="0"/>
                </a:cubicBezTo>
                <a:cubicBezTo>
                  <a:pt x="3492736" y="-24191"/>
                  <a:pt x="3889837" y="-30261"/>
                  <a:pt x="4032228" y="0"/>
                </a:cubicBezTo>
                <a:cubicBezTo>
                  <a:pt x="4174619" y="30261"/>
                  <a:pt x="4396148" y="6100"/>
                  <a:pt x="4743414" y="0"/>
                </a:cubicBezTo>
                <a:cubicBezTo>
                  <a:pt x="5090680" y="-6100"/>
                  <a:pt x="5419900" y="-38726"/>
                  <a:pt x="5872177" y="0"/>
                </a:cubicBezTo>
                <a:cubicBezTo>
                  <a:pt x="5874328" y="106857"/>
                  <a:pt x="5877881" y="195011"/>
                  <a:pt x="5872177" y="256160"/>
                </a:cubicBezTo>
                <a:cubicBezTo>
                  <a:pt x="5580781" y="280816"/>
                  <a:pt x="5400738" y="224314"/>
                  <a:pt x="5219713" y="256160"/>
                </a:cubicBezTo>
                <a:cubicBezTo>
                  <a:pt x="5038688" y="288006"/>
                  <a:pt x="4793897" y="244515"/>
                  <a:pt x="4449805" y="256160"/>
                </a:cubicBezTo>
                <a:cubicBezTo>
                  <a:pt x="4105713" y="267805"/>
                  <a:pt x="4142166" y="279466"/>
                  <a:pt x="3914785" y="256160"/>
                </a:cubicBezTo>
                <a:cubicBezTo>
                  <a:pt x="3687404" y="232854"/>
                  <a:pt x="3422369" y="236953"/>
                  <a:pt x="3144877" y="256160"/>
                </a:cubicBezTo>
                <a:cubicBezTo>
                  <a:pt x="2867385" y="275367"/>
                  <a:pt x="2846421" y="237880"/>
                  <a:pt x="2551135" y="256160"/>
                </a:cubicBezTo>
                <a:cubicBezTo>
                  <a:pt x="2255849" y="274440"/>
                  <a:pt x="2098649" y="278055"/>
                  <a:pt x="1781227" y="256160"/>
                </a:cubicBezTo>
                <a:cubicBezTo>
                  <a:pt x="1463805" y="234265"/>
                  <a:pt x="1422157" y="255342"/>
                  <a:pt x="1187485" y="256160"/>
                </a:cubicBezTo>
                <a:cubicBezTo>
                  <a:pt x="952813" y="256978"/>
                  <a:pt x="401483" y="271596"/>
                  <a:pt x="0" y="256160"/>
                </a:cubicBezTo>
                <a:cubicBezTo>
                  <a:pt x="11607" y="133424"/>
                  <a:pt x="-7533" y="82482"/>
                  <a:pt x="0" y="0"/>
                </a:cubicBezTo>
                <a:close/>
              </a:path>
              <a:path extrusionOk="0" h="256160" w="5872177">
                <a:moveTo>
                  <a:pt x="0" y="0"/>
                </a:moveTo>
                <a:cubicBezTo>
                  <a:pt x="370682" y="-4550"/>
                  <a:pt x="414349" y="-31145"/>
                  <a:pt x="769908" y="0"/>
                </a:cubicBezTo>
                <a:cubicBezTo>
                  <a:pt x="1125467" y="31145"/>
                  <a:pt x="1076483" y="-14099"/>
                  <a:pt x="1363650" y="0"/>
                </a:cubicBezTo>
                <a:cubicBezTo>
                  <a:pt x="1650817" y="14099"/>
                  <a:pt x="1678975" y="22086"/>
                  <a:pt x="1839949" y="0"/>
                </a:cubicBezTo>
                <a:cubicBezTo>
                  <a:pt x="2000923" y="-22086"/>
                  <a:pt x="2319519" y="-21168"/>
                  <a:pt x="2492413" y="0"/>
                </a:cubicBezTo>
                <a:cubicBezTo>
                  <a:pt x="2665307" y="21168"/>
                  <a:pt x="2946992" y="-1295"/>
                  <a:pt x="3144877" y="0"/>
                </a:cubicBezTo>
                <a:cubicBezTo>
                  <a:pt x="3342762" y="1295"/>
                  <a:pt x="3497501" y="-8233"/>
                  <a:pt x="3738619" y="0"/>
                </a:cubicBezTo>
                <a:cubicBezTo>
                  <a:pt x="3979737" y="8233"/>
                  <a:pt x="4251910" y="25760"/>
                  <a:pt x="4391083" y="0"/>
                </a:cubicBezTo>
                <a:cubicBezTo>
                  <a:pt x="4530256" y="-25760"/>
                  <a:pt x="4758054" y="33619"/>
                  <a:pt x="5102269" y="0"/>
                </a:cubicBezTo>
                <a:cubicBezTo>
                  <a:pt x="5446484" y="-33619"/>
                  <a:pt x="5488421" y="-25167"/>
                  <a:pt x="5872177" y="0"/>
                </a:cubicBezTo>
                <a:cubicBezTo>
                  <a:pt x="5877286" y="88858"/>
                  <a:pt x="5868384" y="154088"/>
                  <a:pt x="5872177" y="256160"/>
                </a:cubicBezTo>
                <a:cubicBezTo>
                  <a:pt x="5642507" y="245757"/>
                  <a:pt x="5519596" y="249249"/>
                  <a:pt x="5337156" y="256160"/>
                </a:cubicBezTo>
                <a:cubicBezTo>
                  <a:pt x="5154716" y="263071"/>
                  <a:pt x="4734203" y="257676"/>
                  <a:pt x="4567249" y="256160"/>
                </a:cubicBezTo>
                <a:cubicBezTo>
                  <a:pt x="4400295" y="254644"/>
                  <a:pt x="4132074" y="249342"/>
                  <a:pt x="3856063" y="256160"/>
                </a:cubicBezTo>
                <a:cubicBezTo>
                  <a:pt x="3580052" y="262978"/>
                  <a:pt x="3412953" y="236878"/>
                  <a:pt x="3262321" y="256160"/>
                </a:cubicBezTo>
                <a:cubicBezTo>
                  <a:pt x="3111689" y="275442"/>
                  <a:pt x="2730611" y="267138"/>
                  <a:pt x="2492413" y="256160"/>
                </a:cubicBezTo>
                <a:cubicBezTo>
                  <a:pt x="2254215" y="245182"/>
                  <a:pt x="2182114" y="248794"/>
                  <a:pt x="2016114" y="256160"/>
                </a:cubicBezTo>
                <a:cubicBezTo>
                  <a:pt x="1850114" y="263526"/>
                  <a:pt x="1471460" y="257532"/>
                  <a:pt x="1304928" y="256160"/>
                </a:cubicBezTo>
                <a:cubicBezTo>
                  <a:pt x="1138396" y="254788"/>
                  <a:pt x="1036847" y="249545"/>
                  <a:pt x="828629" y="256160"/>
                </a:cubicBezTo>
                <a:cubicBezTo>
                  <a:pt x="620411" y="262775"/>
                  <a:pt x="262457" y="254352"/>
                  <a:pt x="0" y="256160"/>
                </a:cubicBezTo>
                <a:cubicBezTo>
                  <a:pt x="-11104" y="183242"/>
                  <a:pt x="-7569" y="101588"/>
                  <a:pt x="0" y="0"/>
                </a:cubicBezTo>
                <a:close/>
              </a:path>
            </a:pathLst>
          </a:custGeom>
          <a:solidFill>
            <a:srgbClr val="FFD966"/>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The Importance of Kennedy’s Berlin Visit in 1963</a:t>
            </a:r>
            <a:endParaRPr b="0" i="0" sz="1400" u="none" cap="none" strike="noStrike">
              <a:solidFill>
                <a:srgbClr val="000000"/>
              </a:solidFill>
              <a:latin typeface="Arial"/>
              <a:ea typeface="Arial"/>
              <a:cs typeface="Arial"/>
              <a:sym typeface="Arial"/>
            </a:endParaRPr>
          </a:p>
        </p:txBody>
      </p:sp>
      <p:pic>
        <p:nvPicPr>
          <p:cNvPr descr="John F Kennedy | Free SVG" id="345" name="Google Shape;345;p12"/>
          <p:cNvPicPr preferRelativeResize="0"/>
          <p:nvPr/>
        </p:nvPicPr>
        <p:blipFill rotWithShape="1">
          <a:blip r:embed="rId5">
            <a:alphaModFix/>
          </a:blip>
          <a:srcRect b="0" l="14563" r="14257" t="0"/>
          <a:stretch/>
        </p:blipFill>
        <p:spPr>
          <a:xfrm flipH="1">
            <a:off x="11096025" y="5615898"/>
            <a:ext cx="990096" cy="1151410"/>
          </a:xfrm>
          <a:custGeom>
            <a:rect b="b" l="l" r="r" t="t"/>
            <a:pathLst>
              <a:path extrusionOk="0" h="1151410" w="990096">
                <a:moveTo>
                  <a:pt x="0" y="0"/>
                </a:moveTo>
                <a:cubicBezTo>
                  <a:pt x="153216" y="-3704"/>
                  <a:pt x="340770" y="826"/>
                  <a:pt x="504949" y="0"/>
                </a:cubicBezTo>
                <a:cubicBezTo>
                  <a:pt x="669128" y="-826"/>
                  <a:pt x="870753" y="2408"/>
                  <a:pt x="990096" y="0"/>
                </a:cubicBezTo>
                <a:cubicBezTo>
                  <a:pt x="1015910" y="188684"/>
                  <a:pt x="992824" y="317088"/>
                  <a:pt x="990096" y="575705"/>
                </a:cubicBezTo>
                <a:cubicBezTo>
                  <a:pt x="987368" y="834323"/>
                  <a:pt x="983253" y="954950"/>
                  <a:pt x="990096" y="1151410"/>
                </a:cubicBezTo>
                <a:cubicBezTo>
                  <a:pt x="777683" y="1170342"/>
                  <a:pt x="727335" y="1159253"/>
                  <a:pt x="524751" y="1151410"/>
                </a:cubicBezTo>
                <a:cubicBezTo>
                  <a:pt x="322168" y="1143567"/>
                  <a:pt x="209962" y="1146832"/>
                  <a:pt x="0" y="1151410"/>
                </a:cubicBezTo>
                <a:cubicBezTo>
                  <a:pt x="9047" y="947481"/>
                  <a:pt x="-6590" y="757218"/>
                  <a:pt x="0" y="552677"/>
                </a:cubicBezTo>
                <a:cubicBezTo>
                  <a:pt x="6590" y="348136"/>
                  <a:pt x="-19748" y="167135"/>
                  <a:pt x="0" y="0"/>
                </a:cubicBezTo>
                <a:close/>
              </a:path>
            </a:pathLst>
          </a:custGeom>
          <a:noFill/>
          <a:ln cap="flat" cmpd="sng" w="9525">
            <a:solidFill>
              <a:schemeClr val="dk1"/>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29758d402d9_0_0"/>
          <p:cNvSpPr txBox="1"/>
          <p:nvPr/>
        </p:nvSpPr>
        <p:spPr>
          <a:xfrm>
            <a:off x="105879" y="67377"/>
            <a:ext cx="10775400" cy="400200"/>
          </a:xfrm>
          <a:prstGeom prst="rect">
            <a:avLst/>
          </a:pr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Calibri"/>
                <a:ea typeface="Calibri"/>
                <a:cs typeface="Calibri"/>
                <a:sym typeface="Calibri"/>
              </a:rPr>
              <a:t>LESSON 12:</a:t>
            </a:r>
            <a:r>
              <a:rPr b="0" i="0" lang="en-GB" sz="2000" u="none" cap="none" strike="noStrike">
                <a:solidFill>
                  <a:schemeClr val="dk1"/>
                </a:solidFill>
                <a:latin typeface="Calibri"/>
                <a:ea typeface="Calibri"/>
                <a:cs typeface="Calibri"/>
                <a:sym typeface="Calibri"/>
              </a:rPr>
              <a:t>The Cuban Revolution (1959)      The Bay of Pigs (1961)       The Cuban Missile Crisis (1962)</a:t>
            </a:r>
            <a:r>
              <a:rPr b="1" i="0" lang="en-GB" sz="2000" u="none" cap="none" strike="noStrike">
                <a:solidFill>
                  <a:schemeClr val="dk1"/>
                </a:solidFill>
                <a:latin typeface="Calibri"/>
                <a:ea typeface="Calibri"/>
                <a:cs typeface="Calibri"/>
                <a:sym typeface="Calibri"/>
              </a:rPr>
              <a:t>.</a:t>
            </a:r>
            <a:endParaRPr b="0" i="0" sz="2000" u="none" cap="none" strike="noStrike">
              <a:solidFill>
                <a:schemeClr val="dk1"/>
              </a:solidFill>
              <a:latin typeface="Calibri"/>
              <a:ea typeface="Calibri"/>
              <a:cs typeface="Calibri"/>
              <a:sym typeface="Calibri"/>
            </a:endParaRPr>
          </a:p>
        </p:txBody>
      </p:sp>
      <p:sp>
        <p:nvSpPr>
          <p:cNvPr id="352" name="Google Shape;352;g29758d402d9_0_0"/>
          <p:cNvSpPr txBox="1"/>
          <p:nvPr/>
        </p:nvSpPr>
        <p:spPr>
          <a:xfrm>
            <a:off x="105878" y="511108"/>
            <a:ext cx="10775400" cy="14469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The Background: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Cuba is a country located in the Caribbean.  Its government was taken over by two ‘</a:t>
            </a:r>
            <a:r>
              <a:rPr b="1" i="0" lang="en-GB" sz="1100" u="none" cap="none" strike="noStrike">
                <a:solidFill>
                  <a:schemeClr val="dk1"/>
                </a:solidFill>
                <a:latin typeface="Calibri"/>
                <a:ea typeface="Calibri"/>
                <a:cs typeface="Calibri"/>
                <a:sym typeface="Calibri"/>
              </a:rPr>
              <a:t>revolutionaries</a:t>
            </a:r>
            <a:r>
              <a:rPr b="0" i="0" lang="en-GB" sz="1100" u="none" cap="none" strike="noStrike">
                <a:solidFill>
                  <a:schemeClr val="dk1"/>
                </a:solidFill>
                <a:latin typeface="Calibri"/>
                <a:ea typeface="Calibri"/>
                <a:cs typeface="Calibri"/>
                <a:sym typeface="Calibri"/>
              </a:rPr>
              <a:t>’ named </a:t>
            </a:r>
            <a:r>
              <a:rPr b="1" i="0" lang="en-GB" sz="1100" u="none" cap="none" strike="noStrike">
                <a:solidFill>
                  <a:schemeClr val="dk1"/>
                </a:solidFill>
                <a:latin typeface="Calibri"/>
                <a:ea typeface="Calibri"/>
                <a:cs typeface="Calibri"/>
                <a:sym typeface="Calibri"/>
              </a:rPr>
              <a:t>Che Guevara </a:t>
            </a:r>
            <a:r>
              <a:rPr b="0" i="0" lang="en-GB" sz="1100" u="none" cap="none" strike="noStrike">
                <a:solidFill>
                  <a:schemeClr val="dk1"/>
                </a:solidFill>
                <a:latin typeface="Calibri"/>
                <a:ea typeface="Calibri"/>
                <a:cs typeface="Calibri"/>
                <a:sym typeface="Calibri"/>
              </a:rPr>
              <a:t>and </a:t>
            </a:r>
            <a:r>
              <a:rPr b="1" i="0" lang="en-GB" sz="1100" u="none" cap="none" strike="noStrike">
                <a:solidFill>
                  <a:schemeClr val="dk1"/>
                </a:solidFill>
                <a:latin typeface="Calibri"/>
                <a:ea typeface="Calibri"/>
                <a:cs typeface="Calibri"/>
                <a:sym typeface="Calibri"/>
              </a:rPr>
              <a:t>Fidel Castro</a:t>
            </a:r>
            <a:r>
              <a:rPr b="0" i="0" lang="en-GB" sz="1100" u="none" cap="none" strike="noStrike">
                <a:solidFill>
                  <a:schemeClr val="dk1"/>
                </a:solidFill>
                <a:latin typeface="Calibri"/>
                <a:ea typeface="Calibri"/>
                <a:cs typeface="Calibri"/>
                <a:sym typeface="Calibri"/>
              </a:rPr>
              <a:t>.  Castro decided to support communism and became allies with </a:t>
            </a:r>
            <a:r>
              <a:rPr b="1" i="0" lang="en-GB" sz="1100" u="none" cap="none" strike="noStrike">
                <a:solidFill>
                  <a:schemeClr val="dk1"/>
                </a:solidFill>
                <a:latin typeface="Calibri"/>
                <a:ea typeface="Calibri"/>
                <a:cs typeface="Calibri"/>
                <a:sym typeface="Calibri"/>
              </a:rPr>
              <a:t>Khrushchev</a:t>
            </a:r>
            <a:r>
              <a:rPr b="0" i="0" lang="en-GB" sz="1100" u="none" cap="none" strike="noStrike">
                <a:solidFill>
                  <a:schemeClr val="dk1"/>
                </a:solidFill>
                <a:latin typeface="Calibri"/>
                <a:ea typeface="Calibri"/>
                <a:cs typeface="Calibri"/>
                <a:sym typeface="Calibri"/>
              </a:rPr>
              <a:t>.  In response, US </a:t>
            </a:r>
            <a:r>
              <a:rPr b="1" i="0" lang="en-GB" sz="1100" u="none" cap="none" strike="noStrike">
                <a:solidFill>
                  <a:schemeClr val="dk1"/>
                </a:solidFill>
                <a:latin typeface="Calibri"/>
                <a:ea typeface="Calibri"/>
                <a:cs typeface="Calibri"/>
                <a:sym typeface="Calibri"/>
              </a:rPr>
              <a:t>President Kennedy </a:t>
            </a:r>
            <a:r>
              <a:rPr b="0" i="0" lang="en-GB" sz="1100" u="none" cap="none" strike="noStrike">
                <a:solidFill>
                  <a:schemeClr val="dk1"/>
                </a:solidFill>
                <a:latin typeface="Calibri"/>
                <a:ea typeface="Calibri"/>
                <a:cs typeface="Calibri"/>
                <a:sym typeface="Calibri"/>
              </a:rPr>
              <a:t>planned to remove Castro from power.  He did not want to invade Cuba using the US military, but secretly planned to persuade ex-Cuban citizens to carry out the threat.  The attempted revolution took place in a location known as </a:t>
            </a:r>
            <a:r>
              <a:rPr b="1" i="0" lang="en-GB" sz="1100" u="none" cap="none" strike="noStrike">
                <a:solidFill>
                  <a:schemeClr val="dk1"/>
                </a:solidFill>
                <a:latin typeface="Calibri"/>
                <a:ea typeface="Calibri"/>
                <a:cs typeface="Calibri"/>
                <a:sym typeface="Calibri"/>
              </a:rPr>
              <a:t>The Bay of Pigs </a:t>
            </a:r>
            <a:r>
              <a:rPr b="0" i="0" lang="en-GB" sz="1100" u="none" cap="none" strike="noStrike">
                <a:solidFill>
                  <a:schemeClr val="dk1"/>
                </a:solidFill>
                <a:latin typeface="Calibri"/>
                <a:ea typeface="Calibri"/>
                <a:cs typeface="Calibri"/>
                <a:sym typeface="Calibri"/>
              </a:rPr>
              <a:t>in April 1961. This failed and humiliated the USA and brought even more support for Castro and Communism.  By 1962, the USA became more worried about the strong relationship between Cuba and the Soviet Union.  American </a:t>
            </a:r>
            <a:r>
              <a:rPr b="1" i="0" lang="en-GB" sz="1100" u="none" cap="none" strike="noStrike">
                <a:solidFill>
                  <a:schemeClr val="dk1"/>
                </a:solidFill>
                <a:latin typeface="Calibri"/>
                <a:ea typeface="Calibri"/>
                <a:cs typeface="Calibri"/>
                <a:sym typeface="Calibri"/>
              </a:rPr>
              <a:t>Spy-Planes</a:t>
            </a:r>
            <a:r>
              <a:rPr b="0" i="0" lang="en-GB" sz="1100" u="none" cap="none" strike="noStrike">
                <a:solidFill>
                  <a:schemeClr val="dk1"/>
                </a:solidFill>
                <a:latin typeface="Calibri"/>
                <a:ea typeface="Calibri"/>
                <a:cs typeface="Calibri"/>
                <a:sym typeface="Calibri"/>
              </a:rPr>
              <a:t> spotted weaponry which could be used to carry nuclear weapons in Cuba.  The </a:t>
            </a:r>
            <a:r>
              <a:rPr b="1" i="0" lang="en-GB" sz="1100" u="none" cap="none" strike="noStrike">
                <a:solidFill>
                  <a:schemeClr val="dk1"/>
                </a:solidFill>
                <a:latin typeface="Calibri"/>
                <a:ea typeface="Calibri"/>
                <a:cs typeface="Calibri"/>
                <a:sym typeface="Calibri"/>
              </a:rPr>
              <a:t>American Intelligence Agency </a:t>
            </a:r>
            <a:r>
              <a:rPr b="0" i="0" lang="en-GB" sz="1100" u="none" cap="none" strike="noStrike">
                <a:solidFill>
                  <a:schemeClr val="dk1"/>
                </a:solidFill>
                <a:latin typeface="Calibri"/>
                <a:ea typeface="Calibri"/>
                <a:cs typeface="Calibri"/>
                <a:sym typeface="Calibri"/>
              </a:rPr>
              <a:t>also reported a fleet of Soviet ships sailing to Cuba.  There was now a crisis as America worried that the Soviets were going to use Cuba as a </a:t>
            </a:r>
            <a:r>
              <a:rPr b="1" i="0" lang="en-GB" sz="1100" u="none" cap="none" strike="noStrike">
                <a:solidFill>
                  <a:schemeClr val="dk1"/>
                </a:solidFill>
                <a:latin typeface="Calibri"/>
                <a:ea typeface="Calibri"/>
                <a:cs typeface="Calibri"/>
                <a:sym typeface="Calibri"/>
              </a:rPr>
              <a:t>missile launching site </a:t>
            </a:r>
            <a:r>
              <a:rPr b="0" i="0" lang="en-GB" sz="1100" u="none" cap="none" strike="noStrike">
                <a:solidFill>
                  <a:schemeClr val="dk1"/>
                </a:solidFill>
                <a:latin typeface="Calibri"/>
                <a:ea typeface="Calibri"/>
                <a:cs typeface="Calibri"/>
                <a:sym typeface="Calibri"/>
              </a:rPr>
              <a:t>to attack the USA.  Kennedy had to deal with this crisis during a ‘</a:t>
            </a:r>
            <a:r>
              <a:rPr b="1" i="0" lang="en-GB" sz="1100" u="none" cap="none" strike="noStrike">
                <a:solidFill>
                  <a:schemeClr val="dk1"/>
                </a:solidFill>
                <a:latin typeface="Calibri"/>
                <a:ea typeface="Calibri"/>
                <a:cs typeface="Calibri"/>
                <a:sym typeface="Calibri"/>
              </a:rPr>
              <a:t>The Thirteen Days</a:t>
            </a:r>
            <a:r>
              <a:rPr b="0" i="0" lang="en-GB" sz="1100" u="none" cap="none" strike="noStrike">
                <a:solidFill>
                  <a:schemeClr val="dk1"/>
                </a:solidFill>
                <a:latin typeface="Calibri"/>
                <a:ea typeface="Calibri"/>
                <a:cs typeface="Calibri"/>
                <a:sym typeface="Calibri"/>
              </a:rPr>
              <a:t>’ in October 1962.  Finally, Kennedy’s tactics of a </a:t>
            </a:r>
            <a:r>
              <a:rPr b="1" i="0" lang="en-GB" sz="1100" u="none" cap="none" strike="noStrike">
                <a:solidFill>
                  <a:schemeClr val="dk1"/>
                </a:solidFill>
                <a:latin typeface="Calibri"/>
                <a:ea typeface="Calibri"/>
                <a:cs typeface="Calibri"/>
                <a:sym typeface="Calibri"/>
              </a:rPr>
              <a:t>naval blockade </a:t>
            </a:r>
            <a:r>
              <a:rPr b="0" i="0" lang="en-GB" sz="1100" u="none" cap="none" strike="noStrike">
                <a:solidFill>
                  <a:schemeClr val="dk1"/>
                </a:solidFill>
                <a:latin typeface="Calibri"/>
                <a:ea typeface="Calibri"/>
                <a:cs typeface="Calibri"/>
                <a:sym typeface="Calibri"/>
              </a:rPr>
              <a:t>against the Soviet Ships was successful.  However, this did not stop the rising tension around the world that a nuclear war would start.</a:t>
            </a:r>
            <a:endParaRPr b="0" i="0" sz="1400" u="none" cap="none" strike="noStrike">
              <a:solidFill>
                <a:srgbClr val="000000"/>
              </a:solidFill>
              <a:latin typeface="Arial"/>
              <a:ea typeface="Arial"/>
              <a:cs typeface="Arial"/>
              <a:sym typeface="Arial"/>
            </a:endParaRPr>
          </a:p>
        </p:txBody>
      </p:sp>
      <p:sp>
        <p:nvSpPr>
          <p:cNvPr id="353" name="Google Shape;353;g29758d402d9_0_0"/>
          <p:cNvSpPr txBox="1"/>
          <p:nvPr/>
        </p:nvSpPr>
        <p:spPr>
          <a:xfrm>
            <a:off x="2963501" y="3023336"/>
            <a:ext cx="2637000" cy="24627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Any </a:t>
            </a:r>
            <a:r>
              <a:rPr b="1" i="0" lang="en-GB" sz="1100" u="none" cap="none" strike="noStrike">
                <a:solidFill>
                  <a:schemeClr val="dk1"/>
                </a:solidFill>
                <a:latin typeface="Calibri"/>
                <a:ea typeface="Calibri"/>
                <a:cs typeface="Calibri"/>
                <a:sym typeface="Calibri"/>
              </a:rPr>
              <a:t>land</a:t>
            </a:r>
            <a:r>
              <a:rPr b="0" i="0" lang="en-GB" sz="1100" u="none" cap="none" strike="noStrike">
                <a:solidFill>
                  <a:schemeClr val="dk1"/>
                </a:solidFill>
                <a:latin typeface="Calibri"/>
                <a:ea typeface="Calibri"/>
                <a:cs typeface="Calibri"/>
                <a:sym typeface="Calibri"/>
              </a:rPr>
              <a:t> owned by the Americans in Cuba, was taken away from them and taken under the control of the Cuban government.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Fidel Castro had then started putting </a:t>
            </a:r>
            <a:r>
              <a:rPr b="1" i="0" lang="en-GB" sz="1100" u="none" cap="none" strike="noStrike">
                <a:solidFill>
                  <a:schemeClr val="dk1"/>
                </a:solidFill>
                <a:latin typeface="Calibri"/>
                <a:ea typeface="Calibri"/>
                <a:cs typeface="Calibri"/>
                <a:sym typeface="Calibri"/>
              </a:rPr>
              <a:t>communists </a:t>
            </a:r>
            <a:r>
              <a:rPr b="0" i="0" lang="en-GB" sz="1100" u="none" cap="none" strike="noStrike">
                <a:solidFill>
                  <a:schemeClr val="dk1"/>
                </a:solidFill>
                <a:latin typeface="Calibri"/>
                <a:ea typeface="Calibri"/>
                <a:cs typeface="Calibri"/>
                <a:sym typeface="Calibri"/>
              </a:rPr>
              <a:t>into his government. Castro then made an </a:t>
            </a:r>
            <a:r>
              <a:rPr b="1" i="0" lang="en-GB" sz="1100" u="none" cap="none" strike="noStrike">
                <a:solidFill>
                  <a:schemeClr val="dk1"/>
                </a:solidFill>
                <a:latin typeface="Calibri"/>
                <a:ea typeface="Calibri"/>
                <a:cs typeface="Calibri"/>
                <a:sym typeface="Calibri"/>
              </a:rPr>
              <a:t>agreement with</a:t>
            </a:r>
            <a:r>
              <a:rPr b="0" i="0" lang="en-GB" sz="1100" u="none" cap="none" strike="noStrike">
                <a:solidFill>
                  <a:schemeClr val="dk1"/>
                </a:solidFill>
                <a:latin typeface="Calibri"/>
                <a:ea typeface="Calibri"/>
                <a:cs typeface="Calibri"/>
                <a:sym typeface="Calibri"/>
              </a:rPr>
              <a:t> </a:t>
            </a:r>
            <a:r>
              <a:rPr b="1" i="0" lang="en-GB" sz="1100" u="none" cap="none" strike="noStrike">
                <a:solidFill>
                  <a:schemeClr val="dk1"/>
                </a:solidFill>
                <a:latin typeface="Calibri"/>
                <a:ea typeface="Calibri"/>
                <a:cs typeface="Calibri"/>
                <a:sym typeface="Calibri"/>
              </a:rPr>
              <a:t>Khrushchev </a:t>
            </a:r>
            <a:r>
              <a:rPr b="0" i="0" lang="en-GB" sz="1100" u="none" cap="none" strike="noStrike">
                <a:solidFill>
                  <a:schemeClr val="dk1"/>
                </a:solidFill>
                <a:latin typeface="Calibri"/>
                <a:ea typeface="Calibri"/>
                <a:cs typeface="Calibri"/>
                <a:sym typeface="Calibri"/>
              </a:rPr>
              <a:t>in the Soviet Union in 1960.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The Soviets agreed to buy </a:t>
            </a:r>
            <a:r>
              <a:rPr b="1" i="0" lang="en-GB" sz="1100" u="none" cap="none" strike="noStrike">
                <a:solidFill>
                  <a:schemeClr val="dk1"/>
                </a:solidFill>
                <a:latin typeface="Calibri"/>
                <a:ea typeface="Calibri"/>
                <a:cs typeface="Calibri"/>
                <a:sym typeface="Calibri"/>
              </a:rPr>
              <a:t>Cuban sugar</a:t>
            </a:r>
            <a:r>
              <a:rPr b="0" i="0" lang="en-GB" sz="1100" u="none" cap="none" strike="noStrike">
                <a:solidFill>
                  <a:schemeClr val="dk1"/>
                </a:solidFill>
                <a:latin typeface="Calibri"/>
                <a:ea typeface="Calibri"/>
                <a:cs typeface="Calibri"/>
                <a:sym typeface="Calibri"/>
              </a:rPr>
              <a:t> in return for giving Cuba </a:t>
            </a:r>
            <a:r>
              <a:rPr b="1" i="0" lang="en-GB" sz="1100" u="none" cap="none" strike="noStrike">
                <a:solidFill>
                  <a:schemeClr val="dk1"/>
                </a:solidFill>
                <a:latin typeface="Calibri"/>
                <a:ea typeface="Calibri"/>
                <a:cs typeface="Calibri"/>
                <a:sym typeface="Calibri"/>
              </a:rPr>
              <a:t>economic aid</a:t>
            </a:r>
            <a:r>
              <a:rPr b="0" i="0" lang="en-GB" sz="11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There was a </a:t>
            </a:r>
            <a:r>
              <a:rPr b="1" i="0" lang="en-GB" sz="1100" u="none" cap="none" strike="noStrike">
                <a:solidFill>
                  <a:schemeClr val="dk1"/>
                </a:solidFill>
                <a:latin typeface="Calibri"/>
                <a:ea typeface="Calibri"/>
                <a:cs typeface="Calibri"/>
                <a:sym typeface="Calibri"/>
              </a:rPr>
              <a:t>secret agreement</a:t>
            </a:r>
            <a:r>
              <a:rPr b="0" i="0" lang="en-GB" sz="1100" u="none" cap="none" strike="noStrike">
                <a:solidFill>
                  <a:schemeClr val="dk1"/>
                </a:solidFill>
                <a:latin typeface="Calibri"/>
                <a:ea typeface="Calibri"/>
                <a:cs typeface="Calibri"/>
                <a:sym typeface="Calibri"/>
              </a:rPr>
              <a:t> between Cuba and the Soviet Union that meant Cuba would allow </a:t>
            </a:r>
            <a:r>
              <a:rPr b="1" i="0" lang="en-GB" sz="1100" u="none" cap="none" strike="noStrike">
                <a:solidFill>
                  <a:schemeClr val="dk1"/>
                </a:solidFill>
                <a:latin typeface="Calibri"/>
                <a:ea typeface="Calibri"/>
                <a:cs typeface="Calibri"/>
                <a:sym typeface="Calibri"/>
              </a:rPr>
              <a:t>weapons</a:t>
            </a:r>
            <a:r>
              <a:rPr b="0" i="0" lang="en-GB" sz="1100" u="none" cap="none" strike="noStrike">
                <a:solidFill>
                  <a:schemeClr val="dk1"/>
                </a:solidFill>
                <a:latin typeface="Calibri"/>
                <a:ea typeface="Calibri"/>
                <a:cs typeface="Calibri"/>
                <a:sym typeface="Calibri"/>
              </a:rPr>
              <a:t> from the Soviet Union to be based in Cuba.</a:t>
            </a:r>
            <a:endParaRPr b="1" i="0" sz="700" u="sng" cap="none" strike="noStrike">
              <a:solidFill>
                <a:schemeClr val="dk1"/>
              </a:solidFill>
              <a:latin typeface="Calibri"/>
              <a:ea typeface="Calibri"/>
              <a:cs typeface="Calibri"/>
              <a:sym typeface="Calibri"/>
            </a:endParaRPr>
          </a:p>
        </p:txBody>
      </p:sp>
      <p:sp>
        <p:nvSpPr>
          <p:cNvPr id="354" name="Google Shape;354;g29758d402d9_0_0"/>
          <p:cNvSpPr txBox="1"/>
          <p:nvPr/>
        </p:nvSpPr>
        <p:spPr>
          <a:xfrm>
            <a:off x="5689600" y="3023336"/>
            <a:ext cx="1860300" cy="26322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A </a:t>
            </a:r>
            <a:r>
              <a:rPr b="1" i="0" lang="en-GB" sz="1100" u="none" cap="none" strike="noStrike">
                <a:solidFill>
                  <a:schemeClr val="dk1"/>
                </a:solidFill>
                <a:latin typeface="Calibri"/>
                <a:ea typeface="Calibri"/>
                <a:cs typeface="Calibri"/>
                <a:sym typeface="Calibri"/>
              </a:rPr>
              <a:t>Communist government </a:t>
            </a:r>
            <a:r>
              <a:rPr b="0" i="0" lang="en-GB" sz="1100" u="none" cap="none" strike="noStrike">
                <a:solidFill>
                  <a:schemeClr val="dk1"/>
                </a:solidFill>
                <a:latin typeface="Calibri"/>
                <a:ea typeface="Calibri"/>
                <a:cs typeface="Calibri"/>
                <a:sym typeface="Calibri"/>
              </a:rPr>
              <a:t>was now being created just 145 miles away from the USA.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Eisenhower banned all trade with Cuba in 1960 and then all political relationships with Cuba were ended in 1961. The relationship between the two countries worsened.</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America believed they needed to do something to stop the influence of the Soviet Union in Cuba.</a:t>
            </a:r>
            <a:endParaRPr b="1" i="0" sz="700" u="sng" cap="none" strike="noStrike">
              <a:solidFill>
                <a:schemeClr val="dk1"/>
              </a:solidFill>
              <a:latin typeface="Calibri"/>
              <a:ea typeface="Calibri"/>
              <a:cs typeface="Calibri"/>
              <a:sym typeface="Calibri"/>
            </a:endParaRPr>
          </a:p>
        </p:txBody>
      </p:sp>
      <p:sp>
        <p:nvSpPr>
          <p:cNvPr id="355" name="Google Shape;355;g29758d402d9_0_0"/>
          <p:cNvSpPr txBox="1"/>
          <p:nvPr/>
        </p:nvSpPr>
        <p:spPr>
          <a:xfrm>
            <a:off x="7638895" y="3008400"/>
            <a:ext cx="2206200" cy="38172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Newly elected President Kennedy did not want Cuba being Communist due to how close it was to the USA.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He agreed to a plan by the CIA to launch an invasion into Cuba to overthrow (remove) Castro from power.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They planned to use ex-Cuban citizens to do this so it </a:t>
            </a:r>
            <a:r>
              <a:rPr b="1" i="0" lang="en-GB" sz="1100" u="none" cap="none" strike="noStrike">
                <a:solidFill>
                  <a:schemeClr val="dk1"/>
                </a:solidFill>
                <a:latin typeface="Calibri"/>
                <a:ea typeface="Calibri"/>
                <a:cs typeface="Calibri"/>
                <a:sym typeface="Calibri"/>
              </a:rPr>
              <a:t>looked like </a:t>
            </a:r>
            <a:r>
              <a:rPr b="0" i="0" lang="en-GB" sz="1100" u="none" cap="none" strike="noStrike">
                <a:solidFill>
                  <a:schemeClr val="dk1"/>
                </a:solidFill>
                <a:latin typeface="Calibri"/>
                <a:ea typeface="Calibri"/>
                <a:cs typeface="Calibri"/>
                <a:sym typeface="Calibri"/>
              </a:rPr>
              <a:t>a Cuban revolution not an attack by the USA. This way, the USA would say they were not involved.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WHAT HAPPENED?</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In April 1961, 1,400 ex-Cuban exiles invaded at a location known as ‘</a:t>
            </a:r>
            <a:r>
              <a:rPr b="1" i="0" lang="en-GB" sz="1100" u="none" cap="none" strike="noStrike">
                <a:solidFill>
                  <a:schemeClr val="dk1"/>
                </a:solidFill>
                <a:latin typeface="Calibri"/>
                <a:ea typeface="Calibri"/>
                <a:cs typeface="Calibri"/>
                <a:sym typeface="Calibri"/>
              </a:rPr>
              <a:t>The Bay of Pigs</a:t>
            </a:r>
            <a:r>
              <a:rPr b="0" i="0" lang="en-GB" sz="1100" u="none" cap="none" strike="noStrike">
                <a:solidFill>
                  <a:schemeClr val="dk1"/>
                </a:solidFill>
                <a:latin typeface="Calibri"/>
                <a:ea typeface="Calibri"/>
                <a:cs typeface="Calibri"/>
                <a:sym typeface="Calibri"/>
              </a:rPr>
              <a:t>’ in Cuba.</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They aimed to remove Fidel Castro and put a US friendly government back in charge.</a:t>
            </a:r>
            <a:endParaRPr b="1" i="0" sz="200" u="sng" cap="none" strike="noStrike">
              <a:solidFill>
                <a:schemeClr val="dk1"/>
              </a:solidFill>
              <a:latin typeface="Calibri"/>
              <a:ea typeface="Calibri"/>
              <a:cs typeface="Calibri"/>
              <a:sym typeface="Calibri"/>
            </a:endParaRPr>
          </a:p>
        </p:txBody>
      </p:sp>
      <p:sp>
        <p:nvSpPr>
          <p:cNvPr id="356" name="Google Shape;356;g29758d402d9_0_0"/>
          <p:cNvSpPr txBox="1"/>
          <p:nvPr/>
        </p:nvSpPr>
        <p:spPr>
          <a:xfrm>
            <a:off x="9932324" y="3008400"/>
            <a:ext cx="2170200" cy="26322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The attempted revolution failed. The ex-Cuban soldiers had </a:t>
            </a:r>
            <a:r>
              <a:rPr b="1" i="0" lang="en-GB" sz="1100" u="none" cap="none" strike="noStrike">
                <a:solidFill>
                  <a:schemeClr val="dk1"/>
                </a:solidFill>
                <a:latin typeface="Calibri"/>
                <a:ea typeface="Calibri"/>
                <a:cs typeface="Calibri"/>
                <a:sym typeface="Calibri"/>
              </a:rPr>
              <a:t>little military experience</a:t>
            </a:r>
            <a:r>
              <a:rPr b="0" i="0" lang="en-GB" sz="11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The USA were not able to use their </a:t>
            </a:r>
            <a:r>
              <a:rPr b="1" i="0" lang="en-GB" sz="1100" u="none" cap="none" strike="noStrike">
                <a:solidFill>
                  <a:schemeClr val="dk1"/>
                </a:solidFill>
                <a:latin typeface="Calibri"/>
                <a:ea typeface="Calibri"/>
                <a:cs typeface="Calibri"/>
                <a:sym typeface="Calibri"/>
              </a:rPr>
              <a:t>own military</a:t>
            </a:r>
            <a:r>
              <a:rPr b="0" i="0" lang="en-GB" sz="1100" u="none" cap="none" strike="noStrike">
                <a:solidFill>
                  <a:schemeClr val="dk1"/>
                </a:solidFill>
                <a:latin typeface="Calibri"/>
                <a:ea typeface="Calibri"/>
                <a:cs typeface="Calibri"/>
                <a:sym typeface="Calibri"/>
              </a:rPr>
              <a:t> in support as they needed it to look like a Cuban revolution.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1" i="0" lang="en-GB" sz="1100" u="none" cap="none" strike="noStrike">
                <a:solidFill>
                  <a:schemeClr val="dk1"/>
                </a:solidFill>
                <a:latin typeface="Calibri"/>
                <a:ea typeface="Calibri"/>
                <a:cs typeface="Calibri"/>
                <a:sym typeface="Calibri"/>
              </a:rPr>
              <a:t>Castro found out</a:t>
            </a:r>
            <a:r>
              <a:rPr b="0" i="0" lang="en-GB" sz="1100" u="none" cap="none" strike="noStrike">
                <a:solidFill>
                  <a:schemeClr val="dk1"/>
                </a:solidFill>
                <a:latin typeface="Calibri"/>
                <a:ea typeface="Calibri"/>
                <a:cs typeface="Calibri"/>
                <a:sym typeface="Calibri"/>
              </a:rPr>
              <a:t> about the invasion plans and he had 20,000 Cuban soldiers waiting to fight off the 1,400 Cuban exiles.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1" i="0" lang="en-GB" sz="1100" u="none" cap="none" strike="noStrike">
                <a:solidFill>
                  <a:schemeClr val="dk1"/>
                </a:solidFill>
                <a:latin typeface="Calibri"/>
                <a:ea typeface="Calibri"/>
                <a:cs typeface="Calibri"/>
                <a:sym typeface="Calibri"/>
              </a:rPr>
              <a:t>Most ordinary Cuban people</a:t>
            </a:r>
            <a:r>
              <a:rPr b="0" i="0" lang="en-GB" sz="1100" u="none" cap="none" strike="noStrike">
                <a:solidFill>
                  <a:schemeClr val="dk1"/>
                </a:solidFill>
                <a:latin typeface="Calibri"/>
                <a:ea typeface="Calibri"/>
                <a:cs typeface="Calibri"/>
                <a:sym typeface="Calibri"/>
              </a:rPr>
              <a:t> did not support the USA and so did not help with the invasion.</a:t>
            </a:r>
            <a:endParaRPr b="1" i="0" sz="700" u="sng" cap="none" strike="noStrike">
              <a:solidFill>
                <a:schemeClr val="dk1"/>
              </a:solidFill>
              <a:latin typeface="Calibri"/>
              <a:ea typeface="Calibri"/>
              <a:cs typeface="Calibri"/>
              <a:sym typeface="Calibri"/>
            </a:endParaRPr>
          </a:p>
        </p:txBody>
      </p:sp>
      <p:sp>
        <p:nvSpPr>
          <p:cNvPr id="357" name="Google Shape;357;g29758d402d9_0_0"/>
          <p:cNvSpPr/>
          <p:nvPr/>
        </p:nvSpPr>
        <p:spPr>
          <a:xfrm>
            <a:off x="4395256" y="161186"/>
            <a:ext cx="295200" cy="211800"/>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8" name="Google Shape;358;g29758d402d9_0_0"/>
          <p:cNvSpPr/>
          <p:nvPr/>
        </p:nvSpPr>
        <p:spPr>
          <a:xfrm>
            <a:off x="7032776" y="169081"/>
            <a:ext cx="318300" cy="204000"/>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9" name="Google Shape;359;g29758d402d9_0_0"/>
          <p:cNvSpPr/>
          <p:nvPr/>
        </p:nvSpPr>
        <p:spPr>
          <a:xfrm>
            <a:off x="105878" y="2087199"/>
            <a:ext cx="12007800" cy="285900"/>
          </a:xfrm>
          <a:prstGeom prst="rightArrow">
            <a:avLst>
              <a:gd fmla="val 50000" name="adj1"/>
              <a:gd fmla="val 97778"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0" name="Google Shape;360;g29758d402d9_0_0"/>
          <p:cNvSpPr/>
          <p:nvPr/>
        </p:nvSpPr>
        <p:spPr>
          <a:xfrm>
            <a:off x="2489148" y="2044853"/>
            <a:ext cx="7241118" cy="369332"/>
          </a:xfrm>
          <a:custGeom>
            <a:rect b="b" l="l" r="r" t="t"/>
            <a:pathLst>
              <a:path extrusionOk="0" fill="none" h="369332" w="7241118">
                <a:moveTo>
                  <a:pt x="0" y="0"/>
                </a:moveTo>
                <a:cubicBezTo>
                  <a:pt x="174659" y="2704"/>
                  <a:pt x="414438" y="34938"/>
                  <a:pt x="803106" y="0"/>
                </a:cubicBezTo>
                <a:cubicBezTo>
                  <a:pt x="1191774" y="-34938"/>
                  <a:pt x="1160297" y="13594"/>
                  <a:pt x="1388978" y="0"/>
                </a:cubicBezTo>
                <a:cubicBezTo>
                  <a:pt x="1617659" y="-13594"/>
                  <a:pt x="1842516" y="-2099"/>
                  <a:pt x="2047262" y="0"/>
                </a:cubicBezTo>
                <a:cubicBezTo>
                  <a:pt x="2252008" y="2099"/>
                  <a:pt x="2416259" y="-6726"/>
                  <a:pt x="2777956" y="0"/>
                </a:cubicBezTo>
                <a:cubicBezTo>
                  <a:pt x="3139653" y="6726"/>
                  <a:pt x="3332531" y="-10361"/>
                  <a:pt x="3581062" y="0"/>
                </a:cubicBezTo>
                <a:cubicBezTo>
                  <a:pt x="3829593" y="10361"/>
                  <a:pt x="4187823" y="10466"/>
                  <a:pt x="4384168" y="0"/>
                </a:cubicBezTo>
                <a:cubicBezTo>
                  <a:pt x="4580513" y="-10466"/>
                  <a:pt x="4773026" y="-13178"/>
                  <a:pt x="4897629" y="0"/>
                </a:cubicBezTo>
                <a:cubicBezTo>
                  <a:pt x="5022232" y="13178"/>
                  <a:pt x="5241457" y="-10163"/>
                  <a:pt x="5338679" y="0"/>
                </a:cubicBezTo>
                <a:cubicBezTo>
                  <a:pt x="5435901" y="10163"/>
                  <a:pt x="5967040" y="30472"/>
                  <a:pt x="6141785" y="0"/>
                </a:cubicBezTo>
                <a:cubicBezTo>
                  <a:pt x="6316530" y="-30472"/>
                  <a:pt x="6923225" y="-54075"/>
                  <a:pt x="7241118" y="0"/>
                </a:cubicBezTo>
                <a:cubicBezTo>
                  <a:pt x="7247103" y="147593"/>
                  <a:pt x="7256627" y="267305"/>
                  <a:pt x="7241118" y="369332"/>
                </a:cubicBezTo>
                <a:cubicBezTo>
                  <a:pt x="6887799" y="362904"/>
                  <a:pt x="6754999" y="357435"/>
                  <a:pt x="6438012" y="369332"/>
                </a:cubicBezTo>
                <a:cubicBezTo>
                  <a:pt x="6121025" y="381229"/>
                  <a:pt x="6132730" y="374709"/>
                  <a:pt x="5996962" y="369332"/>
                </a:cubicBezTo>
                <a:cubicBezTo>
                  <a:pt x="5861194" y="363956"/>
                  <a:pt x="5564712" y="337005"/>
                  <a:pt x="5193856" y="369332"/>
                </a:cubicBezTo>
                <a:cubicBezTo>
                  <a:pt x="4823000" y="401659"/>
                  <a:pt x="4815459" y="387874"/>
                  <a:pt x="4680395" y="369332"/>
                </a:cubicBezTo>
                <a:cubicBezTo>
                  <a:pt x="4545331" y="350790"/>
                  <a:pt x="4249242" y="360293"/>
                  <a:pt x="4094523" y="369332"/>
                </a:cubicBezTo>
                <a:cubicBezTo>
                  <a:pt x="3939804" y="378371"/>
                  <a:pt x="3578952" y="364839"/>
                  <a:pt x="3291417" y="369332"/>
                </a:cubicBezTo>
                <a:cubicBezTo>
                  <a:pt x="3003882" y="373825"/>
                  <a:pt x="2949655" y="373335"/>
                  <a:pt x="2850367" y="369332"/>
                </a:cubicBezTo>
                <a:cubicBezTo>
                  <a:pt x="2751079" y="365330"/>
                  <a:pt x="2373385" y="387914"/>
                  <a:pt x="2047262" y="369332"/>
                </a:cubicBezTo>
                <a:cubicBezTo>
                  <a:pt x="1721139" y="350750"/>
                  <a:pt x="1546356" y="398251"/>
                  <a:pt x="1388978" y="369332"/>
                </a:cubicBezTo>
                <a:cubicBezTo>
                  <a:pt x="1231600" y="340413"/>
                  <a:pt x="996169" y="380236"/>
                  <a:pt x="803106" y="369332"/>
                </a:cubicBezTo>
                <a:cubicBezTo>
                  <a:pt x="610043" y="358428"/>
                  <a:pt x="179049" y="387055"/>
                  <a:pt x="0" y="369332"/>
                </a:cubicBezTo>
                <a:cubicBezTo>
                  <a:pt x="219" y="269361"/>
                  <a:pt x="-4766" y="152953"/>
                  <a:pt x="0" y="0"/>
                </a:cubicBezTo>
                <a:close/>
              </a:path>
              <a:path extrusionOk="0" h="369332" w="7241118">
                <a:moveTo>
                  <a:pt x="0" y="0"/>
                </a:moveTo>
                <a:cubicBezTo>
                  <a:pt x="140687" y="23283"/>
                  <a:pt x="462419" y="12990"/>
                  <a:pt x="585872" y="0"/>
                </a:cubicBezTo>
                <a:cubicBezTo>
                  <a:pt x="709325" y="-12990"/>
                  <a:pt x="1144821" y="21855"/>
                  <a:pt x="1388978" y="0"/>
                </a:cubicBezTo>
                <a:cubicBezTo>
                  <a:pt x="1633135" y="-21855"/>
                  <a:pt x="1906369" y="-27202"/>
                  <a:pt x="2192084" y="0"/>
                </a:cubicBezTo>
                <a:cubicBezTo>
                  <a:pt x="2477799" y="27202"/>
                  <a:pt x="2650380" y="-1455"/>
                  <a:pt x="2777956" y="0"/>
                </a:cubicBezTo>
                <a:cubicBezTo>
                  <a:pt x="2905532" y="1455"/>
                  <a:pt x="3144538" y="3469"/>
                  <a:pt x="3291417" y="0"/>
                </a:cubicBezTo>
                <a:cubicBezTo>
                  <a:pt x="3438296" y="-3469"/>
                  <a:pt x="3628911" y="1052"/>
                  <a:pt x="3732467" y="0"/>
                </a:cubicBezTo>
                <a:cubicBezTo>
                  <a:pt x="3836023" y="-1052"/>
                  <a:pt x="4063383" y="-6872"/>
                  <a:pt x="4245928" y="0"/>
                </a:cubicBezTo>
                <a:cubicBezTo>
                  <a:pt x="4428473" y="6872"/>
                  <a:pt x="4643374" y="2321"/>
                  <a:pt x="4976623" y="0"/>
                </a:cubicBezTo>
                <a:cubicBezTo>
                  <a:pt x="5309873" y="-2321"/>
                  <a:pt x="5573460" y="29079"/>
                  <a:pt x="5779729" y="0"/>
                </a:cubicBezTo>
                <a:cubicBezTo>
                  <a:pt x="5985998" y="-29079"/>
                  <a:pt x="6119211" y="11797"/>
                  <a:pt x="6220779" y="0"/>
                </a:cubicBezTo>
                <a:cubicBezTo>
                  <a:pt x="6322347" y="-11797"/>
                  <a:pt x="6560636" y="-7504"/>
                  <a:pt x="6661829" y="0"/>
                </a:cubicBezTo>
                <a:cubicBezTo>
                  <a:pt x="6763022" y="7504"/>
                  <a:pt x="7011346" y="7218"/>
                  <a:pt x="7241118" y="0"/>
                </a:cubicBezTo>
                <a:cubicBezTo>
                  <a:pt x="7244150" y="128356"/>
                  <a:pt x="7241638" y="293669"/>
                  <a:pt x="7241118" y="369332"/>
                </a:cubicBezTo>
                <a:cubicBezTo>
                  <a:pt x="7047123" y="371549"/>
                  <a:pt x="6806708" y="404563"/>
                  <a:pt x="6510423" y="369332"/>
                </a:cubicBezTo>
                <a:cubicBezTo>
                  <a:pt x="6214138" y="334101"/>
                  <a:pt x="6195736" y="379208"/>
                  <a:pt x="5996962" y="369332"/>
                </a:cubicBezTo>
                <a:cubicBezTo>
                  <a:pt x="5798188" y="359456"/>
                  <a:pt x="5743318" y="349792"/>
                  <a:pt x="5555912" y="369332"/>
                </a:cubicBezTo>
                <a:cubicBezTo>
                  <a:pt x="5368506" y="388873"/>
                  <a:pt x="5136181" y="348860"/>
                  <a:pt x="4897629" y="369332"/>
                </a:cubicBezTo>
                <a:cubicBezTo>
                  <a:pt x="4659077" y="389804"/>
                  <a:pt x="4466704" y="363817"/>
                  <a:pt x="4311757" y="369332"/>
                </a:cubicBezTo>
                <a:cubicBezTo>
                  <a:pt x="4156810" y="374847"/>
                  <a:pt x="3924364" y="399198"/>
                  <a:pt x="3653473" y="369332"/>
                </a:cubicBezTo>
                <a:cubicBezTo>
                  <a:pt x="3382582" y="339466"/>
                  <a:pt x="3423495" y="383602"/>
                  <a:pt x="3212423" y="369332"/>
                </a:cubicBezTo>
                <a:cubicBezTo>
                  <a:pt x="3001351" y="355063"/>
                  <a:pt x="2892203" y="383859"/>
                  <a:pt x="2771373" y="369332"/>
                </a:cubicBezTo>
                <a:cubicBezTo>
                  <a:pt x="2650543" y="354806"/>
                  <a:pt x="2445631" y="386298"/>
                  <a:pt x="2257912" y="369332"/>
                </a:cubicBezTo>
                <a:cubicBezTo>
                  <a:pt x="2070193" y="352366"/>
                  <a:pt x="1880083" y="358091"/>
                  <a:pt x="1527218" y="369332"/>
                </a:cubicBezTo>
                <a:cubicBezTo>
                  <a:pt x="1174353" y="380573"/>
                  <a:pt x="1227681" y="372757"/>
                  <a:pt x="1086168" y="369332"/>
                </a:cubicBezTo>
                <a:cubicBezTo>
                  <a:pt x="944655" y="365908"/>
                  <a:pt x="511733" y="379654"/>
                  <a:pt x="0" y="369332"/>
                </a:cubicBezTo>
                <a:cubicBezTo>
                  <a:pt x="-2327" y="199791"/>
                  <a:pt x="7970" y="146325"/>
                  <a:pt x="0" y="0"/>
                </a:cubicBezTo>
                <a:close/>
              </a:path>
            </a:pathLst>
          </a:cu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The NARRATIVE of the events that led to the Cuban Missile Crisis in 1962</a:t>
            </a:r>
            <a:endParaRPr b="0" i="0" sz="1400" u="none" cap="none" strike="noStrike">
              <a:solidFill>
                <a:srgbClr val="000000"/>
              </a:solidFill>
              <a:latin typeface="Arial"/>
              <a:ea typeface="Arial"/>
              <a:cs typeface="Arial"/>
              <a:sym typeface="Arial"/>
            </a:endParaRPr>
          </a:p>
        </p:txBody>
      </p:sp>
      <p:sp>
        <p:nvSpPr>
          <p:cNvPr id="361" name="Google Shape;361;g29758d402d9_0_0"/>
          <p:cNvSpPr txBox="1"/>
          <p:nvPr/>
        </p:nvSpPr>
        <p:spPr>
          <a:xfrm>
            <a:off x="2963501" y="2530893"/>
            <a:ext cx="2637000" cy="492600"/>
          </a:xfrm>
          <a:prstGeom prst="rect">
            <a:avLst/>
          </a:prstGeom>
          <a:solidFill>
            <a:srgbClr val="D8E2F3"/>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STEP 2: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Cuba allies with the USSR</a:t>
            </a:r>
            <a:endParaRPr b="0" i="0" sz="1400" u="none" cap="none" strike="noStrike">
              <a:solidFill>
                <a:srgbClr val="000000"/>
              </a:solidFill>
              <a:latin typeface="Arial"/>
              <a:ea typeface="Arial"/>
              <a:cs typeface="Arial"/>
              <a:sym typeface="Arial"/>
            </a:endParaRPr>
          </a:p>
        </p:txBody>
      </p:sp>
      <p:sp>
        <p:nvSpPr>
          <p:cNvPr id="362" name="Google Shape;362;g29758d402d9_0_0"/>
          <p:cNvSpPr txBox="1"/>
          <p:nvPr/>
        </p:nvSpPr>
        <p:spPr>
          <a:xfrm>
            <a:off x="5689600" y="2530893"/>
            <a:ext cx="1860300" cy="492600"/>
          </a:xfrm>
          <a:prstGeom prst="rect">
            <a:avLst/>
          </a:prstGeom>
          <a:solidFill>
            <a:srgbClr val="D8E2F3"/>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STEP 3: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The US becomes worried</a:t>
            </a:r>
            <a:endParaRPr b="0" i="0" sz="1400" u="none" cap="none" strike="noStrike">
              <a:solidFill>
                <a:srgbClr val="000000"/>
              </a:solidFill>
              <a:latin typeface="Arial"/>
              <a:ea typeface="Arial"/>
              <a:cs typeface="Arial"/>
              <a:sym typeface="Arial"/>
            </a:endParaRPr>
          </a:p>
        </p:txBody>
      </p:sp>
      <p:sp>
        <p:nvSpPr>
          <p:cNvPr id="363" name="Google Shape;363;g29758d402d9_0_0"/>
          <p:cNvSpPr txBox="1"/>
          <p:nvPr/>
        </p:nvSpPr>
        <p:spPr>
          <a:xfrm>
            <a:off x="7638324" y="2515957"/>
            <a:ext cx="2206200" cy="492600"/>
          </a:xfrm>
          <a:prstGeom prst="rect">
            <a:avLst/>
          </a:prstGeom>
          <a:solidFill>
            <a:srgbClr val="D8E2F3"/>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STEP 4: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The Bay of Pigs (1961)</a:t>
            </a:r>
            <a:endParaRPr b="0" i="0" sz="1400" u="none" cap="none" strike="noStrike">
              <a:solidFill>
                <a:srgbClr val="000000"/>
              </a:solidFill>
              <a:latin typeface="Arial"/>
              <a:ea typeface="Arial"/>
              <a:cs typeface="Arial"/>
              <a:sym typeface="Arial"/>
            </a:endParaRPr>
          </a:p>
        </p:txBody>
      </p:sp>
      <p:sp>
        <p:nvSpPr>
          <p:cNvPr id="364" name="Google Shape;364;g29758d402d9_0_0"/>
          <p:cNvSpPr txBox="1"/>
          <p:nvPr/>
        </p:nvSpPr>
        <p:spPr>
          <a:xfrm>
            <a:off x="9932895" y="2515957"/>
            <a:ext cx="2180700" cy="492600"/>
          </a:xfrm>
          <a:prstGeom prst="rect">
            <a:avLst/>
          </a:prstGeom>
          <a:solidFill>
            <a:srgbClr val="D8E2F3"/>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STEP 5: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The Bay of Pigs Failure</a:t>
            </a:r>
            <a:endParaRPr b="0" i="0" sz="1400" u="none" cap="none" strike="noStrike">
              <a:solidFill>
                <a:srgbClr val="000000"/>
              </a:solidFill>
              <a:latin typeface="Arial"/>
              <a:ea typeface="Arial"/>
              <a:cs typeface="Arial"/>
              <a:sym typeface="Arial"/>
            </a:endParaRPr>
          </a:p>
        </p:txBody>
      </p:sp>
      <p:pic>
        <p:nvPicPr>
          <p:cNvPr descr="Che Guevara" id="365" name="Google Shape;365;g29758d402d9_0_0"/>
          <p:cNvPicPr preferRelativeResize="0"/>
          <p:nvPr/>
        </p:nvPicPr>
        <p:blipFill rotWithShape="1">
          <a:blip r:embed="rId3">
            <a:alphaModFix/>
          </a:blip>
          <a:srcRect b="3688" l="17820" r="18533" t="0"/>
          <a:stretch/>
        </p:blipFill>
        <p:spPr>
          <a:xfrm>
            <a:off x="10952481" y="32487"/>
            <a:ext cx="1161056" cy="1940560"/>
          </a:xfrm>
          <a:prstGeom prst="rect">
            <a:avLst/>
          </a:prstGeom>
          <a:noFill/>
          <a:ln>
            <a:noFill/>
          </a:ln>
        </p:spPr>
      </p:pic>
      <p:pic>
        <p:nvPicPr>
          <p:cNvPr descr="Flag of Cuba" id="366" name="Google Shape;366;g29758d402d9_0_0"/>
          <p:cNvPicPr preferRelativeResize="0"/>
          <p:nvPr/>
        </p:nvPicPr>
        <p:blipFill rotWithShape="1">
          <a:blip r:embed="rId4">
            <a:alphaModFix/>
          </a:blip>
          <a:srcRect b="12101" l="0" r="0" t="14686"/>
          <a:stretch/>
        </p:blipFill>
        <p:spPr>
          <a:xfrm>
            <a:off x="182880" y="5485550"/>
            <a:ext cx="2604340" cy="1326014"/>
          </a:xfrm>
          <a:prstGeom prst="rect">
            <a:avLst/>
          </a:prstGeom>
          <a:noFill/>
          <a:ln>
            <a:noFill/>
          </a:ln>
        </p:spPr>
      </p:pic>
      <p:sp>
        <p:nvSpPr>
          <p:cNvPr id="367" name="Google Shape;367;g29758d402d9_0_0"/>
          <p:cNvSpPr txBox="1"/>
          <p:nvPr/>
        </p:nvSpPr>
        <p:spPr>
          <a:xfrm>
            <a:off x="105878" y="3023336"/>
            <a:ext cx="2764500" cy="24627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Two revolutionary leaders named </a:t>
            </a:r>
            <a:r>
              <a:rPr b="1" i="0" lang="en-GB" sz="1100" u="none" cap="none" strike="noStrike">
                <a:solidFill>
                  <a:schemeClr val="dk1"/>
                </a:solidFill>
                <a:latin typeface="Calibri"/>
                <a:ea typeface="Calibri"/>
                <a:cs typeface="Calibri"/>
                <a:sym typeface="Calibri"/>
              </a:rPr>
              <a:t>Che Guevara </a:t>
            </a:r>
            <a:r>
              <a:rPr b="0" i="0" lang="en-GB" sz="1100" u="none" cap="none" strike="noStrike">
                <a:solidFill>
                  <a:schemeClr val="dk1"/>
                </a:solidFill>
                <a:latin typeface="Calibri"/>
                <a:ea typeface="Calibri"/>
                <a:cs typeface="Calibri"/>
                <a:sym typeface="Calibri"/>
              </a:rPr>
              <a:t>and </a:t>
            </a:r>
            <a:r>
              <a:rPr b="1" i="0" lang="en-GB" sz="1100" u="none" cap="none" strike="noStrike">
                <a:solidFill>
                  <a:schemeClr val="dk1"/>
                </a:solidFill>
                <a:latin typeface="Calibri"/>
                <a:ea typeface="Calibri"/>
                <a:cs typeface="Calibri"/>
                <a:sym typeface="Calibri"/>
              </a:rPr>
              <a:t>Fidel Castro</a:t>
            </a:r>
            <a:r>
              <a:rPr b="0" i="0" lang="en-GB" sz="1100" u="none" cap="none" strike="noStrike">
                <a:solidFill>
                  <a:schemeClr val="dk1"/>
                </a:solidFill>
                <a:latin typeface="Calibri"/>
                <a:ea typeface="Calibri"/>
                <a:cs typeface="Calibri"/>
                <a:sym typeface="Calibri"/>
              </a:rPr>
              <a:t> took over Cuba in 1959.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Despite being close to America, the leaders no longer wanted anything to do with America as they hated the power and influence the USA had over Cuba.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Americans in Cuba lost the land they owned which was then given to the Cuban government.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Consequently, America became worried about </a:t>
            </a:r>
            <a:r>
              <a:rPr lang="en-GB" sz="1100">
                <a:solidFill>
                  <a:schemeClr val="dk1"/>
                </a:solidFill>
                <a:latin typeface="Calibri"/>
                <a:ea typeface="Calibri"/>
                <a:cs typeface="Calibri"/>
                <a:sym typeface="Calibri"/>
              </a:rPr>
              <a:t>losing</a:t>
            </a:r>
            <a:r>
              <a:rPr b="0" i="0" lang="en-GB" sz="1100" u="none" cap="none" strike="noStrike">
                <a:solidFill>
                  <a:schemeClr val="dk1"/>
                </a:solidFill>
                <a:latin typeface="Calibri"/>
                <a:ea typeface="Calibri"/>
                <a:cs typeface="Calibri"/>
                <a:sym typeface="Calibri"/>
              </a:rPr>
              <a:t> important business links with Cuba. A number of Americans left Cuba as they were worried about Castro.</a:t>
            </a:r>
            <a:endParaRPr b="0" i="0" sz="1400" u="none" cap="none" strike="noStrike">
              <a:solidFill>
                <a:srgbClr val="000000"/>
              </a:solidFill>
              <a:latin typeface="Arial"/>
              <a:ea typeface="Arial"/>
              <a:cs typeface="Arial"/>
              <a:sym typeface="Arial"/>
            </a:endParaRPr>
          </a:p>
        </p:txBody>
      </p:sp>
      <p:sp>
        <p:nvSpPr>
          <p:cNvPr id="368" name="Google Shape;368;g29758d402d9_0_0"/>
          <p:cNvSpPr txBox="1"/>
          <p:nvPr/>
        </p:nvSpPr>
        <p:spPr>
          <a:xfrm>
            <a:off x="109906" y="2530893"/>
            <a:ext cx="2764500" cy="492600"/>
          </a:xfrm>
          <a:prstGeom prst="rect">
            <a:avLst/>
          </a:prstGeom>
          <a:solidFill>
            <a:srgbClr val="D8E2F3"/>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STEP 1: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The Origins of the Crisis (1959)</a:t>
            </a:r>
            <a:endParaRPr b="0" i="0" sz="1400" u="none" cap="none" strike="noStrike">
              <a:solidFill>
                <a:srgbClr val="000000"/>
              </a:solidFill>
              <a:latin typeface="Arial"/>
              <a:ea typeface="Arial"/>
              <a:cs typeface="Arial"/>
              <a:sym typeface="Arial"/>
            </a:endParaRPr>
          </a:p>
        </p:txBody>
      </p:sp>
      <p:pic>
        <p:nvPicPr>
          <p:cNvPr descr="Money wads vector clip art" id="369" name="Google Shape;369;g29758d402d9_0_0"/>
          <p:cNvPicPr preferRelativeResize="0"/>
          <p:nvPr/>
        </p:nvPicPr>
        <p:blipFill rotWithShape="1">
          <a:blip r:embed="rId5">
            <a:alphaModFix/>
          </a:blip>
          <a:srcRect b="13624" l="0" r="0" t="9787"/>
          <a:stretch/>
        </p:blipFill>
        <p:spPr>
          <a:xfrm>
            <a:off x="2488372" y="5594920"/>
            <a:ext cx="1438184" cy="1082032"/>
          </a:xfrm>
          <a:prstGeom prst="rect">
            <a:avLst/>
          </a:prstGeom>
          <a:noFill/>
          <a:ln>
            <a:noFill/>
          </a:ln>
        </p:spPr>
      </p:pic>
      <p:pic>
        <p:nvPicPr>
          <p:cNvPr descr="Missile truck" id="370" name="Google Shape;370;g29758d402d9_0_0"/>
          <p:cNvPicPr preferRelativeResize="0"/>
          <p:nvPr/>
        </p:nvPicPr>
        <p:blipFill rotWithShape="1">
          <a:blip r:embed="rId6">
            <a:alphaModFix/>
          </a:blip>
          <a:srcRect b="14024" l="0" r="0" t="14017"/>
          <a:stretch/>
        </p:blipFill>
        <p:spPr>
          <a:xfrm>
            <a:off x="3647440" y="5545047"/>
            <a:ext cx="1953163" cy="1266517"/>
          </a:xfrm>
          <a:prstGeom prst="rect">
            <a:avLst/>
          </a:prstGeom>
          <a:noFill/>
          <a:ln>
            <a:noFill/>
          </a:ln>
        </p:spPr>
      </p:pic>
      <p:pic>
        <p:nvPicPr>
          <p:cNvPr descr="Worried man vector illustration" id="371" name="Google Shape;371;g29758d402d9_0_0"/>
          <p:cNvPicPr preferRelativeResize="0"/>
          <p:nvPr/>
        </p:nvPicPr>
        <p:blipFill rotWithShape="1">
          <a:blip r:embed="rId7">
            <a:alphaModFix/>
          </a:blip>
          <a:srcRect b="0" l="0" r="0" t="0"/>
          <a:stretch/>
        </p:blipFill>
        <p:spPr>
          <a:xfrm>
            <a:off x="5689600" y="5719291"/>
            <a:ext cx="1860298" cy="1071332"/>
          </a:xfrm>
          <a:prstGeom prst="rect">
            <a:avLst/>
          </a:prstGeom>
          <a:noFill/>
          <a:ln>
            <a:noFill/>
          </a:ln>
        </p:spPr>
      </p:pic>
      <p:pic>
        <p:nvPicPr>
          <p:cNvPr descr="Fidel Castro vector illustration" id="372" name="Google Shape;372;g29758d402d9_0_0"/>
          <p:cNvPicPr preferRelativeResize="0"/>
          <p:nvPr/>
        </p:nvPicPr>
        <p:blipFill rotWithShape="1">
          <a:blip r:embed="rId8">
            <a:alphaModFix/>
          </a:blip>
          <a:srcRect b="11614" l="2488" r="2155" t="22283"/>
          <a:stretch/>
        </p:blipFill>
        <p:spPr>
          <a:xfrm>
            <a:off x="9932324" y="5684517"/>
            <a:ext cx="2170276" cy="11227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3"/>
          <p:cNvSpPr txBox="1"/>
          <p:nvPr/>
        </p:nvSpPr>
        <p:spPr>
          <a:xfrm>
            <a:off x="105877" y="1689226"/>
            <a:ext cx="2157600" cy="33246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In 1962, </a:t>
            </a:r>
            <a:r>
              <a:rPr b="1" i="0" lang="en-GB" sz="1050" u="none" cap="none" strike="noStrike">
                <a:solidFill>
                  <a:schemeClr val="dk1"/>
                </a:solidFill>
                <a:latin typeface="Calibri"/>
                <a:ea typeface="Calibri"/>
                <a:cs typeface="Calibri"/>
                <a:sym typeface="Calibri"/>
              </a:rPr>
              <a:t>American spy-planes</a:t>
            </a:r>
            <a:r>
              <a:rPr b="0" i="0" lang="en-GB" sz="1050" u="none" cap="none" strike="noStrike">
                <a:solidFill>
                  <a:schemeClr val="dk1"/>
                </a:solidFill>
                <a:latin typeface="Calibri"/>
                <a:ea typeface="Calibri"/>
                <a:cs typeface="Calibri"/>
                <a:sym typeface="Calibri"/>
              </a:rPr>
              <a:t> took images of </a:t>
            </a:r>
            <a:r>
              <a:rPr b="1" i="0" lang="en-GB" sz="1050" u="none" cap="none" strike="noStrike">
                <a:solidFill>
                  <a:schemeClr val="dk1"/>
                </a:solidFill>
                <a:latin typeface="Calibri"/>
                <a:ea typeface="Calibri"/>
                <a:cs typeface="Calibri"/>
                <a:sym typeface="Calibri"/>
              </a:rPr>
              <a:t>launch pads</a:t>
            </a:r>
            <a:r>
              <a:rPr b="0" i="0" lang="en-GB" sz="1050" u="none" cap="none" strike="noStrike">
                <a:solidFill>
                  <a:schemeClr val="dk1"/>
                </a:solidFill>
                <a:latin typeface="Calibri"/>
                <a:ea typeface="Calibri"/>
                <a:cs typeface="Calibri"/>
                <a:sym typeface="Calibri"/>
              </a:rPr>
              <a:t> for medium range ballistic missiles.  These types missiles were designed to </a:t>
            </a:r>
            <a:r>
              <a:rPr b="1" i="0" lang="en-GB" sz="1050" u="none" cap="none" strike="noStrike">
                <a:solidFill>
                  <a:schemeClr val="dk1"/>
                </a:solidFill>
                <a:latin typeface="Calibri"/>
                <a:ea typeface="Calibri"/>
                <a:cs typeface="Calibri"/>
                <a:sym typeface="Calibri"/>
              </a:rPr>
              <a:t>carry nuclear weapons</a:t>
            </a:r>
            <a:r>
              <a:rPr b="0" i="0" lang="en-GB" sz="105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These could clearly cause damage to the USA if they were fired from Cuba.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The CIA also told Kennedy that a fleet of </a:t>
            </a:r>
            <a:r>
              <a:rPr b="1" i="0" lang="en-GB" sz="1050" u="none" cap="none" strike="noStrike">
                <a:solidFill>
                  <a:schemeClr val="dk1"/>
                </a:solidFill>
                <a:latin typeface="Calibri"/>
                <a:ea typeface="Calibri"/>
                <a:cs typeface="Calibri"/>
                <a:sym typeface="Calibri"/>
              </a:rPr>
              <a:t>Soviet ships</a:t>
            </a:r>
            <a:r>
              <a:rPr b="0" i="0" lang="en-GB" sz="1050" u="none" cap="none" strike="noStrike">
                <a:solidFill>
                  <a:schemeClr val="dk1"/>
                </a:solidFill>
                <a:latin typeface="Calibri"/>
                <a:ea typeface="Calibri"/>
                <a:cs typeface="Calibri"/>
                <a:sym typeface="Calibri"/>
              </a:rPr>
              <a:t> were sailing to Cuba and it was presumed (although not known) that they were carrying the nuclear missiles themselves.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This was the crisis that Kennedy had to deal with. It was thought by the USA that the nuclear missiles could be ready in 2 weeks to be fired on the USA.</a:t>
            </a:r>
            <a:endParaRPr b="1" i="0" sz="600" u="sng" cap="none" strike="noStrike">
              <a:solidFill>
                <a:schemeClr val="dk1"/>
              </a:solidFill>
              <a:latin typeface="Calibri"/>
              <a:ea typeface="Calibri"/>
              <a:cs typeface="Calibri"/>
              <a:sym typeface="Calibri"/>
            </a:endParaRPr>
          </a:p>
        </p:txBody>
      </p:sp>
      <p:sp>
        <p:nvSpPr>
          <p:cNvPr id="379" name="Google Shape;379;p13"/>
          <p:cNvSpPr txBox="1"/>
          <p:nvPr/>
        </p:nvSpPr>
        <p:spPr>
          <a:xfrm>
            <a:off x="2389921" y="1666142"/>
            <a:ext cx="1870500" cy="51024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Kennedy had to try and deal with what to do with the missiles in Cuba without causing a full blown nuclear war with the Soviet Union.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This was a crisis for America and the rest of the world watched to see how Kennedy would deal with the issue.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50"/>
              <a:buFont typeface="Arial"/>
              <a:buNone/>
            </a:pPr>
            <a:r>
              <a:rPr b="1" i="0" lang="en-GB" sz="1050" u="none" cap="none" strike="noStrike">
                <a:solidFill>
                  <a:schemeClr val="dk1"/>
                </a:solidFill>
                <a:latin typeface="Calibri"/>
                <a:ea typeface="Calibri"/>
                <a:cs typeface="Calibri"/>
                <a:sym typeface="Calibri"/>
              </a:rPr>
              <a:t>His problems were: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1" i="0" lang="en-GB" sz="1050" u="none" cap="none" strike="noStrike">
                <a:solidFill>
                  <a:schemeClr val="dk1"/>
                </a:solidFill>
                <a:latin typeface="Calibri"/>
                <a:ea typeface="Calibri"/>
                <a:cs typeface="Calibri"/>
                <a:sym typeface="Calibri"/>
              </a:rPr>
              <a:t>1 </a:t>
            </a:r>
            <a:r>
              <a:rPr b="0" i="0" lang="en-GB" sz="1050" u="none" cap="none" strike="noStrike">
                <a:solidFill>
                  <a:schemeClr val="dk1"/>
                </a:solidFill>
                <a:latin typeface="Calibri"/>
                <a:ea typeface="Calibri"/>
                <a:cs typeface="Calibri"/>
                <a:sym typeface="Calibri"/>
              </a:rPr>
              <a:t>= </a:t>
            </a:r>
            <a:r>
              <a:rPr b="1" i="0" lang="en-GB" sz="1050" u="none" cap="none" strike="noStrike">
                <a:solidFill>
                  <a:srgbClr val="2F5496"/>
                </a:solidFill>
                <a:latin typeface="Calibri"/>
                <a:ea typeface="Calibri"/>
                <a:cs typeface="Calibri"/>
                <a:sym typeface="Calibri"/>
              </a:rPr>
              <a:t>TIME:</a:t>
            </a:r>
            <a:r>
              <a:rPr b="0" i="0" lang="en-GB" sz="1050" u="none" cap="none" strike="noStrike">
                <a:solidFill>
                  <a:schemeClr val="dk1"/>
                </a:solidFill>
                <a:latin typeface="Calibri"/>
                <a:ea typeface="Calibri"/>
                <a:cs typeface="Calibri"/>
                <a:sym typeface="Calibri"/>
              </a:rPr>
              <a:t> The missiles would be active in 2 weeks – he had little time to decide what to do.</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1" i="0" lang="en-GB" sz="1050" u="none" cap="none" strike="noStrike">
                <a:solidFill>
                  <a:schemeClr val="dk1"/>
                </a:solidFill>
                <a:latin typeface="Calibri"/>
                <a:ea typeface="Calibri"/>
                <a:cs typeface="Calibri"/>
                <a:sym typeface="Calibri"/>
              </a:rPr>
              <a:t>2</a:t>
            </a:r>
            <a:r>
              <a:rPr b="0" i="0" lang="en-GB" sz="1050" u="none" cap="none" strike="noStrike">
                <a:solidFill>
                  <a:schemeClr val="dk1"/>
                </a:solidFill>
                <a:latin typeface="Calibri"/>
                <a:ea typeface="Calibri"/>
                <a:cs typeface="Calibri"/>
                <a:sym typeface="Calibri"/>
              </a:rPr>
              <a:t> = </a:t>
            </a:r>
            <a:r>
              <a:rPr b="1" i="0" lang="en-GB" sz="1050" u="none" cap="none" strike="noStrike">
                <a:solidFill>
                  <a:srgbClr val="2F5496"/>
                </a:solidFill>
                <a:latin typeface="Calibri"/>
                <a:ea typeface="Calibri"/>
                <a:cs typeface="Calibri"/>
                <a:sym typeface="Calibri"/>
              </a:rPr>
              <a:t>PUBLIC PRESSURE:</a:t>
            </a:r>
            <a:r>
              <a:rPr b="0" i="0" lang="en-GB" sz="1050" u="none" cap="none" strike="noStrike">
                <a:solidFill>
                  <a:srgbClr val="2F5496"/>
                </a:solidFill>
                <a:latin typeface="Calibri"/>
                <a:ea typeface="Calibri"/>
                <a:cs typeface="Calibri"/>
                <a:sym typeface="Calibri"/>
              </a:rPr>
              <a:t> </a:t>
            </a:r>
            <a:r>
              <a:rPr b="0" i="0" lang="en-GB" sz="1050" u="none" cap="none" strike="noStrike">
                <a:solidFill>
                  <a:schemeClr val="dk1"/>
                </a:solidFill>
                <a:latin typeface="Calibri"/>
                <a:ea typeface="Calibri"/>
                <a:cs typeface="Calibri"/>
                <a:sym typeface="Calibri"/>
              </a:rPr>
              <a:t>The American public would be putting Kennedy under pressure to deal with Cuba.</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1" i="0" lang="en-GB" sz="1050" u="none" cap="none" strike="noStrike">
                <a:solidFill>
                  <a:schemeClr val="dk1"/>
                </a:solidFill>
                <a:latin typeface="Calibri"/>
                <a:ea typeface="Calibri"/>
                <a:cs typeface="Calibri"/>
                <a:sym typeface="Calibri"/>
              </a:rPr>
              <a:t>3</a:t>
            </a:r>
            <a:r>
              <a:rPr b="0" i="0" lang="en-GB" sz="1050" u="none" cap="none" strike="noStrike">
                <a:solidFill>
                  <a:schemeClr val="dk1"/>
                </a:solidFill>
                <a:latin typeface="Calibri"/>
                <a:ea typeface="Calibri"/>
                <a:cs typeface="Calibri"/>
                <a:sym typeface="Calibri"/>
              </a:rPr>
              <a:t> = </a:t>
            </a:r>
            <a:r>
              <a:rPr b="1" i="0" lang="en-GB" sz="1050" u="none" cap="none" strike="noStrike">
                <a:solidFill>
                  <a:srgbClr val="2F5496"/>
                </a:solidFill>
                <a:latin typeface="Calibri"/>
                <a:ea typeface="Calibri"/>
                <a:cs typeface="Calibri"/>
                <a:sym typeface="Calibri"/>
              </a:rPr>
              <a:t>US ELECTIONS:</a:t>
            </a:r>
            <a:r>
              <a:rPr b="0" i="0" lang="en-GB" sz="1050" u="none" cap="none" strike="noStrike">
                <a:solidFill>
                  <a:srgbClr val="2F5496"/>
                </a:solidFill>
                <a:latin typeface="Calibri"/>
                <a:ea typeface="Calibri"/>
                <a:cs typeface="Calibri"/>
                <a:sym typeface="Calibri"/>
              </a:rPr>
              <a:t> </a:t>
            </a:r>
            <a:r>
              <a:rPr b="0" i="0" lang="en-GB" sz="1050" u="none" cap="none" strike="noStrike">
                <a:solidFill>
                  <a:schemeClr val="dk1"/>
                </a:solidFill>
                <a:latin typeface="Calibri"/>
                <a:ea typeface="Calibri"/>
                <a:cs typeface="Calibri"/>
                <a:sym typeface="Calibri"/>
              </a:rPr>
              <a:t>There were elections in the USA coming up.  He needed to deal with the missiles or loose votes.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1" i="0" lang="en-GB" sz="1050" u="none" cap="none" strike="noStrike">
                <a:solidFill>
                  <a:schemeClr val="dk1"/>
                </a:solidFill>
                <a:latin typeface="Calibri"/>
                <a:ea typeface="Calibri"/>
                <a:cs typeface="Calibri"/>
                <a:sym typeface="Calibri"/>
              </a:rPr>
              <a:t>4</a:t>
            </a:r>
            <a:r>
              <a:rPr b="0" i="0" lang="en-GB" sz="1050" u="none" cap="none" strike="noStrike">
                <a:solidFill>
                  <a:schemeClr val="dk1"/>
                </a:solidFill>
                <a:latin typeface="Calibri"/>
                <a:ea typeface="Calibri"/>
                <a:cs typeface="Calibri"/>
                <a:sym typeface="Calibri"/>
              </a:rPr>
              <a:t> = </a:t>
            </a:r>
            <a:r>
              <a:rPr b="1" i="0" lang="en-GB" sz="1050" u="none" cap="none" strike="noStrike">
                <a:solidFill>
                  <a:srgbClr val="2F5496"/>
                </a:solidFill>
                <a:latin typeface="Calibri"/>
                <a:ea typeface="Calibri"/>
                <a:cs typeface="Calibri"/>
                <a:sym typeface="Calibri"/>
              </a:rPr>
              <a:t>PUBLIC IMAGE:</a:t>
            </a:r>
            <a:r>
              <a:rPr b="0" i="0" lang="en-GB" sz="1050" u="none" cap="none" strike="noStrike">
                <a:solidFill>
                  <a:srgbClr val="2F5496"/>
                </a:solidFill>
                <a:latin typeface="Calibri"/>
                <a:ea typeface="Calibri"/>
                <a:cs typeface="Calibri"/>
                <a:sym typeface="Calibri"/>
              </a:rPr>
              <a:t> </a:t>
            </a:r>
            <a:r>
              <a:rPr b="0" i="0" lang="en-GB" sz="1050" u="none" cap="none" strike="noStrike">
                <a:solidFill>
                  <a:schemeClr val="dk1"/>
                </a:solidFill>
                <a:latin typeface="Calibri"/>
                <a:ea typeface="Calibri"/>
                <a:cs typeface="Calibri"/>
                <a:sym typeface="Calibri"/>
              </a:rPr>
              <a:t>Kennedy needed to stay strong against Khrushchev.  He did not want to seem weak.</a:t>
            </a:r>
            <a:endParaRPr b="1" i="0" sz="600" u="sng" cap="none" strike="noStrike">
              <a:solidFill>
                <a:schemeClr val="dk1"/>
              </a:solidFill>
              <a:latin typeface="Calibri"/>
              <a:ea typeface="Calibri"/>
              <a:cs typeface="Calibri"/>
              <a:sym typeface="Calibri"/>
            </a:endParaRPr>
          </a:p>
        </p:txBody>
      </p:sp>
      <p:sp>
        <p:nvSpPr>
          <p:cNvPr id="380" name="Google Shape;380;p13"/>
          <p:cNvSpPr txBox="1"/>
          <p:nvPr/>
        </p:nvSpPr>
        <p:spPr>
          <a:xfrm>
            <a:off x="4395256" y="1689226"/>
            <a:ext cx="3034200" cy="51024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1050"/>
              <a:buFont typeface="Noto Sans Symbols"/>
              <a:buChar char="❑"/>
            </a:pPr>
            <a:r>
              <a:rPr b="1" i="0" lang="en-GB" sz="1050" u="none" cap="none" strike="noStrike">
                <a:solidFill>
                  <a:schemeClr val="dk1"/>
                </a:solidFill>
                <a:latin typeface="Calibri"/>
                <a:ea typeface="Calibri"/>
                <a:cs typeface="Calibri"/>
                <a:sym typeface="Calibri"/>
              </a:rPr>
              <a:t>MEETING:</a:t>
            </a:r>
            <a:r>
              <a:rPr b="0" i="0" lang="en-GB" sz="1050" u="none" cap="none" strike="noStrike">
                <a:solidFill>
                  <a:schemeClr val="dk1"/>
                </a:solidFill>
                <a:latin typeface="Calibri"/>
                <a:ea typeface="Calibri"/>
                <a:cs typeface="Calibri"/>
                <a:sym typeface="Calibri"/>
              </a:rPr>
              <a:t> On </a:t>
            </a:r>
            <a:r>
              <a:rPr b="1" i="0" lang="en-GB" sz="1050" u="none" cap="none" strike="noStrike">
                <a:solidFill>
                  <a:schemeClr val="dk1"/>
                </a:solidFill>
                <a:latin typeface="Calibri"/>
                <a:ea typeface="Calibri"/>
                <a:cs typeface="Calibri"/>
                <a:sym typeface="Calibri"/>
              </a:rPr>
              <a:t>16</a:t>
            </a:r>
            <a:r>
              <a:rPr b="1" baseline="30000" i="0" lang="en-GB" sz="1050" u="none" cap="none" strike="noStrike">
                <a:solidFill>
                  <a:schemeClr val="dk1"/>
                </a:solidFill>
                <a:latin typeface="Calibri"/>
                <a:ea typeface="Calibri"/>
                <a:cs typeface="Calibri"/>
                <a:sym typeface="Calibri"/>
              </a:rPr>
              <a:t>th</a:t>
            </a:r>
            <a:r>
              <a:rPr b="1" i="0" lang="en-GB" sz="1050" u="none" cap="none" strike="noStrike">
                <a:solidFill>
                  <a:schemeClr val="dk1"/>
                </a:solidFill>
                <a:latin typeface="Calibri"/>
                <a:ea typeface="Calibri"/>
                <a:cs typeface="Calibri"/>
                <a:sym typeface="Calibri"/>
              </a:rPr>
              <a:t> October</a:t>
            </a:r>
            <a:r>
              <a:rPr b="0" i="0" lang="en-GB" sz="1050" u="none" cap="none" strike="noStrike">
                <a:solidFill>
                  <a:schemeClr val="dk1"/>
                </a:solidFill>
                <a:latin typeface="Calibri"/>
                <a:ea typeface="Calibri"/>
                <a:cs typeface="Calibri"/>
                <a:sym typeface="Calibri"/>
              </a:rPr>
              <a:t>, Kennedy called a meeting to discuss what the USA should do.  They met every day for </a:t>
            </a:r>
            <a:r>
              <a:rPr b="1" i="0" lang="en-GB" sz="1050" u="none" cap="none" strike="noStrike">
                <a:solidFill>
                  <a:schemeClr val="dk1"/>
                </a:solidFill>
                <a:latin typeface="Calibri"/>
                <a:ea typeface="Calibri"/>
                <a:cs typeface="Calibri"/>
                <a:sym typeface="Calibri"/>
              </a:rPr>
              <a:t>13 days</a:t>
            </a:r>
            <a:r>
              <a:rPr b="0" i="0" lang="en-GB" sz="1050" u="none" cap="none" strike="noStrike">
                <a:solidFill>
                  <a:schemeClr val="dk1"/>
                </a:solidFill>
                <a:latin typeface="Calibri"/>
                <a:ea typeface="Calibri"/>
                <a:cs typeface="Calibri"/>
                <a:sym typeface="Calibri"/>
              </a:rPr>
              <a:t>.  The world watched as it was believed a nuclear war could start any day.</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1" i="0" lang="en-GB" sz="1050" u="none" cap="none" strike="noStrike">
                <a:solidFill>
                  <a:schemeClr val="dk1"/>
                </a:solidFill>
                <a:latin typeface="Calibri"/>
                <a:ea typeface="Calibri"/>
                <a:cs typeface="Calibri"/>
                <a:sym typeface="Calibri"/>
              </a:rPr>
              <a:t>NO ATTACK:</a:t>
            </a:r>
            <a:r>
              <a:rPr b="0" i="0" lang="en-GB" sz="1050" u="none" cap="none" strike="noStrike">
                <a:solidFill>
                  <a:schemeClr val="dk1"/>
                </a:solidFill>
                <a:latin typeface="Calibri"/>
                <a:ea typeface="Calibri"/>
                <a:cs typeface="Calibri"/>
                <a:sym typeface="Calibri"/>
              </a:rPr>
              <a:t> On 22</a:t>
            </a:r>
            <a:r>
              <a:rPr b="0" baseline="30000" i="0" lang="en-GB" sz="1050" u="none" cap="none" strike="noStrike">
                <a:solidFill>
                  <a:schemeClr val="dk1"/>
                </a:solidFill>
                <a:latin typeface="Calibri"/>
                <a:ea typeface="Calibri"/>
                <a:cs typeface="Calibri"/>
                <a:sym typeface="Calibri"/>
              </a:rPr>
              <a:t>nd</a:t>
            </a:r>
            <a:r>
              <a:rPr b="0" i="0" lang="en-GB" sz="1050" u="none" cap="none" strike="noStrike">
                <a:solidFill>
                  <a:schemeClr val="dk1"/>
                </a:solidFill>
                <a:latin typeface="Calibri"/>
                <a:ea typeface="Calibri"/>
                <a:cs typeface="Calibri"/>
                <a:sym typeface="Calibri"/>
              </a:rPr>
              <a:t> October, Kennedy decided </a:t>
            </a:r>
            <a:r>
              <a:rPr b="1" i="0" lang="en-GB" sz="1050" u="none" cap="none" strike="noStrike">
                <a:solidFill>
                  <a:schemeClr val="dk1"/>
                </a:solidFill>
                <a:latin typeface="Calibri"/>
                <a:ea typeface="Calibri"/>
                <a:cs typeface="Calibri"/>
                <a:sym typeface="Calibri"/>
              </a:rPr>
              <a:t>NOT</a:t>
            </a:r>
            <a:r>
              <a:rPr b="0" i="0" lang="en-GB" sz="1050" u="none" cap="none" strike="noStrike">
                <a:solidFill>
                  <a:schemeClr val="dk1"/>
                </a:solidFill>
                <a:latin typeface="Calibri"/>
                <a:ea typeface="Calibri"/>
                <a:cs typeface="Calibri"/>
                <a:sym typeface="Calibri"/>
              </a:rPr>
              <a:t> to attack or invade Cuba. This was too risky.</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1" i="0" lang="en-GB" sz="1050" u="none" cap="none" strike="noStrike">
                <a:solidFill>
                  <a:schemeClr val="dk1"/>
                </a:solidFill>
                <a:latin typeface="Calibri"/>
                <a:ea typeface="Calibri"/>
                <a:cs typeface="Calibri"/>
                <a:sym typeface="Calibri"/>
              </a:rPr>
              <a:t>NAVAL BLOCKADE PLAN:</a:t>
            </a:r>
            <a:r>
              <a:rPr b="0" i="0" lang="en-GB" sz="1050" u="none" cap="none" strike="noStrike">
                <a:solidFill>
                  <a:schemeClr val="dk1"/>
                </a:solidFill>
                <a:latin typeface="Calibri"/>
                <a:ea typeface="Calibri"/>
                <a:cs typeface="Calibri"/>
                <a:sym typeface="Calibri"/>
              </a:rPr>
              <a:t> He set up a naval blockade around Cuba, where no ships would be allowed to pass without permission.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1" i="0" lang="en-GB" sz="1050" u="none" cap="none" strike="noStrike">
                <a:solidFill>
                  <a:schemeClr val="dk1"/>
                </a:solidFill>
                <a:latin typeface="Calibri"/>
                <a:ea typeface="Calibri"/>
                <a:cs typeface="Calibri"/>
                <a:sym typeface="Calibri"/>
              </a:rPr>
              <a:t>TV APPEARANCE</a:t>
            </a:r>
            <a:r>
              <a:rPr b="0" i="0" lang="en-GB" sz="1050" u="none" cap="none" strike="noStrike">
                <a:solidFill>
                  <a:schemeClr val="dk1"/>
                </a:solidFill>
                <a:latin typeface="Calibri"/>
                <a:ea typeface="Calibri"/>
                <a:cs typeface="Calibri"/>
                <a:sym typeface="Calibri"/>
              </a:rPr>
              <a:t>: Kennedy also appeared on TV that evening to announce his plans.  It was the first time the public were told of the missiles heading to Cuba.</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1" i="0" lang="en-GB" sz="1050" u="none" cap="none" strike="noStrike">
                <a:solidFill>
                  <a:schemeClr val="dk1"/>
                </a:solidFill>
                <a:latin typeface="Calibri"/>
                <a:ea typeface="Calibri"/>
                <a:cs typeface="Calibri"/>
                <a:sym typeface="Calibri"/>
              </a:rPr>
              <a:t>WORRY OF NUCLEAR WAR:</a:t>
            </a:r>
            <a:r>
              <a:rPr b="0" i="0" lang="en-GB" sz="1050" u="none" cap="none" strike="noStrike">
                <a:solidFill>
                  <a:schemeClr val="dk1"/>
                </a:solidFill>
                <a:latin typeface="Calibri"/>
                <a:ea typeface="Calibri"/>
                <a:cs typeface="Calibri"/>
                <a:sym typeface="Calibri"/>
              </a:rPr>
              <a:t> Many of the American public believed the Soviets would ignore the naval blockade, America would have to attack and there would be a nuclear war.</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1" i="0" lang="en-GB" sz="1050" u="none" cap="none" strike="noStrike">
                <a:solidFill>
                  <a:schemeClr val="dk1"/>
                </a:solidFill>
                <a:latin typeface="Calibri"/>
                <a:ea typeface="Calibri"/>
                <a:cs typeface="Calibri"/>
                <a:sym typeface="Calibri"/>
              </a:rPr>
              <a:t>BOMBERS READY:</a:t>
            </a:r>
            <a:r>
              <a:rPr b="0" i="0" lang="en-GB" sz="1050" u="none" cap="none" strike="noStrike">
                <a:solidFill>
                  <a:schemeClr val="dk1"/>
                </a:solidFill>
                <a:latin typeface="Calibri"/>
                <a:ea typeface="Calibri"/>
                <a:cs typeface="Calibri"/>
                <a:sym typeface="Calibri"/>
              </a:rPr>
              <a:t> Just in case of this outcome, Kennedy asked for 54 bombers with nuclear missiles in case war broke out.  The world held its breath.</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1" i="0" lang="en-GB" sz="1050" u="none" cap="none" strike="noStrike">
                <a:solidFill>
                  <a:schemeClr val="dk1"/>
                </a:solidFill>
                <a:latin typeface="Calibri"/>
                <a:ea typeface="Calibri"/>
                <a:cs typeface="Calibri"/>
                <a:sym typeface="Calibri"/>
              </a:rPr>
              <a:t>SOVIET SHIPS RETREATED:</a:t>
            </a:r>
            <a:r>
              <a:rPr b="0" i="0" lang="en-GB" sz="1050" u="none" cap="none" strike="noStrike">
                <a:solidFill>
                  <a:schemeClr val="dk1"/>
                </a:solidFill>
                <a:latin typeface="Calibri"/>
                <a:ea typeface="Calibri"/>
                <a:cs typeface="Calibri"/>
                <a:sym typeface="Calibri"/>
              </a:rPr>
              <a:t> On 24</a:t>
            </a:r>
            <a:r>
              <a:rPr b="0" baseline="30000" i="0" lang="en-GB" sz="1050" u="none" cap="none" strike="noStrike">
                <a:solidFill>
                  <a:schemeClr val="dk1"/>
                </a:solidFill>
                <a:latin typeface="Calibri"/>
                <a:ea typeface="Calibri"/>
                <a:cs typeface="Calibri"/>
                <a:sym typeface="Calibri"/>
              </a:rPr>
              <a:t>th</a:t>
            </a:r>
            <a:r>
              <a:rPr b="0" i="0" lang="en-GB" sz="1050" u="none" cap="none" strike="noStrike">
                <a:solidFill>
                  <a:schemeClr val="dk1"/>
                </a:solidFill>
                <a:latin typeface="Calibri"/>
                <a:ea typeface="Calibri"/>
                <a:cs typeface="Calibri"/>
                <a:sym typeface="Calibri"/>
              </a:rPr>
              <a:t> October, the Soviet ships reached the blockade – AND TURNED AROUND!!!  The Soviet Union had backed off and retreated.  It seemed Kennedy’s plan had worked.</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1" i="0" lang="en-GB" sz="1050" u="none" cap="none" strike="noStrike">
                <a:solidFill>
                  <a:schemeClr val="dk1"/>
                </a:solidFill>
                <a:latin typeface="Calibri"/>
                <a:ea typeface="Calibri"/>
                <a:cs typeface="Calibri"/>
                <a:sym typeface="Calibri"/>
              </a:rPr>
              <a:t>TELEGRAM FROM KHRUSHCHEV:</a:t>
            </a:r>
            <a:r>
              <a:rPr b="0" i="0" lang="en-GB" sz="1050" u="none" cap="none" strike="noStrike">
                <a:solidFill>
                  <a:schemeClr val="dk1"/>
                </a:solidFill>
                <a:latin typeface="Calibri"/>
                <a:ea typeface="Calibri"/>
                <a:cs typeface="Calibri"/>
                <a:sym typeface="Calibri"/>
              </a:rPr>
              <a:t> The Soviet Union agreed to remove the missile sites if the USA promised not to invade Cuba and remove their own missiles from Turkey.</a:t>
            </a:r>
            <a:endParaRPr b="1" i="0" sz="600" u="sng" cap="none" strike="noStrike">
              <a:solidFill>
                <a:schemeClr val="dk1"/>
              </a:solidFill>
              <a:latin typeface="Calibri"/>
              <a:ea typeface="Calibri"/>
              <a:cs typeface="Calibri"/>
              <a:sym typeface="Calibri"/>
            </a:endParaRPr>
          </a:p>
        </p:txBody>
      </p:sp>
      <p:sp>
        <p:nvSpPr>
          <p:cNvPr id="381" name="Google Shape;381;p13"/>
          <p:cNvSpPr txBox="1"/>
          <p:nvPr/>
        </p:nvSpPr>
        <p:spPr>
          <a:xfrm>
            <a:off x="7753351" y="1577355"/>
            <a:ext cx="4360200" cy="4308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NO WAR:</a:t>
            </a:r>
            <a:r>
              <a:rPr b="0" i="0" lang="en-GB" sz="1100" u="none" cap="none" strike="noStrike">
                <a:solidFill>
                  <a:schemeClr val="dk1"/>
                </a:solidFill>
                <a:latin typeface="Calibri"/>
                <a:ea typeface="Calibri"/>
                <a:cs typeface="Calibri"/>
                <a:sym typeface="Calibri"/>
              </a:rPr>
              <a:t> Direct war between both sides was avoided                                     because of the navel blockade.</a:t>
            </a:r>
            <a:endParaRPr b="0" i="0" sz="1400" u="none" cap="none" strike="noStrike">
              <a:solidFill>
                <a:srgbClr val="000000"/>
              </a:solidFill>
              <a:latin typeface="Arial"/>
              <a:ea typeface="Arial"/>
              <a:cs typeface="Arial"/>
              <a:sym typeface="Arial"/>
            </a:endParaRPr>
          </a:p>
        </p:txBody>
      </p:sp>
      <p:sp>
        <p:nvSpPr>
          <p:cNvPr id="382" name="Google Shape;382;p13"/>
          <p:cNvSpPr/>
          <p:nvPr/>
        </p:nvSpPr>
        <p:spPr>
          <a:xfrm>
            <a:off x="105877" y="715890"/>
            <a:ext cx="11905200" cy="285900"/>
          </a:xfrm>
          <a:prstGeom prst="rightArrow">
            <a:avLst>
              <a:gd fmla="val 50000" name="adj1"/>
              <a:gd fmla="val 115556"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3" name="Google Shape;383;p13"/>
          <p:cNvSpPr txBox="1"/>
          <p:nvPr/>
        </p:nvSpPr>
        <p:spPr>
          <a:xfrm>
            <a:off x="105879" y="67377"/>
            <a:ext cx="12007800" cy="400200"/>
          </a:xfrm>
          <a:prstGeom prst="rect">
            <a:avLst/>
          </a:pr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Calibri"/>
                <a:ea typeface="Calibri"/>
                <a:cs typeface="Calibri"/>
                <a:sym typeface="Calibri"/>
              </a:rPr>
              <a:t>LESSON 12:</a:t>
            </a:r>
            <a:r>
              <a:rPr b="0" i="0" lang="en-GB" sz="2000" u="none" cap="none" strike="noStrike">
                <a:solidFill>
                  <a:schemeClr val="dk1"/>
                </a:solidFill>
                <a:latin typeface="Calibri"/>
                <a:ea typeface="Calibri"/>
                <a:cs typeface="Calibri"/>
                <a:sym typeface="Calibri"/>
              </a:rPr>
              <a:t>The Cuban Revolution (1959)      The Bay of Pigs (1961)       The Cuban Missile Crisis (1962)</a:t>
            </a:r>
            <a:r>
              <a:rPr b="1" i="0" lang="en-GB" sz="2000" u="none" cap="none" strike="noStrike">
                <a:solidFill>
                  <a:schemeClr val="dk1"/>
                </a:solidFill>
                <a:latin typeface="Calibri"/>
                <a:ea typeface="Calibri"/>
                <a:cs typeface="Calibri"/>
                <a:sym typeface="Calibri"/>
              </a:rPr>
              <a:t>.</a:t>
            </a:r>
            <a:endParaRPr b="0" i="0" sz="2000" u="none" cap="none" strike="noStrike">
              <a:solidFill>
                <a:schemeClr val="dk1"/>
              </a:solidFill>
              <a:latin typeface="Calibri"/>
              <a:ea typeface="Calibri"/>
              <a:cs typeface="Calibri"/>
              <a:sym typeface="Calibri"/>
            </a:endParaRPr>
          </a:p>
        </p:txBody>
      </p:sp>
      <p:sp>
        <p:nvSpPr>
          <p:cNvPr id="384" name="Google Shape;384;p13"/>
          <p:cNvSpPr/>
          <p:nvPr/>
        </p:nvSpPr>
        <p:spPr>
          <a:xfrm>
            <a:off x="4395256" y="161186"/>
            <a:ext cx="295200" cy="211800"/>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5" name="Google Shape;385;p13"/>
          <p:cNvSpPr/>
          <p:nvPr/>
        </p:nvSpPr>
        <p:spPr>
          <a:xfrm>
            <a:off x="7032776" y="169081"/>
            <a:ext cx="318300" cy="204000"/>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6" name="Google Shape;386;p13"/>
          <p:cNvSpPr/>
          <p:nvPr/>
        </p:nvSpPr>
        <p:spPr>
          <a:xfrm>
            <a:off x="2420120" y="674099"/>
            <a:ext cx="7241118" cy="369332"/>
          </a:xfrm>
          <a:custGeom>
            <a:rect b="b" l="l" r="r" t="t"/>
            <a:pathLst>
              <a:path extrusionOk="0" fill="none" h="369332" w="7241118">
                <a:moveTo>
                  <a:pt x="0" y="0"/>
                </a:moveTo>
                <a:cubicBezTo>
                  <a:pt x="174659" y="2704"/>
                  <a:pt x="414438" y="34938"/>
                  <a:pt x="803106" y="0"/>
                </a:cubicBezTo>
                <a:cubicBezTo>
                  <a:pt x="1191774" y="-34938"/>
                  <a:pt x="1160297" y="13594"/>
                  <a:pt x="1388978" y="0"/>
                </a:cubicBezTo>
                <a:cubicBezTo>
                  <a:pt x="1617659" y="-13594"/>
                  <a:pt x="1842516" y="-2099"/>
                  <a:pt x="2047262" y="0"/>
                </a:cubicBezTo>
                <a:cubicBezTo>
                  <a:pt x="2252008" y="2099"/>
                  <a:pt x="2416259" y="-6726"/>
                  <a:pt x="2777956" y="0"/>
                </a:cubicBezTo>
                <a:cubicBezTo>
                  <a:pt x="3139653" y="6726"/>
                  <a:pt x="3332531" y="-10361"/>
                  <a:pt x="3581062" y="0"/>
                </a:cubicBezTo>
                <a:cubicBezTo>
                  <a:pt x="3829593" y="10361"/>
                  <a:pt x="4187823" y="10466"/>
                  <a:pt x="4384168" y="0"/>
                </a:cubicBezTo>
                <a:cubicBezTo>
                  <a:pt x="4580513" y="-10466"/>
                  <a:pt x="4773026" y="-13178"/>
                  <a:pt x="4897629" y="0"/>
                </a:cubicBezTo>
                <a:cubicBezTo>
                  <a:pt x="5022232" y="13178"/>
                  <a:pt x="5241457" y="-10163"/>
                  <a:pt x="5338679" y="0"/>
                </a:cubicBezTo>
                <a:cubicBezTo>
                  <a:pt x="5435901" y="10163"/>
                  <a:pt x="5967040" y="30472"/>
                  <a:pt x="6141785" y="0"/>
                </a:cubicBezTo>
                <a:cubicBezTo>
                  <a:pt x="6316530" y="-30472"/>
                  <a:pt x="6923225" y="-54075"/>
                  <a:pt x="7241118" y="0"/>
                </a:cubicBezTo>
                <a:cubicBezTo>
                  <a:pt x="7247103" y="147593"/>
                  <a:pt x="7256627" y="267305"/>
                  <a:pt x="7241118" y="369332"/>
                </a:cubicBezTo>
                <a:cubicBezTo>
                  <a:pt x="6887799" y="362904"/>
                  <a:pt x="6754999" y="357435"/>
                  <a:pt x="6438012" y="369332"/>
                </a:cubicBezTo>
                <a:cubicBezTo>
                  <a:pt x="6121025" y="381229"/>
                  <a:pt x="6132730" y="374709"/>
                  <a:pt x="5996962" y="369332"/>
                </a:cubicBezTo>
                <a:cubicBezTo>
                  <a:pt x="5861194" y="363956"/>
                  <a:pt x="5564712" y="337005"/>
                  <a:pt x="5193856" y="369332"/>
                </a:cubicBezTo>
                <a:cubicBezTo>
                  <a:pt x="4823000" y="401659"/>
                  <a:pt x="4815459" y="387874"/>
                  <a:pt x="4680395" y="369332"/>
                </a:cubicBezTo>
                <a:cubicBezTo>
                  <a:pt x="4545331" y="350790"/>
                  <a:pt x="4249242" y="360293"/>
                  <a:pt x="4094523" y="369332"/>
                </a:cubicBezTo>
                <a:cubicBezTo>
                  <a:pt x="3939804" y="378371"/>
                  <a:pt x="3578952" y="364839"/>
                  <a:pt x="3291417" y="369332"/>
                </a:cubicBezTo>
                <a:cubicBezTo>
                  <a:pt x="3003882" y="373825"/>
                  <a:pt x="2949655" y="373335"/>
                  <a:pt x="2850367" y="369332"/>
                </a:cubicBezTo>
                <a:cubicBezTo>
                  <a:pt x="2751079" y="365330"/>
                  <a:pt x="2373385" y="387914"/>
                  <a:pt x="2047262" y="369332"/>
                </a:cubicBezTo>
                <a:cubicBezTo>
                  <a:pt x="1721139" y="350750"/>
                  <a:pt x="1546356" y="398251"/>
                  <a:pt x="1388978" y="369332"/>
                </a:cubicBezTo>
                <a:cubicBezTo>
                  <a:pt x="1231600" y="340413"/>
                  <a:pt x="996169" y="380236"/>
                  <a:pt x="803106" y="369332"/>
                </a:cubicBezTo>
                <a:cubicBezTo>
                  <a:pt x="610043" y="358428"/>
                  <a:pt x="179049" y="387055"/>
                  <a:pt x="0" y="369332"/>
                </a:cubicBezTo>
                <a:cubicBezTo>
                  <a:pt x="219" y="269361"/>
                  <a:pt x="-4766" y="152953"/>
                  <a:pt x="0" y="0"/>
                </a:cubicBezTo>
                <a:close/>
              </a:path>
              <a:path extrusionOk="0" h="369332" w="7241118">
                <a:moveTo>
                  <a:pt x="0" y="0"/>
                </a:moveTo>
                <a:cubicBezTo>
                  <a:pt x="140687" y="23283"/>
                  <a:pt x="462419" y="12990"/>
                  <a:pt x="585872" y="0"/>
                </a:cubicBezTo>
                <a:cubicBezTo>
                  <a:pt x="709325" y="-12990"/>
                  <a:pt x="1144821" y="21855"/>
                  <a:pt x="1388978" y="0"/>
                </a:cubicBezTo>
                <a:cubicBezTo>
                  <a:pt x="1633135" y="-21855"/>
                  <a:pt x="1906369" y="-27202"/>
                  <a:pt x="2192084" y="0"/>
                </a:cubicBezTo>
                <a:cubicBezTo>
                  <a:pt x="2477799" y="27202"/>
                  <a:pt x="2650380" y="-1455"/>
                  <a:pt x="2777956" y="0"/>
                </a:cubicBezTo>
                <a:cubicBezTo>
                  <a:pt x="2905532" y="1455"/>
                  <a:pt x="3144538" y="3469"/>
                  <a:pt x="3291417" y="0"/>
                </a:cubicBezTo>
                <a:cubicBezTo>
                  <a:pt x="3438296" y="-3469"/>
                  <a:pt x="3628911" y="1052"/>
                  <a:pt x="3732467" y="0"/>
                </a:cubicBezTo>
                <a:cubicBezTo>
                  <a:pt x="3836023" y="-1052"/>
                  <a:pt x="4063383" y="-6872"/>
                  <a:pt x="4245928" y="0"/>
                </a:cubicBezTo>
                <a:cubicBezTo>
                  <a:pt x="4428473" y="6872"/>
                  <a:pt x="4643374" y="2321"/>
                  <a:pt x="4976623" y="0"/>
                </a:cubicBezTo>
                <a:cubicBezTo>
                  <a:pt x="5309873" y="-2321"/>
                  <a:pt x="5573460" y="29079"/>
                  <a:pt x="5779729" y="0"/>
                </a:cubicBezTo>
                <a:cubicBezTo>
                  <a:pt x="5985998" y="-29079"/>
                  <a:pt x="6119211" y="11797"/>
                  <a:pt x="6220779" y="0"/>
                </a:cubicBezTo>
                <a:cubicBezTo>
                  <a:pt x="6322347" y="-11797"/>
                  <a:pt x="6560636" y="-7504"/>
                  <a:pt x="6661829" y="0"/>
                </a:cubicBezTo>
                <a:cubicBezTo>
                  <a:pt x="6763022" y="7504"/>
                  <a:pt x="7011346" y="7218"/>
                  <a:pt x="7241118" y="0"/>
                </a:cubicBezTo>
                <a:cubicBezTo>
                  <a:pt x="7244150" y="128356"/>
                  <a:pt x="7241638" y="293669"/>
                  <a:pt x="7241118" y="369332"/>
                </a:cubicBezTo>
                <a:cubicBezTo>
                  <a:pt x="7047123" y="371549"/>
                  <a:pt x="6806708" y="404563"/>
                  <a:pt x="6510423" y="369332"/>
                </a:cubicBezTo>
                <a:cubicBezTo>
                  <a:pt x="6214138" y="334101"/>
                  <a:pt x="6195736" y="379208"/>
                  <a:pt x="5996962" y="369332"/>
                </a:cubicBezTo>
                <a:cubicBezTo>
                  <a:pt x="5798188" y="359456"/>
                  <a:pt x="5743318" y="349792"/>
                  <a:pt x="5555912" y="369332"/>
                </a:cubicBezTo>
                <a:cubicBezTo>
                  <a:pt x="5368506" y="388873"/>
                  <a:pt x="5136181" y="348860"/>
                  <a:pt x="4897629" y="369332"/>
                </a:cubicBezTo>
                <a:cubicBezTo>
                  <a:pt x="4659077" y="389804"/>
                  <a:pt x="4466704" y="363817"/>
                  <a:pt x="4311757" y="369332"/>
                </a:cubicBezTo>
                <a:cubicBezTo>
                  <a:pt x="4156810" y="374847"/>
                  <a:pt x="3924364" y="399198"/>
                  <a:pt x="3653473" y="369332"/>
                </a:cubicBezTo>
                <a:cubicBezTo>
                  <a:pt x="3382582" y="339466"/>
                  <a:pt x="3423495" y="383602"/>
                  <a:pt x="3212423" y="369332"/>
                </a:cubicBezTo>
                <a:cubicBezTo>
                  <a:pt x="3001351" y="355063"/>
                  <a:pt x="2892203" y="383859"/>
                  <a:pt x="2771373" y="369332"/>
                </a:cubicBezTo>
                <a:cubicBezTo>
                  <a:pt x="2650543" y="354806"/>
                  <a:pt x="2445631" y="386298"/>
                  <a:pt x="2257912" y="369332"/>
                </a:cubicBezTo>
                <a:cubicBezTo>
                  <a:pt x="2070193" y="352366"/>
                  <a:pt x="1880083" y="358091"/>
                  <a:pt x="1527218" y="369332"/>
                </a:cubicBezTo>
                <a:cubicBezTo>
                  <a:pt x="1174353" y="380573"/>
                  <a:pt x="1227681" y="372757"/>
                  <a:pt x="1086168" y="369332"/>
                </a:cubicBezTo>
                <a:cubicBezTo>
                  <a:pt x="944655" y="365908"/>
                  <a:pt x="511733" y="379654"/>
                  <a:pt x="0" y="369332"/>
                </a:cubicBezTo>
                <a:cubicBezTo>
                  <a:pt x="-2327" y="199791"/>
                  <a:pt x="7970" y="146325"/>
                  <a:pt x="0" y="0"/>
                </a:cubicBezTo>
                <a:close/>
              </a:path>
            </a:pathLst>
          </a:cu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The NARRATIVE of the events that led to the Cuban Missile Crisis in 1962</a:t>
            </a:r>
            <a:endParaRPr b="0" i="0" sz="1400" u="none" cap="none" strike="noStrike">
              <a:solidFill>
                <a:srgbClr val="000000"/>
              </a:solidFill>
              <a:latin typeface="Arial"/>
              <a:ea typeface="Arial"/>
              <a:cs typeface="Arial"/>
              <a:sym typeface="Arial"/>
            </a:endParaRPr>
          </a:p>
        </p:txBody>
      </p:sp>
      <p:sp>
        <p:nvSpPr>
          <p:cNvPr id="387" name="Google Shape;387;p13"/>
          <p:cNvSpPr txBox="1"/>
          <p:nvPr/>
        </p:nvSpPr>
        <p:spPr>
          <a:xfrm>
            <a:off x="105878" y="1189757"/>
            <a:ext cx="2157600" cy="492600"/>
          </a:xfrm>
          <a:prstGeom prst="rect">
            <a:avLst/>
          </a:prstGeom>
          <a:solidFill>
            <a:srgbClr val="D8E2F3"/>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STEP 6: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The Cuban Missile Crisis (1962)</a:t>
            </a:r>
            <a:endParaRPr b="0" i="0" sz="1400" u="none" cap="none" strike="noStrike">
              <a:solidFill>
                <a:srgbClr val="000000"/>
              </a:solidFill>
              <a:latin typeface="Arial"/>
              <a:ea typeface="Arial"/>
              <a:cs typeface="Arial"/>
              <a:sym typeface="Arial"/>
            </a:endParaRPr>
          </a:p>
        </p:txBody>
      </p:sp>
      <p:sp>
        <p:nvSpPr>
          <p:cNvPr id="388" name="Google Shape;388;p13"/>
          <p:cNvSpPr txBox="1"/>
          <p:nvPr/>
        </p:nvSpPr>
        <p:spPr>
          <a:xfrm>
            <a:off x="2389921" y="1189757"/>
            <a:ext cx="1870500" cy="492600"/>
          </a:xfrm>
          <a:prstGeom prst="rect">
            <a:avLst/>
          </a:prstGeom>
          <a:solidFill>
            <a:srgbClr val="D8E2F3"/>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STEP 7: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Kennedy’s Actions</a:t>
            </a:r>
            <a:endParaRPr b="0" i="0" sz="1400" u="none" cap="none" strike="noStrike">
              <a:solidFill>
                <a:srgbClr val="000000"/>
              </a:solidFill>
              <a:latin typeface="Arial"/>
              <a:ea typeface="Arial"/>
              <a:cs typeface="Arial"/>
              <a:sym typeface="Arial"/>
            </a:endParaRPr>
          </a:p>
        </p:txBody>
      </p:sp>
      <p:sp>
        <p:nvSpPr>
          <p:cNvPr id="389" name="Google Shape;389;p13"/>
          <p:cNvSpPr txBox="1"/>
          <p:nvPr/>
        </p:nvSpPr>
        <p:spPr>
          <a:xfrm>
            <a:off x="4397798" y="1189757"/>
            <a:ext cx="3031800" cy="492600"/>
          </a:xfrm>
          <a:prstGeom prst="rect">
            <a:avLst/>
          </a:prstGeom>
          <a:solidFill>
            <a:srgbClr val="D8E2F3"/>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STEP 8: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‘The Thirteen Days’</a:t>
            </a:r>
            <a:endParaRPr b="0" i="0" sz="1400" u="none" cap="none" strike="noStrike">
              <a:solidFill>
                <a:srgbClr val="000000"/>
              </a:solidFill>
              <a:latin typeface="Arial"/>
              <a:ea typeface="Arial"/>
              <a:cs typeface="Arial"/>
              <a:sym typeface="Arial"/>
            </a:endParaRPr>
          </a:p>
        </p:txBody>
      </p:sp>
      <p:sp>
        <p:nvSpPr>
          <p:cNvPr id="390" name="Google Shape;390;p13"/>
          <p:cNvSpPr txBox="1"/>
          <p:nvPr/>
        </p:nvSpPr>
        <p:spPr>
          <a:xfrm>
            <a:off x="7566742" y="1197442"/>
            <a:ext cx="4546800" cy="307800"/>
          </a:xfrm>
          <a:prstGeom prst="rect">
            <a:avLst/>
          </a:prstGeom>
          <a:solidFill>
            <a:srgbClr val="FEE599"/>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The Impact of the Cuban Missile Crisis</a:t>
            </a:r>
            <a:endParaRPr b="1" i="0" sz="1200" u="none" cap="none" strike="noStrike">
              <a:solidFill>
                <a:schemeClr val="dk1"/>
              </a:solidFill>
              <a:latin typeface="Calibri"/>
              <a:ea typeface="Calibri"/>
              <a:cs typeface="Calibri"/>
              <a:sym typeface="Calibri"/>
            </a:endParaRPr>
          </a:p>
        </p:txBody>
      </p:sp>
      <p:sp>
        <p:nvSpPr>
          <p:cNvPr id="391" name="Google Shape;391;p13"/>
          <p:cNvSpPr txBox="1"/>
          <p:nvPr/>
        </p:nvSpPr>
        <p:spPr>
          <a:xfrm>
            <a:off x="7564199" y="4109543"/>
            <a:ext cx="4546800" cy="307800"/>
          </a:xfrm>
          <a:prstGeom prst="rect">
            <a:avLst/>
          </a:prstGeom>
          <a:solidFill>
            <a:srgbClr val="FEE599"/>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Agreements</a:t>
            </a:r>
            <a:endParaRPr b="1" i="0" sz="1200" u="none" cap="none" strike="noStrike">
              <a:solidFill>
                <a:schemeClr val="dk1"/>
              </a:solidFill>
              <a:latin typeface="Calibri"/>
              <a:ea typeface="Calibri"/>
              <a:cs typeface="Calibri"/>
              <a:sym typeface="Calibri"/>
            </a:endParaRPr>
          </a:p>
        </p:txBody>
      </p:sp>
      <p:sp>
        <p:nvSpPr>
          <p:cNvPr id="392" name="Google Shape;392;p13"/>
          <p:cNvSpPr txBox="1"/>
          <p:nvPr/>
        </p:nvSpPr>
        <p:spPr>
          <a:xfrm>
            <a:off x="7753350" y="4480427"/>
            <a:ext cx="4357500" cy="5772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i="0" lang="en-GB" sz="1050" u="none" cap="none" strike="noStrike">
                <a:solidFill>
                  <a:schemeClr val="dk1"/>
                </a:solidFill>
                <a:latin typeface="Calibri"/>
                <a:ea typeface="Calibri"/>
                <a:cs typeface="Calibri"/>
                <a:sym typeface="Calibri"/>
              </a:rPr>
              <a:t>TEST BAN TREATY:</a:t>
            </a:r>
            <a:r>
              <a:rPr b="0" i="0" lang="en-GB" sz="1050" u="none" cap="none" strike="noStrike">
                <a:solidFill>
                  <a:schemeClr val="dk1"/>
                </a:solidFill>
                <a:latin typeface="Calibri"/>
                <a:ea typeface="Calibri"/>
                <a:cs typeface="Calibri"/>
                <a:sym typeface="Calibri"/>
              </a:rPr>
              <a:t> In 1963,  </a:t>
            </a:r>
            <a:r>
              <a:rPr b="1" i="0" lang="en-GB" sz="1050" u="none" cap="none" strike="noStrike">
                <a:solidFill>
                  <a:schemeClr val="dk1"/>
                </a:solidFill>
                <a:latin typeface="Calibri"/>
                <a:ea typeface="Calibri"/>
                <a:cs typeface="Calibri"/>
                <a:sym typeface="Calibri"/>
              </a:rPr>
              <a:t>Test Ban Treaty </a:t>
            </a:r>
            <a:r>
              <a:rPr b="0" i="0" lang="en-GB" sz="1050" u="none" cap="none" strike="noStrike">
                <a:solidFill>
                  <a:schemeClr val="dk1"/>
                </a:solidFill>
                <a:latin typeface="Calibri"/>
                <a:ea typeface="Calibri"/>
                <a:cs typeface="Calibri"/>
                <a:sym typeface="Calibri"/>
              </a:rPr>
              <a:t>was signed where both sides promised to stop the testing of nuclear weapons in outer space, under water or in the atmosphere.  This controlled the use of nuclear weapons further.</a:t>
            </a:r>
            <a:endParaRPr b="0" i="0" sz="1400" u="none" cap="none" strike="noStrike">
              <a:solidFill>
                <a:srgbClr val="000000"/>
              </a:solidFill>
              <a:latin typeface="Arial"/>
              <a:ea typeface="Arial"/>
              <a:cs typeface="Arial"/>
              <a:sym typeface="Arial"/>
            </a:endParaRPr>
          </a:p>
        </p:txBody>
      </p:sp>
      <p:pic>
        <p:nvPicPr>
          <p:cNvPr descr="John F Kennedy | Free SVG" id="393" name="Google Shape;393;p13"/>
          <p:cNvPicPr preferRelativeResize="0"/>
          <p:nvPr/>
        </p:nvPicPr>
        <p:blipFill rotWithShape="1">
          <a:blip r:embed="rId3">
            <a:alphaModFix/>
          </a:blip>
          <a:srcRect b="0" l="14560" r="14340" t="0"/>
          <a:stretch/>
        </p:blipFill>
        <p:spPr>
          <a:xfrm>
            <a:off x="105876" y="4986284"/>
            <a:ext cx="1692444" cy="1781256"/>
          </a:xfrm>
          <a:prstGeom prst="rect">
            <a:avLst/>
          </a:prstGeom>
          <a:noFill/>
          <a:ln>
            <a:noFill/>
          </a:ln>
        </p:spPr>
      </p:pic>
      <p:sp>
        <p:nvSpPr>
          <p:cNvPr id="394" name="Google Shape;394;p13"/>
          <p:cNvSpPr/>
          <p:nvPr/>
        </p:nvSpPr>
        <p:spPr>
          <a:xfrm>
            <a:off x="1317561" y="5362994"/>
            <a:ext cx="961517" cy="838003"/>
          </a:xfrm>
          <a:custGeom>
            <a:rect b="b" l="l" r="r" t="t"/>
            <a:pathLst>
              <a:path extrusionOk="0" fill="none" h="838003" w="961517">
                <a:moveTo>
                  <a:pt x="0" y="139670"/>
                </a:moveTo>
                <a:cubicBezTo>
                  <a:pt x="6268" y="65925"/>
                  <a:pt x="54562" y="3205"/>
                  <a:pt x="139670" y="0"/>
                </a:cubicBezTo>
                <a:cubicBezTo>
                  <a:pt x="142935" y="681"/>
                  <a:pt x="156504" y="-1507"/>
                  <a:pt x="160253" y="0"/>
                </a:cubicBezTo>
                <a:lnTo>
                  <a:pt x="160253" y="0"/>
                </a:lnTo>
                <a:cubicBezTo>
                  <a:pt x="255072" y="2841"/>
                  <a:pt x="358007" y="2209"/>
                  <a:pt x="400632" y="0"/>
                </a:cubicBezTo>
                <a:cubicBezTo>
                  <a:pt x="571588" y="19613"/>
                  <a:pt x="726384" y="-32691"/>
                  <a:pt x="821847" y="0"/>
                </a:cubicBezTo>
                <a:cubicBezTo>
                  <a:pt x="905492" y="10368"/>
                  <a:pt x="953016" y="63721"/>
                  <a:pt x="961517" y="139670"/>
                </a:cubicBezTo>
                <a:cubicBezTo>
                  <a:pt x="978463" y="195070"/>
                  <a:pt x="992525" y="333464"/>
                  <a:pt x="961517" y="488835"/>
                </a:cubicBezTo>
                <a:lnTo>
                  <a:pt x="961517" y="488835"/>
                </a:lnTo>
                <a:cubicBezTo>
                  <a:pt x="945446" y="584083"/>
                  <a:pt x="951453" y="641381"/>
                  <a:pt x="961517" y="698336"/>
                </a:cubicBezTo>
                <a:lnTo>
                  <a:pt x="961517" y="698333"/>
                </a:lnTo>
                <a:cubicBezTo>
                  <a:pt x="954738" y="766981"/>
                  <a:pt x="897828" y="841770"/>
                  <a:pt x="821847" y="838003"/>
                </a:cubicBezTo>
                <a:cubicBezTo>
                  <a:pt x="620375" y="801492"/>
                  <a:pt x="467334" y="838754"/>
                  <a:pt x="400632" y="838003"/>
                </a:cubicBezTo>
                <a:cubicBezTo>
                  <a:pt x="348819" y="842417"/>
                  <a:pt x="266220" y="828148"/>
                  <a:pt x="160253" y="838003"/>
                </a:cubicBezTo>
                <a:lnTo>
                  <a:pt x="160253" y="838003"/>
                </a:lnTo>
                <a:cubicBezTo>
                  <a:pt x="152667" y="836743"/>
                  <a:pt x="145673" y="838113"/>
                  <a:pt x="139670" y="838003"/>
                </a:cubicBezTo>
                <a:cubicBezTo>
                  <a:pt x="47116" y="837938"/>
                  <a:pt x="5691" y="763799"/>
                  <a:pt x="0" y="698333"/>
                </a:cubicBezTo>
                <a:lnTo>
                  <a:pt x="0" y="698336"/>
                </a:lnTo>
                <a:cubicBezTo>
                  <a:pt x="-66037" y="640305"/>
                  <a:pt x="-65481" y="619511"/>
                  <a:pt x="-115795" y="560867"/>
                </a:cubicBezTo>
                <a:cubicBezTo>
                  <a:pt x="-89542" y="531553"/>
                  <a:pt x="-38522" y="519782"/>
                  <a:pt x="0" y="488835"/>
                </a:cubicBezTo>
                <a:cubicBezTo>
                  <a:pt x="-14184" y="373609"/>
                  <a:pt x="-5029" y="299082"/>
                  <a:pt x="0" y="139670"/>
                </a:cubicBezTo>
                <a:close/>
              </a:path>
              <a:path extrusionOk="0" h="838003" w="961517">
                <a:moveTo>
                  <a:pt x="0" y="139670"/>
                </a:moveTo>
                <a:cubicBezTo>
                  <a:pt x="-612" y="63579"/>
                  <a:pt x="72795" y="-6941"/>
                  <a:pt x="139670" y="0"/>
                </a:cubicBezTo>
                <a:cubicBezTo>
                  <a:pt x="144008" y="1601"/>
                  <a:pt x="151966" y="1784"/>
                  <a:pt x="160253" y="0"/>
                </a:cubicBezTo>
                <a:lnTo>
                  <a:pt x="160253" y="0"/>
                </a:lnTo>
                <a:cubicBezTo>
                  <a:pt x="185568" y="7706"/>
                  <a:pt x="320384" y="19852"/>
                  <a:pt x="400632" y="0"/>
                </a:cubicBezTo>
                <a:cubicBezTo>
                  <a:pt x="519250" y="13342"/>
                  <a:pt x="657707" y="9078"/>
                  <a:pt x="821847" y="0"/>
                </a:cubicBezTo>
                <a:cubicBezTo>
                  <a:pt x="894087" y="-11545"/>
                  <a:pt x="971023" y="55163"/>
                  <a:pt x="961517" y="139670"/>
                </a:cubicBezTo>
                <a:cubicBezTo>
                  <a:pt x="940057" y="229732"/>
                  <a:pt x="936474" y="345652"/>
                  <a:pt x="961517" y="488835"/>
                </a:cubicBezTo>
                <a:lnTo>
                  <a:pt x="961517" y="488835"/>
                </a:lnTo>
                <a:cubicBezTo>
                  <a:pt x="948000" y="581583"/>
                  <a:pt x="955932" y="643186"/>
                  <a:pt x="961517" y="698336"/>
                </a:cubicBezTo>
                <a:lnTo>
                  <a:pt x="961517" y="698333"/>
                </a:lnTo>
                <a:cubicBezTo>
                  <a:pt x="971580" y="774373"/>
                  <a:pt x="888330" y="841090"/>
                  <a:pt x="821847" y="838003"/>
                </a:cubicBezTo>
                <a:cubicBezTo>
                  <a:pt x="617684" y="839417"/>
                  <a:pt x="572063" y="801544"/>
                  <a:pt x="400632" y="838003"/>
                </a:cubicBezTo>
                <a:cubicBezTo>
                  <a:pt x="324221" y="843359"/>
                  <a:pt x="232642" y="854580"/>
                  <a:pt x="160253" y="838003"/>
                </a:cubicBezTo>
                <a:lnTo>
                  <a:pt x="160253" y="838003"/>
                </a:lnTo>
                <a:cubicBezTo>
                  <a:pt x="153481" y="837537"/>
                  <a:pt x="146107" y="837885"/>
                  <a:pt x="139670" y="838003"/>
                </a:cubicBezTo>
                <a:cubicBezTo>
                  <a:pt x="51822" y="828236"/>
                  <a:pt x="8245" y="773541"/>
                  <a:pt x="0" y="698333"/>
                </a:cubicBezTo>
                <a:lnTo>
                  <a:pt x="0" y="698336"/>
                </a:lnTo>
                <a:cubicBezTo>
                  <a:pt x="-51687" y="649492"/>
                  <a:pt x="-79812" y="625045"/>
                  <a:pt x="-115795" y="560867"/>
                </a:cubicBezTo>
                <a:cubicBezTo>
                  <a:pt x="-88843" y="532115"/>
                  <a:pt x="-37157" y="515529"/>
                  <a:pt x="0" y="488835"/>
                </a:cubicBezTo>
                <a:cubicBezTo>
                  <a:pt x="8626" y="396383"/>
                  <a:pt x="-3122" y="197280"/>
                  <a:pt x="0" y="139670"/>
                </a:cubicBezTo>
                <a:close/>
              </a:path>
            </a:pathLst>
          </a:cu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Comic Sans MS"/>
                <a:ea typeface="Comic Sans MS"/>
                <a:cs typeface="Comic Sans MS"/>
                <a:sym typeface="Comic Sans MS"/>
              </a:rPr>
              <a:t>This could be a nuclear war</a:t>
            </a:r>
            <a:endParaRPr b="0" i="0" sz="1400" u="none" cap="none" strike="noStrike">
              <a:solidFill>
                <a:srgbClr val="000000"/>
              </a:solidFill>
              <a:latin typeface="Arial"/>
              <a:ea typeface="Arial"/>
              <a:cs typeface="Arial"/>
              <a:sym typeface="Arial"/>
            </a:endParaRPr>
          </a:p>
        </p:txBody>
      </p:sp>
      <p:sp>
        <p:nvSpPr>
          <p:cNvPr id="395" name="Google Shape;395;p13"/>
          <p:cNvSpPr txBox="1"/>
          <p:nvPr/>
        </p:nvSpPr>
        <p:spPr>
          <a:xfrm>
            <a:off x="7753350" y="2080378"/>
            <a:ext cx="4360200" cy="4308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REDUCTION IN TENSION:</a:t>
            </a:r>
            <a:r>
              <a:rPr b="0" i="0" lang="en-GB" sz="1100" u="none" cap="none" strike="noStrike">
                <a:solidFill>
                  <a:schemeClr val="dk1"/>
                </a:solidFill>
                <a:latin typeface="Calibri"/>
                <a:ea typeface="Calibri"/>
                <a:cs typeface="Calibri"/>
                <a:sym typeface="Calibri"/>
              </a:rPr>
              <a:t> War was so close that both sides were frightened into making more agreements which led to reduced tension. </a:t>
            </a:r>
            <a:endParaRPr b="0" i="0" sz="1400" u="none" cap="none" strike="noStrike">
              <a:solidFill>
                <a:srgbClr val="000000"/>
              </a:solidFill>
              <a:latin typeface="Arial"/>
              <a:ea typeface="Arial"/>
              <a:cs typeface="Arial"/>
              <a:sym typeface="Arial"/>
            </a:endParaRPr>
          </a:p>
        </p:txBody>
      </p:sp>
      <p:sp>
        <p:nvSpPr>
          <p:cNvPr id="396" name="Google Shape;396;p13"/>
          <p:cNvSpPr txBox="1"/>
          <p:nvPr/>
        </p:nvSpPr>
        <p:spPr>
          <a:xfrm>
            <a:off x="7753350" y="2583401"/>
            <a:ext cx="4360200" cy="7695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KENNEDY’S POPULARITY:</a:t>
            </a:r>
            <a:r>
              <a:rPr b="0" i="0" lang="en-GB" sz="1100" u="none" cap="none" strike="noStrike">
                <a:solidFill>
                  <a:schemeClr val="dk1"/>
                </a:solidFill>
                <a:latin typeface="Calibri"/>
                <a:ea typeface="Calibri"/>
                <a:cs typeface="Calibri"/>
                <a:sym typeface="Calibri"/>
              </a:rPr>
              <a:t> Kennedy became more popular in the USA –People believed he had avoided a nuclear war and defeated the Soviet Union.  Both leaders were under pressure from their government and their people to react and start a war but neither leader did.</a:t>
            </a:r>
            <a:endParaRPr b="0" i="0" sz="1400" u="none" cap="none" strike="noStrike">
              <a:solidFill>
                <a:srgbClr val="000000"/>
              </a:solidFill>
              <a:latin typeface="Arial"/>
              <a:ea typeface="Arial"/>
              <a:cs typeface="Arial"/>
              <a:sym typeface="Arial"/>
            </a:endParaRPr>
          </a:p>
        </p:txBody>
      </p:sp>
      <p:sp>
        <p:nvSpPr>
          <p:cNvPr id="397" name="Google Shape;397;p13"/>
          <p:cNvSpPr txBox="1"/>
          <p:nvPr/>
        </p:nvSpPr>
        <p:spPr>
          <a:xfrm>
            <a:off x="7753352" y="3424976"/>
            <a:ext cx="4360200" cy="6003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THE HOTLINE:</a:t>
            </a:r>
            <a:r>
              <a:rPr b="0" i="0" lang="en-GB" sz="1100" u="none" cap="none" strike="noStrike">
                <a:solidFill>
                  <a:schemeClr val="dk1"/>
                </a:solidFill>
                <a:latin typeface="Calibri"/>
                <a:ea typeface="Calibri"/>
                <a:cs typeface="Calibri"/>
                <a:sym typeface="Calibri"/>
              </a:rPr>
              <a:t> A direct communication was set up between Moscow (Soviet Union) and Washington (USA) known as the ‘Hotline’.  This way, both sides could talk before taking any action.</a:t>
            </a:r>
            <a:endParaRPr b="0" i="0" sz="1400" u="none" cap="none" strike="noStrike">
              <a:solidFill>
                <a:srgbClr val="000000"/>
              </a:solidFill>
              <a:latin typeface="Arial"/>
              <a:ea typeface="Arial"/>
              <a:cs typeface="Arial"/>
              <a:sym typeface="Arial"/>
            </a:endParaRPr>
          </a:p>
        </p:txBody>
      </p:sp>
      <p:sp>
        <p:nvSpPr>
          <p:cNvPr id="398" name="Google Shape;398;p13"/>
          <p:cNvSpPr/>
          <p:nvPr/>
        </p:nvSpPr>
        <p:spPr>
          <a:xfrm>
            <a:off x="7566741" y="1571442"/>
            <a:ext cx="143700" cy="436800"/>
          </a:xfrm>
          <a:prstGeom prst="rect">
            <a:avLst/>
          </a:prstGeom>
          <a:solidFill>
            <a:srgbClr val="2F5496"/>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9" name="Google Shape;399;p13"/>
          <p:cNvSpPr/>
          <p:nvPr/>
        </p:nvSpPr>
        <p:spPr>
          <a:xfrm>
            <a:off x="7566741" y="2068552"/>
            <a:ext cx="143700" cy="430800"/>
          </a:xfrm>
          <a:prstGeom prst="rect">
            <a:avLst/>
          </a:prstGeom>
          <a:solidFill>
            <a:srgbClr val="2F5496"/>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0" name="Google Shape;400;p13"/>
          <p:cNvSpPr/>
          <p:nvPr/>
        </p:nvSpPr>
        <p:spPr>
          <a:xfrm>
            <a:off x="7566741" y="2583401"/>
            <a:ext cx="143700" cy="769500"/>
          </a:xfrm>
          <a:prstGeom prst="rect">
            <a:avLst/>
          </a:prstGeom>
          <a:solidFill>
            <a:srgbClr val="2F5496"/>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1" name="Google Shape;401;p13"/>
          <p:cNvSpPr/>
          <p:nvPr/>
        </p:nvSpPr>
        <p:spPr>
          <a:xfrm>
            <a:off x="7566741" y="3424976"/>
            <a:ext cx="143700" cy="600300"/>
          </a:xfrm>
          <a:prstGeom prst="rect">
            <a:avLst/>
          </a:prstGeom>
          <a:solidFill>
            <a:srgbClr val="2F5496"/>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2" name="Google Shape;402;p13"/>
          <p:cNvSpPr txBox="1"/>
          <p:nvPr/>
        </p:nvSpPr>
        <p:spPr>
          <a:xfrm>
            <a:off x="7753350" y="5115418"/>
            <a:ext cx="4357500" cy="4155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i="0" lang="en-GB" sz="1050" u="none" cap="none" strike="noStrike">
                <a:solidFill>
                  <a:schemeClr val="dk1"/>
                </a:solidFill>
                <a:latin typeface="Calibri"/>
                <a:ea typeface="Calibri"/>
                <a:cs typeface="Calibri"/>
                <a:sym typeface="Calibri"/>
              </a:rPr>
              <a:t>OUTER SPACE TREATY:</a:t>
            </a:r>
            <a:r>
              <a:rPr b="0" i="0" lang="en-GB" sz="1050" u="none" cap="none" strike="noStrike">
                <a:solidFill>
                  <a:schemeClr val="dk1"/>
                </a:solidFill>
                <a:latin typeface="Calibri"/>
                <a:ea typeface="Calibri"/>
                <a:cs typeface="Calibri"/>
                <a:sym typeface="Calibri"/>
              </a:rPr>
              <a:t> </a:t>
            </a:r>
            <a:r>
              <a:rPr b="1" i="0" lang="en-GB" sz="1050" u="none" cap="none" strike="noStrike">
                <a:solidFill>
                  <a:schemeClr val="dk1"/>
                </a:solidFill>
                <a:latin typeface="Calibri"/>
                <a:ea typeface="Calibri"/>
                <a:cs typeface="Calibri"/>
                <a:sym typeface="Calibri"/>
              </a:rPr>
              <a:t>1967 Outer Space Treaty </a:t>
            </a:r>
            <a:r>
              <a:rPr b="0" i="0" lang="en-GB" sz="1050" u="none" cap="none" strike="noStrike">
                <a:solidFill>
                  <a:schemeClr val="dk1"/>
                </a:solidFill>
                <a:latin typeface="Calibri"/>
                <a:ea typeface="Calibri"/>
                <a:cs typeface="Calibri"/>
                <a:sym typeface="Calibri"/>
              </a:rPr>
              <a:t>– Both sides agreed not to use space for military reasons such as putting nuclear weapons into space.</a:t>
            </a:r>
            <a:endParaRPr b="0" i="0" sz="1400" u="none" cap="none" strike="noStrike">
              <a:solidFill>
                <a:srgbClr val="000000"/>
              </a:solidFill>
              <a:latin typeface="Arial"/>
              <a:ea typeface="Arial"/>
              <a:cs typeface="Arial"/>
              <a:sym typeface="Arial"/>
            </a:endParaRPr>
          </a:p>
        </p:txBody>
      </p:sp>
      <p:sp>
        <p:nvSpPr>
          <p:cNvPr id="403" name="Google Shape;403;p13"/>
          <p:cNvSpPr txBox="1"/>
          <p:nvPr/>
        </p:nvSpPr>
        <p:spPr>
          <a:xfrm>
            <a:off x="7753350" y="5583056"/>
            <a:ext cx="4357500" cy="5772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i="0" lang="en-GB" sz="1050" u="none" cap="none" strike="noStrike">
                <a:solidFill>
                  <a:schemeClr val="dk1"/>
                </a:solidFill>
                <a:latin typeface="Calibri"/>
                <a:ea typeface="Calibri"/>
                <a:cs typeface="Calibri"/>
                <a:sym typeface="Calibri"/>
              </a:rPr>
              <a:t>NUCLEAR NON PROLIFERATION TREATY 1968:</a:t>
            </a:r>
            <a:r>
              <a:rPr b="0" i="0" lang="en-GB" sz="1050" u="none" cap="none" strike="noStrike">
                <a:solidFill>
                  <a:schemeClr val="dk1"/>
                </a:solidFill>
                <a:latin typeface="Calibri"/>
                <a:ea typeface="Calibri"/>
                <a:cs typeface="Calibri"/>
                <a:sym typeface="Calibri"/>
              </a:rPr>
              <a:t> This treaty was signed by both sides to stop the spread of nuclear weapons.  Both sides were not allowed to share their nuclear technology with any other country.</a:t>
            </a:r>
            <a:endParaRPr b="0" i="0" sz="1400" u="none" cap="none" strike="noStrike">
              <a:solidFill>
                <a:srgbClr val="000000"/>
              </a:solidFill>
              <a:latin typeface="Arial"/>
              <a:ea typeface="Arial"/>
              <a:cs typeface="Arial"/>
              <a:sym typeface="Arial"/>
            </a:endParaRPr>
          </a:p>
        </p:txBody>
      </p:sp>
      <p:sp>
        <p:nvSpPr>
          <p:cNvPr id="404" name="Google Shape;404;p13"/>
          <p:cNvSpPr txBox="1"/>
          <p:nvPr/>
        </p:nvSpPr>
        <p:spPr>
          <a:xfrm>
            <a:off x="7753347" y="6212277"/>
            <a:ext cx="4357500" cy="5772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i="0" lang="en-GB" sz="1050" u="none" cap="none" strike="noStrike">
                <a:solidFill>
                  <a:schemeClr val="dk1"/>
                </a:solidFill>
                <a:latin typeface="Calibri"/>
                <a:ea typeface="Calibri"/>
                <a:cs typeface="Calibri"/>
                <a:sym typeface="Calibri"/>
              </a:rPr>
              <a:t>FALL OF KHRUSHCHEV:</a:t>
            </a:r>
            <a:r>
              <a:rPr b="0" i="0" lang="en-GB" sz="1050" u="none" cap="none" strike="noStrike">
                <a:solidFill>
                  <a:schemeClr val="dk1"/>
                </a:solidFill>
                <a:latin typeface="Calibri"/>
                <a:ea typeface="Calibri"/>
                <a:cs typeface="Calibri"/>
                <a:sym typeface="Calibri"/>
              </a:rPr>
              <a:t> The Soviet Union however believed that Khrushchev had been humiliated with the retreat of the Soviet ships.  He was sacked from his leadership in 1964 as a result.</a:t>
            </a:r>
            <a:endParaRPr b="1" i="0" sz="600" u="sng" cap="none" strike="noStrike">
              <a:solidFill>
                <a:schemeClr val="dk1"/>
              </a:solidFill>
              <a:latin typeface="Calibri"/>
              <a:ea typeface="Calibri"/>
              <a:cs typeface="Calibri"/>
              <a:sym typeface="Calibri"/>
            </a:endParaRPr>
          </a:p>
        </p:txBody>
      </p:sp>
      <p:sp>
        <p:nvSpPr>
          <p:cNvPr id="405" name="Google Shape;405;p13"/>
          <p:cNvSpPr/>
          <p:nvPr/>
        </p:nvSpPr>
        <p:spPr>
          <a:xfrm>
            <a:off x="7566741" y="4481759"/>
            <a:ext cx="143700" cy="575700"/>
          </a:xfrm>
          <a:prstGeom prst="rect">
            <a:avLst/>
          </a:prstGeom>
          <a:solidFill>
            <a:srgbClr val="2F5496"/>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6" name="Google Shape;406;p13"/>
          <p:cNvSpPr/>
          <p:nvPr/>
        </p:nvSpPr>
        <p:spPr>
          <a:xfrm>
            <a:off x="7566741" y="5121947"/>
            <a:ext cx="143700" cy="408900"/>
          </a:xfrm>
          <a:prstGeom prst="rect">
            <a:avLst/>
          </a:prstGeom>
          <a:solidFill>
            <a:srgbClr val="2F5496"/>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7" name="Google Shape;407;p13"/>
          <p:cNvSpPr/>
          <p:nvPr/>
        </p:nvSpPr>
        <p:spPr>
          <a:xfrm>
            <a:off x="7566741" y="5595355"/>
            <a:ext cx="143700" cy="564900"/>
          </a:xfrm>
          <a:prstGeom prst="rect">
            <a:avLst/>
          </a:prstGeom>
          <a:solidFill>
            <a:srgbClr val="2F5496"/>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8" name="Google Shape;408;p13"/>
          <p:cNvSpPr/>
          <p:nvPr/>
        </p:nvSpPr>
        <p:spPr>
          <a:xfrm>
            <a:off x="7564199" y="6224576"/>
            <a:ext cx="143700" cy="564900"/>
          </a:xfrm>
          <a:prstGeom prst="rect">
            <a:avLst/>
          </a:prstGeom>
          <a:solidFill>
            <a:srgbClr val="2F5496"/>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Tanks forbidden vector sign" id="409" name="Google Shape;409;p13"/>
          <p:cNvPicPr preferRelativeResize="0"/>
          <p:nvPr/>
        </p:nvPicPr>
        <p:blipFill rotWithShape="1">
          <a:blip r:embed="rId4">
            <a:alphaModFix/>
          </a:blip>
          <a:srcRect b="0" l="0" r="0" t="0"/>
          <a:stretch/>
        </p:blipFill>
        <p:spPr>
          <a:xfrm>
            <a:off x="11234572" y="1156692"/>
            <a:ext cx="851550" cy="851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14"/>
          <p:cNvSpPr txBox="1"/>
          <p:nvPr/>
        </p:nvSpPr>
        <p:spPr>
          <a:xfrm>
            <a:off x="82199" y="50800"/>
            <a:ext cx="12007800" cy="369300"/>
          </a:xfrm>
          <a:prstGeom prst="rect">
            <a:avLst/>
          </a:pr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LESSON 13: </a:t>
            </a:r>
            <a:r>
              <a:rPr b="0" i="0" lang="en-GB" sz="1800" u="none" cap="none" strike="noStrike">
                <a:solidFill>
                  <a:schemeClr val="dk1"/>
                </a:solidFill>
                <a:latin typeface="Calibri"/>
                <a:ea typeface="Calibri"/>
                <a:cs typeface="Calibri"/>
                <a:sym typeface="Calibri"/>
              </a:rPr>
              <a:t>The Prague Spring (1968) and resulting Brezhnev Doctrine</a:t>
            </a:r>
            <a:r>
              <a:rPr b="1" i="0" lang="en-GB" sz="1800" u="none" cap="none" strike="noStrike">
                <a:solidFill>
                  <a:schemeClr val="dk1"/>
                </a:solidFill>
                <a:latin typeface="Calibri"/>
                <a:ea typeface="Calibri"/>
                <a:cs typeface="Calibri"/>
                <a:sym typeface="Calibri"/>
              </a:rPr>
              <a:t>.</a:t>
            </a:r>
            <a:endParaRPr b="0" i="0" sz="1800" u="none" cap="none" strike="noStrike">
              <a:solidFill>
                <a:schemeClr val="dk1"/>
              </a:solidFill>
              <a:latin typeface="Calibri"/>
              <a:ea typeface="Calibri"/>
              <a:cs typeface="Calibri"/>
              <a:sym typeface="Calibri"/>
            </a:endParaRPr>
          </a:p>
        </p:txBody>
      </p:sp>
      <p:sp>
        <p:nvSpPr>
          <p:cNvPr id="416" name="Google Shape;416;p14"/>
          <p:cNvSpPr txBox="1"/>
          <p:nvPr/>
        </p:nvSpPr>
        <p:spPr>
          <a:xfrm>
            <a:off x="82199" y="444941"/>
            <a:ext cx="12007800" cy="769500"/>
          </a:xfrm>
          <a:prstGeom prst="rect">
            <a:avLst/>
          </a:prstGeom>
          <a:solidFill>
            <a:srgbClr val="FFF2CC"/>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The Background: </a:t>
            </a:r>
            <a:r>
              <a:rPr b="0" i="0" lang="en-GB" sz="1100" u="none" cap="none" strike="noStrike">
                <a:solidFill>
                  <a:schemeClr val="dk1"/>
                </a:solidFill>
                <a:latin typeface="Calibri"/>
                <a:ea typeface="Calibri"/>
                <a:cs typeface="Calibri"/>
                <a:sym typeface="Calibri"/>
              </a:rPr>
              <a:t>From 1945, countries in Eastern Europe had been part of the Soviet Union’s </a:t>
            </a:r>
            <a:r>
              <a:rPr b="1" i="0" lang="en-GB" sz="1100" u="none" cap="none" strike="noStrike">
                <a:solidFill>
                  <a:schemeClr val="dk1"/>
                </a:solidFill>
                <a:latin typeface="Calibri"/>
                <a:ea typeface="Calibri"/>
                <a:cs typeface="Calibri"/>
                <a:sym typeface="Calibri"/>
              </a:rPr>
              <a:t>satellite states</a:t>
            </a:r>
            <a:r>
              <a:rPr b="0" i="0" lang="en-GB" sz="1100" u="none" cap="none" strike="noStrike">
                <a:solidFill>
                  <a:schemeClr val="dk1"/>
                </a:solidFill>
                <a:latin typeface="Calibri"/>
                <a:ea typeface="Calibri"/>
                <a:cs typeface="Calibri"/>
                <a:sym typeface="Calibri"/>
              </a:rPr>
              <a:t>.  Countries such as Czechoslovakia lived under a </a:t>
            </a:r>
            <a:r>
              <a:rPr b="1" i="0" lang="en-GB" sz="1100" u="none" cap="none" strike="noStrike">
                <a:solidFill>
                  <a:schemeClr val="dk1"/>
                </a:solidFill>
                <a:latin typeface="Calibri"/>
                <a:ea typeface="Calibri"/>
                <a:cs typeface="Calibri"/>
                <a:sym typeface="Calibri"/>
              </a:rPr>
              <a:t>Communist government </a:t>
            </a:r>
            <a:r>
              <a:rPr b="0" i="0" lang="en-GB" sz="1100" u="none" cap="none" strike="noStrike">
                <a:solidFill>
                  <a:schemeClr val="dk1"/>
                </a:solidFill>
                <a:latin typeface="Calibri"/>
                <a:ea typeface="Calibri"/>
                <a:cs typeface="Calibri"/>
                <a:sym typeface="Calibri"/>
              </a:rPr>
              <a:t>which was ruled from Moscow.  Life was strictly controlled by the Soviet Union.  However, by the late 1960s, Czechoslovakia had seen some important ‘</a:t>
            </a:r>
            <a:r>
              <a:rPr b="1" i="0" lang="en-GB" sz="1100" u="none" cap="none" strike="noStrike">
                <a:solidFill>
                  <a:schemeClr val="dk1"/>
                </a:solidFill>
                <a:latin typeface="Calibri"/>
                <a:ea typeface="Calibri"/>
                <a:cs typeface="Calibri"/>
                <a:sym typeface="Calibri"/>
              </a:rPr>
              <a:t>reforms</a:t>
            </a:r>
            <a:r>
              <a:rPr b="0" i="0" lang="en-GB" sz="1100" u="none" cap="none" strike="noStrike">
                <a:solidFill>
                  <a:schemeClr val="dk1"/>
                </a:solidFill>
                <a:latin typeface="Calibri"/>
                <a:ea typeface="Calibri"/>
                <a:cs typeface="Calibri"/>
                <a:sym typeface="Calibri"/>
              </a:rPr>
              <a:t>’ (changes) through a new Communist leader named </a:t>
            </a:r>
            <a:r>
              <a:rPr b="1" i="0" lang="en-GB" sz="1100" u="none" cap="none" strike="noStrike">
                <a:solidFill>
                  <a:schemeClr val="dk1"/>
                </a:solidFill>
                <a:latin typeface="Calibri"/>
                <a:ea typeface="Calibri"/>
                <a:cs typeface="Calibri"/>
                <a:sym typeface="Calibri"/>
              </a:rPr>
              <a:t>Alexander Dubcek</a:t>
            </a:r>
            <a:r>
              <a:rPr b="0" i="0" lang="en-GB" sz="1100" u="none" cap="none" strike="noStrike">
                <a:solidFill>
                  <a:schemeClr val="dk1"/>
                </a:solidFill>
                <a:latin typeface="Calibri"/>
                <a:ea typeface="Calibri"/>
                <a:cs typeface="Calibri"/>
                <a:sym typeface="Calibri"/>
              </a:rPr>
              <a:t>.  He pushed for more freedoms in a time known as the </a:t>
            </a:r>
            <a:r>
              <a:rPr b="1" i="0" lang="en-GB" sz="1100" u="none" cap="none" strike="noStrike">
                <a:solidFill>
                  <a:schemeClr val="dk1"/>
                </a:solidFill>
                <a:latin typeface="Calibri"/>
                <a:ea typeface="Calibri"/>
                <a:cs typeface="Calibri"/>
                <a:sym typeface="Calibri"/>
              </a:rPr>
              <a:t>Prague Spring </a:t>
            </a:r>
            <a:r>
              <a:rPr b="0" i="0" lang="en-GB" sz="1100" u="none" cap="none" strike="noStrike">
                <a:solidFill>
                  <a:schemeClr val="dk1"/>
                </a:solidFill>
                <a:latin typeface="Calibri"/>
                <a:ea typeface="Calibri"/>
                <a:cs typeface="Calibri"/>
                <a:sym typeface="Calibri"/>
              </a:rPr>
              <a:t>(Prague is the capital city of Czechoslovakia).  However, this was too much freedom for the new Soviet leader </a:t>
            </a:r>
            <a:r>
              <a:rPr b="1" i="0" lang="en-GB" sz="1100" u="none" cap="none" strike="noStrike">
                <a:solidFill>
                  <a:schemeClr val="dk1"/>
                </a:solidFill>
                <a:latin typeface="Calibri"/>
                <a:ea typeface="Calibri"/>
                <a:cs typeface="Calibri"/>
                <a:sym typeface="Calibri"/>
              </a:rPr>
              <a:t>Leonid Brezhnev</a:t>
            </a:r>
            <a:r>
              <a:rPr b="0" i="0" lang="en-GB" sz="1100" u="none" cap="none" strike="noStrike">
                <a:solidFill>
                  <a:schemeClr val="dk1"/>
                </a:solidFill>
                <a:latin typeface="Calibri"/>
                <a:ea typeface="Calibri"/>
                <a:cs typeface="Calibri"/>
                <a:sym typeface="Calibri"/>
              </a:rPr>
              <a:t>.  Brezhnev soon reacted to the Prague Spring with a </a:t>
            </a:r>
            <a:r>
              <a:rPr b="1" i="0" lang="en-GB" sz="1100" u="none" cap="none" strike="noStrike">
                <a:solidFill>
                  <a:schemeClr val="dk1"/>
                </a:solidFill>
                <a:latin typeface="Calibri"/>
                <a:ea typeface="Calibri"/>
                <a:cs typeface="Calibri"/>
                <a:sym typeface="Calibri"/>
              </a:rPr>
              <a:t>Soviet invasion</a:t>
            </a:r>
            <a:r>
              <a:rPr b="0" i="0" lang="en-GB" sz="1100" u="none" cap="none" strike="noStrike">
                <a:solidFill>
                  <a:schemeClr val="dk1"/>
                </a:solidFill>
                <a:latin typeface="Calibri"/>
                <a:ea typeface="Calibri"/>
                <a:cs typeface="Calibri"/>
                <a:sym typeface="Calibri"/>
              </a:rPr>
              <a:t>.  He then introduced a policy known as the </a:t>
            </a:r>
            <a:r>
              <a:rPr b="1" i="0" lang="en-GB" sz="1100" u="none" cap="none" strike="noStrike">
                <a:solidFill>
                  <a:schemeClr val="dk1"/>
                </a:solidFill>
                <a:latin typeface="Calibri"/>
                <a:ea typeface="Calibri"/>
                <a:cs typeface="Calibri"/>
                <a:sym typeface="Calibri"/>
              </a:rPr>
              <a:t>Brezhnev Doctrine </a:t>
            </a:r>
            <a:r>
              <a:rPr b="0" i="0" lang="en-GB" sz="1100" u="none" cap="none" strike="noStrike">
                <a:solidFill>
                  <a:schemeClr val="dk1"/>
                </a:solidFill>
                <a:latin typeface="Calibri"/>
                <a:ea typeface="Calibri"/>
                <a:cs typeface="Calibri"/>
                <a:sym typeface="Calibri"/>
              </a:rPr>
              <a:t>to prevent other Eastern European countries attempting to gain freedom.</a:t>
            </a:r>
            <a:endParaRPr b="0" i="0" sz="1400" u="none" cap="none" strike="noStrike">
              <a:solidFill>
                <a:srgbClr val="000000"/>
              </a:solidFill>
              <a:latin typeface="Arial"/>
              <a:ea typeface="Arial"/>
              <a:cs typeface="Arial"/>
              <a:sym typeface="Arial"/>
            </a:endParaRPr>
          </a:p>
        </p:txBody>
      </p:sp>
      <p:sp>
        <p:nvSpPr>
          <p:cNvPr id="417" name="Google Shape;417;p14"/>
          <p:cNvSpPr txBox="1"/>
          <p:nvPr/>
        </p:nvSpPr>
        <p:spPr>
          <a:xfrm>
            <a:off x="82199" y="2395841"/>
            <a:ext cx="2031600" cy="43869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i="0" lang="en-GB" sz="1050" u="none" cap="none" strike="noStrike">
                <a:solidFill>
                  <a:schemeClr val="dk1"/>
                </a:solidFill>
                <a:latin typeface="Calibri"/>
                <a:ea typeface="Calibri"/>
                <a:cs typeface="Calibri"/>
                <a:sym typeface="Calibri"/>
              </a:rPr>
              <a:t>1.</a:t>
            </a:r>
            <a:r>
              <a:rPr b="0" i="0" lang="en-GB" sz="1050" u="none" cap="none" strike="noStrike">
                <a:solidFill>
                  <a:schemeClr val="dk1"/>
                </a:solidFill>
                <a:latin typeface="Calibri"/>
                <a:ea typeface="Calibri"/>
                <a:cs typeface="Calibri"/>
                <a:sym typeface="Calibri"/>
              </a:rPr>
              <a:t> </a:t>
            </a:r>
            <a:r>
              <a:rPr b="1" i="0" lang="en-GB" sz="1100" u="none" cap="none" strike="noStrike">
                <a:solidFill>
                  <a:schemeClr val="dk1"/>
                </a:solidFill>
                <a:latin typeface="Calibri"/>
                <a:ea typeface="Calibri"/>
                <a:cs typeface="Calibri"/>
                <a:sym typeface="Calibri"/>
              </a:rPr>
              <a:t>Why was there opposition towards the Soviet Union in Czechoslovakia?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2F5496"/>
                </a:solidFill>
                <a:latin typeface="Calibri"/>
                <a:ea typeface="Calibri"/>
                <a:cs typeface="Calibri"/>
                <a:sym typeface="Calibri"/>
              </a:rPr>
              <a:t>ECONOMIC</a:t>
            </a:r>
            <a:endParaRPr b="0" i="0" sz="1200" u="none" cap="none" strike="noStrike">
              <a:solidFill>
                <a:srgbClr val="2F5496"/>
              </a:solidFill>
              <a:latin typeface="Calibri"/>
              <a:ea typeface="Calibri"/>
              <a:cs typeface="Calibri"/>
              <a:sym typeface="Calibri"/>
            </a:endParaRPr>
          </a:p>
          <a:p>
            <a:pPr indent="-87312" lvl="0" marL="87312"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All </a:t>
            </a:r>
            <a:r>
              <a:rPr b="1" i="0" lang="en-GB" sz="1000" u="none" cap="none" strike="noStrike">
                <a:solidFill>
                  <a:schemeClr val="dk1"/>
                </a:solidFill>
                <a:latin typeface="Calibri"/>
                <a:ea typeface="Calibri"/>
                <a:cs typeface="Calibri"/>
                <a:sym typeface="Calibri"/>
              </a:rPr>
              <a:t>goods</a:t>
            </a:r>
            <a:r>
              <a:rPr b="0" i="0" lang="en-GB" sz="1000" u="none" cap="none" strike="noStrike">
                <a:solidFill>
                  <a:schemeClr val="dk1"/>
                </a:solidFill>
                <a:latin typeface="Calibri"/>
                <a:ea typeface="Calibri"/>
                <a:cs typeface="Calibri"/>
                <a:sym typeface="Calibri"/>
              </a:rPr>
              <a:t> made the country were taken to the Soviet Union.  This meant people had little to buy.</a:t>
            </a:r>
            <a:endParaRPr b="0" i="0" sz="1400" u="none" cap="none" strike="noStrike">
              <a:solidFill>
                <a:srgbClr val="000000"/>
              </a:solidFill>
              <a:latin typeface="Arial"/>
              <a:ea typeface="Arial"/>
              <a:cs typeface="Arial"/>
              <a:sym typeface="Arial"/>
            </a:endParaRPr>
          </a:p>
          <a:p>
            <a:pPr indent="-87312" lvl="0" marL="87312" marR="0" rtl="0" algn="l">
              <a:lnSpc>
                <a:spcPct val="100000"/>
              </a:lnSpc>
              <a:spcBef>
                <a:spcPts val="0"/>
              </a:spcBef>
              <a:spcAft>
                <a:spcPts val="0"/>
              </a:spcAft>
              <a:buClr>
                <a:schemeClr val="dk1"/>
              </a:buClr>
              <a:buSzPts val="1000"/>
              <a:buFont typeface="Arial"/>
              <a:buChar char="•"/>
            </a:pPr>
            <a:r>
              <a:rPr b="1" i="0" lang="en-GB" sz="1000" u="none" cap="none" strike="noStrike">
                <a:solidFill>
                  <a:schemeClr val="dk1"/>
                </a:solidFill>
                <a:latin typeface="Calibri"/>
                <a:ea typeface="Calibri"/>
                <a:cs typeface="Calibri"/>
                <a:sym typeface="Calibri"/>
              </a:rPr>
              <a:t>Poor economy</a:t>
            </a:r>
            <a:r>
              <a:rPr b="0" i="0" lang="en-GB" sz="1000" u="none" cap="none" strike="noStrike">
                <a:solidFill>
                  <a:schemeClr val="dk1"/>
                </a:solidFill>
                <a:latin typeface="Calibri"/>
                <a:ea typeface="Calibri"/>
                <a:cs typeface="Calibri"/>
                <a:sym typeface="Calibri"/>
              </a:rPr>
              <a:t>. Czech people had very </a:t>
            </a:r>
            <a:r>
              <a:rPr b="1" i="0" lang="en-GB" sz="1000" u="none" cap="none" strike="noStrike">
                <a:solidFill>
                  <a:schemeClr val="dk1"/>
                </a:solidFill>
                <a:latin typeface="Calibri"/>
                <a:ea typeface="Calibri"/>
                <a:cs typeface="Calibri"/>
                <a:sym typeface="Calibri"/>
              </a:rPr>
              <a:t>few goods</a:t>
            </a:r>
            <a:r>
              <a:rPr b="0" i="0" lang="en-GB" sz="1000" u="none" cap="none" strike="noStrike">
                <a:solidFill>
                  <a:schemeClr val="dk1"/>
                </a:solidFill>
                <a:latin typeface="Calibri"/>
                <a:ea typeface="Calibri"/>
                <a:cs typeface="Calibri"/>
                <a:sym typeface="Calibri"/>
              </a:rPr>
              <a:t>, </a:t>
            </a:r>
            <a:r>
              <a:rPr b="1" i="0" lang="en-GB" sz="1000" u="none" cap="none" strike="noStrike">
                <a:solidFill>
                  <a:schemeClr val="dk1"/>
                </a:solidFill>
                <a:latin typeface="Calibri"/>
                <a:ea typeface="Calibri"/>
                <a:cs typeface="Calibri"/>
                <a:sym typeface="Calibri"/>
              </a:rPr>
              <a:t>fuel </a:t>
            </a:r>
            <a:r>
              <a:rPr b="0" i="0" lang="en-GB" sz="1000" u="none" cap="none" strike="noStrike">
                <a:solidFill>
                  <a:schemeClr val="dk1"/>
                </a:solidFill>
                <a:latin typeface="Calibri"/>
                <a:ea typeface="Calibri"/>
                <a:cs typeface="Calibri"/>
                <a:sym typeface="Calibri"/>
              </a:rPr>
              <a:t>and </a:t>
            </a:r>
            <a:r>
              <a:rPr b="1" i="0" lang="en-GB" sz="1000" u="none" cap="none" strike="noStrike">
                <a:solidFill>
                  <a:schemeClr val="dk1"/>
                </a:solidFill>
                <a:latin typeface="Calibri"/>
                <a:ea typeface="Calibri"/>
                <a:cs typeface="Calibri"/>
                <a:sym typeface="Calibri"/>
              </a:rPr>
              <a:t>food</a:t>
            </a:r>
            <a:r>
              <a:rPr b="0" i="0" lang="en-GB" sz="1000" u="none" cap="none" strike="noStrike">
                <a:solidFill>
                  <a:schemeClr val="dk1"/>
                </a:solidFill>
                <a:latin typeface="Calibri"/>
                <a:ea typeface="Calibri"/>
                <a:cs typeface="Calibri"/>
                <a:sym typeface="Calibri"/>
              </a:rPr>
              <a:t>.</a:t>
            </a:r>
            <a:endParaRPr b="0" i="0" sz="105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2F5496"/>
                </a:solidFill>
                <a:latin typeface="Calibri"/>
                <a:ea typeface="Calibri"/>
                <a:cs typeface="Calibri"/>
                <a:sym typeface="Calibri"/>
              </a:rPr>
              <a:t>POLITICAL</a:t>
            </a:r>
            <a:endParaRPr b="0" i="0" sz="1200" u="none" cap="none" strike="noStrike">
              <a:solidFill>
                <a:srgbClr val="2F5496"/>
              </a:solidFill>
              <a:latin typeface="Calibri"/>
              <a:ea typeface="Calibri"/>
              <a:cs typeface="Calibri"/>
              <a:sym typeface="Calibri"/>
            </a:endParaRPr>
          </a:p>
          <a:p>
            <a:pPr indent="-87312" lvl="0" marL="87312"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There was </a:t>
            </a:r>
            <a:r>
              <a:rPr b="1" i="0" lang="en-GB" sz="1000" u="none" cap="none" strike="noStrike">
                <a:solidFill>
                  <a:schemeClr val="dk1"/>
                </a:solidFill>
                <a:latin typeface="Calibri"/>
                <a:ea typeface="Calibri"/>
                <a:cs typeface="Calibri"/>
                <a:sym typeface="Calibri"/>
              </a:rPr>
              <a:t>no freedom of speech</a:t>
            </a:r>
            <a:r>
              <a:rPr b="0" i="0" lang="en-GB" sz="10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87312" lvl="0" marL="87312" marR="0" rtl="0" algn="l">
              <a:lnSpc>
                <a:spcPct val="100000"/>
              </a:lnSpc>
              <a:spcBef>
                <a:spcPts val="0"/>
              </a:spcBef>
              <a:spcAft>
                <a:spcPts val="0"/>
              </a:spcAft>
              <a:buClr>
                <a:schemeClr val="dk1"/>
              </a:buClr>
              <a:buSzPts val="1000"/>
              <a:buFont typeface="Arial"/>
              <a:buChar char="•"/>
            </a:pPr>
            <a:r>
              <a:rPr b="1" i="0" lang="en-GB" sz="1000" u="none" cap="none" strike="noStrike">
                <a:solidFill>
                  <a:schemeClr val="dk1"/>
                </a:solidFill>
                <a:latin typeface="Calibri"/>
                <a:ea typeface="Calibri"/>
                <a:cs typeface="Calibri"/>
                <a:sym typeface="Calibri"/>
              </a:rPr>
              <a:t>No democracy</a:t>
            </a:r>
            <a:r>
              <a:rPr b="0" i="0" lang="en-GB" sz="1000" u="none" cap="none" strike="noStrike">
                <a:solidFill>
                  <a:schemeClr val="dk1"/>
                </a:solidFill>
                <a:latin typeface="Calibri"/>
                <a:ea typeface="Calibri"/>
                <a:cs typeface="Calibri"/>
                <a:sym typeface="Calibri"/>
              </a:rPr>
              <a:t> (voting) as the Communist Party were the only party allowed.</a:t>
            </a:r>
            <a:endParaRPr b="0" i="0" sz="1400" u="none" cap="none" strike="noStrike">
              <a:solidFill>
                <a:srgbClr val="000000"/>
              </a:solidFill>
              <a:latin typeface="Arial"/>
              <a:ea typeface="Arial"/>
              <a:cs typeface="Arial"/>
              <a:sym typeface="Arial"/>
            </a:endParaRPr>
          </a:p>
          <a:p>
            <a:pPr indent="-87312" lvl="0" marL="87312"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TV, radio and newspapers were </a:t>
            </a:r>
            <a:r>
              <a:rPr b="1" i="0" lang="en-GB" sz="1000" u="none" cap="none" strike="noStrike">
                <a:solidFill>
                  <a:schemeClr val="dk1"/>
                </a:solidFill>
                <a:latin typeface="Calibri"/>
                <a:ea typeface="Calibri"/>
                <a:cs typeface="Calibri"/>
                <a:sym typeface="Calibri"/>
              </a:rPr>
              <a:t>censored</a:t>
            </a:r>
            <a:r>
              <a:rPr b="0" i="0" lang="en-GB" sz="10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87312" lvl="0" marL="87312"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Stalin had ordered </a:t>
            </a:r>
            <a:r>
              <a:rPr b="1" i="0" lang="en-GB" sz="1000" u="none" cap="none" strike="noStrike">
                <a:solidFill>
                  <a:schemeClr val="dk1"/>
                </a:solidFill>
                <a:latin typeface="Calibri"/>
                <a:ea typeface="Calibri"/>
                <a:cs typeface="Calibri"/>
                <a:sym typeface="Calibri"/>
              </a:rPr>
              <a:t>‘purges’</a:t>
            </a:r>
            <a:r>
              <a:rPr b="0" i="0" lang="en-GB" sz="1000" u="none" cap="none" strike="noStrike">
                <a:solidFill>
                  <a:schemeClr val="dk1"/>
                </a:solidFill>
                <a:latin typeface="Calibri"/>
                <a:ea typeface="Calibri"/>
                <a:cs typeface="Calibri"/>
                <a:sym typeface="Calibri"/>
              </a:rPr>
              <a:t> (violent attacks and executions) on anyone opposed to Communism.  This included politicians and members of the military.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2F5496"/>
                </a:solidFill>
                <a:latin typeface="Calibri"/>
                <a:ea typeface="Calibri"/>
                <a:cs typeface="Calibri"/>
                <a:sym typeface="Calibri"/>
              </a:rPr>
              <a:t>SOCIAL</a:t>
            </a:r>
            <a:endParaRPr b="0" i="0" sz="1200" u="none" cap="none" strike="noStrike">
              <a:solidFill>
                <a:srgbClr val="2F5496"/>
              </a:solidFill>
              <a:latin typeface="Calibri"/>
              <a:ea typeface="Calibri"/>
              <a:cs typeface="Calibri"/>
              <a:sym typeface="Calibri"/>
            </a:endParaRPr>
          </a:p>
          <a:p>
            <a:pPr indent="-87312" lvl="0" marL="87312"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Czech people complained about their </a:t>
            </a:r>
            <a:r>
              <a:rPr b="1" i="0" lang="en-GB" sz="1000" u="none" cap="none" strike="noStrike">
                <a:solidFill>
                  <a:schemeClr val="dk1"/>
                </a:solidFill>
                <a:latin typeface="Calibri"/>
                <a:ea typeface="Calibri"/>
                <a:cs typeface="Calibri"/>
                <a:sym typeface="Calibri"/>
              </a:rPr>
              <a:t>poor standard of living.</a:t>
            </a:r>
            <a:endParaRPr b="0" i="0" sz="1000" u="none" cap="none" strike="noStrike">
              <a:solidFill>
                <a:schemeClr val="dk1"/>
              </a:solidFill>
              <a:latin typeface="Calibri"/>
              <a:ea typeface="Calibri"/>
              <a:cs typeface="Calibri"/>
              <a:sym typeface="Calibri"/>
            </a:endParaRPr>
          </a:p>
          <a:p>
            <a:pPr indent="-87312" lvl="0" marL="87312"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Czech people were banned from </a:t>
            </a:r>
            <a:r>
              <a:rPr b="1" i="0" lang="en-GB" sz="1000" u="none" cap="none" strike="noStrike">
                <a:solidFill>
                  <a:schemeClr val="dk1"/>
                </a:solidFill>
                <a:latin typeface="Calibri"/>
                <a:ea typeface="Calibri"/>
                <a:cs typeface="Calibri"/>
                <a:sym typeface="Calibri"/>
              </a:rPr>
              <a:t>travelling</a:t>
            </a:r>
            <a:r>
              <a:rPr b="0" i="0" lang="en-GB" sz="1000" u="none" cap="none" strike="noStrike">
                <a:solidFill>
                  <a:schemeClr val="dk1"/>
                </a:solidFill>
                <a:latin typeface="Calibri"/>
                <a:ea typeface="Calibri"/>
                <a:cs typeface="Calibri"/>
                <a:sym typeface="Calibri"/>
              </a:rPr>
              <a:t> to the West.</a:t>
            </a:r>
            <a:endParaRPr b="0" i="0" sz="1400" u="none" cap="none" strike="noStrike">
              <a:solidFill>
                <a:srgbClr val="000000"/>
              </a:solidFill>
              <a:latin typeface="Arial"/>
              <a:ea typeface="Arial"/>
              <a:cs typeface="Arial"/>
              <a:sym typeface="Arial"/>
            </a:endParaRPr>
          </a:p>
        </p:txBody>
      </p:sp>
      <p:sp>
        <p:nvSpPr>
          <p:cNvPr id="418" name="Google Shape;418;p14"/>
          <p:cNvSpPr txBox="1"/>
          <p:nvPr/>
        </p:nvSpPr>
        <p:spPr>
          <a:xfrm>
            <a:off x="2169023" y="1297281"/>
            <a:ext cx="3174600" cy="33402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2. A time for change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00"/>
              <a:buFont typeface="Arial"/>
              <a:buChar char="•"/>
            </a:pPr>
            <a:r>
              <a:rPr b="1" i="0" lang="en-GB" sz="1000" u="sng" cap="none" strike="noStrike">
                <a:solidFill>
                  <a:schemeClr val="dk1"/>
                </a:solidFill>
                <a:latin typeface="Calibri"/>
                <a:ea typeface="Calibri"/>
                <a:cs typeface="Calibri"/>
                <a:sym typeface="Calibri"/>
              </a:rPr>
              <a:t>In  January 1968</a:t>
            </a:r>
            <a:r>
              <a:rPr b="1" i="0" lang="en-GB" sz="1000" u="none" cap="none" strike="noStrike">
                <a:solidFill>
                  <a:schemeClr val="dk1"/>
                </a:solidFill>
                <a:latin typeface="Calibri"/>
                <a:ea typeface="Calibri"/>
                <a:cs typeface="Calibri"/>
                <a:sym typeface="Calibri"/>
              </a:rPr>
              <a:t>, a new communist leader of Czechoslovakia came to power - Alexander Dubcek </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He was still a communist but had a more ‘</a:t>
            </a:r>
            <a:r>
              <a:rPr b="1" i="0" lang="en-GB" sz="1000" u="none" cap="none" strike="noStrike">
                <a:solidFill>
                  <a:schemeClr val="dk1"/>
                </a:solidFill>
                <a:latin typeface="Calibri"/>
                <a:ea typeface="Calibri"/>
                <a:cs typeface="Calibri"/>
                <a:sym typeface="Calibri"/>
              </a:rPr>
              <a:t>liberal</a:t>
            </a:r>
            <a:r>
              <a:rPr b="0" i="0" lang="en-GB" sz="1000" u="none" cap="none" strike="noStrike">
                <a:solidFill>
                  <a:schemeClr val="dk1"/>
                </a:solidFill>
                <a:latin typeface="Calibri"/>
                <a:ea typeface="Calibri"/>
                <a:cs typeface="Calibri"/>
                <a:sym typeface="Calibri"/>
              </a:rPr>
              <a:t>’ (free) idea of what Communism should be like.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He called his more liberal version of Communism ‘</a:t>
            </a:r>
            <a:r>
              <a:rPr b="1" i="0" lang="en-GB" sz="1000" u="none" cap="none" strike="noStrike">
                <a:solidFill>
                  <a:schemeClr val="dk1"/>
                </a:solidFill>
                <a:latin typeface="Calibri"/>
                <a:ea typeface="Calibri"/>
                <a:cs typeface="Calibri"/>
                <a:sym typeface="Calibri"/>
              </a:rPr>
              <a:t>Socialism with a Human Face’</a:t>
            </a:r>
            <a:r>
              <a:rPr b="0" i="0" lang="en-GB" sz="1000" u="none" cap="none" strike="noStrike">
                <a:solidFill>
                  <a:schemeClr val="dk1"/>
                </a:solidFill>
                <a:latin typeface="Calibri"/>
                <a:ea typeface="Calibri"/>
                <a:cs typeface="Calibri"/>
                <a:sym typeface="Calibri"/>
              </a:rPr>
              <a:t>. He still believed in communism but cared about his people.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He wanted people to </a:t>
            </a:r>
            <a:r>
              <a:rPr b="1" i="0" lang="en-GB" sz="1000" u="none" cap="none" strike="noStrike">
                <a:solidFill>
                  <a:schemeClr val="dk1"/>
                </a:solidFill>
                <a:latin typeface="Calibri"/>
                <a:ea typeface="Calibri"/>
                <a:cs typeface="Calibri"/>
                <a:sym typeface="Calibri"/>
              </a:rPr>
              <a:t>enjoy</a:t>
            </a:r>
            <a:r>
              <a:rPr b="0" i="0" lang="en-GB" sz="1000" u="none" cap="none" strike="noStrike">
                <a:solidFill>
                  <a:schemeClr val="dk1"/>
                </a:solidFill>
                <a:latin typeface="Calibri"/>
                <a:ea typeface="Calibri"/>
                <a:cs typeface="Calibri"/>
                <a:sym typeface="Calibri"/>
              </a:rPr>
              <a:t> their lives and be able to express their views without the fear of being punished.</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The Soviet Union liked and trusted Dubcek and wanted him to make Communism </a:t>
            </a:r>
            <a:r>
              <a:rPr b="1" i="0" lang="en-GB" sz="1000" u="none" cap="none" strike="noStrike">
                <a:solidFill>
                  <a:schemeClr val="dk1"/>
                </a:solidFill>
                <a:latin typeface="Calibri"/>
                <a:ea typeface="Calibri"/>
                <a:cs typeface="Calibri"/>
                <a:sym typeface="Calibri"/>
              </a:rPr>
              <a:t>more popular</a:t>
            </a:r>
            <a:r>
              <a:rPr b="0" i="0" lang="en-GB" sz="10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Dubcek also strongly wanted to stay in the Warsaw Pact and had no intention of leaving.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Dubcek made </a:t>
            </a:r>
            <a:r>
              <a:rPr b="1" i="0" lang="en-GB" sz="1000" u="none" cap="none" strike="noStrike">
                <a:solidFill>
                  <a:schemeClr val="dk1"/>
                </a:solidFill>
                <a:latin typeface="Calibri"/>
                <a:ea typeface="Calibri"/>
                <a:cs typeface="Calibri"/>
                <a:sym typeface="Calibri"/>
              </a:rPr>
              <a:t>reforms</a:t>
            </a:r>
            <a:r>
              <a:rPr b="0" i="0" lang="en-GB" sz="1000" u="none" cap="none" strike="noStrike">
                <a:solidFill>
                  <a:schemeClr val="dk1"/>
                </a:solidFill>
                <a:latin typeface="Calibri"/>
                <a:ea typeface="Calibri"/>
                <a:cs typeface="Calibri"/>
                <a:sym typeface="Calibri"/>
              </a:rPr>
              <a:t> (changes to the law) that gave </a:t>
            </a:r>
            <a:r>
              <a:rPr b="1" i="0" lang="en-GB" sz="1000" u="none" cap="none" strike="noStrike">
                <a:solidFill>
                  <a:schemeClr val="dk1"/>
                </a:solidFill>
                <a:latin typeface="Calibri"/>
                <a:ea typeface="Calibri"/>
                <a:cs typeface="Calibri"/>
                <a:sym typeface="Calibri"/>
              </a:rPr>
              <a:t>more freedom</a:t>
            </a:r>
            <a:r>
              <a:rPr b="0" i="0" lang="en-GB" sz="1000" u="none" cap="none" strike="noStrike">
                <a:solidFill>
                  <a:schemeClr val="dk1"/>
                </a:solidFill>
                <a:latin typeface="Calibri"/>
                <a:ea typeface="Calibri"/>
                <a:cs typeface="Calibri"/>
                <a:sym typeface="Calibri"/>
              </a:rPr>
              <a:t> to the Czech people.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This time of </a:t>
            </a:r>
            <a:r>
              <a:rPr b="1" i="0" lang="en-GB" sz="1000" u="none" cap="none" strike="noStrike">
                <a:solidFill>
                  <a:schemeClr val="dk1"/>
                </a:solidFill>
                <a:latin typeface="Calibri"/>
                <a:ea typeface="Calibri"/>
                <a:cs typeface="Calibri"/>
                <a:sym typeface="Calibri"/>
              </a:rPr>
              <a:t>freedom</a:t>
            </a:r>
            <a:r>
              <a:rPr b="0" i="0" lang="en-GB" sz="1000" u="none" cap="none" strike="noStrike">
                <a:solidFill>
                  <a:schemeClr val="dk1"/>
                </a:solidFill>
                <a:latin typeface="Calibri"/>
                <a:ea typeface="Calibri"/>
                <a:cs typeface="Calibri"/>
                <a:sym typeface="Calibri"/>
              </a:rPr>
              <a:t> in Czechoslovakia was known as </a:t>
            </a:r>
            <a:r>
              <a:rPr b="1" i="0" lang="en-GB" sz="1000" u="none" cap="none" strike="noStrike">
                <a:solidFill>
                  <a:schemeClr val="dk1"/>
                </a:solidFill>
                <a:latin typeface="Calibri"/>
                <a:ea typeface="Calibri"/>
                <a:cs typeface="Calibri"/>
                <a:sym typeface="Calibri"/>
              </a:rPr>
              <a:t>The Prague Spring</a:t>
            </a:r>
            <a:r>
              <a:rPr b="0" i="0" lang="en-GB" sz="1000" u="none" cap="none" strike="noStrike">
                <a:solidFill>
                  <a:schemeClr val="dk1"/>
                </a:solidFill>
                <a:latin typeface="Calibri"/>
                <a:ea typeface="Calibri"/>
                <a:cs typeface="Calibri"/>
                <a:sym typeface="Calibri"/>
              </a:rPr>
              <a:t> as the reforms started in April (Springtime). Prague was the capital of Czechoslovakia and where the changes started to take place.</a:t>
            </a:r>
            <a:endParaRPr b="0" i="0" sz="1400" u="none" cap="none" strike="noStrike">
              <a:solidFill>
                <a:srgbClr val="000000"/>
              </a:solidFill>
              <a:latin typeface="Arial"/>
              <a:ea typeface="Arial"/>
              <a:cs typeface="Arial"/>
              <a:sym typeface="Arial"/>
            </a:endParaRPr>
          </a:p>
        </p:txBody>
      </p:sp>
      <p:sp>
        <p:nvSpPr>
          <p:cNvPr id="419" name="Google Shape;419;p14"/>
          <p:cNvSpPr txBox="1"/>
          <p:nvPr/>
        </p:nvSpPr>
        <p:spPr>
          <a:xfrm>
            <a:off x="2169023" y="4804383"/>
            <a:ext cx="3174600" cy="19548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3. The Events of the Prague Spring</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There was </a:t>
            </a:r>
            <a:r>
              <a:rPr b="1" i="0" lang="en-GB" sz="1000" u="none" cap="none" strike="noStrike">
                <a:solidFill>
                  <a:schemeClr val="dk1"/>
                </a:solidFill>
                <a:latin typeface="Calibri"/>
                <a:ea typeface="Calibri"/>
                <a:cs typeface="Calibri"/>
                <a:sym typeface="Calibri"/>
              </a:rPr>
              <a:t>less censorship</a:t>
            </a:r>
            <a:r>
              <a:rPr b="0" i="0" lang="en-GB" sz="1000" u="none" cap="none" strike="noStrike">
                <a:solidFill>
                  <a:schemeClr val="dk1"/>
                </a:solidFill>
                <a:latin typeface="Calibri"/>
                <a:ea typeface="Calibri"/>
                <a:cs typeface="Calibri"/>
                <a:sym typeface="Calibri"/>
              </a:rPr>
              <a:t> so people could openly criticise Communism and the Czech government.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00"/>
              <a:buFont typeface="Arial"/>
              <a:buChar char="•"/>
            </a:pPr>
            <a:r>
              <a:rPr b="1" i="0" lang="en-GB" sz="1000" u="none" cap="none" strike="noStrike">
                <a:solidFill>
                  <a:schemeClr val="dk1"/>
                </a:solidFill>
                <a:latin typeface="Calibri"/>
                <a:ea typeface="Calibri"/>
                <a:cs typeface="Calibri"/>
                <a:sym typeface="Calibri"/>
              </a:rPr>
              <a:t>Trade Unions</a:t>
            </a:r>
            <a:r>
              <a:rPr b="0" i="0" lang="en-GB" sz="1000" u="none" cap="none" strike="noStrike">
                <a:solidFill>
                  <a:schemeClr val="dk1"/>
                </a:solidFill>
                <a:latin typeface="Calibri"/>
                <a:ea typeface="Calibri"/>
                <a:cs typeface="Calibri"/>
                <a:sym typeface="Calibri"/>
              </a:rPr>
              <a:t> (that helped workers with pay and conditions) were allowed.</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The </a:t>
            </a:r>
            <a:r>
              <a:rPr b="1" i="0" lang="en-GB" sz="1000" u="none" cap="none" strike="noStrike">
                <a:solidFill>
                  <a:schemeClr val="dk1"/>
                </a:solidFill>
                <a:latin typeface="Calibri"/>
                <a:ea typeface="Calibri"/>
                <a:cs typeface="Calibri"/>
                <a:sym typeface="Calibri"/>
              </a:rPr>
              <a:t>government control</a:t>
            </a:r>
            <a:r>
              <a:rPr b="0" i="0" lang="en-GB" sz="1000" u="none" cap="none" strike="noStrike">
                <a:solidFill>
                  <a:schemeClr val="dk1"/>
                </a:solidFill>
                <a:latin typeface="Calibri"/>
                <a:ea typeface="Calibri"/>
                <a:cs typeface="Calibri"/>
                <a:sym typeface="Calibri"/>
              </a:rPr>
              <a:t> of land and industry was relaxed. </a:t>
            </a:r>
            <a:r>
              <a:rPr b="1" i="0" lang="en-GB" sz="1000" u="none" cap="none" strike="noStrike">
                <a:solidFill>
                  <a:schemeClr val="dk1"/>
                </a:solidFill>
                <a:latin typeface="Calibri"/>
                <a:ea typeface="Calibri"/>
                <a:cs typeface="Calibri"/>
                <a:sym typeface="Calibri"/>
              </a:rPr>
              <a:t>Trade</a:t>
            </a:r>
            <a:r>
              <a:rPr b="0" i="0" lang="en-GB" sz="1000" u="none" cap="none" strike="noStrike">
                <a:solidFill>
                  <a:schemeClr val="dk1"/>
                </a:solidFill>
                <a:latin typeface="Calibri"/>
                <a:ea typeface="Calibri"/>
                <a:cs typeface="Calibri"/>
                <a:sym typeface="Calibri"/>
              </a:rPr>
              <a:t> with countries outside the Eastern Bloc was allowed.</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Czech people were given the </a:t>
            </a:r>
            <a:r>
              <a:rPr b="1" i="0" lang="en-GB" sz="1000" u="none" cap="none" strike="noStrike">
                <a:solidFill>
                  <a:schemeClr val="dk1"/>
                </a:solidFill>
                <a:latin typeface="Calibri"/>
                <a:ea typeface="Calibri"/>
                <a:cs typeface="Calibri"/>
                <a:sym typeface="Calibri"/>
              </a:rPr>
              <a:t>freedom to travel</a:t>
            </a:r>
            <a:r>
              <a:rPr b="0" i="0" lang="en-GB" sz="1000" u="none" cap="none" strike="noStrike">
                <a:solidFill>
                  <a:schemeClr val="dk1"/>
                </a:solidFill>
                <a:latin typeface="Calibri"/>
                <a:ea typeface="Calibri"/>
                <a:cs typeface="Calibri"/>
                <a:sym typeface="Calibri"/>
              </a:rPr>
              <a:t> to countries outside the Eastern Bloc.</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There was </a:t>
            </a:r>
            <a:r>
              <a:rPr b="1" i="0" lang="en-GB" sz="1000" u="none" cap="none" strike="noStrike">
                <a:solidFill>
                  <a:schemeClr val="dk1"/>
                </a:solidFill>
                <a:latin typeface="Calibri"/>
                <a:ea typeface="Calibri"/>
                <a:cs typeface="Calibri"/>
                <a:sym typeface="Calibri"/>
              </a:rPr>
              <a:t>open discussion</a:t>
            </a:r>
            <a:r>
              <a:rPr b="0" i="0" lang="en-GB" sz="1000" u="none" cap="none" strike="noStrike">
                <a:solidFill>
                  <a:schemeClr val="dk1"/>
                </a:solidFill>
                <a:latin typeface="Calibri"/>
                <a:ea typeface="Calibri"/>
                <a:cs typeface="Calibri"/>
                <a:sym typeface="Calibri"/>
              </a:rPr>
              <a:t> about allowing  political parties other than the Communist Party.</a:t>
            </a:r>
            <a:endParaRPr b="0" i="0" sz="1400" u="none" cap="none" strike="noStrike">
              <a:solidFill>
                <a:srgbClr val="000000"/>
              </a:solidFill>
              <a:latin typeface="Arial"/>
              <a:ea typeface="Arial"/>
              <a:cs typeface="Arial"/>
              <a:sym typeface="Arial"/>
            </a:endParaRPr>
          </a:p>
        </p:txBody>
      </p:sp>
      <p:sp>
        <p:nvSpPr>
          <p:cNvPr id="420" name="Google Shape;420;p14"/>
          <p:cNvSpPr txBox="1"/>
          <p:nvPr/>
        </p:nvSpPr>
        <p:spPr>
          <a:xfrm>
            <a:off x="5398890" y="1297281"/>
            <a:ext cx="2335500" cy="26013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4. The Consequences</a:t>
            </a:r>
            <a:endParaRPr b="0" i="0" sz="1400" u="none" cap="none" strike="noStrike">
              <a:solidFill>
                <a:srgbClr val="000000"/>
              </a:solidFill>
              <a:latin typeface="Arial"/>
              <a:ea typeface="Arial"/>
              <a:cs typeface="Arial"/>
              <a:sym typeface="Arial"/>
            </a:endParaRPr>
          </a:p>
          <a:p>
            <a:pPr indent="-87312" lvl="0" marL="87312"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Most people in Czechoslovakia welcomed the changes and liked their new freedom.</a:t>
            </a:r>
            <a:endParaRPr b="0" i="0" sz="1400" u="none" cap="none" strike="noStrike">
              <a:solidFill>
                <a:srgbClr val="000000"/>
              </a:solidFill>
              <a:latin typeface="Arial"/>
              <a:ea typeface="Arial"/>
              <a:cs typeface="Arial"/>
              <a:sym typeface="Arial"/>
            </a:endParaRPr>
          </a:p>
          <a:p>
            <a:pPr indent="-87312" lvl="0" marL="87312"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The Soviet Union had a </a:t>
            </a:r>
            <a:r>
              <a:rPr b="1" i="0" lang="en-GB" sz="1000" u="none" cap="none" strike="noStrike">
                <a:solidFill>
                  <a:schemeClr val="dk1"/>
                </a:solidFill>
                <a:latin typeface="Calibri"/>
                <a:ea typeface="Calibri"/>
                <a:cs typeface="Calibri"/>
                <a:sym typeface="Calibri"/>
              </a:rPr>
              <a:t>new leader</a:t>
            </a:r>
            <a:r>
              <a:rPr b="0" i="0" lang="en-GB" sz="1000" u="none" cap="none" strike="noStrike">
                <a:solidFill>
                  <a:schemeClr val="dk1"/>
                </a:solidFill>
                <a:latin typeface="Calibri"/>
                <a:ea typeface="Calibri"/>
                <a:cs typeface="Calibri"/>
                <a:sym typeface="Calibri"/>
              </a:rPr>
              <a:t> in 1968 called </a:t>
            </a:r>
            <a:r>
              <a:rPr b="1" i="0" lang="en-GB" sz="1000" u="none" cap="none" strike="noStrike">
                <a:solidFill>
                  <a:schemeClr val="dk1"/>
                </a:solidFill>
                <a:latin typeface="Calibri"/>
                <a:ea typeface="Calibri"/>
                <a:cs typeface="Calibri"/>
                <a:sym typeface="Calibri"/>
              </a:rPr>
              <a:t>Brezhnev</a:t>
            </a:r>
            <a:r>
              <a:rPr b="0" i="0" lang="en-GB" sz="1000" u="none" cap="none" strike="noStrike">
                <a:solidFill>
                  <a:schemeClr val="dk1"/>
                </a:solidFill>
                <a:latin typeface="Calibri"/>
                <a:ea typeface="Calibri"/>
                <a:cs typeface="Calibri"/>
                <a:sym typeface="Calibri"/>
              </a:rPr>
              <a:t>. He </a:t>
            </a:r>
            <a:r>
              <a:rPr b="1" i="0" lang="en-GB" sz="1000" u="none" cap="none" strike="noStrike">
                <a:solidFill>
                  <a:schemeClr val="dk1"/>
                </a:solidFill>
                <a:latin typeface="Calibri"/>
                <a:ea typeface="Calibri"/>
                <a:cs typeface="Calibri"/>
                <a:sym typeface="Calibri"/>
              </a:rPr>
              <a:t>disliked </a:t>
            </a:r>
            <a:r>
              <a:rPr b="0" i="0" lang="en-GB" sz="1000" u="none" cap="none" strike="noStrike">
                <a:solidFill>
                  <a:schemeClr val="dk1"/>
                </a:solidFill>
                <a:latin typeface="Calibri"/>
                <a:ea typeface="Calibri"/>
                <a:cs typeface="Calibri"/>
                <a:sym typeface="Calibri"/>
              </a:rPr>
              <a:t>the Prague Spring and the new freedoms given to the Czech people.</a:t>
            </a:r>
            <a:endParaRPr b="0" i="0" sz="1400" u="none" cap="none" strike="noStrike">
              <a:solidFill>
                <a:srgbClr val="000000"/>
              </a:solidFill>
              <a:latin typeface="Arial"/>
              <a:ea typeface="Arial"/>
              <a:cs typeface="Arial"/>
              <a:sym typeface="Arial"/>
            </a:endParaRPr>
          </a:p>
          <a:p>
            <a:pPr indent="-87312" lvl="0" marL="87312"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Brezhnev worried that other Eastern European countries would want to gain more freedom and this would damage the powerful image of the Soviet Union.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50"/>
              <a:buFont typeface="Arial"/>
              <a:buNone/>
            </a:pPr>
            <a:r>
              <a:rPr b="1" i="0" lang="en-GB" sz="1050" u="none" cap="none" strike="noStrike">
                <a:solidFill>
                  <a:srgbClr val="2F5496"/>
                </a:solidFill>
                <a:latin typeface="Calibri"/>
                <a:ea typeface="Calibri"/>
                <a:cs typeface="Calibri"/>
                <a:sym typeface="Calibri"/>
              </a:rPr>
              <a:t>The Soviet Union needed to make </a:t>
            </a:r>
            <a:endParaRPr b="0" i="0" sz="1050" u="none" cap="none" strike="noStrike">
              <a:solidFill>
                <a:srgbClr val="2F5496"/>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50"/>
              <a:buFont typeface="Arial"/>
              <a:buNone/>
            </a:pPr>
            <a:r>
              <a:rPr b="1" i="0" lang="en-GB" sz="1050" u="none" cap="none" strike="noStrike">
                <a:solidFill>
                  <a:srgbClr val="2F5496"/>
                </a:solidFill>
                <a:latin typeface="Calibri"/>
                <a:ea typeface="Calibri"/>
                <a:cs typeface="Calibri"/>
                <a:sym typeface="Calibri"/>
              </a:rPr>
              <a:t>message clear that no  other Eastern European country should attempt to make the same reforms.</a:t>
            </a:r>
            <a:endParaRPr b="0" i="0" sz="1050" u="none" cap="none" strike="noStrike">
              <a:solidFill>
                <a:srgbClr val="2F5496"/>
              </a:solidFill>
              <a:latin typeface="Calibri"/>
              <a:ea typeface="Calibri"/>
              <a:cs typeface="Calibri"/>
              <a:sym typeface="Calibri"/>
            </a:endParaRPr>
          </a:p>
        </p:txBody>
      </p:sp>
      <p:sp>
        <p:nvSpPr>
          <p:cNvPr id="421" name="Google Shape;421;p14"/>
          <p:cNvSpPr txBox="1"/>
          <p:nvPr/>
        </p:nvSpPr>
        <p:spPr>
          <a:xfrm>
            <a:off x="7789665" y="1297281"/>
            <a:ext cx="4292100" cy="2586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5. How did Brezhnev React?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00"/>
              <a:buFont typeface="Arial"/>
              <a:buChar char="•"/>
            </a:pPr>
            <a:r>
              <a:rPr b="1" i="0" lang="en-GB" sz="1000" u="none" cap="none" strike="noStrike">
                <a:solidFill>
                  <a:schemeClr val="dk1"/>
                </a:solidFill>
                <a:latin typeface="Calibri"/>
                <a:ea typeface="Calibri"/>
                <a:cs typeface="Calibri"/>
                <a:sym typeface="Calibri"/>
              </a:rPr>
              <a:t>Brezhnev warned</a:t>
            </a:r>
            <a:r>
              <a:rPr b="0" i="0" lang="en-GB" sz="1000" u="none" cap="none" strike="noStrike">
                <a:solidFill>
                  <a:schemeClr val="dk1"/>
                </a:solidFill>
                <a:latin typeface="Calibri"/>
                <a:ea typeface="Calibri"/>
                <a:cs typeface="Calibri"/>
                <a:sym typeface="Calibri"/>
              </a:rPr>
              <a:t> Dubcek not to weaken communism and to stay strict.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Brezhnev ordered his </a:t>
            </a:r>
            <a:r>
              <a:rPr b="1" i="0" lang="en-GB" sz="1000" u="none" cap="none" strike="noStrike">
                <a:solidFill>
                  <a:schemeClr val="dk1"/>
                </a:solidFill>
                <a:latin typeface="Calibri"/>
                <a:ea typeface="Calibri"/>
                <a:cs typeface="Calibri"/>
                <a:sym typeface="Calibri"/>
              </a:rPr>
              <a:t>Warsaw Pact troops</a:t>
            </a:r>
            <a:r>
              <a:rPr b="0" i="0" lang="en-GB" sz="1000" u="none" cap="none" strike="noStrike">
                <a:solidFill>
                  <a:schemeClr val="dk1"/>
                </a:solidFill>
                <a:latin typeface="Calibri"/>
                <a:ea typeface="Calibri"/>
                <a:cs typeface="Calibri"/>
                <a:sym typeface="Calibri"/>
              </a:rPr>
              <a:t> to carry out military practice just outside the border of Czechoslovakia as a warning. Brezhnev decided then to </a:t>
            </a:r>
            <a:r>
              <a:rPr b="1" i="0" lang="en-GB" sz="1000" u="none" cap="none" strike="noStrike">
                <a:solidFill>
                  <a:schemeClr val="dk1"/>
                </a:solidFill>
                <a:latin typeface="Calibri"/>
                <a:ea typeface="Calibri"/>
                <a:cs typeface="Calibri"/>
                <a:sym typeface="Calibri"/>
              </a:rPr>
              <a:t>take military action</a:t>
            </a:r>
            <a:r>
              <a:rPr b="0" i="0" lang="en-GB" sz="1000" u="none" cap="none" strike="noStrike">
                <a:solidFill>
                  <a:schemeClr val="dk1"/>
                </a:solidFill>
                <a:latin typeface="Calibri"/>
                <a:ea typeface="Calibri"/>
                <a:cs typeface="Calibri"/>
                <a:sym typeface="Calibri"/>
              </a:rPr>
              <a:t> and invaded.</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00"/>
              <a:buFont typeface="Arial"/>
              <a:buChar char="•"/>
            </a:pPr>
            <a:r>
              <a:rPr b="1" i="0" lang="en-GB" sz="1000" u="sng" cap="none" strike="noStrike">
                <a:solidFill>
                  <a:schemeClr val="dk1"/>
                </a:solidFill>
                <a:latin typeface="Calibri"/>
                <a:ea typeface="Calibri"/>
                <a:cs typeface="Calibri"/>
                <a:sym typeface="Calibri"/>
              </a:rPr>
              <a:t>20</a:t>
            </a:r>
            <a:r>
              <a:rPr b="1" baseline="30000" i="0" lang="en-GB" sz="1000" u="sng" cap="none" strike="noStrike">
                <a:solidFill>
                  <a:schemeClr val="dk1"/>
                </a:solidFill>
                <a:latin typeface="Calibri"/>
                <a:ea typeface="Calibri"/>
                <a:cs typeface="Calibri"/>
                <a:sym typeface="Calibri"/>
              </a:rPr>
              <a:t>th</a:t>
            </a:r>
            <a:r>
              <a:rPr b="1" i="0" lang="en-GB" sz="1000" u="sng" cap="none" strike="noStrike">
                <a:solidFill>
                  <a:schemeClr val="dk1"/>
                </a:solidFill>
                <a:latin typeface="Calibri"/>
                <a:ea typeface="Calibri"/>
                <a:cs typeface="Calibri"/>
                <a:sym typeface="Calibri"/>
              </a:rPr>
              <a:t> August 1968</a:t>
            </a:r>
            <a:r>
              <a:rPr b="0" i="0" lang="en-GB" sz="1000" u="none" cap="none" strike="noStrike">
                <a:solidFill>
                  <a:schemeClr val="dk1"/>
                </a:solidFill>
                <a:latin typeface="Calibri"/>
                <a:ea typeface="Calibri"/>
                <a:cs typeface="Calibri"/>
                <a:sym typeface="Calibri"/>
              </a:rPr>
              <a:t>, </a:t>
            </a:r>
            <a:r>
              <a:rPr b="1" i="0" lang="en-GB" sz="1000" u="none" cap="none" strike="noStrike">
                <a:solidFill>
                  <a:schemeClr val="dk1"/>
                </a:solidFill>
                <a:latin typeface="Calibri"/>
                <a:ea typeface="Calibri"/>
                <a:cs typeface="Calibri"/>
                <a:sym typeface="Calibri"/>
              </a:rPr>
              <a:t>500,000 Warsaw Pact</a:t>
            </a:r>
            <a:r>
              <a:rPr b="0" i="0" lang="en-GB" sz="1000" u="none" cap="none" strike="noStrike">
                <a:solidFill>
                  <a:schemeClr val="dk1"/>
                </a:solidFill>
                <a:latin typeface="Calibri"/>
                <a:ea typeface="Calibri"/>
                <a:cs typeface="Calibri"/>
                <a:sym typeface="Calibri"/>
              </a:rPr>
              <a:t> </a:t>
            </a:r>
            <a:r>
              <a:rPr b="1" i="0" lang="en-GB" sz="1000" u="none" cap="none" strike="noStrike">
                <a:solidFill>
                  <a:schemeClr val="dk1"/>
                </a:solidFill>
                <a:latin typeface="Calibri"/>
                <a:ea typeface="Calibri"/>
                <a:cs typeface="Calibri"/>
                <a:sym typeface="Calibri"/>
              </a:rPr>
              <a:t>troops</a:t>
            </a:r>
            <a:r>
              <a:rPr b="0" i="0" lang="en-GB" sz="1000" u="none" cap="none" strike="noStrike">
                <a:solidFill>
                  <a:schemeClr val="dk1"/>
                </a:solidFill>
                <a:latin typeface="Calibri"/>
                <a:ea typeface="Calibri"/>
                <a:cs typeface="Calibri"/>
                <a:sym typeface="Calibri"/>
              </a:rPr>
              <a:t> invaded Czechoslovakia and stop the Prague Spring.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0" lang="en-GB" sz="1100" u="sng" cap="none" strike="noStrike">
                <a:solidFill>
                  <a:schemeClr val="dk1"/>
                </a:solidFill>
                <a:latin typeface="Calibri"/>
                <a:ea typeface="Calibri"/>
                <a:cs typeface="Calibri"/>
                <a:sym typeface="Calibri"/>
              </a:rPr>
              <a:t>How did Dubcek React to the Soviet Invasion?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Rather than fight back, Dubcek ordered his army and the people to </a:t>
            </a:r>
            <a:r>
              <a:rPr b="1" i="0" lang="en-GB" sz="1000" u="none" cap="none" strike="noStrike">
                <a:solidFill>
                  <a:schemeClr val="dk1"/>
                </a:solidFill>
                <a:latin typeface="Calibri"/>
                <a:ea typeface="Calibri"/>
                <a:cs typeface="Calibri"/>
                <a:sym typeface="Calibri"/>
              </a:rPr>
              <a:t>remain peaceful – a peaceful resistance.</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Some individuals attacked Warsaw Pact soldiers and blocked roads but it remained a peaceful.</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00"/>
              <a:buFont typeface="Arial"/>
              <a:buChar char="•"/>
            </a:pPr>
            <a:r>
              <a:rPr b="1" i="0" lang="en-GB" sz="1000" u="none" cap="none" strike="noStrike">
                <a:solidFill>
                  <a:schemeClr val="dk1"/>
                </a:solidFill>
                <a:latin typeface="Calibri"/>
                <a:ea typeface="Calibri"/>
                <a:cs typeface="Calibri"/>
                <a:sym typeface="Calibri"/>
              </a:rPr>
              <a:t>Dubcek was arrested</a:t>
            </a:r>
            <a:r>
              <a:rPr b="0" i="0" lang="en-GB" sz="1000" u="none" cap="none" strike="noStrike">
                <a:solidFill>
                  <a:schemeClr val="dk1"/>
                </a:solidFill>
                <a:latin typeface="Calibri"/>
                <a:ea typeface="Calibri"/>
                <a:cs typeface="Calibri"/>
                <a:sym typeface="Calibri"/>
              </a:rPr>
              <a:t> and ordered by Brezhnev to change his reforms.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He was </a:t>
            </a:r>
            <a:r>
              <a:rPr b="1" i="0" lang="en-GB" sz="1000" u="none" cap="none" strike="noStrike">
                <a:solidFill>
                  <a:schemeClr val="dk1"/>
                </a:solidFill>
                <a:latin typeface="Calibri"/>
                <a:ea typeface="Calibri"/>
                <a:cs typeface="Calibri"/>
                <a:sym typeface="Calibri"/>
              </a:rPr>
              <a:t>replaced</a:t>
            </a:r>
            <a:r>
              <a:rPr b="0" i="0" lang="en-GB" sz="1000" u="none" cap="none" strike="noStrike">
                <a:solidFill>
                  <a:schemeClr val="dk1"/>
                </a:solidFill>
                <a:latin typeface="Calibri"/>
                <a:ea typeface="Calibri"/>
                <a:cs typeface="Calibri"/>
                <a:sym typeface="Calibri"/>
              </a:rPr>
              <a:t>  with a hardliner (strict/tough) communist leader.</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For the next 20 years, Czechoslovakia was under </a:t>
            </a:r>
            <a:r>
              <a:rPr b="1" i="0" lang="en-GB" sz="1000" u="none" cap="none" strike="noStrike">
                <a:solidFill>
                  <a:schemeClr val="dk1"/>
                </a:solidFill>
                <a:latin typeface="Calibri"/>
                <a:ea typeface="Calibri"/>
                <a:cs typeface="Calibri"/>
                <a:sym typeface="Calibri"/>
              </a:rPr>
              <a:t>strict Soviet control</a:t>
            </a:r>
            <a:r>
              <a:rPr b="0" i="0" lang="en-GB" sz="1000" u="none" cap="none" strike="noStrike">
                <a:solidFill>
                  <a:schemeClr val="dk1"/>
                </a:solidFill>
                <a:latin typeface="Calibri"/>
                <a:ea typeface="Calibri"/>
                <a:cs typeface="Calibri"/>
                <a:sym typeface="Calibri"/>
              </a:rPr>
              <a:t> again to prevent another ‘Prague Spring’.</a:t>
            </a:r>
            <a:endParaRPr b="0" i="0" sz="1400" u="none" cap="none" strike="noStrike">
              <a:solidFill>
                <a:srgbClr val="000000"/>
              </a:solidFill>
              <a:latin typeface="Arial"/>
              <a:ea typeface="Arial"/>
              <a:cs typeface="Arial"/>
              <a:sym typeface="Arial"/>
            </a:endParaRPr>
          </a:p>
        </p:txBody>
      </p:sp>
      <p:sp>
        <p:nvSpPr>
          <p:cNvPr id="422" name="Google Shape;422;p14"/>
          <p:cNvSpPr txBox="1"/>
          <p:nvPr/>
        </p:nvSpPr>
        <p:spPr>
          <a:xfrm>
            <a:off x="82199" y="1297281"/>
            <a:ext cx="2038200" cy="1031400"/>
          </a:xfrm>
          <a:prstGeom prst="rect">
            <a:avLst/>
          </a:prstGeom>
          <a:solidFill>
            <a:srgbClr val="FFF2CC"/>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sng" cap="none" strike="noStrike">
                <a:solidFill>
                  <a:schemeClr val="dk1"/>
                </a:solidFill>
                <a:latin typeface="Calibri"/>
                <a:ea typeface="Calibri"/>
                <a:cs typeface="Calibri"/>
                <a:sym typeface="Calibri"/>
              </a:rPr>
              <a:t>Czechoslovakia Basic Facts: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Calibri"/>
                <a:ea typeface="Calibri"/>
                <a:cs typeface="Calibri"/>
                <a:sym typeface="Calibri"/>
              </a:rPr>
              <a:t>Czechoslovakia was an </a:t>
            </a:r>
            <a:r>
              <a:rPr b="1" i="0" lang="en-GB" sz="1000" u="none" cap="none" strike="noStrike">
                <a:solidFill>
                  <a:schemeClr val="dk1"/>
                </a:solidFill>
                <a:latin typeface="Calibri"/>
                <a:ea typeface="Calibri"/>
                <a:cs typeface="Calibri"/>
                <a:sym typeface="Calibri"/>
              </a:rPr>
              <a:t>Eastern European</a:t>
            </a:r>
            <a:r>
              <a:rPr b="0" i="0" lang="en-GB" sz="1000" u="none" cap="none" strike="noStrike">
                <a:solidFill>
                  <a:schemeClr val="dk1"/>
                </a:solidFill>
                <a:latin typeface="Calibri"/>
                <a:ea typeface="Calibri"/>
                <a:cs typeface="Calibri"/>
                <a:sym typeface="Calibri"/>
              </a:rPr>
              <a:t> country in the Soviet Union’s ‘</a:t>
            </a:r>
            <a:r>
              <a:rPr b="1" i="0" lang="en-GB" sz="1000" u="none" cap="none" strike="noStrike">
                <a:solidFill>
                  <a:schemeClr val="dk1"/>
                </a:solidFill>
                <a:latin typeface="Calibri"/>
                <a:ea typeface="Calibri"/>
                <a:cs typeface="Calibri"/>
                <a:sym typeface="Calibri"/>
              </a:rPr>
              <a:t>Eastern Bloc’</a:t>
            </a:r>
            <a:r>
              <a:rPr b="0" i="0" lang="en-GB" sz="1000" u="none" cap="none" strike="noStrike">
                <a:solidFill>
                  <a:schemeClr val="dk1"/>
                </a:solidFill>
                <a:latin typeface="Calibri"/>
                <a:ea typeface="Calibri"/>
                <a:cs typeface="Calibri"/>
                <a:sym typeface="Calibri"/>
              </a:rPr>
              <a:t>.  It was a </a:t>
            </a:r>
            <a:r>
              <a:rPr b="1" i="0" lang="en-GB" sz="1000" u="none" cap="none" strike="noStrike">
                <a:solidFill>
                  <a:schemeClr val="dk1"/>
                </a:solidFill>
                <a:latin typeface="Calibri"/>
                <a:ea typeface="Calibri"/>
                <a:cs typeface="Calibri"/>
                <a:sym typeface="Calibri"/>
              </a:rPr>
              <a:t>satellite country</a:t>
            </a:r>
            <a:r>
              <a:rPr b="0" i="0" lang="en-GB" sz="1000" u="none" cap="none" strike="noStrike">
                <a:solidFill>
                  <a:schemeClr val="dk1"/>
                </a:solidFill>
                <a:latin typeface="Calibri"/>
                <a:ea typeface="Calibri"/>
                <a:cs typeface="Calibri"/>
                <a:sym typeface="Calibri"/>
              </a:rPr>
              <a:t> under Communist control.</a:t>
            </a:r>
            <a:endParaRPr b="0" i="0" sz="1400" u="none" cap="none" strike="noStrike">
              <a:solidFill>
                <a:srgbClr val="000000"/>
              </a:solidFill>
              <a:latin typeface="Arial"/>
              <a:ea typeface="Arial"/>
              <a:cs typeface="Arial"/>
              <a:sym typeface="Arial"/>
            </a:endParaRPr>
          </a:p>
        </p:txBody>
      </p:sp>
      <p:sp>
        <p:nvSpPr>
          <p:cNvPr id="423" name="Google Shape;423;p14"/>
          <p:cNvSpPr txBox="1"/>
          <p:nvPr/>
        </p:nvSpPr>
        <p:spPr>
          <a:xfrm>
            <a:off x="5406998" y="4158734"/>
            <a:ext cx="6682800" cy="2586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Calibri"/>
                <a:ea typeface="Calibri"/>
                <a:cs typeface="Calibri"/>
                <a:sym typeface="Calibri"/>
              </a:rPr>
              <a:t>A doctrine is a ‘belief’.  Brezhnev said that if any communist country attempted freedom, Warsaw Pact troops would be sent in.  This was a way to stop any other countries from attempting their own Prague Spring. He did this in Sept. 1968.</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1" i="0" sz="1000" u="sng"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rPr b="1" i="0" lang="en-GB" sz="1200" u="sng" cap="none" strike="noStrike">
                <a:solidFill>
                  <a:schemeClr val="dk1"/>
                </a:solidFill>
                <a:latin typeface="Calibri"/>
                <a:ea typeface="Calibri"/>
                <a:cs typeface="Calibri"/>
                <a:sym typeface="Calibri"/>
              </a:rPr>
              <a:t>The importance of the Prague Spring and the invasion of the Soviet Union</a:t>
            </a:r>
            <a:endParaRPr b="0" i="0" sz="12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Calibri"/>
                <a:ea typeface="Calibri"/>
                <a:cs typeface="Calibri"/>
                <a:sym typeface="Calibri"/>
              </a:rPr>
              <a:t>The impact in Czechoslovakia </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The Soviet invasion ended the time of the Prague Spring. The Soviet invasion led back to strict Soviet control again.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Calibri"/>
                <a:ea typeface="Calibri"/>
                <a:cs typeface="Calibri"/>
                <a:sym typeface="Calibri"/>
              </a:rPr>
              <a:t>The impact on the relationship with other communist countries:</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Other countries such as Yugoslavia and Romania spoke out against the Soviet invasion which made their relationship with the Soviet Union worse. Communist political parties in Italy and France cut their links to the Soviet Union.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The massive invasion of the Soviet Union led to a very tight control over other Eastern European countries to prevent others trying to gain more freedom. The invasion showed the massive power of the Warsaw Pact troops.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Calibri"/>
                <a:ea typeface="Calibri"/>
                <a:cs typeface="Calibri"/>
                <a:sym typeface="Calibri"/>
              </a:rPr>
              <a:t>The impact on the relationship between the USA and the Soviet Union: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The USA were outraged by the invasion of Czechoslovakia and made public protests.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The Soviet Union realised that nobody could really do anything about their invasion apart from use words against it.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Calibri"/>
                <a:ea typeface="Calibri"/>
                <a:cs typeface="Calibri"/>
                <a:sym typeface="Calibri"/>
              </a:rPr>
              <a:t>It showed that the USA was keen to criticise the Soviet Union but was very unlikely to actually carry out any action against it.  The USA had started a war in Vietnam and so this made action against the Soviet Union more unlikely.</a:t>
            </a:r>
            <a:endParaRPr b="0" i="0" sz="1400" u="none" cap="none" strike="noStrike">
              <a:solidFill>
                <a:srgbClr val="000000"/>
              </a:solidFill>
              <a:latin typeface="Arial"/>
              <a:ea typeface="Arial"/>
              <a:cs typeface="Arial"/>
              <a:sym typeface="Arial"/>
            </a:endParaRPr>
          </a:p>
        </p:txBody>
      </p:sp>
      <p:sp>
        <p:nvSpPr>
          <p:cNvPr id="424" name="Google Shape;424;p14"/>
          <p:cNvSpPr/>
          <p:nvPr/>
        </p:nvSpPr>
        <p:spPr>
          <a:xfrm>
            <a:off x="5398890" y="3950114"/>
            <a:ext cx="6682800" cy="208500"/>
          </a:xfrm>
          <a:prstGeom prst="rect">
            <a:avLst/>
          </a:prstGeom>
          <a:solidFill>
            <a:srgbClr val="FFD966"/>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The Main Consequence of the Prague Spring  - The Brezhnev Doctrine 1968</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15"/>
          <p:cNvSpPr txBox="1"/>
          <p:nvPr/>
        </p:nvSpPr>
        <p:spPr>
          <a:xfrm>
            <a:off x="82198" y="74453"/>
            <a:ext cx="12007800" cy="369300"/>
          </a:xfrm>
          <a:prstGeom prst="rect">
            <a:avLst/>
          </a:pr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LESSON 14: </a:t>
            </a:r>
            <a:r>
              <a:rPr b="0" i="0" lang="en-GB" sz="1800" u="none" cap="none" strike="noStrike">
                <a:solidFill>
                  <a:schemeClr val="dk1"/>
                </a:solidFill>
                <a:latin typeface="Calibri"/>
                <a:ea typeface="Calibri"/>
                <a:cs typeface="Calibri"/>
                <a:sym typeface="Calibri"/>
              </a:rPr>
              <a:t>The 1970s </a:t>
            </a:r>
            <a:r>
              <a:rPr b="1" i="0" lang="en-GB" sz="1800" u="none" cap="none" strike="noStrike">
                <a:solidFill>
                  <a:schemeClr val="dk1"/>
                </a:solidFill>
                <a:latin typeface="Calibri"/>
                <a:ea typeface="Calibri"/>
                <a:cs typeface="Calibri"/>
                <a:sym typeface="Calibri"/>
              </a:rPr>
              <a:t>Détente</a:t>
            </a:r>
            <a:r>
              <a:rPr b="0" i="0" lang="en-GB" sz="1800" u="none" cap="none" strike="noStrike">
                <a:solidFill>
                  <a:schemeClr val="dk1"/>
                </a:solidFill>
                <a:latin typeface="Calibri"/>
                <a:ea typeface="Calibri"/>
                <a:cs typeface="Calibri"/>
                <a:sym typeface="Calibri"/>
              </a:rPr>
              <a:t> – </a:t>
            </a:r>
            <a:r>
              <a:rPr b="1" i="0" lang="en-GB" sz="1800" u="none" cap="none" strike="noStrike">
                <a:solidFill>
                  <a:schemeClr val="dk1"/>
                </a:solidFill>
                <a:latin typeface="Calibri"/>
                <a:ea typeface="Calibri"/>
                <a:cs typeface="Calibri"/>
                <a:sym typeface="Calibri"/>
              </a:rPr>
              <a:t>SALT 1</a:t>
            </a:r>
            <a:r>
              <a:rPr b="0" i="0" lang="en-GB" sz="1800" u="none" cap="none" strike="noStrike">
                <a:solidFill>
                  <a:schemeClr val="dk1"/>
                </a:solidFill>
                <a:latin typeface="Calibri"/>
                <a:ea typeface="Calibri"/>
                <a:cs typeface="Calibri"/>
                <a:sym typeface="Calibri"/>
              </a:rPr>
              <a:t> (1972), </a:t>
            </a:r>
            <a:r>
              <a:rPr b="1" i="0" lang="en-GB" sz="1800" u="none" cap="none" strike="noStrike">
                <a:solidFill>
                  <a:schemeClr val="dk1"/>
                </a:solidFill>
                <a:latin typeface="Calibri"/>
                <a:ea typeface="Calibri"/>
                <a:cs typeface="Calibri"/>
                <a:sym typeface="Calibri"/>
              </a:rPr>
              <a:t>Helsinki Accords </a:t>
            </a:r>
            <a:r>
              <a:rPr b="0" i="0" lang="en-GB" sz="1800" u="none" cap="none" strike="noStrike">
                <a:solidFill>
                  <a:schemeClr val="dk1"/>
                </a:solidFill>
                <a:latin typeface="Calibri"/>
                <a:ea typeface="Calibri"/>
                <a:cs typeface="Calibri"/>
                <a:sym typeface="Calibri"/>
              </a:rPr>
              <a:t>(1975) and </a:t>
            </a:r>
            <a:r>
              <a:rPr b="1" i="0" lang="en-GB" sz="1800" u="none" cap="none" strike="noStrike">
                <a:solidFill>
                  <a:schemeClr val="dk1"/>
                </a:solidFill>
                <a:latin typeface="Calibri"/>
                <a:ea typeface="Calibri"/>
                <a:cs typeface="Calibri"/>
                <a:sym typeface="Calibri"/>
              </a:rPr>
              <a:t>SALT 2</a:t>
            </a:r>
            <a:r>
              <a:rPr b="0" i="0" lang="en-GB" sz="1800" u="none" cap="none" strike="noStrike">
                <a:solidFill>
                  <a:schemeClr val="dk1"/>
                </a:solidFill>
                <a:latin typeface="Calibri"/>
                <a:ea typeface="Calibri"/>
                <a:cs typeface="Calibri"/>
                <a:sym typeface="Calibri"/>
              </a:rPr>
              <a:t> (1979)</a:t>
            </a:r>
            <a:r>
              <a:rPr b="1" i="0" lang="en-GB" sz="1800" u="none" cap="none" strike="noStrike">
                <a:solidFill>
                  <a:schemeClr val="dk1"/>
                </a:solidFill>
                <a:latin typeface="Calibri"/>
                <a:ea typeface="Calibri"/>
                <a:cs typeface="Calibri"/>
                <a:sym typeface="Calibri"/>
              </a:rPr>
              <a:t>.</a:t>
            </a:r>
            <a:endParaRPr b="0" i="0" sz="1800" u="none" cap="none" strike="noStrike">
              <a:solidFill>
                <a:schemeClr val="dk1"/>
              </a:solidFill>
              <a:latin typeface="Calibri"/>
              <a:ea typeface="Calibri"/>
              <a:cs typeface="Calibri"/>
              <a:sym typeface="Calibri"/>
            </a:endParaRPr>
          </a:p>
        </p:txBody>
      </p:sp>
      <p:sp>
        <p:nvSpPr>
          <p:cNvPr id="431" name="Google Shape;431;p15"/>
          <p:cNvSpPr txBox="1"/>
          <p:nvPr/>
        </p:nvSpPr>
        <p:spPr>
          <a:xfrm>
            <a:off x="82198" y="443785"/>
            <a:ext cx="9519000" cy="446400"/>
          </a:xfrm>
          <a:prstGeom prst="rect">
            <a:avLst/>
          </a:prstGeom>
          <a:solidFill>
            <a:srgbClr val="FFF2CC"/>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The Background:  </a:t>
            </a:r>
            <a:r>
              <a:rPr b="0" i="0" lang="en-GB" sz="1100" u="none" cap="none" strike="noStrike">
                <a:solidFill>
                  <a:schemeClr val="dk1"/>
                </a:solidFill>
                <a:latin typeface="Calibri"/>
                <a:ea typeface="Calibri"/>
                <a:cs typeface="Calibri"/>
                <a:sym typeface="Calibri"/>
              </a:rPr>
              <a:t>The </a:t>
            </a:r>
            <a:r>
              <a:rPr b="1" i="0" lang="en-GB" sz="1100" u="none" cap="none" strike="noStrike">
                <a:solidFill>
                  <a:schemeClr val="dk1"/>
                </a:solidFill>
                <a:latin typeface="Calibri"/>
                <a:ea typeface="Calibri"/>
                <a:cs typeface="Calibri"/>
                <a:sym typeface="Calibri"/>
              </a:rPr>
              <a:t>tension</a:t>
            </a:r>
            <a:r>
              <a:rPr b="0" i="0" lang="en-GB" sz="1100" u="none" cap="none" strike="noStrike">
                <a:solidFill>
                  <a:schemeClr val="dk1"/>
                </a:solidFill>
                <a:latin typeface="Calibri"/>
                <a:ea typeface="Calibri"/>
                <a:cs typeface="Calibri"/>
                <a:sym typeface="Calibri"/>
              </a:rPr>
              <a:t> between the two sides of the Cold War reached a climax during the 1960s.  Both sides knew the risk of a nuclear war was too great.  Therefore, there was a period of ‘peace’ known as </a:t>
            </a:r>
            <a:r>
              <a:rPr b="1" i="0" lang="en-GB" sz="1100" u="none" cap="none" strike="noStrike">
                <a:solidFill>
                  <a:schemeClr val="dk1"/>
                </a:solidFill>
                <a:latin typeface="Calibri"/>
                <a:ea typeface="Calibri"/>
                <a:cs typeface="Calibri"/>
                <a:sym typeface="Calibri"/>
              </a:rPr>
              <a:t>DÉTENTE </a:t>
            </a:r>
            <a:r>
              <a:rPr b="0" i="0" lang="en-GB" sz="1100" u="none" cap="none" strike="noStrike">
                <a:solidFill>
                  <a:schemeClr val="dk1"/>
                </a:solidFill>
                <a:latin typeface="Calibri"/>
                <a:ea typeface="Calibri"/>
                <a:cs typeface="Calibri"/>
                <a:sym typeface="Calibri"/>
              </a:rPr>
              <a:t>throughout the 1970s.  This however, ended when the Soviet Union invaded </a:t>
            </a:r>
            <a:r>
              <a:rPr b="1" i="0" lang="en-GB" sz="1100" u="none" cap="none" strike="noStrike">
                <a:solidFill>
                  <a:schemeClr val="dk1"/>
                </a:solidFill>
                <a:latin typeface="Calibri"/>
                <a:ea typeface="Calibri"/>
                <a:cs typeface="Calibri"/>
                <a:sym typeface="Calibri"/>
              </a:rPr>
              <a:t>Afghanistan</a:t>
            </a:r>
            <a:r>
              <a:rPr b="0" i="0" lang="en-GB" sz="1100" u="none" cap="none" strike="noStrike">
                <a:solidFill>
                  <a:schemeClr val="dk1"/>
                </a:solidFill>
                <a:latin typeface="Calibri"/>
                <a:ea typeface="Calibri"/>
                <a:cs typeface="Calibri"/>
                <a:sym typeface="Calibri"/>
              </a:rPr>
              <a:t> in 1979.</a:t>
            </a:r>
            <a:endParaRPr b="0" i="0" sz="1400" u="none" cap="none" strike="noStrike">
              <a:solidFill>
                <a:srgbClr val="000000"/>
              </a:solidFill>
              <a:latin typeface="Arial"/>
              <a:ea typeface="Arial"/>
              <a:cs typeface="Arial"/>
              <a:sym typeface="Arial"/>
            </a:endParaRPr>
          </a:p>
        </p:txBody>
      </p:sp>
      <p:graphicFrame>
        <p:nvGraphicFramePr>
          <p:cNvPr id="432" name="Google Shape;432;p15"/>
          <p:cNvGraphicFramePr/>
          <p:nvPr/>
        </p:nvGraphicFramePr>
        <p:xfrm>
          <a:off x="82198" y="1259706"/>
          <a:ext cx="3000000" cy="3000000"/>
        </p:xfrm>
        <a:graphic>
          <a:graphicData uri="http://schemas.openxmlformats.org/drawingml/2006/table">
            <a:tbl>
              <a:tblPr bandRow="1" firstRow="1">
                <a:noFill/>
                <a:tableStyleId>{2F7C1B6B-8B0F-4DEF-B2AA-12008CCB82C3}</a:tableStyleId>
              </a:tblPr>
              <a:tblGrid>
                <a:gridCol w="3361400"/>
                <a:gridCol w="2622675"/>
                <a:gridCol w="3222700"/>
                <a:gridCol w="2800900"/>
              </a:tblGrid>
              <a:tr h="370850">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solidFill>
                            <a:schemeClr val="dk1"/>
                          </a:solidFill>
                        </a:rPr>
                        <a:t>A threat of Mutually Assured Destruction M.A.D.</a:t>
                      </a:r>
                      <a:endParaRPr sz="1400" u="none" cap="none" strike="noStrike"/>
                    </a:p>
                    <a:p>
                      <a:pPr indent="-171450" lvl="0" marL="171450" marR="0" rtl="0" algn="l">
                        <a:lnSpc>
                          <a:spcPct val="100000"/>
                        </a:lnSpc>
                        <a:spcBef>
                          <a:spcPts val="0"/>
                        </a:spcBef>
                        <a:spcAft>
                          <a:spcPts val="0"/>
                        </a:spcAft>
                        <a:buClr>
                          <a:schemeClr val="dk1"/>
                        </a:buClr>
                        <a:buSzPts val="1100"/>
                        <a:buFont typeface="Noto Sans Symbols"/>
                        <a:buChar char="❑"/>
                      </a:pPr>
                      <a:r>
                        <a:rPr b="0" lang="en-GB" sz="1100" u="none" cap="none" strike="noStrike">
                          <a:solidFill>
                            <a:schemeClr val="dk1"/>
                          </a:solidFill>
                        </a:rPr>
                        <a:t>During the 1960s, events had brought the two sides close to  war. Both sides had developed enough nuclear weapons to destroy each other.  </a:t>
                      </a:r>
                      <a:endParaRPr sz="1400" u="none" cap="none" strike="noStrike"/>
                    </a:p>
                    <a:p>
                      <a:pPr indent="-171450" lvl="0" marL="171450" marR="0" rtl="0" algn="l">
                        <a:lnSpc>
                          <a:spcPct val="100000"/>
                        </a:lnSpc>
                        <a:spcBef>
                          <a:spcPts val="0"/>
                        </a:spcBef>
                        <a:spcAft>
                          <a:spcPts val="0"/>
                        </a:spcAft>
                        <a:buClr>
                          <a:schemeClr val="dk1"/>
                        </a:buClr>
                        <a:buSzPts val="1100"/>
                        <a:buFont typeface="Noto Sans Symbols"/>
                        <a:buChar char="❑"/>
                      </a:pPr>
                      <a:r>
                        <a:rPr b="0" lang="en-GB" sz="1100" u="none" cap="none" strike="noStrike">
                          <a:solidFill>
                            <a:schemeClr val="dk1"/>
                          </a:solidFill>
                        </a:rPr>
                        <a:t>It was a worry that if war did break out, the results would be complete destruction.  This was known as </a:t>
                      </a:r>
                      <a:r>
                        <a:rPr b="1" i="0" lang="en-GB" sz="1100" u="none" cap="none" strike="noStrike">
                          <a:solidFill>
                            <a:schemeClr val="dk1"/>
                          </a:solidFill>
                        </a:rPr>
                        <a:t>M</a:t>
                      </a:r>
                      <a:r>
                        <a:rPr b="0" lang="en-GB" sz="1100" u="none" cap="none" strike="noStrike">
                          <a:solidFill>
                            <a:schemeClr val="dk1"/>
                          </a:solidFill>
                        </a:rPr>
                        <a:t>utually </a:t>
                      </a:r>
                      <a:r>
                        <a:rPr b="1" lang="en-GB" sz="1100" u="none" cap="none" strike="noStrike">
                          <a:solidFill>
                            <a:schemeClr val="dk1"/>
                          </a:solidFill>
                        </a:rPr>
                        <a:t>A</a:t>
                      </a:r>
                      <a:r>
                        <a:rPr b="0" lang="en-GB" sz="1100" u="none" cap="none" strike="noStrike">
                          <a:solidFill>
                            <a:schemeClr val="dk1"/>
                          </a:solidFill>
                        </a:rPr>
                        <a:t>ssured </a:t>
                      </a:r>
                      <a:r>
                        <a:rPr b="1" lang="en-GB" sz="1100" u="none" cap="none" strike="noStrike">
                          <a:solidFill>
                            <a:schemeClr val="dk1"/>
                          </a:solidFill>
                        </a:rPr>
                        <a:t>D</a:t>
                      </a:r>
                      <a:r>
                        <a:rPr b="0" lang="en-GB" sz="1100" u="none" cap="none" strike="noStrike">
                          <a:solidFill>
                            <a:schemeClr val="dk1"/>
                          </a:solidFill>
                        </a:rPr>
                        <a:t>estruction or MAD.  </a:t>
                      </a:r>
                      <a:endParaRPr sz="1400" u="none" cap="none" strike="noStrike"/>
                    </a:p>
                    <a:p>
                      <a:pPr indent="-171450" lvl="0" marL="171450" marR="0" rtl="0" algn="l">
                        <a:lnSpc>
                          <a:spcPct val="100000"/>
                        </a:lnSpc>
                        <a:spcBef>
                          <a:spcPts val="0"/>
                        </a:spcBef>
                        <a:spcAft>
                          <a:spcPts val="0"/>
                        </a:spcAft>
                        <a:buClr>
                          <a:schemeClr val="dk1"/>
                        </a:buClr>
                        <a:buSzPts val="1100"/>
                        <a:buFont typeface="Noto Sans Symbols"/>
                        <a:buChar char="❑"/>
                      </a:pPr>
                      <a:r>
                        <a:rPr b="0" lang="en-GB" sz="1100" u="none" cap="none" strike="noStrike">
                          <a:solidFill>
                            <a:schemeClr val="dk1"/>
                          </a:solidFill>
                        </a:rPr>
                        <a:t>Both sides agreed that a nuclear war was too risky  and tried their best to avoid this by the 1970s.</a:t>
                      </a:r>
                      <a:endParaRPr b="0" sz="11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599"/>
                    </a:solidFill>
                  </a:tcPr>
                </a:tc>
                <a:tc>
                  <a:txBody>
                    <a:bodyPr/>
                    <a:lstStyle/>
                    <a:p>
                      <a:pPr indent="0" lvl="0" marL="0" marR="0" rtl="0" algn="ctr">
                        <a:lnSpc>
                          <a:spcPct val="100000"/>
                        </a:lnSpc>
                        <a:spcBef>
                          <a:spcPts val="0"/>
                        </a:spcBef>
                        <a:spcAft>
                          <a:spcPts val="0"/>
                        </a:spcAft>
                        <a:buClr>
                          <a:schemeClr val="dk1"/>
                        </a:buClr>
                        <a:buSzPts val="1100"/>
                        <a:buFont typeface="Calibri"/>
                        <a:buNone/>
                      </a:pPr>
                      <a:r>
                        <a:rPr lang="en-GB" sz="1100" u="none" cap="none" strike="noStrike">
                          <a:solidFill>
                            <a:schemeClr val="dk1"/>
                          </a:solidFill>
                        </a:rPr>
                        <a:t>Public Pressure for Peace in the USA</a:t>
                      </a:r>
                      <a:endParaRPr sz="1400" u="none" cap="none" strike="noStrike"/>
                    </a:p>
                    <a:p>
                      <a:pPr indent="-171450" lvl="0" marL="171450" marR="0" rtl="0" algn="l">
                        <a:lnSpc>
                          <a:spcPct val="100000"/>
                        </a:lnSpc>
                        <a:spcBef>
                          <a:spcPts val="0"/>
                        </a:spcBef>
                        <a:spcAft>
                          <a:spcPts val="0"/>
                        </a:spcAft>
                        <a:buClr>
                          <a:schemeClr val="dk1"/>
                        </a:buClr>
                        <a:buSzPts val="1050"/>
                        <a:buFont typeface="Noto Sans Symbols"/>
                        <a:buChar char="❑"/>
                      </a:pPr>
                      <a:r>
                        <a:rPr b="0" lang="en-GB" sz="1050" u="none" cap="none" strike="noStrike">
                          <a:solidFill>
                            <a:schemeClr val="dk1"/>
                          </a:solidFill>
                        </a:rPr>
                        <a:t>The USA had been involved in the Vietnam War. It was expensive and caused the death of 60,000 US soldiers.  There were mass protests against war all over America and the West.  </a:t>
                      </a:r>
                      <a:endParaRPr sz="1400" u="none" cap="none" strike="noStrike"/>
                    </a:p>
                    <a:p>
                      <a:pPr indent="-171450" lvl="0" marL="171450" marR="0" rtl="0" algn="l">
                        <a:lnSpc>
                          <a:spcPct val="100000"/>
                        </a:lnSpc>
                        <a:spcBef>
                          <a:spcPts val="0"/>
                        </a:spcBef>
                        <a:spcAft>
                          <a:spcPts val="0"/>
                        </a:spcAft>
                        <a:buClr>
                          <a:schemeClr val="dk1"/>
                        </a:buClr>
                        <a:buSzPts val="1050"/>
                        <a:buFont typeface="Noto Sans Symbols"/>
                        <a:buChar char="❑"/>
                      </a:pPr>
                      <a:r>
                        <a:rPr b="0" lang="en-GB" sz="1050" u="none" cap="none" strike="noStrike">
                          <a:solidFill>
                            <a:schemeClr val="dk1"/>
                          </a:solidFill>
                        </a:rPr>
                        <a:t>President Nixon gave in to public pressure. He knew the public feared a nuclear war which risked more lives.</a:t>
                      </a:r>
                      <a:endParaRPr b="0" sz="12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599"/>
                    </a:solidFill>
                  </a:tcPr>
                </a:tc>
                <a:tc>
                  <a:txBody>
                    <a:bodyPr/>
                    <a:lstStyle/>
                    <a:p>
                      <a:pPr indent="0" lvl="0" marL="0" marR="0" rtl="0" algn="ctr">
                        <a:lnSpc>
                          <a:spcPct val="100000"/>
                        </a:lnSpc>
                        <a:spcBef>
                          <a:spcPts val="0"/>
                        </a:spcBef>
                        <a:spcAft>
                          <a:spcPts val="0"/>
                        </a:spcAft>
                        <a:buClr>
                          <a:schemeClr val="dk1"/>
                        </a:buClr>
                        <a:buSzPts val="1100"/>
                        <a:buFont typeface="Calibri"/>
                        <a:buNone/>
                      </a:pPr>
                      <a:r>
                        <a:rPr lang="en-GB" sz="1100" u="none" cap="none" strike="noStrike">
                          <a:solidFill>
                            <a:schemeClr val="dk1"/>
                          </a:solidFill>
                        </a:rPr>
                        <a:t>More  money and time to solve social issues</a:t>
                      </a:r>
                      <a:endParaRPr sz="1100" u="none" cap="none" strike="noStrike">
                        <a:solidFill>
                          <a:schemeClr val="dk1"/>
                        </a:solidFill>
                      </a:endParaRPr>
                    </a:p>
                    <a:p>
                      <a:pPr indent="-171450" lvl="0" marL="171450" marR="0" rtl="0" algn="l">
                        <a:lnSpc>
                          <a:spcPct val="100000"/>
                        </a:lnSpc>
                        <a:spcBef>
                          <a:spcPts val="0"/>
                        </a:spcBef>
                        <a:spcAft>
                          <a:spcPts val="0"/>
                        </a:spcAft>
                        <a:buClr>
                          <a:schemeClr val="dk1"/>
                        </a:buClr>
                        <a:buSzPts val="1050"/>
                        <a:buFont typeface="Noto Sans Symbols"/>
                        <a:buChar char="❑"/>
                      </a:pPr>
                      <a:r>
                        <a:rPr b="1" lang="en-GB" sz="1050" u="none" cap="none" strike="noStrike">
                          <a:solidFill>
                            <a:schemeClr val="dk1"/>
                          </a:solidFill>
                        </a:rPr>
                        <a:t>America</a:t>
                      </a:r>
                      <a:r>
                        <a:rPr b="0" lang="en-GB" sz="1050" u="none" cap="none" strike="noStrike">
                          <a:solidFill>
                            <a:schemeClr val="dk1"/>
                          </a:solidFill>
                        </a:rPr>
                        <a:t> had social problems such as inequality between blacks and whites.  Black Civil Rights leader, </a:t>
                      </a:r>
                      <a:r>
                        <a:rPr b="1" lang="en-GB" sz="1050" u="none" cap="none" strike="noStrike">
                          <a:solidFill>
                            <a:schemeClr val="dk1"/>
                          </a:solidFill>
                        </a:rPr>
                        <a:t>Martin Luther King </a:t>
                      </a:r>
                      <a:r>
                        <a:rPr b="0" lang="en-GB" sz="1050" u="none" cap="none" strike="noStrike">
                          <a:solidFill>
                            <a:schemeClr val="dk1"/>
                          </a:solidFill>
                        </a:rPr>
                        <a:t>was assassinated in 1968.   A policy of détente would give the US more money and time to help people in their own country.</a:t>
                      </a:r>
                      <a:endParaRPr sz="1400" u="none" cap="none" strike="noStrike"/>
                    </a:p>
                    <a:p>
                      <a:pPr indent="-171450" lvl="0" marL="171450" marR="0" rtl="0" algn="l">
                        <a:lnSpc>
                          <a:spcPct val="100000"/>
                        </a:lnSpc>
                        <a:spcBef>
                          <a:spcPts val="0"/>
                        </a:spcBef>
                        <a:spcAft>
                          <a:spcPts val="0"/>
                        </a:spcAft>
                        <a:buClr>
                          <a:schemeClr val="dk1"/>
                        </a:buClr>
                        <a:buSzPts val="1050"/>
                        <a:buFont typeface="Noto Sans Symbols"/>
                        <a:buChar char="❑"/>
                      </a:pPr>
                      <a:r>
                        <a:rPr b="1" lang="en-GB" sz="1050" u="none" cap="none" strike="noStrike">
                          <a:solidFill>
                            <a:schemeClr val="dk1"/>
                          </a:solidFill>
                        </a:rPr>
                        <a:t>The Soviet Union </a:t>
                      </a:r>
                      <a:r>
                        <a:rPr b="0" lang="en-GB" sz="1050" u="none" cap="none" strike="noStrike">
                          <a:solidFill>
                            <a:schemeClr val="dk1"/>
                          </a:solidFill>
                        </a:rPr>
                        <a:t>had poor living standards. There was pressure from the people living there to improve this rather than spend money on weapons.  </a:t>
                      </a:r>
                      <a:endParaRPr b="0" sz="10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599"/>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solidFill>
                            <a:schemeClr val="dk1"/>
                          </a:solidFill>
                        </a:rPr>
                        <a:t>Pressure from West Germany</a:t>
                      </a:r>
                      <a:endParaRPr sz="1400" u="none" cap="none" strike="noStrike"/>
                    </a:p>
                    <a:p>
                      <a:pPr indent="-171450" lvl="0" marL="171450" marR="0" rtl="0" algn="l">
                        <a:lnSpc>
                          <a:spcPct val="100000"/>
                        </a:lnSpc>
                        <a:spcBef>
                          <a:spcPts val="0"/>
                        </a:spcBef>
                        <a:spcAft>
                          <a:spcPts val="0"/>
                        </a:spcAft>
                        <a:buClr>
                          <a:schemeClr val="dk1"/>
                        </a:buClr>
                        <a:buSzPts val="1050"/>
                        <a:buFont typeface="Noto Sans Symbols"/>
                        <a:buChar char="❑"/>
                      </a:pPr>
                      <a:r>
                        <a:rPr b="0" lang="en-GB" sz="1050" u="none" cap="none" strike="noStrike">
                          <a:solidFill>
                            <a:schemeClr val="dk1"/>
                          </a:solidFill>
                        </a:rPr>
                        <a:t>There was pressure for Détente from the leader of West Germany, </a:t>
                      </a:r>
                      <a:r>
                        <a:rPr b="1" lang="en-GB" sz="1050" u="none" cap="none" strike="noStrike">
                          <a:solidFill>
                            <a:schemeClr val="dk1"/>
                          </a:solidFill>
                        </a:rPr>
                        <a:t>Willy Brandt.  </a:t>
                      </a:r>
                      <a:r>
                        <a:rPr b="0" lang="en-GB" sz="1050" u="none" cap="none" strike="noStrike">
                          <a:solidFill>
                            <a:schemeClr val="dk1"/>
                          </a:solidFill>
                        </a:rPr>
                        <a:t>He called for a </a:t>
                      </a:r>
                      <a:r>
                        <a:rPr b="1" lang="en-GB" sz="1050" u="none" cap="none" strike="noStrike">
                          <a:solidFill>
                            <a:schemeClr val="dk1"/>
                          </a:solidFill>
                        </a:rPr>
                        <a:t>better relationship </a:t>
                      </a:r>
                      <a:r>
                        <a:rPr b="0" lang="en-GB" sz="1050" u="none" cap="none" strike="noStrike">
                          <a:solidFill>
                            <a:schemeClr val="dk1"/>
                          </a:solidFill>
                        </a:rPr>
                        <a:t>between East and West Germany.</a:t>
                      </a:r>
                      <a:endParaRPr sz="1400" u="none" cap="none" strike="noStrike"/>
                    </a:p>
                    <a:p>
                      <a:pPr indent="-171450" lvl="0" marL="171450" marR="0" rtl="0" algn="l">
                        <a:lnSpc>
                          <a:spcPct val="100000"/>
                        </a:lnSpc>
                        <a:spcBef>
                          <a:spcPts val="0"/>
                        </a:spcBef>
                        <a:spcAft>
                          <a:spcPts val="0"/>
                        </a:spcAft>
                        <a:buClr>
                          <a:schemeClr val="dk1"/>
                        </a:buClr>
                        <a:buSzPts val="1050"/>
                        <a:buFont typeface="Noto Sans Symbols"/>
                        <a:buChar char="❑"/>
                      </a:pPr>
                      <a:r>
                        <a:rPr b="0" lang="en-GB" sz="1050" u="none" cap="none" strike="noStrike">
                          <a:solidFill>
                            <a:schemeClr val="dk1"/>
                          </a:solidFill>
                        </a:rPr>
                        <a:t>This pressure from Willy Brandt was called ‘</a:t>
                      </a:r>
                      <a:r>
                        <a:rPr b="1" lang="en-GB" sz="1050" u="none" cap="none" strike="noStrike">
                          <a:solidFill>
                            <a:schemeClr val="dk1"/>
                          </a:solidFill>
                        </a:rPr>
                        <a:t>Ostpolitik</a:t>
                      </a:r>
                      <a:r>
                        <a:rPr b="0" lang="en-GB" sz="1050" u="none" cap="none" strike="noStrike">
                          <a:solidFill>
                            <a:schemeClr val="dk1"/>
                          </a:solidFill>
                        </a:rPr>
                        <a:t>’. </a:t>
                      </a:r>
                      <a:endParaRPr sz="1400" u="none" cap="none" strike="noStrike"/>
                    </a:p>
                    <a:p>
                      <a:pPr indent="-171450" lvl="0" marL="171450" marR="0" rtl="0" algn="l">
                        <a:lnSpc>
                          <a:spcPct val="100000"/>
                        </a:lnSpc>
                        <a:spcBef>
                          <a:spcPts val="0"/>
                        </a:spcBef>
                        <a:spcAft>
                          <a:spcPts val="0"/>
                        </a:spcAft>
                        <a:buClr>
                          <a:schemeClr val="dk1"/>
                        </a:buClr>
                        <a:buSzPts val="1050"/>
                        <a:buFont typeface="Noto Sans Symbols"/>
                        <a:buChar char="❑"/>
                      </a:pPr>
                      <a:r>
                        <a:rPr b="0" lang="en-GB" sz="1050" u="none" cap="none" strike="noStrike">
                          <a:solidFill>
                            <a:schemeClr val="dk1"/>
                          </a:solidFill>
                        </a:rPr>
                        <a:t>Willy Brandt had huge influence over the decisions made by the USA and the USSR</a:t>
                      </a:r>
                      <a:endParaRPr b="0" sz="10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599"/>
                    </a:solidFill>
                  </a:tcPr>
                </a:tc>
              </a:tr>
            </a:tbl>
          </a:graphicData>
        </a:graphic>
      </p:graphicFrame>
      <p:graphicFrame>
        <p:nvGraphicFramePr>
          <p:cNvPr id="433" name="Google Shape;433;p15"/>
          <p:cNvGraphicFramePr/>
          <p:nvPr/>
        </p:nvGraphicFramePr>
        <p:xfrm>
          <a:off x="82198" y="954906"/>
          <a:ext cx="3000000" cy="3000000"/>
        </p:xfrm>
        <a:graphic>
          <a:graphicData uri="http://schemas.openxmlformats.org/drawingml/2006/table">
            <a:tbl>
              <a:tblPr bandRow="1" firstRow="1">
                <a:noFill/>
                <a:tableStyleId>{2F7C1B6B-8B0F-4DEF-B2AA-12008CCB82C3}</a:tableStyleId>
              </a:tblPr>
              <a:tblGrid>
                <a:gridCol w="12007650"/>
              </a:tblGrid>
              <a:tr h="2443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t>Why did both sides follow the policy of Détente in the 1970s?</a:t>
                      </a:r>
                      <a:endParaRPr sz="12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bl>
          </a:graphicData>
        </a:graphic>
      </p:graphicFrame>
      <p:graphicFrame>
        <p:nvGraphicFramePr>
          <p:cNvPr id="434" name="Google Shape;434;p15"/>
          <p:cNvGraphicFramePr/>
          <p:nvPr/>
        </p:nvGraphicFramePr>
        <p:xfrm>
          <a:off x="7436900" y="3160895"/>
          <a:ext cx="3000000" cy="3000000"/>
        </p:xfrm>
        <a:graphic>
          <a:graphicData uri="http://schemas.openxmlformats.org/drawingml/2006/table">
            <a:tbl>
              <a:tblPr bandRow="1" firstRow="1">
                <a:noFill/>
                <a:tableStyleId>{2F7C1B6B-8B0F-4DEF-B2AA-12008CCB82C3}</a:tableStyleId>
              </a:tblPr>
              <a:tblGrid>
                <a:gridCol w="4657925"/>
              </a:tblGrid>
              <a:tr h="370850">
                <a:tc>
                  <a:txBody>
                    <a:bodyPr/>
                    <a:lstStyle/>
                    <a:p>
                      <a:pPr indent="0" lvl="0" marL="0" marR="0" rtl="0" algn="l">
                        <a:lnSpc>
                          <a:spcPct val="100000"/>
                        </a:lnSpc>
                        <a:spcBef>
                          <a:spcPts val="0"/>
                        </a:spcBef>
                        <a:spcAft>
                          <a:spcPts val="0"/>
                        </a:spcAft>
                        <a:buClr>
                          <a:schemeClr val="dk1"/>
                        </a:buClr>
                        <a:buSzPts val="1000"/>
                        <a:buFont typeface="Calibri"/>
                        <a:buNone/>
                      </a:pPr>
                      <a:r>
                        <a:rPr b="1" lang="en-GB" sz="1000" u="none" cap="none" strike="noStrike">
                          <a:solidFill>
                            <a:schemeClr val="dk1"/>
                          </a:solidFill>
                          <a:latin typeface="Calibri"/>
                          <a:ea typeface="Calibri"/>
                          <a:cs typeface="Calibri"/>
                          <a:sym typeface="Calibri"/>
                        </a:rPr>
                        <a:t>Both</a:t>
                      </a:r>
                      <a:r>
                        <a:rPr b="0" lang="en-GB" sz="1000" u="none" cap="none" strike="noStrike">
                          <a:solidFill>
                            <a:schemeClr val="dk1"/>
                          </a:solidFill>
                          <a:latin typeface="Calibri"/>
                          <a:ea typeface="Calibri"/>
                          <a:cs typeface="Calibri"/>
                          <a:sym typeface="Calibri"/>
                        </a:rPr>
                        <a:t> sides wanted détente to continue worked towards a second SALT agreement. This time, President Carter negotiated with Brezhnev.</a:t>
                      </a:r>
                      <a:endParaRPr b="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Calibri"/>
                          <a:ea typeface="Calibri"/>
                          <a:cs typeface="Calibri"/>
                          <a:sym typeface="Calibri"/>
                        </a:rPr>
                        <a:t>What was first agreed in SALT 2?</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b="0" lang="en-GB" sz="1000" u="none" cap="none" strike="noStrike">
                          <a:solidFill>
                            <a:schemeClr val="dk1"/>
                          </a:solidFill>
                          <a:latin typeface="Calibri"/>
                          <a:ea typeface="Calibri"/>
                          <a:cs typeface="Calibri"/>
                          <a:sym typeface="Calibri"/>
                        </a:rPr>
                        <a:t>Further restrictions on missiles and a ban on testing a new type of ICBM (Inter-continental ballistic missile)</a:t>
                      </a:r>
                      <a:endParaRPr sz="1400" u="none" cap="none" strike="noStrike"/>
                    </a:p>
                    <a:p>
                      <a:pPr indent="0" lvl="0" marL="0" marR="0" rtl="0" algn="ctr">
                        <a:lnSpc>
                          <a:spcPct val="100000"/>
                        </a:lnSpc>
                        <a:spcBef>
                          <a:spcPts val="0"/>
                        </a:spcBef>
                        <a:spcAft>
                          <a:spcPts val="0"/>
                        </a:spcAft>
                        <a:buClr>
                          <a:schemeClr val="dk1"/>
                        </a:buClr>
                        <a:buSzPts val="1050"/>
                        <a:buFont typeface="Calibri"/>
                        <a:buNone/>
                      </a:pPr>
                      <a:r>
                        <a:rPr b="1" lang="en-GB" sz="1050" u="none" cap="none" strike="noStrike">
                          <a:solidFill>
                            <a:schemeClr val="dk1"/>
                          </a:solidFill>
                          <a:latin typeface="Calibri"/>
                          <a:ea typeface="Calibri"/>
                          <a:cs typeface="Calibri"/>
                          <a:sym typeface="Calibri"/>
                        </a:rPr>
                        <a:t>Why did détente fail  by the late 1970s?</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Calibri"/>
                          <a:ea typeface="Calibri"/>
                          <a:cs typeface="Calibri"/>
                          <a:sym typeface="Calibri"/>
                        </a:rPr>
                        <a:t>LACK OF TRUST - </a:t>
                      </a:r>
                      <a:r>
                        <a:rPr b="0" lang="en-GB" sz="1000" u="none" cap="none" strike="noStrike">
                          <a:solidFill>
                            <a:schemeClr val="dk1"/>
                          </a:solidFill>
                          <a:latin typeface="Calibri"/>
                          <a:ea typeface="Calibri"/>
                          <a:cs typeface="Calibri"/>
                          <a:sym typeface="Calibri"/>
                        </a:rPr>
                        <a:t>There was a growing believe in the USA that the Soviets could not be trusted to keep their side of the agreements.</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Calibri"/>
                          <a:ea typeface="Calibri"/>
                          <a:cs typeface="Calibri"/>
                          <a:sym typeface="Calibri"/>
                        </a:rPr>
                        <a:t>FURTHER COMMUNIST SUPPORT - </a:t>
                      </a:r>
                      <a:r>
                        <a:rPr b="0" lang="en-GB" sz="1000" u="none" cap="none" strike="noStrike">
                          <a:solidFill>
                            <a:schemeClr val="dk1"/>
                          </a:solidFill>
                          <a:latin typeface="Calibri"/>
                          <a:ea typeface="Calibri"/>
                          <a:cs typeface="Calibri"/>
                          <a:sym typeface="Calibri"/>
                        </a:rPr>
                        <a:t>The USA were not happy that the Soviet Union had given more support to other communist countries around the world.</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Calibri"/>
                          <a:ea typeface="Calibri"/>
                          <a:cs typeface="Calibri"/>
                          <a:sym typeface="Calibri"/>
                        </a:rPr>
                        <a:t>A STRONG IMAGE - </a:t>
                      </a:r>
                      <a:r>
                        <a:rPr b="0" lang="en-GB" sz="1000" u="none" cap="none" strike="noStrike">
                          <a:solidFill>
                            <a:schemeClr val="dk1"/>
                          </a:solidFill>
                          <a:latin typeface="Calibri"/>
                          <a:ea typeface="Calibri"/>
                          <a:cs typeface="Calibri"/>
                          <a:sym typeface="Calibri"/>
                        </a:rPr>
                        <a:t>American workers were captured by Islamist fighter in Iran (Middle East).  The American public demanded a more aggressive approach rather than détente to make America look strong again.</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Calibri"/>
                          <a:ea typeface="Calibri"/>
                          <a:cs typeface="Calibri"/>
                          <a:sym typeface="Calibri"/>
                        </a:rPr>
                        <a:t>POLITICAL PRESSURE - </a:t>
                      </a:r>
                      <a:r>
                        <a:rPr b="0" lang="en-GB" sz="1000" u="none" cap="none" strike="noStrike">
                          <a:solidFill>
                            <a:schemeClr val="dk1"/>
                          </a:solidFill>
                          <a:latin typeface="Calibri"/>
                          <a:ea typeface="Calibri"/>
                          <a:cs typeface="Calibri"/>
                          <a:sym typeface="Calibri"/>
                        </a:rPr>
                        <a:t>American politicians were beginning to demand a stronger attack on Communism and the Soviet Union due to ongoing Soviet aggression.</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Calibri"/>
                          <a:ea typeface="Calibri"/>
                          <a:cs typeface="Calibri"/>
                          <a:sym typeface="Calibri"/>
                        </a:rPr>
                        <a:t>NEW US PRESIDENT CARTER </a:t>
                      </a:r>
                      <a:r>
                        <a:rPr b="0" lang="en-GB" sz="1000" u="none" cap="none" strike="noStrike">
                          <a:solidFill>
                            <a:schemeClr val="dk1"/>
                          </a:solidFill>
                          <a:latin typeface="Calibri"/>
                          <a:ea typeface="Calibri"/>
                          <a:cs typeface="Calibri"/>
                          <a:sym typeface="Calibri"/>
                        </a:rPr>
                        <a:t>– Wanted to be tougher against Communism.</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dk1"/>
                          </a:solidFill>
                          <a:latin typeface="Calibri"/>
                          <a:ea typeface="Calibri"/>
                          <a:cs typeface="Calibri"/>
                          <a:sym typeface="Calibri"/>
                        </a:rPr>
                        <a:t>A TURNING POINT IN SALT 2……</a:t>
                      </a:r>
                      <a:endParaRPr sz="1400" u="none" cap="none" strike="noStrike"/>
                    </a:p>
                    <a:p>
                      <a:pPr indent="0" lvl="0" marL="0" marR="0" rtl="0" algn="ctr">
                        <a:lnSpc>
                          <a:spcPct val="100000"/>
                        </a:lnSpc>
                        <a:spcBef>
                          <a:spcPts val="0"/>
                        </a:spcBef>
                        <a:spcAft>
                          <a:spcPts val="0"/>
                        </a:spcAft>
                        <a:buClr>
                          <a:srgbClr val="000000"/>
                        </a:buClr>
                        <a:buSzPts val="1100"/>
                        <a:buFont typeface="Arial"/>
                        <a:buNone/>
                      </a:pPr>
                      <a:r>
                        <a:rPr b="1" lang="en-GB" sz="1100" u="none" cap="none" strike="noStrike">
                          <a:solidFill>
                            <a:schemeClr val="dk1"/>
                          </a:solidFill>
                          <a:latin typeface="Calibri"/>
                          <a:ea typeface="Calibri"/>
                          <a:cs typeface="Calibri"/>
                          <a:sym typeface="Calibri"/>
                        </a:rPr>
                        <a:t>THE SOVIET INVASION OF AFGHANISTAN 1979</a:t>
                      </a:r>
                      <a:endParaRPr sz="1400" u="none" cap="none" strike="noStrike"/>
                    </a:p>
                    <a:p>
                      <a:pPr indent="-171450" lvl="0" marL="171450" marR="0" rtl="0" algn="l">
                        <a:lnSpc>
                          <a:spcPct val="100000"/>
                        </a:lnSpc>
                        <a:spcBef>
                          <a:spcPts val="0"/>
                        </a:spcBef>
                        <a:spcAft>
                          <a:spcPts val="0"/>
                        </a:spcAft>
                        <a:buClr>
                          <a:schemeClr val="dk1"/>
                        </a:buClr>
                        <a:buSzPts val="1000"/>
                        <a:buFont typeface="Arial"/>
                        <a:buChar char="•"/>
                      </a:pPr>
                      <a:r>
                        <a:rPr b="0" lang="en-GB" sz="1000" u="none" cap="none" strike="noStrike">
                          <a:solidFill>
                            <a:schemeClr val="dk1"/>
                          </a:solidFill>
                          <a:latin typeface="Calibri"/>
                          <a:ea typeface="Calibri"/>
                          <a:cs typeface="Calibri"/>
                          <a:sym typeface="Calibri"/>
                        </a:rPr>
                        <a:t>In December 1979, the Soviet Union invaded a nearby country called Afghanistan and once again showed its aggression and force. </a:t>
                      </a:r>
                      <a:endParaRPr sz="1400" u="none" cap="none" strike="noStrike"/>
                    </a:p>
                    <a:p>
                      <a:pPr indent="-171450" lvl="0" marL="171450" marR="0" rtl="0" algn="l">
                        <a:lnSpc>
                          <a:spcPct val="100000"/>
                        </a:lnSpc>
                        <a:spcBef>
                          <a:spcPts val="0"/>
                        </a:spcBef>
                        <a:spcAft>
                          <a:spcPts val="0"/>
                        </a:spcAft>
                        <a:buClr>
                          <a:schemeClr val="dk1"/>
                        </a:buClr>
                        <a:buSzPts val="1000"/>
                        <a:buFont typeface="Arial"/>
                        <a:buChar char="•"/>
                      </a:pPr>
                      <a:r>
                        <a:rPr b="0" lang="en-GB" sz="1000" u="none" cap="none" strike="noStrike">
                          <a:solidFill>
                            <a:schemeClr val="dk1"/>
                          </a:solidFill>
                          <a:latin typeface="Calibri"/>
                          <a:ea typeface="Calibri"/>
                          <a:cs typeface="Calibri"/>
                          <a:sym typeface="Calibri"/>
                        </a:rPr>
                        <a:t>As a consequence of this aggression, President Carter refused to fully sign and agree to SALT 2.  Therefore, it was never formally agreed.</a:t>
                      </a:r>
                      <a:endParaRPr sz="1400" u="none" cap="none" strike="noStrike"/>
                    </a:p>
                    <a:p>
                      <a:pPr indent="-171450" lvl="0" marL="171450" marR="0" rtl="0" algn="l">
                        <a:lnSpc>
                          <a:spcPct val="100000"/>
                        </a:lnSpc>
                        <a:spcBef>
                          <a:spcPts val="0"/>
                        </a:spcBef>
                        <a:spcAft>
                          <a:spcPts val="0"/>
                        </a:spcAft>
                        <a:buClr>
                          <a:schemeClr val="dk1"/>
                        </a:buClr>
                        <a:buSzPts val="1000"/>
                        <a:buFont typeface="Arial"/>
                        <a:buChar char="•"/>
                      </a:pPr>
                      <a:r>
                        <a:rPr b="0" lang="en-GB" sz="1000" u="none" cap="none" strike="noStrike">
                          <a:solidFill>
                            <a:schemeClr val="dk1"/>
                          </a:solidFill>
                          <a:latin typeface="Calibri"/>
                          <a:ea typeface="Calibri"/>
                          <a:cs typeface="Calibri"/>
                          <a:sym typeface="Calibri"/>
                        </a:rPr>
                        <a:t>This symbolised the end of a period of détente between the two sides.</a:t>
                      </a:r>
                      <a:endParaRPr b="0" sz="10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aphicFrame>
        <p:nvGraphicFramePr>
          <p:cNvPr id="435" name="Google Shape;435;p15"/>
          <p:cNvGraphicFramePr/>
          <p:nvPr/>
        </p:nvGraphicFramePr>
        <p:xfrm>
          <a:off x="82198" y="2939915"/>
          <a:ext cx="3000000" cy="3000000"/>
        </p:xfrm>
        <a:graphic>
          <a:graphicData uri="http://schemas.openxmlformats.org/drawingml/2006/table">
            <a:tbl>
              <a:tblPr bandRow="1" firstRow="1">
                <a:noFill/>
                <a:tableStyleId>{2F7C1B6B-8B0F-4DEF-B2AA-12008CCB82C3}</a:tableStyleId>
              </a:tblPr>
              <a:tblGrid>
                <a:gridCol w="4334150"/>
              </a:tblGrid>
              <a:tr h="244300">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t>SALT 1</a:t>
                      </a:r>
                      <a:r>
                        <a:rPr lang="en-GB" sz="1200" u="none" cap="none" strike="noStrike"/>
                        <a:t> (1972) </a:t>
                      </a:r>
                      <a:r>
                        <a:rPr b="1" lang="en-GB" sz="1200" u="sng" cap="none" strike="noStrike">
                          <a:solidFill>
                            <a:schemeClr val="lt1"/>
                          </a:solidFill>
                          <a:latin typeface="Calibri"/>
                          <a:ea typeface="Calibri"/>
                          <a:cs typeface="Calibri"/>
                          <a:sym typeface="Calibri"/>
                        </a:rPr>
                        <a:t>S</a:t>
                      </a:r>
                      <a:r>
                        <a:rPr b="1" lang="en-GB" sz="1200" u="none" cap="none" strike="noStrike">
                          <a:solidFill>
                            <a:schemeClr val="lt1"/>
                          </a:solidFill>
                          <a:latin typeface="Calibri"/>
                          <a:ea typeface="Calibri"/>
                          <a:cs typeface="Calibri"/>
                          <a:sym typeface="Calibri"/>
                        </a:rPr>
                        <a:t>trategic </a:t>
                      </a:r>
                      <a:r>
                        <a:rPr b="1" lang="en-GB" sz="1200" u="sng" cap="none" strike="noStrike">
                          <a:solidFill>
                            <a:schemeClr val="lt1"/>
                          </a:solidFill>
                          <a:latin typeface="Calibri"/>
                          <a:ea typeface="Calibri"/>
                          <a:cs typeface="Calibri"/>
                          <a:sym typeface="Calibri"/>
                        </a:rPr>
                        <a:t>A</a:t>
                      </a:r>
                      <a:r>
                        <a:rPr b="1" lang="en-GB" sz="1200" u="none" cap="none" strike="noStrike">
                          <a:solidFill>
                            <a:schemeClr val="lt1"/>
                          </a:solidFill>
                          <a:latin typeface="Calibri"/>
                          <a:ea typeface="Calibri"/>
                          <a:cs typeface="Calibri"/>
                          <a:sym typeface="Calibri"/>
                        </a:rPr>
                        <a:t>rms </a:t>
                      </a:r>
                      <a:r>
                        <a:rPr b="1" lang="en-GB" sz="1200" u="sng" cap="none" strike="noStrike">
                          <a:solidFill>
                            <a:schemeClr val="lt1"/>
                          </a:solidFill>
                          <a:latin typeface="Calibri"/>
                          <a:ea typeface="Calibri"/>
                          <a:cs typeface="Calibri"/>
                          <a:sym typeface="Calibri"/>
                        </a:rPr>
                        <a:t>L</a:t>
                      </a:r>
                      <a:r>
                        <a:rPr b="1" lang="en-GB" sz="1200" u="none" cap="none" strike="noStrike">
                          <a:solidFill>
                            <a:schemeClr val="lt1"/>
                          </a:solidFill>
                          <a:latin typeface="Calibri"/>
                          <a:ea typeface="Calibri"/>
                          <a:cs typeface="Calibri"/>
                          <a:sym typeface="Calibri"/>
                        </a:rPr>
                        <a:t>imitation </a:t>
                      </a:r>
                      <a:r>
                        <a:rPr b="1" lang="en-GB" sz="1200" u="sng" cap="none" strike="noStrike">
                          <a:solidFill>
                            <a:schemeClr val="lt1"/>
                          </a:solidFill>
                          <a:latin typeface="Calibri"/>
                          <a:ea typeface="Calibri"/>
                          <a:cs typeface="Calibri"/>
                          <a:sym typeface="Calibri"/>
                        </a:rPr>
                        <a:t>T</a:t>
                      </a:r>
                      <a:r>
                        <a:rPr b="1" lang="en-GB" sz="1200" u="none" cap="none" strike="noStrike">
                          <a:solidFill>
                            <a:schemeClr val="lt1"/>
                          </a:solidFill>
                          <a:latin typeface="Calibri"/>
                          <a:ea typeface="Calibri"/>
                          <a:cs typeface="Calibri"/>
                          <a:sym typeface="Calibri"/>
                        </a:rPr>
                        <a:t>reaty</a:t>
                      </a:r>
                      <a:r>
                        <a:rPr b="0" lang="en-GB" sz="1200" u="none" cap="none" strike="noStrike">
                          <a:solidFill>
                            <a:schemeClr val="lt1"/>
                          </a:solidFill>
                          <a:latin typeface="Calibri"/>
                          <a:ea typeface="Calibri"/>
                          <a:cs typeface="Calibri"/>
                          <a:sym typeface="Calibri"/>
                        </a:rPr>
                        <a:t> </a:t>
                      </a:r>
                      <a:endParaRPr sz="1200" u="none" cap="none" strike="noStrike">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bl>
          </a:graphicData>
        </a:graphic>
      </p:graphicFrame>
      <p:graphicFrame>
        <p:nvGraphicFramePr>
          <p:cNvPr id="436" name="Google Shape;436;p15"/>
          <p:cNvGraphicFramePr/>
          <p:nvPr/>
        </p:nvGraphicFramePr>
        <p:xfrm>
          <a:off x="4484452" y="2939915"/>
          <a:ext cx="3000000" cy="3000000"/>
        </p:xfrm>
        <a:graphic>
          <a:graphicData uri="http://schemas.openxmlformats.org/drawingml/2006/table">
            <a:tbl>
              <a:tblPr bandRow="1" firstRow="1">
                <a:noFill/>
                <a:tableStyleId>{2F7C1B6B-8B0F-4DEF-B2AA-12008CCB82C3}</a:tableStyleId>
              </a:tblPr>
              <a:tblGrid>
                <a:gridCol w="2879375"/>
              </a:tblGrid>
              <a:tr h="244300">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t>HELSINKI ACCORDS 1975</a:t>
                      </a:r>
                      <a:endParaRPr sz="12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bl>
          </a:graphicData>
        </a:graphic>
      </p:graphicFrame>
      <p:graphicFrame>
        <p:nvGraphicFramePr>
          <p:cNvPr id="437" name="Google Shape;437;p15"/>
          <p:cNvGraphicFramePr/>
          <p:nvPr/>
        </p:nvGraphicFramePr>
        <p:xfrm>
          <a:off x="7431930" y="2939915"/>
          <a:ext cx="3000000" cy="3000000"/>
        </p:xfrm>
        <a:graphic>
          <a:graphicData uri="http://schemas.openxmlformats.org/drawingml/2006/table">
            <a:tbl>
              <a:tblPr bandRow="1" firstRow="1">
                <a:noFill/>
                <a:tableStyleId>{2F7C1B6B-8B0F-4DEF-B2AA-12008CCB82C3}</a:tableStyleId>
              </a:tblPr>
              <a:tblGrid>
                <a:gridCol w="4657925"/>
              </a:tblGrid>
              <a:tr h="244300">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t>SALT 2 (1979)</a:t>
                      </a:r>
                      <a:endParaRPr sz="12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bl>
          </a:graphicData>
        </a:graphic>
      </p:graphicFrame>
      <p:graphicFrame>
        <p:nvGraphicFramePr>
          <p:cNvPr id="438" name="Google Shape;438;p15"/>
          <p:cNvGraphicFramePr/>
          <p:nvPr/>
        </p:nvGraphicFramePr>
        <p:xfrm>
          <a:off x="4484452" y="3214235"/>
          <a:ext cx="3000000" cy="3000000"/>
        </p:xfrm>
        <a:graphic>
          <a:graphicData uri="http://schemas.openxmlformats.org/drawingml/2006/table">
            <a:tbl>
              <a:tblPr bandRow="1" firstRow="1">
                <a:noFill/>
                <a:tableStyleId>{2F7C1B6B-8B0F-4DEF-B2AA-12008CCB82C3}</a:tableStyleId>
              </a:tblPr>
              <a:tblGrid>
                <a:gridCol w="2879375"/>
              </a:tblGrid>
              <a:tr h="370850">
                <a:tc>
                  <a:txBody>
                    <a:bodyPr/>
                    <a:lstStyle/>
                    <a:p>
                      <a:pPr indent="0" lvl="0" marL="0" marR="0" rtl="0" algn="l">
                        <a:lnSpc>
                          <a:spcPct val="100000"/>
                        </a:lnSpc>
                        <a:spcBef>
                          <a:spcPts val="0"/>
                        </a:spcBef>
                        <a:spcAft>
                          <a:spcPts val="0"/>
                        </a:spcAft>
                        <a:buClr>
                          <a:srgbClr val="000000"/>
                        </a:buClr>
                        <a:buSzPts val="1000"/>
                        <a:buFont typeface="Arial"/>
                        <a:buNone/>
                      </a:pPr>
                      <a:r>
                        <a:rPr b="0" lang="en-GB" sz="1000" u="none" cap="none" strike="noStrike">
                          <a:solidFill>
                            <a:schemeClr val="dk1"/>
                          </a:solidFill>
                          <a:latin typeface="Calibri"/>
                          <a:ea typeface="Calibri"/>
                          <a:cs typeface="Calibri"/>
                          <a:sym typeface="Calibri"/>
                        </a:rPr>
                        <a:t>Helsinki is in </a:t>
                      </a:r>
                      <a:r>
                        <a:rPr b="1" lang="en-GB" sz="1000" u="none" cap="none" strike="noStrike">
                          <a:solidFill>
                            <a:schemeClr val="dk1"/>
                          </a:solidFill>
                          <a:latin typeface="Calibri"/>
                          <a:ea typeface="Calibri"/>
                          <a:cs typeface="Calibri"/>
                          <a:sym typeface="Calibri"/>
                        </a:rPr>
                        <a:t>Finland</a:t>
                      </a:r>
                      <a:r>
                        <a:rPr b="0" lang="en-GB" sz="1000" u="none" cap="none" strike="noStrike">
                          <a:solidFill>
                            <a:schemeClr val="dk1"/>
                          </a:solidFill>
                          <a:latin typeface="Calibri"/>
                          <a:ea typeface="Calibri"/>
                          <a:cs typeface="Calibri"/>
                          <a:sym typeface="Calibri"/>
                        </a:rPr>
                        <a:t> where the 33 nations from the Warsaw Pact and NATO all met to build on the idea of détente and co-operation. It was announced 1975 that all nations at the agreed on what they called 3 main ‘</a:t>
                      </a:r>
                      <a:r>
                        <a:rPr b="1" lang="en-GB" sz="1000" u="none" cap="none" strike="noStrike">
                          <a:solidFill>
                            <a:schemeClr val="dk1"/>
                          </a:solidFill>
                          <a:latin typeface="Calibri"/>
                          <a:ea typeface="Calibri"/>
                          <a:cs typeface="Calibri"/>
                          <a:sym typeface="Calibri"/>
                        </a:rPr>
                        <a:t>baskets</a:t>
                      </a:r>
                      <a:r>
                        <a:rPr b="0" lang="en-GB" sz="1000" u="none" cap="none" strike="noStrike">
                          <a:solidFill>
                            <a:schemeClr val="dk1"/>
                          </a:solidFill>
                          <a:latin typeface="Calibri"/>
                          <a:ea typeface="Calibri"/>
                          <a:cs typeface="Calibri"/>
                          <a:sym typeface="Calibri"/>
                        </a:rPr>
                        <a:t>’. </a:t>
                      </a:r>
                      <a:endParaRPr sz="1400" u="none" cap="none" strike="noStrike"/>
                    </a:p>
                    <a:p>
                      <a:pPr indent="-171450" lvl="0" marL="171450" marR="0" rtl="0" algn="l">
                        <a:lnSpc>
                          <a:spcPct val="100000"/>
                        </a:lnSpc>
                        <a:spcBef>
                          <a:spcPts val="0"/>
                        </a:spcBef>
                        <a:spcAft>
                          <a:spcPts val="0"/>
                        </a:spcAft>
                        <a:buClr>
                          <a:schemeClr val="dk1"/>
                        </a:buClr>
                        <a:buSzPts val="1000"/>
                        <a:buFont typeface="Noto Sans Symbols"/>
                        <a:buChar char="❑"/>
                      </a:pPr>
                      <a:r>
                        <a:rPr b="1" lang="en-GB" sz="1000" u="none" cap="none" strike="noStrike">
                          <a:solidFill>
                            <a:schemeClr val="dk1"/>
                          </a:solidFill>
                          <a:latin typeface="Calibri"/>
                          <a:ea typeface="Calibri"/>
                          <a:cs typeface="Calibri"/>
                          <a:sym typeface="Calibri"/>
                        </a:rPr>
                        <a:t>BASKET 1: EUROPEAN BORDERS</a:t>
                      </a:r>
                      <a:endParaRPr sz="1400" u="none" cap="none" strike="noStrike"/>
                    </a:p>
                    <a:p>
                      <a:pPr indent="-87312" lvl="0" marL="87312" marR="0" rtl="0" algn="l">
                        <a:lnSpc>
                          <a:spcPct val="100000"/>
                        </a:lnSpc>
                        <a:spcBef>
                          <a:spcPts val="0"/>
                        </a:spcBef>
                        <a:spcAft>
                          <a:spcPts val="0"/>
                        </a:spcAft>
                        <a:buClr>
                          <a:schemeClr val="dk1"/>
                        </a:buClr>
                        <a:buSzPts val="1000"/>
                        <a:buFont typeface="Arial"/>
                        <a:buChar char="•"/>
                      </a:pPr>
                      <a:r>
                        <a:rPr b="0" lang="en-GB" sz="1000" u="none" cap="none" strike="noStrike">
                          <a:solidFill>
                            <a:schemeClr val="dk1"/>
                          </a:solidFill>
                          <a:latin typeface="Calibri"/>
                          <a:ea typeface="Calibri"/>
                          <a:cs typeface="Calibri"/>
                          <a:sym typeface="Calibri"/>
                        </a:rPr>
                        <a:t>The borders between East and West Germany and the Soviet Controlled areas were formally agreed.  </a:t>
                      </a:r>
                      <a:endParaRPr sz="1400" u="none" cap="none" strike="noStrike"/>
                    </a:p>
                    <a:p>
                      <a:pPr indent="-87312" lvl="0" marL="87312" marR="0" rtl="0" algn="l">
                        <a:lnSpc>
                          <a:spcPct val="100000"/>
                        </a:lnSpc>
                        <a:spcBef>
                          <a:spcPts val="0"/>
                        </a:spcBef>
                        <a:spcAft>
                          <a:spcPts val="0"/>
                        </a:spcAft>
                        <a:buClr>
                          <a:schemeClr val="dk1"/>
                        </a:buClr>
                        <a:buSzPts val="1000"/>
                        <a:buFont typeface="Arial"/>
                        <a:buChar char="•"/>
                      </a:pPr>
                      <a:r>
                        <a:rPr b="0" lang="en-GB" sz="1000" u="none" cap="none" strike="noStrike">
                          <a:solidFill>
                            <a:schemeClr val="dk1"/>
                          </a:solidFill>
                          <a:latin typeface="Calibri"/>
                          <a:ea typeface="Calibri"/>
                          <a:cs typeface="Calibri"/>
                          <a:sym typeface="Calibri"/>
                        </a:rPr>
                        <a:t>It was now illegal for either side to force a change in these borders and ‘invade’ the other side’s territory.</a:t>
                      </a:r>
                      <a:endParaRPr sz="1400" u="none" cap="none" strike="noStrike"/>
                    </a:p>
                    <a:p>
                      <a:pPr indent="-171450" lvl="0" marL="171450" marR="0" rtl="0" algn="l">
                        <a:lnSpc>
                          <a:spcPct val="100000"/>
                        </a:lnSpc>
                        <a:spcBef>
                          <a:spcPts val="0"/>
                        </a:spcBef>
                        <a:spcAft>
                          <a:spcPts val="0"/>
                        </a:spcAft>
                        <a:buClr>
                          <a:schemeClr val="dk1"/>
                        </a:buClr>
                        <a:buSzPts val="1000"/>
                        <a:buFont typeface="Noto Sans Symbols"/>
                        <a:buChar char="❑"/>
                      </a:pPr>
                      <a:r>
                        <a:rPr b="1" lang="en-GB" sz="1000" u="none" cap="none" strike="noStrike">
                          <a:solidFill>
                            <a:schemeClr val="dk1"/>
                          </a:solidFill>
                          <a:latin typeface="Calibri"/>
                          <a:ea typeface="Calibri"/>
                          <a:cs typeface="Calibri"/>
                          <a:sym typeface="Calibri"/>
                        </a:rPr>
                        <a:t>BASKET 2: INTERNATIONAL CO-OPERATION</a:t>
                      </a:r>
                      <a:endParaRPr sz="1400" u="none" cap="none" strike="noStrike"/>
                    </a:p>
                    <a:p>
                      <a:pPr indent="-87312" lvl="0" marL="87312" marR="0" rtl="0" algn="l">
                        <a:lnSpc>
                          <a:spcPct val="100000"/>
                        </a:lnSpc>
                        <a:spcBef>
                          <a:spcPts val="0"/>
                        </a:spcBef>
                        <a:spcAft>
                          <a:spcPts val="0"/>
                        </a:spcAft>
                        <a:buClr>
                          <a:schemeClr val="dk1"/>
                        </a:buClr>
                        <a:buSzPts val="1000"/>
                        <a:buFont typeface="Arial"/>
                        <a:buChar char="•"/>
                      </a:pPr>
                      <a:r>
                        <a:rPr b="0" lang="en-GB" sz="1000" u="none" cap="none" strike="noStrike">
                          <a:solidFill>
                            <a:schemeClr val="dk1"/>
                          </a:solidFill>
                          <a:latin typeface="Calibri"/>
                          <a:ea typeface="Calibri"/>
                          <a:cs typeface="Calibri"/>
                          <a:sym typeface="Calibri"/>
                        </a:rPr>
                        <a:t>The agreement that both sides would continue to work for a better relationship.  </a:t>
                      </a:r>
                      <a:endParaRPr sz="1400" u="none" cap="none" strike="noStrike"/>
                    </a:p>
                    <a:p>
                      <a:pPr indent="-87312" lvl="0" marL="87312" marR="0" rtl="0" algn="l">
                        <a:lnSpc>
                          <a:spcPct val="100000"/>
                        </a:lnSpc>
                        <a:spcBef>
                          <a:spcPts val="0"/>
                        </a:spcBef>
                        <a:spcAft>
                          <a:spcPts val="0"/>
                        </a:spcAft>
                        <a:buClr>
                          <a:schemeClr val="dk1"/>
                        </a:buClr>
                        <a:buSzPts val="1000"/>
                        <a:buFont typeface="Arial"/>
                        <a:buChar char="•"/>
                      </a:pPr>
                      <a:r>
                        <a:rPr b="0" lang="en-GB" sz="1000" u="none" cap="none" strike="noStrike">
                          <a:solidFill>
                            <a:schemeClr val="dk1"/>
                          </a:solidFill>
                          <a:latin typeface="Calibri"/>
                          <a:ea typeface="Calibri"/>
                          <a:cs typeface="Calibri"/>
                          <a:sym typeface="Calibri"/>
                        </a:rPr>
                        <a:t>This included a trading agreement, an exchange of technology and a joint space mission.</a:t>
                      </a:r>
                      <a:endParaRPr sz="1400" u="none" cap="none" strike="noStrike"/>
                    </a:p>
                    <a:p>
                      <a:pPr indent="-171450" lvl="0" marL="171450" marR="0" rtl="0" algn="l">
                        <a:lnSpc>
                          <a:spcPct val="100000"/>
                        </a:lnSpc>
                        <a:spcBef>
                          <a:spcPts val="0"/>
                        </a:spcBef>
                        <a:spcAft>
                          <a:spcPts val="0"/>
                        </a:spcAft>
                        <a:buClr>
                          <a:schemeClr val="dk1"/>
                        </a:buClr>
                        <a:buSzPts val="1000"/>
                        <a:buFont typeface="Noto Sans Symbols"/>
                        <a:buChar char="❑"/>
                      </a:pPr>
                      <a:r>
                        <a:rPr b="1" lang="en-GB" sz="1000" u="none" cap="none" strike="noStrike">
                          <a:solidFill>
                            <a:schemeClr val="dk1"/>
                          </a:solidFill>
                          <a:latin typeface="Calibri"/>
                          <a:ea typeface="Calibri"/>
                          <a:cs typeface="Calibri"/>
                          <a:sym typeface="Calibri"/>
                        </a:rPr>
                        <a:t>BASKET 3: HUMAN RIGHTS</a:t>
                      </a:r>
                      <a:endParaRPr sz="1400" u="none" cap="none" strike="noStrike"/>
                    </a:p>
                    <a:p>
                      <a:pPr indent="-87312" lvl="0" marL="87312" marR="0" rtl="0" algn="l">
                        <a:lnSpc>
                          <a:spcPct val="100000"/>
                        </a:lnSpc>
                        <a:spcBef>
                          <a:spcPts val="0"/>
                        </a:spcBef>
                        <a:spcAft>
                          <a:spcPts val="0"/>
                        </a:spcAft>
                        <a:buClr>
                          <a:schemeClr val="dk1"/>
                        </a:buClr>
                        <a:buSzPts val="1000"/>
                        <a:buFont typeface="Arial"/>
                        <a:buChar char="•"/>
                      </a:pPr>
                      <a:r>
                        <a:rPr b="0" lang="en-GB" sz="1000" u="none" cap="none" strike="noStrike">
                          <a:solidFill>
                            <a:schemeClr val="dk1"/>
                          </a:solidFill>
                          <a:latin typeface="Calibri"/>
                          <a:ea typeface="Calibri"/>
                          <a:cs typeface="Calibri"/>
                          <a:sym typeface="Calibri"/>
                        </a:rPr>
                        <a:t>The agreement that both sides would respect human rights and freedom of speech, religion and free movement of people across Europe.  </a:t>
                      </a:r>
                      <a:endParaRPr sz="1400" u="none" cap="none" strike="noStrike"/>
                    </a:p>
                    <a:p>
                      <a:pPr indent="-87312" lvl="0" marL="87312" marR="0" rtl="0" algn="l">
                        <a:lnSpc>
                          <a:spcPct val="100000"/>
                        </a:lnSpc>
                        <a:spcBef>
                          <a:spcPts val="0"/>
                        </a:spcBef>
                        <a:spcAft>
                          <a:spcPts val="0"/>
                        </a:spcAft>
                        <a:buClr>
                          <a:schemeClr val="dk1"/>
                        </a:buClr>
                        <a:buSzPts val="1000"/>
                        <a:buFont typeface="Arial"/>
                        <a:buChar char="•"/>
                      </a:pPr>
                      <a:r>
                        <a:rPr b="0" lang="en-GB" sz="1000" u="none" cap="none" strike="noStrike">
                          <a:solidFill>
                            <a:schemeClr val="dk1"/>
                          </a:solidFill>
                          <a:latin typeface="Calibri"/>
                          <a:ea typeface="Calibri"/>
                          <a:cs typeface="Calibri"/>
                          <a:sym typeface="Calibri"/>
                        </a:rPr>
                        <a:t>The soviets were worried however that they were going to be spied on for the USA to check they were respecting human rights.</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aphicFrame>
        <p:nvGraphicFramePr>
          <p:cNvPr id="439" name="Google Shape;439;p15"/>
          <p:cNvGraphicFramePr/>
          <p:nvPr/>
        </p:nvGraphicFramePr>
        <p:xfrm>
          <a:off x="82198" y="3214235"/>
          <a:ext cx="3000000" cy="3000000"/>
        </p:xfrm>
        <a:graphic>
          <a:graphicData uri="http://schemas.openxmlformats.org/drawingml/2006/table">
            <a:tbl>
              <a:tblPr bandRow="1" firstRow="1">
                <a:noFill/>
                <a:tableStyleId>{2F7C1B6B-8B0F-4DEF-B2AA-12008CCB82C3}</a:tableStyleId>
              </a:tblPr>
              <a:tblGrid>
                <a:gridCol w="4334150"/>
              </a:tblGrid>
              <a:tr h="370850">
                <a:tc>
                  <a:txBody>
                    <a:bodyPr/>
                    <a:lstStyle/>
                    <a:p>
                      <a:pPr indent="0" lvl="0" marL="0" marR="0" rtl="0" algn="l">
                        <a:lnSpc>
                          <a:spcPct val="100000"/>
                        </a:lnSpc>
                        <a:spcBef>
                          <a:spcPts val="0"/>
                        </a:spcBef>
                        <a:spcAft>
                          <a:spcPts val="0"/>
                        </a:spcAft>
                        <a:buClr>
                          <a:srgbClr val="000000"/>
                        </a:buClr>
                        <a:buSzPts val="1050"/>
                        <a:buFont typeface="Arial"/>
                        <a:buNone/>
                      </a:pPr>
                      <a:r>
                        <a:rPr b="1" lang="en-GB" sz="1050" u="none" cap="none" strike="noStrike">
                          <a:solidFill>
                            <a:schemeClr val="dk1"/>
                          </a:solidFill>
                          <a:latin typeface="Calibri"/>
                          <a:ea typeface="Calibri"/>
                          <a:cs typeface="Calibri"/>
                          <a:sym typeface="Calibri"/>
                        </a:rPr>
                        <a:t>Who signed the SALT 1 agreement? - </a:t>
                      </a:r>
                      <a:r>
                        <a:rPr b="1" lang="en-GB" sz="1000" u="none" cap="none" strike="noStrike">
                          <a:solidFill>
                            <a:schemeClr val="dk1"/>
                          </a:solidFill>
                          <a:latin typeface="Calibri"/>
                          <a:ea typeface="Calibri"/>
                          <a:cs typeface="Calibri"/>
                          <a:sym typeface="Calibri"/>
                        </a:rPr>
                        <a:t> </a:t>
                      </a:r>
                      <a:r>
                        <a:rPr b="0" lang="en-GB" sz="1000" u="none" cap="none" strike="noStrike">
                          <a:solidFill>
                            <a:schemeClr val="dk1"/>
                          </a:solidFill>
                          <a:latin typeface="Calibri"/>
                          <a:ea typeface="Calibri"/>
                          <a:cs typeface="Calibri"/>
                          <a:sym typeface="Calibri"/>
                        </a:rPr>
                        <a:t>President </a:t>
                      </a:r>
                      <a:r>
                        <a:rPr b="1" lang="en-GB" sz="1000" u="none" cap="none" strike="noStrike">
                          <a:solidFill>
                            <a:schemeClr val="dk1"/>
                          </a:solidFill>
                          <a:latin typeface="Calibri"/>
                          <a:ea typeface="Calibri"/>
                          <a:cs typeface="Calibri"/>
                          <a:sym typeface="Calibri"/>
                        </a:rPr>
                        <a:t>Nixon</a:t>
                      </a:r>
                      <a:r>
                        <a:rPr b="0" lang="en-GB" sz="1000" u="none" cap="none" strike="noStrike">
                          <a:solidFill>
                            <a:schemeClr val="dk1"/>
                          </a:solidFill>
                          <a:latin typeface="Calibri"/>
                          <a:ea typeface="Calibri"/>
                          <a:cs typeface="Calibri"/>
                          <a:sym typeface="Calibri"/>
                        </a:rPr>
                        <a:t> &amp; </a:t>
                      </a:r>
                      <a:r>
                        <a:rPr b="1" lang="en-GB" sz="1000" u="none" cap="none" strike="noStrike">
                          <a:solidFill>
                            <a:schemeClr val="dk1"/>
                          </a:solidFill>
                          <a:latin typeface="Calibri"/>
                          <a:ea typeface="Calibri"/>
                          <a:cs typeface="Calibri"/>
                          <a:sym typeface="Calibri"/>
                        </a:rPr>
                        <a:t>Brezhnev</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Calibri"/>
                          <a:ea typeface="Calibri"/>
                          <a:cs typeface="Calibri"/>
                          <a:sym typeface="Calibri"/>
                        </a:rPr>
                        <a:t>1. The Anti-Ballistic Missile Treaty </a:t>
                      </a:r>
                      <a:r>
                        <a:rPr b="0" lang="en-GB" sz="1000" u="none" cap="none" strike="noStrike">
                          <a:solidFill>
                            <a:schemeClr val="dk1"/>
                          </a:solidFill>
                          <a:latin typeface="Calibri"/>
                          <a:ea typeface="Calibri"/>
                          <a:cs typeface="Calibri"/>
                          <a:sym typeface="Calibri"/>
                        </a:rPr>
                        <a:t>stated that ballistic missiles were </a:t>
                      </a:r>
                      <a:r>
                        <a:rPr b="1" lang="en-GB" sz="1000" u="none" cap="none" strike="noStrike">
                          <a:solidFill>
                            <a:schemeClr val="dk1"/>
                          </a:solidFill>
                          <a:latin typeface="Calibri"/>
                          <a:ea typeface="Calibri"/>
                          <a:cs typeface="Calibri"/>
                          <a:sym typeface="Calibri"/>
                        </a:rPr>
                        <a:t>only </a:t>
                      </a:r>
                      <a:r>
                        <a:rPr b="0" lang="en-GB" sz="1000" u="none" cap="none" strike="noStrike">
                          <a:solidFill>
                            <a:schemeClr val="dk1"/>
                          </a:solidFill>
                          <a:latin typeface="Calibri"/>
                          <a:ea typeface="Calibri"/>
                          <a:cs typeface="Calibri"/>
                          <a:sym typeface="Calibri"/>
                        </a:rPr>
                        <a:t>allowed on two military sites and a maximum of 100 missiles were allowed.</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Calibri"/>
                          <a:ea typeface="Calibri"/>
                          <a:cs typeface="Calibri"/>
                          <a:sym typeface="Calibri"/>
                        </a:rPr>
                        <a:t>2. The Interim (short term) Treaty </a:t>
                      </a:r>
                      <a:r>
                        <a:rPr b="0" lang="en-GB" sz="1000" u="none" cap="none" strike="noStrike">
                          <a:solidFill>
                            <a:schemeClr val="dk1"/>
                          </a:solidFill>
                          <a:latin typeface="Calibri"/>
                          <a:ea typeface="Calibri"/>
                          <a:cs typeface="Calibri"/>
                          <a:sym typeface="Calibri"/>
                        </a:rPr>
                        <a:t>put a restriction on the number of long range missiles called ICBMs (Inter-Continental Ballistic Missiles) that each side was allowed. </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Calibri"/>
                          <a:ea typeface="Calibri"/>
                          <a:cs typeface="Calibri"/>
                          <a:sym typeface="Calibri"/>
                        </a:rPr>
                        <a:t>3. The Basic Principles Agreement </a:t>
                      </a:r>
                      <a:r>
                        <a:rPr b="0" lang="en-GB" sz="1000" u="none" cap="none" strike="noStrike">
                          <a:solidFill>
                            <a:schemeClr val="dk1"/>
                          </a:solidFill>
                          <a:latin typeface="Calibri"/>
                          <a:ea typeface="Calibri"/>
                          <a:cs typeface="Calibri"/>
                          <a:sym typeface="Calibri"/>
                        </a:rPr>
                        <a:t>Was a set of rules about </a:t>
                      </a:r>
                      <a:r>
                        <a:rPr b="1" lang="en-GB" sz="1000" u="none" cap="none" strike="noStrike">
                          <a:solidFill>
                            <a:schemeClr val="dk1"/>
                          </a:solidFill>
                          <a:latin typeface="Calibri"/>
                          <a:ea typeface="Calibri"/>
                          <a:cs typeface="Calibri"/>
                          <a:sym typeface="Calibri"/>
                        </a:rPr>
                        <a:t>where</a:t>
                      </a:r>
                      <a:r>
                        <a:rPr b="0" lang="en-GB" sz="1000" u="none" cap="none" strike="noStrike">
                          <a:solidFill>
                            <a:schemeClr val="dk1"/>
                          </a:solidFill>
                          <a:latin typeface="Calibri"/>
                          <a:ea typeface="Calibri"/>
                          <a:cs typeface="Calibri"/>
                          <a:sym typeface="Calibri"/>
                        </a:rPr>
                        <a:t> missiles could be placed.  E.g., no nuclear missiles were allowed on submarines or on the seabed.</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Calibri"/>
                          <a:ea typeface="Calibri"/>
                          <a:cs typeface="Calibri"/>
                          <a:sym typeface="Calibri"/>
                        </a:rPr>
                        <a:t>The negative consequences of SALT 1:</a:t>
                      </a:r>
                      <a:endParaRPr sz="1400" u="none" cap="none" strike="noStrike"/>
                    </a:p>
                    <a:p>
                      <a:pPr indent="-87312" lvl="0" marL="87312" marR="0" rtl="0" algn="l">
                        <a:lnSpc>
                          <a:spcPct val="100000"/>
                        </a:lnSpc>
                        <a:spcBef>
                          <a:spcPts val="0"/>
                        </a:spcBef>
                        <a:spcAft>
                          <a:spcPts val="0"/>
                        </a:spcAft>
                        <a:buClr>
                          <a:schemeClr val="dk1"/>
                        </a:buClr>
                        <a:buSzPts val="1000"/>
                        <a:buFont typeface="Arial"/>
                        <a:buChar char="•"/>
                      </a:pPr>
                      <a:r>
                        <a:rPr b="0" lang="en-GB" sz="1000" u="none" cap="none" strike="noStrike">
                          <a:solidFill>
                            <a:schemeClr val="dk1"/>
                          </a:solidFill>
                          <a:latin typeface="Calibri"/>
                          <a:ea typeface="Calibri"/>
                          <a:cs typeface="Calibri"/>
                          <a:sym typeface="Calibri"/>
                        </a:rPr>
                        <a:t>In reality, if war broke out, it was unlikely that both sides would stick to the agreement just because they had signed a piece of paper.</a:t>
                      </a:r>
                      <a:endParaRPr sz="1400" u="none" cap="none" strike="noStrike"/>
                    </a:p>
                    <a:p>
                      <a:pPr indent="-87312" lvl="0" marL="87312" marR="0" rtl="0" algn="l">
                        <a:lnSpc>
                          <a:spcPct val="100000"/>
                        </a:lnSpc>
                        <a:spcBef>
                          <a:spcPts val="0"/>
                        </a:spcBef>
                        <a:spcAft>
                          <a:spcPts val="0"/>
                        </a:spcAft>
                        <a:buClr>
                          <a:schemeClr val="dk1"/>
                        </a:buClr>
                        <a:buSzPts val="1000"/>
                        <a:buFont typeface="Arial"/>
                        <a:buChar char="•"/>
                      </a:pPr>
                      <a:r>
                        <a:rPr b="0" lang="en-GB" sz="1000" u="none" cap="none" strike="noStrike">
                          <a:solidFill>
                            <a:schemeClr val="dk1"/>
                          </a:solidFill>
                          <a:latin typeface="Calibri"/>
                          <a:ea typeface="Calibri"/>
                          <a:cs typeface="Calibri"/>
                          <a:sym typeface="Calibri"/>
                        </a:rPr>
                        <a:t>Both sides still owned enough nuclear weapons to destroy each other anyway.</a:t>
                      </a:r>
                      <a:endParaRPr sz="1400" u="none" cap="none" strike="noStrike"/>
                    </a:p>
                    <a:p>
                      <a:pPr indent="-87312" lvl="0" marL="87312" marR="0" rtl="0" algn="l">
                        <a:lnSpc>
                          <a:spcPct val="100000"/>
                        </a:lnSpc>
                        <a:spcBef>
                          <a:spcPts val="0"/>
                        </a:spcBef>
                        <a:spcAft>
                          <a:spcPts val="0"/>
                        </a:spcAft>
                        <a:buClr>
                          <a:schemeClr val="dk1"/>
                        </a:buClr>
                        <a:buSzPts val="1000"/>
                        <a:buFont typeface="Arial"/>
                        <a:buChar char="•"/>
                      </a:pPr>
                      <a:r>
                        <a:rPr b="0" lang="en-GB" sz="1000" u="none" cap="none" strike="noStrike">
                          <a:solidFill>
                            <a:schemeClr val="dk1"/>
                          </a:solidFill>
                          <a:latin typeface="Calibri"/>
                          <a:ea typeface="Calibri"/>
                          <a:cs typeface="Calibri"/>
                          <a:sym typeface="Calibri"/>
                        </a:rPr>
                        <a:t>The SALT treaty did not include even newer nuclear technology such as missiles which could carry more than one nuclear warhead on a single missile. </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Calibri"/>
                          <a:ea typeface="Calibri"/>
                          <a:cs typeface="Calibri"/>
                          <a:sym typeface="Calibri"/>
                        </a:rPr>
                        <a:t>The positive consequence and importance of SALT 1:</a:t>
                      </a:r>
                      <a:endParaRPr sz="1400" u="none" cap="none" strike="noStrike"/>
                    </a:p>
                    <a:p>
                      <a:pPr indent="-87312" lvl="0" marL="87312" marR="0" rtl="0" algn="l">
                        <a:lnSpc>
                          <a:spcPct val="100000"/>
                        </a:lnSpc>
                        <a:spcBef>
                          <a:spcPts val="0"/>
                        </a:spcBef>
                        <a:spcAft>
                          <a:spcPts val="0"/>
                        </a:spcAft>
                        <a:buClr>
                          <a:schemeClr val="dk1"/>
                        </a:buClr>
                        <a:buSzPts val="1000"/>
                        <a:buFont typeface="Arial"/>
                        <a:buChar char="•"/>
                      </a:pPr>
                      <a:r>
                        <a:rPr b="0" lang="en-GB" sz="1000" u="none" cap="none" strike="noStrike">
                          <a:solidFill>
                            <a:schemeClr val="dk1"/>
                          </a:solidFill>
                          <a:latin typeface="Calibri"/>
                          <a:ea typeface="Calibri"/>
                          <a:cs typeface="Calibri"/>
                          <a:sym typeface="Calibri"/>
                        </a:rPr>
                        <a:t>It showed that both sides were willing to negotiate and seek détente.  </a:t>
                      </a:r>
                      <a:endParaRPr sz="1400" u="none" cap="none" strike="noStrike"/>
                    </a:p>
                    <a:p>
                      <a:pPr indent="-87312" lvl="0" marL="87312" marR="0" rtl="0" algn="l">
                        <a:lnSpc>
                          <a:spcPct val="100000"/>
                        </a:lnSpc>
                        <a:spcBef>
                          <a:spcPts val="0"/>
                        </a:spcBef>
                        <a:spcAft>
                          <a:spcPts val="0"/>
                        </a:spcAft>
                        <a:buClr>
                          <a:schemeClr val="dk1"/>
                        </a:buClr>
                        <a:buSzPts val="1000"/>
                        <a:buFont typeface="Arial"/>
                        <a:buChar char="•"/>
                      </a:pPr>
                      <a:r>
                        <a:rPr b="0" lang="en-GB" sz="1000" u="none" cap="none" strike="noStrike">
                          <a:solidFill>
                            <a:schemeClr val="dk1"/>
                          </a:solidFill>
                          <a:latin typeface="Calibri"/>
                          <a:ea typeface="Calibri"/>
                          <a:cs typeface="Calibri"/>
                          <a:sym typeface="Calibri"/>
                        </a:rPr>
                        <a:t>It showed that both sides wanted to reduce the likelihood of war.</a:t>
                      </a:r>
                      <a:endParaRPr sz="1400" u="none" cap="none" strike="noStrike"/>
                    </a:p>
                    <a:p>
                      <a:pPr indent="-87312" lvl="0" marL="87312" marR="0" rtl="0" algn="l">
                        <a:lnSpc>
                          <a:spcPct val="100000"/>
                        </a:lnSpc>
                        <a:spcBef>
                          <a:spcPts val="0"/>
                        </a:spcBef>
                        <a:spcAft>
                          <a:spcPts val="0"/>
                        </a:spcAft>
                        <a:buClr>
                          <a:schemeClr val="dk1"/>
                        </a:buClr>
                        <a:buSzPts val="1000"/>
                        <a:buFont typeface="Arial"/>
                        <a:buChar char="•"/>
                      </a:pPr>
                      <a:r>
                        <a:rPr b="0" lang="en-GB" sz="1000" u="none" cap="none" strike="noStrike">
                          <a:solidFill>
                            <a:schemeClr val="dk1"/>
                          </a:solidFill>
                          <a:latin typeface="Calibri"/>
                          <a:ea typeface="Calibri"/>
                          <a:cs typeface="Calibri"/>
                          <a:sym typeface="Calibri"/>
                        </a:rPr>
                        <a:t>It was a major symbolic importance and publically demonstrated that both sides wanted peace.</a:t>
                      </a:r>
                      <a:endParaRPr sz="1400" u="none" cap="none" strike="noStrike"/>
                    </a:p>
                    <a:p>
                      <a:pPr indent="-87312" lvl="0" marL="87312" marR="0" rtl="0" algn="l">
                        <a:lnSpc>
                          <a:spcPct val="100000"/>
                        </a:lnSpc>
                        <a:spcBef>
                          <a:spcPts val="0"/>
                        </a:spcBef>
                        <a:spcAft>
                          <a:spcPts val="0"/>
                        </a:spcAft>
                        <a:buClr>
                          <a:schemeClr val="dk1"/>
                        </a:buClr>
                        <a:buSzPts val="1000"/>
                        <a:buFont typeface="Arial"/>
                        <a:buChar char="•"/>
                      </a:pPr>
                      <a:r>
                        <a:rPr b="0" lang="en-GB" sz="1000" u="none" cap="none" strike="noStrike">
                          <a:solidFill>
                            <a:schemeClr val="dk1"/>
                          </a:solidFill>
                          <a:latin typeface="Calibri"/>
                          <a:ea typeface="Calibri"/>
                          <a:cs typeface="Calibri"/>
                          <a:sym typeface="Calibri"/>
                        </a:rPr>
                        <a:t>After signing SALT 1, President Nixon visited the Soviet leader Brezhnev in Moscow in 1972.  In 1973, Brezhnev then visited the USA.   In 1974 negotiations started for SALT 2.</a:t>
                      </a:r>
                      <a:endParaRPr sz="1400" u="none" cap="none" strike="noStrike"/>
                    </a:p>
                    <a:p>
                      <a:pPr indent="0" lvl="0" marL="0" marR="0" rtl="0" algn="l">
                        <a:lnSpc>
                          <a:spcPct val="100000"/>
                        </a:lnSpc>
                        <a:spcBef>
                          <a:spcPts val="0"/>
                        </a:spcBef>
                        <a:spcAft>
                          <a:spcPts val="0"/>
                        </a:spcAft>
                        <a:buClr>
                          <a:srgbClr val="000000"/>
                        </a:buClr>
                        <a:buSzPts val="100"/>
                        <a:buFont typeface="Arial"/>
                        <a:buNone/>
                      </a:pPr>
                      <a:r>
                        <a:t/>
                      </a:r>
                      <a:endParaRPr b="0" sz="1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pic>
        <p:nvPicPr>
          <p:cNvPr descr="peace | Charly W. Karl | Flickr" id="440" name="Google Shape;440;p15"/>
          <p:cNvPicPr preferRelativeResize="0"/>
          <p:nvPr/>
        </p:nvPicPr>
        <p:blipFill rotWithShape="1">
          <a:blip r:embed="rId3">
            <a:alphaModFix/>
          </a:blip>
          <a:srcRect b="0" l="0" r="0" t="0"/>
          <a:stretch/>
        </p:blipFill>
        <p:spPr>
          <a:xfrm>
            <a:off x="10547713" y="128772"/>
            <a:ext cx="1449070" cy="1089025"/>
          </a:xfrm>
          <a:prstGeom prst="rect">
            <a:avLst/>
          </a:prstGeom>
          <a:noFill/>
          <a:ln>
            <a:noFill/>
          </a:ln>
        </p:spPr>
      </p:pic>
      <p:pic>
        <p:nvPicPr>
          <p:cNvPr descr="Vector clip art of black peace symbol" id="441" name="Google Shape;441;p15"/>
          <p:cNvPicPr preferRelativeResize="0"/>
          <p:nvPr/>
        </p:nvPicPr>
        <p:blipFill rotWithShape="1">
          <a:blip r:embed="rId4">
            <a:alphaModFix/>
          </a:blip>
          <a:srcRect b="0" l="0" r="0" t="0"/>
          <a:stretch/>
        </p:blipFill>
        <p:spPr>
          <a:xfrm>
            <a:off x="9607821" y="223107"/>
            <a:ext cx="901158" cy="90115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16"/>
          <p:cNvSpPr txBox="1"/>
          <p:nvPr/>
        </p:nvSpPr>
        <p:spPr>
          <a:xfrm>
            <a:off x="82741" y="454521"/>
            <a:ext cx="8832600" cy="785100"/>
          </a:xfrm>
          <a:prstGeom prst="rect">
            <a:avLst/>
          </a:prstGeom>
          <a:solidFill>
            <a:srgbClr val="FFF2CC"/>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The Background: </a:t>
            </a:r>
            <a:r>
              <a:rPr b="0" i="0" lang="en-GB" sz="1100" u="none" cap="none" strike="noStrike">
                <a:solidFill>
                  <a:schemeClr val="dk1"/>
                </a:solidFill>
                <a:latin typeface="Calibri"/>
                <a:ea typeface="Calibri"/>
                <a:cs typeface="Calibri"/>
                <a:sym typeface="Calibri"/>
              </a:rPr>
              <a:t>Throughout the 1970s, there had been a period of relaxed tension between the two sides known as Détente.  However, when the Soviet Union decided to invade Afghanistan in 1979, the invasion had many consequences.  Importantly, one of the main consequences was the certain end of Détente and a period often referred to as the ‘Second Cold War’.  The relationship between the  USA (President Carter) and the Soviet Union (Brezhnev) would become more strained.</a:t>
            </a:r>
            <a:endParaRPr b="0" i="0" sz="1400" u="none" cap="none" strike="noStrike">
              <a:solidFill>
                <a:srgbClr val="000000"/>
              </a:solidFill>
              <a:latin typeface="Arial"/>
              <a:ea typeface="Arial"/>
              <a:cs typeface="Arial"/>
              <a:sym typeface="Arial"/>
            </a:endParaRPr>
          </a:p>
        </p:txBody>
      </p:sp>
      <p:sp>
        <p:nvSpPr>
          <p:cNvPr id="448" name="Google Shape;448;p16"/>
          <p:cNvSpPr txBox="1"/>
          <p:nvPr/>
        </p:nvSpPr>
        <p:spPr>
          <a:xfrm>
            <a:off x="84421" y="1282244"/>
            <a:ext cx="4663800" cy="12468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Why did the Soviet Union invade Afghanistan in 1979?</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Afghanistan is located </a:t>
            </a:r>
            <a:r>
              <a:rPr b="1" i="0" lang="en-GB" sz="1050" u="none" cap="none" strike="noStrike">
                <a:solidFill>
                  <a:schemeClr val="dk1"/>
                </a:solidFill>
                <a:latin typeface="Calibri"/>
                <a:ea typeface="Calibri"/>
                <a:cs typeface="Calibri"/>
                <a:sym typeface="Calibri"/>
              </a:rPr>
              <a:t>below </a:t>
            </a:r>
            <a:r>
              <a:rPr b="0" i="0" lang="en-GB" sz="1050" u="none" cap="none" strike="noStrike">
                <a:solidFill>
                  <a:schemeClr val="dk1"/>
                </a:solidFill>
                <a:latin typeface="Calibri"/>
                <a:ea typeface="Calibri"/>
                <a:cs typeface="Calibri"/>
                <a:sym typeface="Calibri"/>
              </a:rPr>
              <a:t>the Soviet Union. It was important to the USSR as the Soviet Union wanted to use Afghanistan as a ‘</a:t>
            </a:r>
            <a:r>
              <a:rPr b="1" i="0" lang="en-GB" sz="1050" u="none" cap="none" strike="noStrike">
                <a:solidFill>
                  <a:schemeClr val="dk1"/>
                </a:solidFill>
                <a:latin typeface="Calibri"/>
                <a:ea typeface="Calibri"/>
                <a:cs typeface="Calibri"/>
                <a:sym typeface="Calibri"/>
              </a:rPr>
              <a:t>barrier</a:t>
            </a:r>
            <a:r>
              <a:rPr b="0" i="0" lang="en-GB" sz="1050" u="none" cap="none" strike="noStrike">
                <a:solidFill>
                  <a:schemeClr val="dk1"/>
                </a:solidFill>
                <a:latin typeface="Calibri"/>
                <a:ea typeface="Calibri"/>
                <a:cs typeface="Calibri"/>
                <a:sym typeface="Calibri"/>
              </a:rPr>
              <a:t>’ to protect it from </a:t>
            </a:r>
            <a:r>
              <a:rPr b="1" i="0" lang="en-GB" sz="1050" u="none" cap="none" strike="noStrike">
                <a:solidFill>
                  <a:schemeClr val="dk1"/>
                </a:solidFill>
                <a:latin typeface="Calibri"/>
                <a:ea typeface="Calibri"/>
                <a:cs typeface="Calibri"/>
                <a:sym typeface="Calibri"/>
              </a:rPr>
              <a:t>Muslim Fundamentalism</a:t>
            </a:r>
            <a:r>
              <a:rPr b="0" i="0" lang="en-GB" sz="1050" u="none" cap="none" strike="noStrike">
                <a:solidFill>
                  <a:schemeClr val="dk1"/>
                </a:solidFill>
                <a:latin typeface="Calibri"/>
                <a:ea typeface="Calibri"/>
                <a:cs typeface="Calibri"/>
                <a:sym typeface="Calibri"/>
              </a:rPr>
              <a:t>.  </a:t>
            </a:r>
            <a:r>
              <a:rPr b="1" i="0" lang="en-GB" sz="1050" u="none" cap="none" strike="noStrike">
                <a:solidFill>
                  <a:schemeClr val="dk1"/>
                </a:solidFill>
                <a:latin typeface="Calibri"/>
                <a:ea typeface="Calibri"/>
                <a:cs typeface="Calibri"/>
                <a:sym typeface="Calibri"/>
              </a:rPr>
              <a:t>Iran</a:t>
            </a:r>
            <a:r>
              <a:rPr b="0" i="0" lang="en-GB" sz="1050" u="none" cap="none" strike="noStrike">
                <a:solidFill>
                  <a:schemeClr val="dk1"/>
                </a:solidFill>
                <a:latin typeface="Calibri"/>
                <a:ea typeface="Calibri"/>
                <a:cs typeface="Calibri"/>
                <a:sym typeface="Calibri"/>
              </a:rPr>
              <a:t>, another neighbour of the Soviet Union had already been taken over by a Muslim Fundamentalist government.  The Soviet Union were worried that the same could happen in Afghanistan.  If this happened, they feared that extreme Muslim beliefs would spread into the Soviet Union.  </a:t>
            </a:r>
            <a:endParaRPr b="0" i="0" sz="1400" u="none" cap="none" strike="noStrike">
              <a:solidFill>
                <a:srgbClr val="000000"/>
              </a:solidFill>
              <a:latin typeface="Arial"/>
              <a:ea typeface="Arial"/>
              <a:cs typeface="Arial"/>
              <a:sym typeface="Arial"/>
            </a:endParaRPr>
          </a:p>
        </p:txBody>
      </p:sp>
      <p:pic>
        <p:nvPicPr>
          <p:cNvPr id="449" name="Google Shape;449;p16"/>
          <p:cNvPicPr preferRelativeResize="0"/>
          <p:nvPr/>
        </p:nvPicPr>
        <p:blipFill rotWithShape="1">
          <a:blip r:embed="rId3">
            <a:alphaModFix/>
          </a:blip>
          <a:srcRect b="29474" l="57350" r="15662" t="28170"/>
          <a:stretch/>
        </p:blipFill>
        <p:spPr>
          <a:xfrm>
            <a:off x="9023601" y="90749"/>
            <a:ext cx="3089938" cy="2105525"/>
          </a:xfrm>
          <a:prstGeom prst="rect">
            <a:avLst/>
          </a:prstGeom>
          <a:noFill/>
          <a:ln cap="sq" cmpd="sng" w="19050">
            <a:solidFill>
              <a:srgbClr val="000000"/>
            </a:solidFill>
            <a:prstDash val="solid"/>
            <a:miter lim="800000"/>
            <a:headEnd len="sm" w="sm" type="none"/>
            <a:tailEnd len="sm" w="sm" type="none"/>
          </a:ln>
        </p:spPr>
      </p:pic>
      <p:sp>
        <p:nvSpPr>
          <p:cNvPr id="450" name="Google Shape;450;p16"/>
          <p:cNvSpPr txBox="1"/>
          <p:nvPr/>
        </p:nvSpPr>
        <p:spPr>
          <a:xfrm>
            <a:off x="4828680" y="1282244"/>
            <a:ext cx="4126500" cy="12468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The Short term cause of the Soviet Invasion.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In 1979, the Soviet Union put a pro-Soviet government in control of Afghanistan to stop the spread of Muslim ‘threats’.  They also gave Afghanistan </a:t>
            </a:r>
            <a:r>
              <a:rPr b="1" i="0" lang="en-GB" sz="1050" u="none" cap="none" strike="noStrike">
                <a:solidFill>
                  <a:schemeClr val="dk1"/>
                </a:solidFill>
                <a:latin typeface="Calibri"/>
                <a:ea typeface="Calibri"/>
                <a:cs typeface="Calibri"/>
                <a:sym typeface="Calibri"/>
              </a:rPr>
              <a:t>economic help </a:t>
            </a:r>
            <a:r>
              <a:rPr b="0" i="0" lang="en-GB" sz="1050" u="none" cap="none" strike="noStrike">
                <a:solidFill>
                  <a:schemeClr val="dk1"/>
                </a:solidFill>
                <a:latin typeface="Calibri"/>
                <a:ea typeface="Calibri"/>
                <a:cs typeface="Calibri"/>
                <a:sym typeface="Calibri"/>
              </a:rPr>
              <a:t>to keep them on side.  However, this only lasted until September when a pro-Muslim leader called </a:t>
            </a:r>
            <a:r>
              <a:rPr b="1" i="0" lang="en-GB" sz="1050" u="none" cap="none" strike="noStrike">
                <a:solidFill>
                  <a:schemeClr val="dk1"/>
                </a:solidFill>
                <a:latin typeface="Calibri"/>
                <a:ea typeface="Calibri"/>
                <a:cs typeface="Calibri"/>
                <a:sym typeface="Calibri"/>
              </a:rPr>
              <a:t>Amin</a:t>
            </a:r>
            <a:r>
              <a:rPr b="0" i="0" lang="en-GB" sz="1050" u="none" cap="none" strike="noStrike">
                <a:solidFill>
                  <a:schemeClr val="dk1"/>
                </a:solidFill>
                <a:latin typeface="Calibri"/>
                <a:ea typeface="Calibri"/>
                <a:cs typeface="Calibri"/>
                <a:sym typeface="Calibri"/>
              </a:rPr>
              <a:t> took over.  Brezhnev was willing to work with Amin until he heard that the USA might offer Amin even more support to keep out the Soviet Union.</a:t>
            </a:r>
            <a:endParaRPr b="0" i="0" sz="1400" u="none" cap="none" strike="noStrike">
              <a:solidFill>
                <a:srgbClr val="000000"/>
              </a:solidFill>
              <a:latin typeface="Arial"/>
              <a:ea typeface="Arial"/>
              <a:cs typeface="Arial"/>
              <a:sym typeface="Arial"/>
            </a:endParaRPr>
          </a:p>
        </p:txBody>
      </p:sp>
      <p:sp>
        <p:nvSpPr>
          <p:cNvPr id="451" name="Google Shape;451;p16"/>
          <p:cNvSpPr txBox="1"/>
          <p:nvPr/>
        </p:nvSpPr>
        <p:spPr>
          <a:xfrm>
            <a:off x="9011759" y="2264455"/>
            <a:ext cx="3090000" cy="20547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Key Terms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1" i="0" lang="en-GB" sz="1050" u="none" cap="none" strike="noStrike">
                <a:solidFill>
                  <a:schemeClr val="dk1"/>
                </a:solidFill>
                <a:latin typeface="Calibri"/>
                <a:ea typeface="Calibri"/>
                <a:cs typeface="Calibri"/>
                <a:sym typeface="Calibri"/>
              </a:rPr>
              <a:t>Muslim Fundamentalism </a:t>
            </a:r>
            <a:r>
              <a:rPr b="0" i="0" lang="en-GB" sz="1050" u="none" cap="none" strike="noStrike">
                <a:solidFill>
                  <a:schemeClr val="dk1"/>
                </a:solidFill>
                <a:latin typeface="Calibri"/>
                <a:ea typeface="Calibri"/>
                <a:cs typeface="Calibri"/>
                <a:sym typeface="Calibri"/>
              </a:rPr>
              <a:t>– Extreme believers in the Islamic faith.</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1" i="0" lang="en-GB" sz="1050" u="none" cap="none" strike="noStrike">
                <a:solidFill>
                  <a:schemeClr val="dk1"/>
                </a:solidFill>
                <a:latin typeface="Calibri"/>
                <a:ea typeface="Calibri"/>
                <a:cs typeface="Calibri"/>
                <a:sym typeface="Calibri"/>
              </a:rPr>
              <a:t>Mujahedeen</a:t>
            </a:r>
            <a:r>
              <a:rPr b="0" i="0" lang="en-GB" sz="1050" u="none" cap="none" strike="noStrike">
                <a:solidFill>
                  <a:schemeClr val="dk1"/>
                </a:solidFill>
                <a:latin typeface="Calibri"/>
                <a:ea typeface="Calibri"/>
                <a:cs typeface="Calibri"/>
                <a:sym typeface="Calibri"/>
              </a:rPr>
              <a:t> – the Islamic fighters/army.</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1" i="0" lang="en-GB" sz="1050" u="none" cap="none" strike="noStrike">
                <a:solidFill>
                  <a:schemeClr val="dk1"/>
                </a:solidFill>
                <a:latin typeface="Calibri"/>
                <a:ea typeface="Calibri"/>
                <a:cs typeface="Calibri"/>
                <a:sym typeface="Calibri"/>
              </a:rPr>
              <a:t>Pro-Soviet Government </a:t>
            </a:r>
            <a:r>
              <a:rPr b="0" i="0" lang="en-GB" sz="1050" u="none" cap="none" strike="noStrike">
                <a:solidFill>
                  <a:schemeClr val="dk1"/>
                </a:solidFill>
                <a:latin typeface="Calibri"/>
                <a:ea typeface="Calibri"/>
                <a:cs typeface="Calibri"/>
                <a:sym typeface="Calibri"/>
              </a:rPr>
              <a:t>– a government which supports Communism.</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1" i="0" lang="en-GB" sz="1050" u="none" cap="none" strike="noStrike">
                <a:solidFill>
                  <a:schemeClr val="dk1"/>
                </a:solidFill>
                <a:latin typeface="Calibri"/>
                <a:ea typeface="Calibri"/>
                <a:cs typeface="Calibri"/>
                <a:sym typeface="Calibri"/>
              </a:rPr>
              <a:t>Amin</a:t>
            </a:r>
            <a:r>
              <a:rPr b="0" i="0" lang="en-GB" sz="1050" u="none" cap="none" strike="noStrike">
                <a:solidFill>
                  <a:schemeClr val="dk1"/>
                </a:solidFill>
                <a:latin typeface="Calibri"/>
                <a:ea typeface="Calibri"/>
                <a:cs typeface="Calibri"/>
                <a:sym typeface="Calibri"/>
              </a:rPr>
              <a:t> – the Afghan leader who took over in 1979.</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1" i="0" lang="en-GB" sz="1050" u="none" cap="none" strike="noStrike">
                <a:solidFill>
                  <a:schemeClr val="dk1"/>
                </a:solidFill>
                <a:latin typeface="Calibri"/>
                <a:ea typeface="Calibri"/>
                <a:cs typeface="Calibri"/>
                <a:sym typeface="Calibri"/>
              </a:rPr>
              <a:t>Kamal</a:t>
            </a:r>
            <a:r>
              <a:rPr b="0" i="0" lang="en-GB" sz="1050" u="none" cap="none" strike="noStrike">
                <a:solidFill>
                  <a:schemeClr val="dk1"/>
                </a:solidFill>
                <a:latin typeface="Calibri"/>
                <a:ea typeface="Calibri"/>
                <a:cs typeface="Calibri"/>
                <a:sym typeface="Calibri"/>
              </a:rPr>
              <a:t> – the Afghan leader put in power by the Soviet Union to work in a pro-Soviet government.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1" i="0" lang="en-GB" sz="1050" u="none" cap="none" strike="noStrike">
                <a:solidFill>
                  <a:schemeClr val="dk1"/>
                </a:solidFill>
                <a:latin typeface="Calibri"/>
                <a:ea typeface="Calibri"/>
                <a:cs typeface="Calibri"/>
                <a:sym typeface="Calibri"/>
              </a:rPr>
              <a:t>Economic Sanctions </a:t>
            </a:r>
            <a:r>
              <a:rPr b="0" i="0" lang="en-GB" sz="1050" u="none" cap="none" strike="noStrike">
                <a:solidFill>
                  <a:schemeClr val="dk1"/>
                </a:solidFill>
                <a:latin typeface="Calibri"/>
                <a:ea typeface="Calibri"/>
                <a:cs typeface="Calibri"/>
                <a:sym typeface="Calibri"/>
              </a:rPr>
              <a:t>– a series of trade bans to halt the economy of a country.</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1" i="0" lang="en-GB" sz="1050" u="none" cap="none" strike="noStrike">
                <a:solidFill>
                  <a:schemeClr val="dk1"/>
                </a:solidFill>
                <a:latin typeface="Calibri"/>
                <a:ea typeface="Calibri"/>
                <a:cs typeface="Calibri"/>
                <a:sym typeface="Calibri"/>
              </a:rPr>
              <a:t>Boycott</a:t>
            </a:r>
            <a:r>
              <a:rPr b="0" i="0" lang="en-GB" sz="1050" u="none" cap="none" strike="noStrike">
                <a:solidFill>
                  <a:schemeClr val="dk1"/>
                </a:solidFill>
                <a:latin typeface="Calibri"/>
                <a:ea typeface="Calibri"/>
                <a:cs typeface="Calibri"/>
                <a:sym typeface="Calibri"/>
              </a:rPr>
              <a:t> – The refusal to take part in an event.</a:t>
            </a:r>
            <a:endParaRPr b="0" i="0" sz="1400" u="none" cap="none" strike="noStrike">
              <a:solidFill>
                <a:srgbClr val="000000"/>
              </a:solidFill>
              <a:latin typeface="Arial"/>
              <a:ea typeface="Arial"/>
              <a:cs typeface="Arial"/>
              <a:sym typeface="Arial"/>
            </a:endParaRPr>
          </a:p>
        </p:txBody>
      </p:sp>
      <p:sp>
        <p:nvSpPr>
          <p:cNvPr id="452" name="Google Shape;452;p16"/>
          <p:cNvSpPr txBox="1"/>
          <p:nvPr/>
        </p:nvSpPr>
        <p:spPr>
          <a:xfrm>
            <a:off x="922737" y="2586747"/>
            <a:ext cx="8019000" cy="9234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The key events of the invasion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i="0" lang="en-GB" sz="1050" u="none" cap="none" strike="noStrike">
                <a:solidFill>
                  <a:schemeClr val="dk1"/>
                </a:solidFill>
                <a:latin typeface="Calibri"/>
                <a:ea typeface="Calibri"/>
                <a:cs typeface="Calibri"/>
                <a:sym typeface="Calibri"/>
              </a:rPr>
              <a:t>In December 1979</a:t>
            </a:r>
            <a:r>
              <a:rPr b="0" i="0" lang="en-GB" sz="1050" u="none" cap="none" strike="noStrike">
                <a:solidFill>
                  <a:schemeClr val="dk1"/>
                </a:solidFill>
                <a:latin typeface="Calibri"/>
                <a:ea typeface="Calibri"/>
                <a:cs typeface="Calibri"/>
                <a:sym typeface="Calibri"/>
              </a:rPr>
              <a:t>, Soviet troops invaded Afghanistan.  They ‘claimed’ that Amin had wanted them to invade to protect his government from Islamic terrorists.  However, Amin was then assassinated (almost certainly by Soviet troops).  The Soviets replaced Amin with a Pro-Soviet leader called </a:t>
            </a:r>
            <a:r>
              <a:rPr b="1" i="0" lang="en-GB" sz="1050" u="none" cap="none" strike="noStrike">
                <a:solidFill>
                  <a:schemeClr val="dk1"/>
                </a:solidFill>
                <a:latin typeface="Calibri"/>
                <a:ea typeface="Calibri"/>
                <a:cs typeface="Calibri"/>
                <a:sym typeface="Calibri"/>
              </a:rPr>
              <a:t>Kamal</a:t>
            </a:r>
            <a:r>
              <a:rPr b="0" i="0" lang="en-GB" sz="1050" u="none" cap="none" strike="noStrike">
                <a:solidFill>
                  <a:schemeClr val="dk1"/>
                </a:solidFill>
                <a:latin typeface="Calibri"/>
                <a:ea typeface="Calibri"/>
                <a:cs typeface="Calibri"/>
                <a:sym typeface="Calibri"/>
              </a:rPr>
              <a:t>.  Soviet troops stayed in Afghanistan for </a:t>
            </a:r>
            <a:r>
              <a:rPr b="1" i="0" lang="en-GB" sz="1050" u="none" cap="none" strike="noStrike">
                <a:solidFill>
                  <a:schemeClr val="dk1"/>
                </a:solidFill>
                <a:latin typeface="Calibri"/>
                <a:ea typeface="Calibri"/>
                <a:cs typeface="Calibri"/>
                <a:sym typeface="Calibri"/>
              </a:rPr>
              <a:t>10 years</a:t>
            </a:r>
            <a:r>
              <a:rPr b="0" i="0" lang="en-GB" sz="1050" u="none" cap="none" strike="noStrike">
                <a:solidFill>
                  <a:schemeClr val="dk1"/>
                </a:solidFill>
                <a:latin typeface="Calibri"/>
                <a:ea typeface="Calibri"/>
                <a:cs typeface="Calibri"/>
                <a:sym typeface="Calibri"/>
              </a:rPr>
              <a:t>.  They kept their pro-Soviet leader, Kamal in charge &amp; fought off any opposition. The  Soviet Union argued that they were trying to protect their border from foreign invasion and stop the influence of Muslim Fundamentalism..</a:t>
            </a:r>
            <a:endParaRPr b="0" i="0" sz="1400" u="none" cap="none" strike="noStrike">
              <a:solidFill>
                <a:srgbClr val="000000"/>
              </a:solidFill>
              <a:latin typeface="Arial"/>
              <a:ea typeface="Arial"/>
              <a:cs typeface="Arial"/>
              <a:sym typeface="Arial"/>
            </a:endParaRPr>
          </a:p>
        </p:txBody>
      </p:sp>
      <p:sp>
        <p:nvSpPr>
          <p:cNvPr id="453" name="Google Shape;453;p16"/>
          <p:cNvSpPr txBox="1"/>
          <p:nvPr/>
        </p:nvSpPr>
        <p:spPr>
          <a:xfrm>
            <a:off x="90303" y="3567698"/>
            <a:ext cx="3455400" cy="31863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The American Reaction to the invasion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The Americans saw the Soviet invasion differently.  They believed it was an example of Soviet aggression and another attempt to spread communism elsewhere in the world.  This would go against the agreements made at Helsinki in 1975.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President Carter even claimed that the Soviet invasion was the </a:t>
            </a:r>
            <a:r>
              <a:rPr b="1" i="0" lang="en-GB" sz="1050" u="none" cap="none" strike="noStrike">
                <a:solidFill>
                  <a:schemeClr val="dk1"/>
                </a:solidFill>
                <a:latin typeface="Calibri"/>
                <a:ea typeface="Calibri"/>
                <a:cs typeface="Calibri"/>
                <a:sym typeface="Calibri"/>
              </a:rPr>
              <a:t>biggest threat to world peace since the end of the Second World War</a:t>
            </a:r>
            <a:r>
              <a:rPr b="0" i="0" lang="en-GB" sz="105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Carter then refused to sign the SALT II treaty.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He increased the American spending on weapons.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Carter then said in public in January 1980, that America would </a:t>
            </a:r>
            <a:r>
              <a:rPr b="1" i="0" lang="en-GB" sz="1050" u="none" cap="none" strike="noStrike">
                <a:solidFill>
                  <a:schemeClr val="dk1"/>
                </a:solidFill>
                <a:latin typeface="Calibri"/>
                <a:ea typeface="Calibri"/>
                <a:cs typeface="Calibri"/>
                <a:sym typeface="Calibri"/>
              </a:rPr>
              <a:t>use force </a:t>
            </a:r>
            <a:r>
              <a:rPr b="0" i="0" lang="en-GB" sz="1050" u="none" cap="none" strike="noStrike">
                <a:solidFill>
                  <a:schemeClr val="dk1"/>
                </a:solidFill>
                <a:latin typeface="Calibri"/>
                <a:ea typeface="Calibri"/>
                <a:cs typeface="Calibri"/>
                <a:sym typeface="Calibri"/>
              </a:rPr>
              <a:t>in the Middle East if any American interests were threatened.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Carter imposed </a:t>
            </a:r>
            <a:r>
              <a:rPr b="1" i="0" lang="en-GB" sz="1050" u="none" cap="none" strike="noStrike">
                <a:solidFill>
                  <a:schemeClr val="dk1"/>
                </a:solidFill>
                <a:latin typeface="Calibri"/>
                <a:ea typeface="Calibri"/>
                <a:cs typeface="Calibri"/>
                <a:sym typeface="Calibri"/>
              </a:rPr>
              <a:t>economic sanctions </a:t>
            </a:r>
            <a:r>
              <a:rPr b="0" i="0" lang="en-GB" sz="1050" u="none" cap="none" strike="noStrike">
                <a:solidFill>
                  <a:schemeClr val="dk1"/>
                </a:solidFill>
                <a:latin typeface="Calibri"/>
                <a:ea typeface="Calibri"/>
                <a:cs typeface="Calibri"/>
                <a:sym typeface="Calibri"/>
              </a:rPr>
              <a:t>on the Soviet Union.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Carter send </a:t>
            </a:r>
            <a:r>
              <a:rPr b="1" i="0" lang="en-GB" sz="1050" u="none" cap="none" strike="noStrike">
                <a:solidFill>
                  <a:schemeClr val="dk1"/>
                </a:solidFill>
                <a:latin typeface="Calibri"/>
                <a:ea typeface="Calibri"/>
                <a:cs typeface="Calibri"/>
                <a:sym typeface="Calibri"/>
              </a:rPr>
              <a:t>weapons and money </a:t>
            </a:r>
            <a:r>
              <a:rPr b="0" i="0" lang="en-GB" sz="1050" u="none" cap="none" strike="noStrike">
                <a:solidFill>
                  <a:schemeClr val="dk1"/>
                </a:solidFill>
                <a:latin typeface="Calibri"/>
                <a:ea typeface="Calibri"/>
                <a:cs typeface="Calibri"/>
                <a:sym typeface="Calibri"/>
              </a:rPr>
              <a:t>to help the Islamic Fundamentalist fighters known as the  </a:t>
            </a:r>
            <a:r>
              <a:rPr b="1" i="0" lang="en-GB" sz="1050" u="none" cap="none" strike="noStrike">
                <a:solidFill>
                  <a:schemeClr val="dk1"/>
                </a:solidFill>
                <a:latin typeface="Calibri"/>
                <a:ea typeface="Calibri"/>
                <a:cs typeface="Calibri"/>
                <a:sym typeface="Calibri"/>
              </a:rPr>
              <a:t>Mujahedeen</a:t>
            </a:r>
            <a:r>
              <a:rPr b="0" i="0" lang="en-GB" sz="1050" u="none" cap="none" strike="noStrike">
                <a:solidFill>
                  <a:schemeClr val="dk1"/>
                </a:solidFill>
                <a:latin typeface="Calibri"/>
                <a:ea typeface="Calibri"/>
                <a:cs typeface="Calibri"/>
                <a:sym typeface="Calibri"/>
              </a:rPr>
              <a:t> fight against the Soviet Union.  One individual to gain from this was </a:t>
            </a:r>
            <a:r>
              <a:rPr b="1" i="0" lang="en-GB" sz="1050" u="none" cap="none" strike="noStrike">
                <a:solidFill>
                  <a:schemeClr val="dk1"/>
                </a:solidFill>
                <a:latin typeface="Calibri"/>
                <a:ea typeface="Calibri"/>
                <a:cs typeface="Calibri"/>
                <a:sym typeface="Calibri"/>
              </a:rPr>
              <a:t>Osama Bin Laden</a:t>
            </a:r>
            <a:r>
              <a:rPr b="0" i="0" lang="en-GB" sz="105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454" name="Google Shape;454;p16"/>
          <p:cNvSpPr txBox="1"/>
          <p:nvPr/>
        </p:nvSpPr>
        <p:spPr>
          <a:xfrm>
            <a:off x="3602526" y="3567698"/>
            <a:ext cx="2339100" cy="32094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The impact of the invasion on USA-Soviet Relations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Détente was certainly now finished.</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Some believed that the American government deliberately over-reacted to the invasion as an excuse to become more aggressive against the USSR.</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In the 1980 Presidential Election, a new candidate </a:t>
            </a:r>
            <a:r>
              <a:rPr b="1" i="0" lang="en-GB" sz="1050" u="none" cap="none" strike="noStrike">
                <a:solidFill>
                  <a:schemeClr val="dk1"/>
                </a:solidFill>
                <a:latin typeface="Calibri"/>
                <a:ea typeface="Calibri"/>
                <a:cs typeface="Calibri"/>
                <a:sym typeface="Calibri"/>
              </a:rPr>
              <a:t>Ronald Reagan </a:t>
            </a:r>
            <a:r>
              <a:rPr b="0" i="0" lang="en-GB" sz="1050" u="none" cap="none" strike="noStrike">
                <a:solidFill>
                  <a:schemeClr val="dk1"/>
                </a:solidFill>
                <a:latin typeface="Calibri"/>
                <a:ea typeface="Calibri"/>
                <a:cs typeface="Calibri"/>
                <a:sym typeface="Calibri"/>
              </a:rPr>
              <a:t>argued that President Carter was too weak against the Soviet Union in the era of Détente and believed America should become stronger.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Reagan won a landslide victory as the American public too, wanted America to become more powerful and reduce the spread of communism.</a:t>
            </a:r>
            <a:endParaRPr b="0" i="0" sz="1400" u="none" cap="none" strike="noStrike">
              <a:solidFill>
                <a:srgbClr val="000000"/>
              </a:solidFill>
              <a:latin typeface="Arial"/>
              <a:ea typeface="Arial"/>
              <a:cs typeface="Arial"/>
              <a:sym typeface="Arial"/>
            </a:endParaRPr>
          </a:p>
        </p:txBody>
      </p:sp>
      <p:sp>
        <p:nvSpPr>
          <p:cNvPr id="455" name="Google Shape;455;p16"/>
          <p:cNvSpPr txBox="1"/>
          <p:nvPr/>
        </p:nvSpPr>
        <p:spPr>
          <a:xfrm>
            <a:off x="5998444" y="4387909"/>
            <a:ext cx="4486800" cy="23781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The US Olympic Boycotts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The USA led a </a:t>
            </a:r>
            <a:r>
              <a:rPr b="1" i="0" lang="en-GB" sz="1050" u="none" cap="none" strike="noStrike">
                <a:solidFill>
                  <a:schemeClr val="dk1"/>
                </a:solidFill>
                <a:latin typeface="Calibri"/>
                <a:ea typeface="Calibri"/>
                <a:cs typeface="Calibri"/>
                <a:sym typeface="Calibri"/>
              </a:rPr>
              <a:t>boycott</a:t>
            </a:r>
            <a:r>
              <a:rPr b="0" i="0" lang="en-GB" sz="1050" u="none" cap="none" strike="noStrike">
                <a:solidFill>
                  <a:schemeClr val="dk1"/>
                </a:solidFill>
                <a:latin typeface="Calibri"/>
                <a:ea typeface="Calibri"/>
                <a:cs typeface="Calibri"/>
                <a:sym typeface="Calibri"/>
              </a:rPr>
              <a:t> of the </a:t>
            </a:r>
            <a:r>
              <a:rPr b="1" i="0" lang="en-GB" sz="1050" u="none" cap="none" strike="noStrike">
                <a:solidFill>
                  <a:schemeClr val="dk1"/>
                </a:solidFill>
                <a:latin typeface="Calibri"/>
                <a:ea typeface="Calibri"/>
                <a:cs typeface="Calibri"/>
                <a:sym typeface="Calibri"/>
              </a:rPr>
              <a:t>1980 Olympic Games </a:t>
            </a:r>
            <a:r>
              <a:rPr b="0" i="0" lang="en-GB" sz="1050" u="none" cap="none" strike="noStrike">
                <a:solidFill>
                  <a:schemeClr val="dk1"/>
                </a:solidFill>
                <a:latin typeface="Calibri"/>
                <a:ea typeface="Calibri"/>
                <a:cs typeface="Calibri"/>
                <a:sym typeface="Calibri"/>
              </a:rPr>
              <a:t>which was being held in Moscow.  Over </a:t>
            </a:r>
            <a:r>
              <a:rPr b="1" i="0" lang="en-GB" sz="1050" u="none" cap="none" strike="noStrike">
                <a:solidFill>
                  <a:schemeClr val="dk1"/>
                </a:solidFill>
                <a:latin typeface="Calibri"/>
                <a:ea typeface="Calibri"/>
                <a:cs typeface="Calibri"/>
                <a:sym typeface="Calibri"/>
              </a:rPr>
              <a:t>60</a:t>
            </a:r>
            <a:r>
              <a:rPr b="0" i="0" lang="en-GB" sz="1050" u="none" cap="none" strike="noStrike">
                <a:solidFill>
                  <a:schemeClr val="dk1"/>
                </a:solidFill>
                <a:latin typeface="Calibri"/>
                <a:ea typeface="Calibri"/>
                <a:cs typeface="Calibri"/>
                <a:sym typeface="Calibri"/>
              </a:rPr>
              <a:t> countries supported the USA and refused to send their athletes to compete.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The boycott proved </a:t>
            </a:r>
            <a:r>
              <a:rPr b="1" i="0" lang="en-GB" sz="1050" u="none" cap="none" strike="noStrike">
                <a:solidFill>
                  <a:schemeClr val="dk1"/>
                </a:solidFill>
                <a:latin typeface="Calibri"/>
                <a:ea typeface="Calibri"/>
                <a:cs typeface="Calibri"/>
                <a:sym typeface="Calibri"/>
              </a:rPr>
              <a:t>how influential </a:t>
            </a:r>
            <a:r>
              <a:rPr b="0" i="0" lang="en-GB" sz="1050" u="none" cap="none" strike="noStrike">
                <a:solidFill>
                  <a:schemeClr val="dk1"/>
                </a:solidFill>
                <a:latin typeface="Calibri"/>
                <a:ea typeface="Calibri"/>
                <a:cs typeface="Calibri"/>
                <a:sym typeface="Calibri"/>
              </a:rPr>
              <a:t>the USA were.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American athletes were told that if they travelled to Moscow to compete that their passports would be taken away from them and they would not be able to return.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The Soviet Union were hoping that the Olympic games would promote communism. However, they were not able to showcase the country as many of the best known athletes did not turn up.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The boycott made the Soviet Union more angry with America.  4 years later, when it was the USA’s turn to host the games, the Soviet Union refused to send its athletes and athletes from the other 15 communist countries.</a:t>
            </a:r>
            <a:endParaRPr b="0" i="0" sz="1400" u="none" cap="none" strike="noStrike">
              <a:solidFill>
                <a:srgbClr val="000000"/>
              </a:solidFill>
              <a:latin typeface="Arial"/>
              <a:ea typeface="Arial"/>
              <a:cs typeface="Arial"/>
              <a:sym typeface="Arial"/>
            </a:endParaRPr>
          </a:p>
        </p:txBody>
      </p:sp>
      <p:sp>
        <p:nvSpPr>
          <p:cNvPr id="456" name="Google Shape;456;p16"/>
          <p:cNvSpPr/>
          <p:nvPr/>
        </p:nvSpPr>
        <p:spPr>
          <a:xfrm>
            <a:off x="4611078" y="1282244"/>
            <a:ext cx="274500" cy="296100"/>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7" name="Google Shape;457;p16"/>
          <p:cNvSpPr/>
          <p:nvPr/>
        </p:nvSpPr>
        <p:spPr>
          <a:xfrm rot="5400000">
            <a:off x="8640404" y="2392580"/>
            <a:ext cx="245100" cy="296100"/>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8" name="Google Shape;458;p16"/>
          <p:cNvSpPr txBox="1"/>
          <p:nvPr/>
        </p:nvSpPr>
        <p:spPr>
          <a:xfrm>
            <a:off x="78462" y="90749"/>
            <a:ext cx="8832600" cy="369300"/>
          </a:xfrm>
          <a:prstGeom prst="rect">
            <a:avLst/>
          </a:pr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LESSON 15</a:t>
            </a:r>
            <a:r>
              <a:rPr b="0" i="0" lang="en-GB" sz="1800" u="none" cap="none" strike="noStrike">
                <a:solidFill>
                  <a:schemeClr val="dk1"/>
                </a:solidFill>
                <a:latin typeface="Calibri"/>
                <a:ea typeface="Calibri"/>
                <a:cs typeface="Calibri"/>
                <a:sym typeface="Calibri"/>
              </a:rPr>
              <a:t> – The Soviet Invasion of Afghanistan in 1979 &amp; consequences.</a:t>
            </a:r>
            <a:endParaRPr b="0" i="0" sz="1400" u="none" cap="none" strike="noStrike">
              <a:solidFill>
                <a:srgbClr val="000000"/>
              </a:solidFill>
              <a:latin typeface="Arial"/>
              <a:ea typeface="Arial"/>
              <a:cs typeface="Arial"/>
              <a:sym typeface="Arial"/>
            </a:endParaRPr>
          </a:p>
        </p:txBody>
      </p:sp>
      <p:pic>
        <p:nvPicPr>
          <p:cNvPr id="459" name="Google Shape;459;p16"/>
          <p:cNvPicPr preferRelativeResize="0"/>
          <p:nvPr/>
        </p:nvPicPr>
        <p:blipFill rotWithShape="1">
          <a:blip r:embed="rId4">
            <a:alphaModFix/>
          </a:blip>
          <a:srcRect b="0" l="0" r="0" t="0"/>
          <a:stretch/>
        </p:blipFill>
        <p:spPr>
          <a:xfrm>
            <a:off x="6096000" y="3579121"/>
            <a:ext cx="2702560" cy="766127"/>
          </a:xfrm>
          <a:prstGeom prst="rect">
            <a:avLst/>
          </a:prstGeom>
          <a:noFill/>
          <a:ln>
            <a:noFill/>
          </a:ln>
        </p:spPr>
      </p:pic>
      <p:pic>
        <p:nvPicPr>
          <p:cNvPr descr="1980 Olympics vector image" id="460" name="Google Shape;460;p16"/>
          <p:cNvPicPr preferRelativeResize="0"/>
          <p:nvPr/>
        </p:nvPicPr>
        <p:blipFill rotWithShape="1">
          <a:blip r:embed="rId5">
            <a:alphaModFix/>
          </a:blip>
          <a:srcRect b="0" l="21491" r="22216" t="0"/>
          <a:stretch/>
        </p:blipFill>
        <p:spPr>
          <a:xfrm>
            <a:off x="10541805" y="4387044"/>
            <a:ext cx="1559890" cy="2389226"/>
          </a:xfrm>
          <a:prstGeom prst="rect">
            <a:avLst/>
          </a:prstGeom>
          <a:noFill/>
          <a:ln cap="flat" cmpd="sng" w="19050">
            <a:solidFill>
              <a:schemeClr val="dk1"/>
            </a:solidFill>
            <a:prstDash val="solid"/>
            <a:round/>
            <a:headEnd len="sm" w="sm" type="none"/>
            <a:tailEnd len="sm" w="sm" type="none"/>
          </a:ln>
        </p:spPr>
      </p:pic>
      <p:pic>
        <p:nvPicPr>
          <p:cNvPr descr="Red Army soldier" id="461" name="Google Shape;461;p16"/>
          <p:cNvPicPr preferRelativeResize="0"/>
          <p:nvPr/>
        </p:nvPicPr>
        <p:blipFill rotWithShape="1">
          <a:blip r:embed="rId6">
            <a:alphaModFix/>
          </a:blip>
          <a:srcRect b="7068" l="0" r="0" t="8163"/>
          <a:stretch/>
        </p:blipFill>
        <p:spPr>
          <a:xfrm>
            <a:off x="78462" y="2586360"/>
            <a:ext cx="798100" cy="9233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1"/>
                                        </p:tgtEl>
                                        <p:attrNameLst>
                                          <p:attrName>style.visibility</p:attrName>
                                        </p:attrNameLst>
                                      </p:cBhvr>
                                      <p:to>
                                        <p:strVal val="visible"/>
                                      </p:to>
                                    </p:set>
                                    <p:anim calcmode="lin" valueType="num">
                                      <p:cBhvr additive="base">
                                        <p:cTn dur="500"/>
                                        <p:tgtEl>
                                          <p:spTgt spid="46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17"/>
          <p:cNvSpPr txBox="1"/>
          <p:nvPr/>
        </p:nvSpPr>
        <p:spPr>
          <a:xfrm>
            <a:off x="82199" y="81876"/>
            <a:ext cx="12022800" cy="369300"/>
          </a:xfrm>
          <a:prstGeom prst="rect">
            <a:avLst/>
          </a:pr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LESSON 16: </a:t>
            </a:r>
            <a:r>
              <a:rPr b="0" i="0" lang="en-GB" sz="1800" u="none" cap="none" strike="noStrike">
                <a:solidFill>
                  <a:schemeClr val="dk1"/>
                </a:solidFill>
                <a:latin typeface="Calibri"/>
                <a:ea typeface="Calibri"/>
                <a:cs typeface="Calibri"/>
                <a:sym typeface="Calibri"/>
              </a:rPr>
              <a:t>President Reagan, the ‘Second Cold War’ and the </a:t>
            </a:r>
            <a:r>
              <a:rPr b="1" i="0" lang="en-GB" sz="1800" u="none" cap="none" strike="noStrike">
                <a:solidFill>
                  <a:schemeClr val="dk1"/>
                </a:solidFill>
                <a:latin typeface="Calibri"/>
                <a:ea typeface="Calibri"/>
                <a:cs typeface="Calibri"/>
                <a:sym typeface="Calibri"/>
              </a:rPr>
              <a:t>Strategic Defence Initiative </a:t>
            </a:r>
            <a:r>
              <a:rPr b="0" i="0" lang="en-GB" sz="1800" u="none" cap="none" strike="noStrike">
                <a:solidFill>
                  <a:schemeClr val="dk1"/>
                </a:solidFill>
                <a:latin typeface="Calibri"/>
                <a:ea typeface="Calibri"/>
                <a:cs typeface="Calibri"/>
                <a:sym typeface="Calibri"/>
              </a:rPr>
              <a:t>(‘Star Wars’).</a:t>
            </a:r>
            <a:endParaRPr b="0" i="0" sz="1400" u="none" cap="none" strike="noStrike">
              <a:solidFill>
                <a:srgbClr val="000000"/>
              </a:solidFill>
              <a:latin typeface="Arial"/>
              <a:ea typeface="Arial"/>
              <a:cs typeface="Arial"/>
              <a:sym typeface="Arial"/>
            </a:endParaRPr>
          </a:p>
        </p:txBody>
      </p:sp>
      <p:sp>
        <p:nvSpPr>
          <p:cNvPr id="468" name="Google Shape;468;p17"/>
          <p:cNvSpPr txBox="1"/>
          <p:nvPr/>
        </p:nvSpPr>
        <p:spPr>
          <a:xfrm>
            <a:off x="82199" y="451208"/>
            <a:ext cx="10941300" cy="600300"/>
          </a:xfrm>
          <a:prstGeom prst="rect">
            <a:avLst/>
          </a:prstGeom>
          <a:solidFill>
            <a:srgbClr val="FFF2CC"/>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US President Reagan was hugely influenced by the Soviet invasion of Afghanistan and as a consequence, he became </a:t>
            </a:r>
            <a:r>
              <a:rPr b="1" i="0" lang="en-GB" sz="1100" u="none" cap="none" strike="noStrike">
                <a:solidFill>
                  <a:schemeClr val="dk1"/>
                </a:solidFill>
                <a:latin typeface="Calibri"/>
                <a:ea typeface="Calibri"/>
                <a:cs typeface="Calibri"/>
                <a:sym typeface="Calibri"/>
              </a:rPr>
              <a:t>far tougher </a:t>
            </a:r>
            <a:r>
              <a:rPr b="0" i="0" lang="en-GB" sz="1100" u="none" cap="none" strike="noStrike">
                <a:solidFill>
                  <a:schemeClr val="dk1"/>
                </a:solidFill>
                <a:latin typeface="Calibri"/>
                <a:ea typeface="Calibri"/>
                <a:cs typeface="Calibri"/>
                <a:sym typeface="Calibri"/>
              </a:rPr>
              <a:t>on the Soviet Union.  The American public voted for Reagan on the promise that he would get even tougher on Communism. This led to a period of </a:t>
            </a:r>
            <a:r>
              <a:rPr b="1" i="0" lang="en-GB" sz="1100" u="none" cap="none" strike="noStrike">
                <a:solidFill>
                  <a:schemeClr val="dk1"/>
                </a:solidFill>
                <a:latin typeface="Calibri"/>
                <a:ea typeface="Calibri"/>
                <a:cs typeface="Calibri"/>
                <a:sym typeface="Calibri"/>
              </a:rPr>
              <a:t>tense and hostile relations </a:t>
            </a:r>
            <a:r>
              <a:rPr b="0" i="0" lang="en-GB" sz="1100" u="none" cap="none" strike="noStrike">
                <a:solidFill>
                  <a:schemeClr val="dk1"/>
                </a:solidFill>
                <a:latin typeface="Calibri"/>
                <a:ea typeface="Calibri"/>
                <a:cs typeface="Calibri"/>
                <a:sym typeface="Calibri"/>
              </a:rPr>
              <a:t>and was referred to as the </a:t>
            </a:r>
            <a:r>
              <a:rPr b="1" i="0" lang="en-GB" sz="1100" u="none" cap="none" strike="noStrike">
                <a:solidFill>
                  <a:schemeClr val="dk1"/>
                </a:solidFill>
                <a:latin typeface="Calibri"/>
                <a:ea typeface="Calibri"/>
                <a:cs typeface="Calibri"/>
                <a:sym typeface="Calibri"/>
              </a:rPr>
              <a:t>Second Cold War</a:t>
            </a:r>
            <a:r>
              <a:rPr b="0" i="0" lang="en-GB" sz="1100" u="none" cap="none" strike="noStrike">
                <a:solidFill>
                  <a:schemeClr val="dk1"/>
                </a:solidFill>
                <a:latin typeface="Calibri"/>
                <a:ea typeface="Calibri"/>
                <a:cs typeface="Calibri"/>
                <a:sym typeface="Calibri"/>
              </a:rPr>
              <a:t>. Reagan  made it very clear in public that he wanted to </a:t>
            </a:r>
            <a:r>
              <a:rPr b="1" i="0" lang="en-GB" sz="1100" u="none" cap="none" strike="noStrike">
                <a:solidFill>
                  <a:schemeClr val="dk1"/>
                </a:solidFill>
                <a:latin typeface="Calibri"/>
                <a:ea typeface="Calibri"/>
                <a:cs typeface="Calibri"/>
                <a:sym typeface="Calibri"/>
              </a:rPr>
              <a:t>confront Communism </a:t>
            </a:r>
            <a:r>
              <a:rPr b="0" i="0" lang="en-GB" sz="1100" u="none" cap="none" strike="noStrike">
                <a:solidFill>
                  <a:schemeClr val="dk1"/>
                </a:solidFill>
                <a:latin typeface="Calibri"/>
                <a:ea typeface="Calibri"/>
                <a:cs typeface="Calibri"/>
                <a:sym typeface="Calibri"/>
              </a:rPr>
              <a:t>where possible.  He wanted to massively </a:t>
            </a:r>
            <a:r>
              <a:rPr b="1" i="0" lang="en-GB" sz="1100" u="none" cap="none" strike="noStrike">
                <a:solidFill>
                  <a:schemeClr val="dk1"/>
                </a:solidFill>
                <a:latin typeface="Calibri"/>
                <a:ea typeface="Calibri"/>
                <a:cs typeface="Calibri"/>
                <a:sym typeface="Calibri"/>
              </a:rPr>
              <a:t>increase spending </a:t>
            </a:r>
            <a:r>
              <a:rPr b="0" i="0" lang="en-GB" sz="1100" u="none" cap="none" strike="noStrike">
                <a:solidFill>
                  <a:schemeClr val="dk1"/>
                </a:solidFill>
                <a:latin typeface="Calibri"/>
                <a:ea typeface="Calibri"/>
                <a:cs typeface="Calibri"/>
                <a:sym typeface="Calibri"/>
              </a:rPr>
              <a:t>on weapons and to make the </a:t>
            </a:r>
            <a:r>
              <a:rPr b="1" i="0" lang="en-GB" sz="1100" u="none" cap="none" strike="noStrike">
                <a:solidFill>
                  <a:schemeClr val="dk1"/>
                </a:solidFill>
                <a:latin typeface="Calibri"/>
                <a:ea typeface="Calibri"/>
                <a:cs typeface="Calibri"/>
                <a:sym typeface="Calibri"/>
              </a:rPr>
              <a:t>position of the USA </a:t>
            </a:r>
            <a:r>
              <a:rPr b="0" i="0" lang="en-GB" sz="1100" u="none" cap="none" strike="noStrike">
                <a:solidFill>
                  <a:schemeClr val="dk1"/>
                </a:solidFill>
                <a:latin typeface="Calibri"/>
                <a:ea typeface="Calibri"/>
                <a:cs typeface="Calibri"/>
                <a:sym typeface="Calibri"/>
              </a:rPr>
              <a:t>in the world even stronger.  </a:t>
            </a:r>
            <a:endParaRPr b="0" i="0" sz="1000" u="none" cap="none" strike="noStrike">
              <a:solidFill>
                <a:schemeClr val="dk1"/>
              </a:solidFill>
              <a:latin typeface="Calibri"/>
              <a:ea typeface="Calibri"/>
              <a:cs typeface="Calibri"/>
              <a:sym typeface="Calibri"/>
            </a:endParaRPr>
          </a:p>
        </p:txBody>
      </p:sp>
      <p:sp>
        <p:nvSpPr>
          <p:cNvPr id="469" name="Google Shape;469;p17"/>
          <p:cNvSpPr txBox="1"/>
          <p:nvPr/>
        </p:nvSpPr>
        <p:spPr>
          <a:xfrm>
            <a:off x="82197" y="1456521"/>
            <a:ext cx="2203800" cy="12315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2F5496"/>
                </a:solidFill>
                <a:latin typeface="Calibri"/>
                <a:ea typeface="Calibri"/>
                <a:cs typeface="Calibri"/>
                <a:sym typeface="Calibri"/>
              </a:rPr>
              <a:t>Communism is ‘Evil’.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In 1983, he described the Soviet Union as an ‘</a:t>
            </a:r>
            <a:r>
              <a:rPr b="1" i="0" lang="en-GB" sz="1050" u="none" cap="none" strike="noStrike">
                <a:solidFill>
                  <a:schemeClr val="dk1"/>
                </a:solidFill>
                <a:latin typeface="Calibri"/>
                <a:ea typeface="Calibri"/>
                <a:cs typeface="Calibri"/>
                <a:sym typeface="Calibri"/>
              </a:rPr>
              <a:t>Evil Empire</a:t>
            </a:r>
            <a:r>
              <a:rPr b="0" i="0" lang="en-GB" sz="1050" u="none" cap="none" strike="noStrike">
                <a:solidFill>
                  <a:schemeClr val="dk1"/>
                </a:solidFill>
                <a:latin typeface="Calibri"/>
                <a:ea typeface="Calibri"/>
                <a:cs typeface="Calibri"/>
                <a:sym typeface="Calibri"/>
              </a:rPr>
              <a:t>’ and said that the USA represented the forces of ‘</a:t>
            </a:r>
            <a:r>
              <a:rPr b="1" i="0" lang="en-GB" sz="1050" u="none" cap="none" strike="noStrike">
                <a:solidFill>
                  <a:schemeClr val="dk1"/>
                </a:solidFill>
                <a:latin typeface="Calibri"/>
                <a:ea typeface="Calibri"/>
                <a:cs typeface="Calibri"/>
                <a:sym typeface="Calibri"/>
              </a:rPr>
              <a:t>good</a:t>
            </a:r>
            <a:r>
              <a:rPr b="0" i="0" lang="en-GB" sz="1050" u="none" cap="none" strike="noStrike">
                <a:solidFill>
                  <a:schemeClr val="dk1"/>
                </a:solidFill>
                <a:latin typeface="Calibri"/>
                <a:ea typeface="Calibri"/>
                <a:cs typeface="Calibri"/>
                <a:sym typeface="Calibri"/>
              </a:rPr>
              <a:t>’. The Soviet leader, </a:t>
            </a:r>
            <a:r>
              <a:rPr b="1" i="0" lang="en-GB" sz="1050" u="none" cap="none" strike="noStrike">
                <a:solidFill>
                  <a:schemeClr val="dk1"/>
                </a:solidFill>
                <a:latin typeface="Calibri"/>
                <a:ea typeface="Calibri"/>
                <a:cs typeface="Calibri"/>
                <a:sym typeface="Calibri"/>
              </a:rPr>
              <a:t>Yuri Andropov </a:t>
            </a:r>
            <a:r>
              <a:rPr b="0" i="0" lang="en-GB" sz="1050" u="none" cap="none" strike="noStrike">
                <a:solidFill>
                  <a:schemeClr val="dk1"/>
                </a:solidFill>
                <a:latin typeface="Calibri"/>
                <a:ea typeface="Calibri"/>
                <a:cs typeface="Calibri"/>
                <a:sym typeface="Calibri"/>
              </a:rPr>
              <a:t>responded by calling Reagan a ‘liar’ and ‘insane’.</a:t>
            </a:r>
            <a:endParaRPr b="0" i="0" sz="1400" u="none" cap="none" strike="noStrike">
              <a:solidFill>
                <a:srgbClr val="000000"/>
              </a:solidFill>
              <a:latin typeface="Arial"/>
              <a:ea typeface="Arial"/>
              <a:cs typeface="Arial"/>
              <a:sym typeface="Arial"/>
            </a:endParaRPr>
          </a:p>
        </p:txBody>
      </p:sp>
      <p:sp>
        <p:nvSpPr>
          <p:cNvPr id="470" name="Google Shape;470;p17"/>
          <p:cNvSpPr txBox="1"/>
          <p:nvPr/>
        </p:nvSpPr>
        <p:spPr>
          <a:xfrm>
            <a:off x="2357338" y="1456521"/>
            <a:ext cx="2081700" cy="15468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Reagan announced that the USA would spend </a:t>
            </a:r>
            <a:r>
              <a:rPr b="1" i="0" lang="en-GB" sz="1050" u="none" cap="none" strike="noStrike">
                <a:solidFill>
                  <a:schemeClr val="dk1"/>
                </a:solidFill>
                <a:latin typeface="Calibri"/>
                <a:ea typeface="Calibri"/>
                <a:cs typeface="Calibri"/>
                <a:sym typeface="Calibri"/>
              </a:rPr>
              <a:t>1 trillion dollars </a:t>
            </a:r>
            <a:r>
              <a:rPr b="0" i="0" lang="en-GB" sz="1050" u="none" cap="none" strike="noStrike">
                <a:solidFill>
                  <a:schemeClr val="dk1"/>
                </a:solidFill>
                <a:latin typeface="Calibri"/>
                <a:ea typeface="Calibri"/>
                <a:cs typeface="Calibri"/>
                <a:sym typeface="Calibri"/>
              </a:rPr>
              <a:t>improving its weapons to ‘defend’ the country against Communism.  He was willing to do this as he knew that the Soviet Union were running out of money and they would not be able to keep up with this ‘arms race’ by the 1980s.</a:t>
            </a:r>
            <a:endParaRPr b="0" i="0" sz="1400" u="none" cap="none" strike="noStrike">
              <a:solidFill>
                <a:srgbClr val="000000"/>
              </a:solidFill>
              <a:latin typeface="Arial"/>
              <a:ea typeface="Arial"/>
              <a:cs typeface="Arial"/>
              <a:sym typeface="Arial"/>
            </a:endParaRPr>
          </a:p>
        </p:txBody>
      </p:sp>
      <p:sp>
        <p:nvSpPr>
          <p:cNvPr id="471" name="Google Shape;471;p17"/>
          <p:cNvSpPr txBox="1"/>
          <p:nvPr/>
        </p:nvSpPr>
        <p:spPr>
          <a:xfrm>
            <a:off x="4510398" y="1456521"/>
            <a:ext cx="4694700" cy="22395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President Reagan announced an even bigger plan to defeat communism.  It was so high tech and expensive that there would be no way the Soviet Union could afford to challenge it.  It was the </a:t>
            </a:r>
            <a:r>
              <a:rPr b="1" i="0" lang="en-GB" sz="1050" u="none" cap="none" strike="noStrike">
                <a:solidFill>
                  <a:schemeClr val="dk1"/>
                </a:solidFill>
                <a:latin typeface="Calibri"/>
                <a:ea typeface="Calibri"/>
                <a:cs typeface="Calibri"/>
                <a:sym typeface="Calibri"/>
              </a:rPr>
              <a:t>Strategic Defence Initiative</a:t>
            </a:r>
            <a:r>
              <a:rPr b="0" i="0" lang="en-GB" sz="1050" u="none" cap="none" strike="noStrike">
                <a:solidFill>
                  <a:schemeClr val="dk1"/>
                </a:solidFill>
                <a:latin typeface="Calibri"/>
                <a:ea typeface="Calibri"/>
                <a:cs typeface="Calibri"/>
                <a:sym typeface="Calibri"/>
              </a:rPr>
              <a:t>.  The American and Western media nicknamed it the ‘</a:t>
            </a:r>
            <a:r>
              <a:rPr b="1" i="0" lang="en-GB" sz="1050" u="none" cap="none" strike="noStrike">
                <a:solidFill>
                  <a:schemeClr val="dk1"/>
                </a:solidFill>
                <a:latin typeface="Calibri"/>
                <a:ea typeface="Calibri"/>
                <a:cs typeface="Calibri"/>
                <a:sym typeface="Calibri"/>
              </a:rPr>
              <a:t>Star Wars</a:t>
            </a:r>
            <a:r>
              <a:rPr b="0" i="0" lang="en-GB" sz="1050" u="none" cap="none" strike="noStrike">
                <a:solidFill>
                  <a:schemeClr val="dk1"/>
                </a:solidFill>
                <a:latin typeface="Calibri"/>
                <a:ea typeface="Calibri"/>
                <a:cs typeface="Calibri"/>
                <a:sym typeface="Calibri"/>
              </a:rPr>
              <a:t>’ Programme after the popular movie of the time.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2F5496"/>
                </a:solidFill>
                <a:latin typeface="Calibri"/>
                <a:ea typeface="Calibri"/>
                <a:cs typeface="Calibri"/>
                <a:sym typeface="Calibri"/>
              </a:rPr>
              <a:t>What was the SDI?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The USA would place a number of </a:t>
            </a:r>
            <a:r>
              <a:rPr b="1" i="0" lang="en-GB" sz="1050" u="none" cap="none" strike="noStrike">
                <a:solidFill>
                  <a:schemeClr val="dk1"/>
                </a:solidFill>
                <a:latin typeface="Calibri"/>
                <a:ea typeface="Calibri"/>
                <a:cs typeface="Calibri"/>
                <a:sym typeface="Calibri"/>
              </a:rPr>
              <a:t>satellites</a:t>
            </a:r>
            <a:r>
              <a:rPr b="0" i="0" lang="en-GB" sz="1050" u="none" cap="none" strike="noStrike">
                <a:solidFill>
                  <a:schemeClr val="dk1"/>
                </a:solidFill>
                <a:latin typeface="Calibri"/>
                <a:ea typeface="Calibri"/>
                <a:cs typeface="Calibri"/>
                <a:sym typeface="Calibri"/>
              </a:rPr>
              <a:t> into orbit.  These satellites would carry powerful lasers which would be able to detect and shoot down missiles launched by the Soviet Union.  It was against the terms of the 1967 Outer Space Treaty.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2F5496"/>
                </a:solidFill>
                <a:latin typeface="Calibri"/>
                <a:ea typeface="Calibri"/>
                <a:cs typeface="Calibri"/>
                <a:sym typeface="Calibri"/>
              </a:rPr>
              <a:t>Was the Strategic Defence Initiative real?</a:t>
            </a:r>
            <a:endParaRPr b="0" i="0" sz="1200" u="none" cap="none" strike="noStrike">
              <a:solidFill>
                <a:srgbClr val="2F549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President Reagan spoke about the Strategic Defence Initiative as if it already existed.  However, he did not admit to the rest of the world that the technology for it was years from actually being ready.</a:t>
            </a:r>
            <a:endParaRPr b="0" i="0" sz="1400" u="none" cap="none" strike="noStrike">
              <a:solidFill>
                <a:srgbClr val="000000"/>
              </a:solidFill>
              <a:latin typeface="Arial"/>
              <a:ea typeface="Arial"/>
              <a:cs typeface="Arial"/>
              <a:sym typeface="Arial"/>
            </a:endParaRPr>
          </a:p>
        </p:txBody>
      </p:sp>
      <p:sp>
        <p:nvSpPr>
          <p:cNvPr id="472" name="Google Shape;472;p17"/>
          <p:cNvSpPr txBox="1"/>
          <p:nvPr/>
        </p:nvSpPr>
        <p:spPr>
          <a:xfrm>
            <a:off x="4503904" y="3767291"/>
            <a:ext cx="7594500" cy="3078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Calibri"/>
                <a:ea typeface="Calibri"/>
                <a:cs typeface="Calibri"/>
                <a:sym typeface="Calibri"/>
              </a:rPr>
              <a:t>What were the consequences of the S D I Programme on the development of the Cold War?</a:t>
            </a:r>
            <a:endParaRPr b="0" i="0" sz="1400" u="none" cap="none" strike="noStrike">
              <a:solidFill>
                <a:srgbClr val="000000"/>
              </a:solidFill>
              <a:latin typeface="Arial"/>
              <a:ea typeface="Arial"/>
              <a:cs typeface="Arial"/>
              <a:sym typeface="Arial"/>
            </a:endParaRPr>
          </a:p>
        </p:txBody>
      </p:sp>
      <p:graphicFrame>
        <p:nvGraphicFramePr>
          <p:cNvPr id="473" name="Google Shape;473;p17"/>
          <p:cNvGraphicFramePr/>
          <p:nvPr/>
        </p:nvGraphicFramePr>
        <p:xfrm>
          <a:off x="4510398" y="4078644"/>
          <a:ext cx="3000000" cy="3000000"/>
        </p:xfrm>
        <a:graphic>
          <a:graphicData uri="http://schemas.openxmlformats.org/drawingml/2006/table">
            <a:tbl>
              <a:tblPr bandRow="1" firstRow="1">
                <a:noFill/>
                <a:tableStyleId>{2F7C1B6B-8B0F-4DEF-B2AA-12008CCB82C3}</a:tableStyleId>
              </a:tblPr>
              <a:tblGrid>
                <a:gridCol w="1981200"/>
                <a:gridCol w="458825"/>
                <a:gridCol w="1451900"/>
                <a:gridCol w="988125"/>
                <a:gridCol w="310925"/>
                <a:gridCol w="2403600"/>
              </a:tblGrid>
              <a:tr h="1192025">
                <a:tc>
                  <a:txBody>
                    <a:bodyPr/>
                    <a:lstStyle/>
                    <a:p>
                      <a:pPr indent="0" lvl="0" marL="0" marR="0" rtl="0" algn="l">
                        <a:lnSpc>
                          <a:spcPct val="100000"/>
                        </a:lnSpc>
                        <a:spcBef>
                          <a:spcPts val="0"/>
                        </a:spcBef>
                        <a:spcAft>
                          <a:spcPts val="0"/>
                        </a:spcAft>
                        <a:buClr>
                          <a:schemeClr val="dk1"/>
                        </a:buClr>
                        <a:buSzPts val="1100"/>
                        <a:buFont typeface="Calibri"/>
                        <a:buNone/>
                      </a:pPr>
                      <a:r>
                        <a:rPr b="0" lang="en-GB" sz="1100" u="none" cap="none" strike="noStrike">
                          <a:solidFill>
                            <a:schemeClr val="dk1"/>
                          </a:solidFill>
                        </a:rPr>
                        <a:t>The Soviet Union were in shock.  They had spent huge sums of money developing their own missiles.  However, they now believed that the Strategic Defence Initiative would mean their missiles would simply be destroyed if they were ever launched.</a:t>
                      </a:r>
                      <a:endParaRPr sz="14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gridSpan="2">
                  <a:txBody>
                    <a:bodyPr/>
                    <a:lstStyle/>
                    <a:p>
                      <a:pPr indent="0" lvl="0" marL="0" marR="0" rtl="0" algn="l">
                        <a:lnSpc>
                          <a:spcPct val="100000"/>
                        </a:lnSpc>
                        <a:spcBef>
                          <a:spcPts val="0"/>
                        </a:spcBef>
                        <a:spcAft>
                          <a:spcPts val="0"/>
                        </a:spcAft>
                        <a:buClr>
                          <a:schemeClr val="dk1"/>
                        </a:buClr>
                        <a:buSzPts val="1100"/>
                        <a:buFont typeface="Calibri"/>
                        <a:buNone/>
                      </a:pPr>
                      <a:r>
                        <a:rPr b="0" lang="en-GB" sz="1100" u="none" cap="none" strike="noStrike">
                          <a:solidFill>
                            <a:schemeClr val="dk1"/>
                          </a:solidFill>
                        </a:rPr>
                        <a:t>The Soviet Union accused the USA of preparing for an attack on the Soviet Union first, even though the USA claimed that the Strategic Defence Initiative was to ‘protect’ and ‘defend’ America. It led to even more tension in the Cold War.</a:t>
                      </a:r>
                      <a:endParaRPr sz="14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hMerge="1"/>
                <a:tc gridSpan="2">
                  <a:txBody>
                    <a:bodyPr/>
                    <a:lstStyle/>
                    <a:p>
                      <a:pPr indent="0" lvl="0" marL="0" marR="0" rtl="0" algn="l">
                        <a:lnSpc>
                          <a:spcPct val="100000"/>
                        </a:lnSpc>
                        <a:spcBef>
                          <a:spcPts val="0"/>
                        </a:spcBef>
                        <a:spcAft>
                          <a:spcPts val="0"/>
                        </a:spcAft>
                        <a:buClr>
                          <a:schemeClr val="dk1"/>
                        </a:buClr>
                        <a:buSzPts val="1100"/>
                        <a:buFont typeface="Calibri"/>
                        <a:buNone/>
                      </a:pPr>
                      <a:r>
                        <a:rPr b="0" lang="en-GB" sz="1100" u="none" cap="none" strike="noStrike">
                          <a:solidFill>
                            <a:schemeClr val="dk1"/>
                          </a:solidFill>
                        </a:rPr>
                        <a:t>The Soviet Union realised that they would either have to spend  more money developing their own weapons or fail in the arms race against America for good.</a:t>
                      </a:r>
                      <a:endParaRPr sz="14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hMerge="1"/>
                <a:tc>
                  <a:txBody>
                    <a:bodyPr/>
                    <a:lstStyle/>
                    <a:p>
                      <a:pPr indent="0" lvl="0" marL="0" marR="0" rtl="0" algn="l">
                        <a:lnSpc>
                          <a:spcPct val="100000"/>
                        </a:lnSpc>
                        <a:spcBef>
                          <a:spcPts val="0"/>
                        </a:spcBef>
                        <a:spcAft>
                          <a:spcPts val="0"/>
                        </a:spcAft>
                        <a:buClr>
                          <a:schemeClr val="dk1"/>
                        </a:buClr>
                        <a:buSzPts val="1100"/>
                        <a:buFont typeface="Calibri"/>
                        <a:buNone/>
                      </a:pPr>
                      <a:r>
                        <a:rPr b="0" lang="en-GB" sz="1100" u="none" cap="none" strike="noStrike">
                          <a:solidFill>
                            <a:schemeClr val="dk1"/>
                          </a:solidFill>
                        </a:rPr>
                        <a:t>It proved to the Soviet Union that they had not been able to keep up with the technological advances of the USA and the Capitalist West.  Its economy was poor and the Soviet people would no longer accept living in even more poverty for the sake of developing even better weapons.</a:t>
                      </a:r>
                      <a:endParaRPr sz="14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739875">
                <a:tc gridSpan="2">
                  <a:txBody>
                    <a:bodyPr/>
                    <a:lstStyle/>
                    <a:p>
                      <a:pPr indent="0" lvl="0" marL="0" marR="0" rtl="0" algn="l">
                        <a:lnSpc>
                          <a:spcPct val="100000"/>
                        </a:lnSpc>
                        <a:spcBef>
                          <a:spcPts val="0"/>
                        </a:spcBef>
                        <a:spcAft>
                          <a:spcPts val="0"/>
                        </a:spcAft>
                        <a:buClr>
                          <a:schemeClr val="dk1"/>
                        </a:buClr>
                        <a:buSzPts val="1100"/>
                        <a:buFont typeface="Calibri"/>
                        <a:buNone/>
                      </a:pPr>
                      <a:r>
                        <a:rPr b="0" lang="en-GB" sz="1100" u="none" cap="none" strike="noStrike">
                          <a:solidFill>
                            <a:schemeClr val="dk1"/>
                          </a:solidFill>
                        </a:rPr>
                        <a:t>Reagan hoped that the Soviet Union would want to spend even more money on the arms race and in which case it would destroy the Soviet economy completely and show the failure of Communism.</a:t>
                      </a:r>
                      <a:endParaRPr sz="14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hMerge="1"/>
                <a:tc gridSpan="2">
                  <a:txBody>
                    <a:bodyPr/>
                    <a:lstStyle/>
                    <a:p>
                      <a:pPr indent="0" lvl="0" marL="0" marR="0" rtl="0" algn="l">
                        <a:lnSpc>
                          <a:spcPct val="100000"/>
                        </a:lnSpc>
                        <a:spcBef>
                          <a:spcPts val="0"/>
                        </a:spcBef>
                        <a:spcAft>
                          <a:spcPts val="0"/>
                        </a:spcAft>
                        <a:buClr>
                          <a:schemeClr val="dk1"/>
                        </a:buClr>
                        <a:buSzPts val="1100"/>
                        <a:buFont typeface="Calibri"/>
                        <a:buNone/>
                      </a:pPr>
                      <a:r>
                        <a:rPr lang="en-GB" sz="1100" u="none" cap="none" strike="noStrike"/>
                        <a:t>The USA had already won the space race with the first man on the moon in 1969 and the creation of space shuttles in the 1980s.  This would mean the Soviet Union loosing the Space Race and the Arms race against the USA.</a:t>
                      </a:r>
                      <a:endParaRPr sz="14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hMerge="1"/>
                <a:tc gridSpan="2">
                  <a:txBody>
                    <a:bodyPr/>
                    <a:lstStyle/>
                    <a:p>
                      <a:pPr indent="0" lvl="0" marL="0" marR="0" rtl="0" algn="l">
                        <a:lnSpc>
                          <a:spcPct val="100000"/>
                        </a:lnSpc>
                        <a:spcBef>
                          <a:spcPts val="0"/>
                        </a:spcBef>
                        <a:spcAft>
                          <a:spcPts val="0"/>
                        </a:spcAft>
                        <a:buClr>
                          <a:schemeClr val="dk1"/>
                        </a:buClr>
                        <a:buSzPts val="1100"/>
                        <a:buFont typeface="Calibri"/>
                        <a:buNone/>
                      </a:pPr>
                      <a:r>
                        <a:rPr lang="en-GB" sz="1100" u="none" cap="none" strike="noStrike"/>
                        <a:t>Computer technology was far more advanced in the West. It was this technology that was now needed to develop weapons, space technology, communication, the media and even more.  The Soviet Union felt could no longer compete against the US.</a:t>
                      </a:r>
                      <a:endParaRPr sz="14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hMerge="1"/>
              </a:tr>
            </a:tbl>
          </a:graphicData>
        </a:graphic>
      </p:graphicFrame>
      <p:sp>
        <p:nvSpPr>
          <p:cNvPr id="474" name="Google Shape;474;p17"/>
          <p:cNvSpPr/>
          <p:nvPr/>
        </p:nvSpPr>
        <p:spPr>
          <a:xfrm>
            <a:off x="82198" y="1087189"/>
            <a:ext cx="2203801" cy="333515"/>
          </a:xfrm>
          <a:custGeom>
            <a:rect b="b" l="l" r="r" t="t"/>
            <a:pathLst>
              <a:path extrusionOk="0" fill="none" h="333515" w="2203801">
                <a:moveTo>
                  <a:pt x="0" y="0"/>
                </a:moveTo>
                <a:cubicBezTo>
                  <a:pt x="220908" y="22056"/>
                  <a:pt x="431498" y="21434"/>
                  <a:pt x="595026" y="0"/>
                </a:cubicBezTo>
                <a:cubicBezTo>
                  <a:pt x="758554" y="-21434"/>
                  <a:pt x="895455" y="-10143"/>
                  <a:pt x="1168015" y="0"/>
                </a:cubicBezTo>
                <a:cubicBezTo>
                  <a:pt x="1440575" y="10143"/>
                  <a:pt x="1433085" y="-14348"/>
                  <a:pt x="1696927" y="0"/>
                </a:cubicBezTo>
                <a:cubicBezTo>
                  <a:pt x="1960769" y="14348"/>
                  <a:pt x="2028238" y="24724"/>
                  <a:pt x="2203801" y="0"/>
                </a:cubicBezTo>
                <a:cubicBezTo>
                  <a:pt x="2189817" y="123834"/>
                  <a:pt x="2206973" y="194156"/>
                  <a:pt x="2203801" y="333515"/>
                </a:cubicBezTo>
                <a:cubicBezTo>
                  <a:pt x="1965412" y="311922"/>
                  <a:pt x="1897190" y="330968"/>
                  <a:pt x="1696927" y="333515"/>
                </a:cubicBezTo>
                <a:cubicBezTo>
                  <a:pt x="1496664" y="336062"/>
                  <a:pt x="1373529" y="335762"/>
                  <a:pt x="1101901" y="333515"/>
                </a:cubicBezTo>
                <a:cubicBezTo>
                  <a:pt x="830273" y="331268"/>
                  <a:pt x="662800" y="338548"/>
                  <a:pt x="528912" y="333515"/>
                </a:cubicBezTo>
                <a:cubicBezTo>
                  <a:pt x="395024" y="328482"/>
                  <a:pt x="233638" y="314744"/>
                  <a:pt x="0" y="333515"/>
                </a:cubicBezTo>
                <a:cubicBezTo>
                  <a:pt x="-8908" y="224846"/>
                  <a:pt x="-4791" y="78282"/>
                  <a:pt x="0" y="0"/>
                </a:cubicBezTo>
                <a:close/>
              </a:path>
              <a:path extrusionOk="0" h="333515" w="2203801">
                <a:moveTo>
                  <a:pt x="0" y="0"/>
                </a:moveTo>
                <a:cubicBezTo>
                  <a:pt x="150464" y="-4207"/>
                  <a:pt x="329330" y="-15849"/>
                  <a:pt x="506874" y="0"/>
                </a:cubicBezTo>
                <a:cubicBezTo>
                  <a:pt x="684418" y="15849"/>
                  <a:pt x="888577" y="-14671"/>
                  <a:pt x="1079862" y="0"/>
                </a:cubicBezTo>
                <a:cubicBezTo>
                  <a:pt x="1271147" y="14671"/>
                  <a:pt x="1484964" y="-4189"/>
                  <a:pt x="1674889" y="0"/>
                </a:cubicBezTo>
                <a:cubicBezTo>
                  <a:pt x="1864814" y="4189"/>
                  <a:pt x="2040635" y="-5288"/>
                  <a:pt x="2203801" y="0"/>
                </a:cubicBezTo>
                <a:cubicBezTo>
                  <a:pt x="2202186" y="163859"/>
                  <a:pt x="2209030" y="241729"/>
                  <a:pt x="2203801" y="333515"/>
                </a:cubicBezTo>
                <a:cubicBezTo>
                  <a:pt x="2081247" y="313669"/>
                  <a:pt x="1761645" y="344987"/>
                  <a:pt x="1608775" y="333515"/>
                </a:cubicBezTo>
                <a:cubicBezTo>
                  <a:pt x="1455905" y="322043"/>
                  <a:pt x="1254795" y="348298"/>
                  <a:pt x="1101901" y="333515"/>
                </a:cubicBezTo>
                <a:cubicBezTo>
                  <a:pt x="949007" y="318732"/>
                  <a:pt x="731129" y="352061"/>
                  <a:pt x="550950" y="333515"/>
                </a:cubicBezTo>
                <a:cubicBezTo>
                  <a:pt x="370771" y="314969"/>
                  <a:pt x="225540" y="329986"/>
                  <a:pt x="0" y="333515"/>
                </a:cubicBezTo>
                <a:cubicBezTo>
                  <a:pt x="12188" y="177825"/>
                  <a:pt x="2337" y="156989"/>
                  <a:pt x="0" y="0"/>
                </a:cubicBezTo>
                <a:close/>
              </a:path>
            </a:pathLst>
          </a:custGeom>
          <a:solidFill>
            <a:srgbClr val="FFF2CC"/>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President Reagan’s Policies</a:t>
            </a:r>
            <a:endParaRPr b="0" i="0" sz="1400" u="none" cap="none" strike="noStrike">
              <a:solidFill>
                <a:srgbClr val="000000"/>
              </a:solidFill>
              <a:latin typeface="Arial"/>
              <a:ea typeface="Arial"/>
              <a:cs typeface="Arial"/>
              <a:sym typeface="Arial"/>
            </a:endParaRPr>
          </a:p>
        </p:txBody>
      </p:sp>
      <p:sp>
        <p:nvSpPr>
          <p:cNvPr id="475" name="Google Shape;475;p17"/>
          <p:cNvSpPr txBox="1"/>
          <p:nvPr/>
        </p:nvSpPr>
        <p:spPr>
          <a:xfrm>
            <a:off x="82195" y="2792850"/>
            <a:ext cx="2203800" cy="10698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2F5496"/>
                </a:solidFill>
                <a:latin typeface="Calibri"/>
                <a:ea typeface="Calibri"/>
                <a:cs typeface="Calibri"/>
                <a:sym typeface="Calibri"/>
              </a:rPr>
              <a:t>Increased spending: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Reagan increased spending on the military.  In 1982 , </a:t>
            </a:r>
            <a:r>
              <a:rPr b="1" i="0" lang="en-GB" sz="1050" u="none" cap="none" strike="noStrike">
                <a:solidFill>
                  <a:schemeClr val="dk1"/>
                </a:solidFill>
                <a:latin typeface="Calibri"/>
                <a:ea typeface="Calibri"/>
                <a:cs typeface="Calibri"/>
                <a:sym typeface="Calibri"/>
              </a:rPr>
              <a:t>13%</a:t>
            </a:r>
            <a:r>
              <a:rPr b="0" i="0" lang="en-GB" sz="1050" u="none" cap="none" strike="noStrike">
                <a:solidFill>
                  <a:schemeClr val="dk1"/>
                </a:solidFill>
                <a:latin typeface="Calibri"/>
                <a:ea typeface="Calibri"/>
                <a:cs typeface="Calibri"/>
                <a:sym typeface="Calibri"/>
              </a:rPr>
              <a:t> extra was spent on new weapons such as Trident Nuclear Submarines and Stealth Bombers.</a:t>
            </a:r>
            <a:endParaRPr b="0" i="0" sz="1400" u="none" cap="none" strike="noStrike">
              <a:solidFill>
                <a:srgbClr val="000000"/>
              </a:solidFill>
              <a:latin typeface="Arial"/>
              <a:ea typeface="Arial"/>
              <a:cs typeface="Arial"/>
              <a:sym typeface="Arial"/>
            </a:endParaRPr>
          </a:p>
        </p:txBody>
      </p:sp>
      <p:sp>
        <p:nvSpPr>
          <p:cNvPr id="476" name="Google Shape;476;p17"/>
          <p:cNvSpPr txBox="1"/>
          <p:nvPr/>
        </p:nvSpPr>
        <p:spPr>
          <a:xfrm>
            <a:off x="82195" y="3956941"/>
            <a:ext cx="2203800" cy="28092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2F5496"/>
                </a:solidFill>
                <a:latin typeface="Calibri"/>
                <a:ea typeface="Calibri"/>
                <a:cs typeface="Calibri"/>
                <a:sym typeface="Calibri"/>
              </a:rPr>
              <a:t>Helping Anti-Communist groups: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He announced his ‘</a:t>
            </a:r>
            <a:r>
              <a:rPr b="1" i="0" lang="en-GB" sz="1050" u="none" cap="none" strike="noStrike">
                <a:solidFill>
                  <a:schemeClr val="dk1"/>
                </a:solidFill>
                <a:latin typeface="Calibri"/>
                <a:ea typeface="Calibri"/>
                <a:cs typeface="Calibri"/>
                <a:sym typeface="Calibri"/>
              </a:rPr>
              <a:t>Reagan Doctrine</a:t>
            </a:r>
            <a:r>
              <a:rPr b="0" i="0" lang="en-GB" sz="1050" u="none" cap="none" strike="noStrike">
                <a:solidFill>
                  <a:schemeClr val="dk1"/>
                </a:solidFill>
                <a:latin typeface="Calibri"/>
                <a:ea typeface="Calibri"/>
                <a:cs typeface="Calibri"/>
                <a:sym typeface="Calibri"/>
              </a:rPr>
              <a:t>’.  This would show America’s  support for any group wanting to fight against Communism around the world.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50"/>
              <a:buFont typeface="Arial"/>
              <a:buNone/>
            </a:pPr>
            <a:r>
              <a:rPr b="1" i="0" lang="en-GB" sz="1050" u="none" cap="none" strike="noStrike">
                <a:solidFill>
                  <a:schemeClr val="dk1"/>
                </a:solidFill>
                <a:latin typeface="Calibri"/>
                <a:ea typeface="Calibri"/>
                <a:cs typeface="Calibri"/>
                <a:sym typeface="Calibri"/>
              </a:rPr>
              <a:t>EXAMPLES OF REAGAN DOCTRINE: </a:t>
            </a:r>
            <a:endParaRPr b="0" i="0" sz="1400" u="none" cap="none" strike="noStrike">
              <a:solidFill>
                <a:srgbClr val="000000"/>
              </a:solidFill>
              <a:latin typeface="Arial"/>
              <a:ea typeface="Arial"/>
              <a:cs typeface="Arial"/>
              <a:sym typeface="Arial"/>
            </a:endParaRPr>
          </a:p>
          <a:p>
            <a:pPr indent="-87312" lvl="0" marL="87312" marR="0" rtl="0" algn="l">
              <a:lnSpc>
                <a:spcPct val="100000"/>
              </a:lnSpc>
              <a:spcBef>
                <a:spcPts val="0"/>
              </a:spcBef>
              <a:spcAft>
                <a:spcPts val="0"/>
              </a:spcAft>
              <a:buClr>
                <a:schemeClr val="dk1"/>
              </a:buClr>
              <a:buSzPts val="1050"/>
              <a:buFont typeface="Calibri"/>
              <a:buAutoNum type="arabicPeriod"/>
            </a:pPr>
            <a:r>
              <a:rPr b="0" i="0" lang="en-GB" sz="1050" u="none" cap="none" strike="noStrike">
                <a:solidFill>
                  <a:schemeClr val="dk1"/>
                </a:solidFill>
                <a:latin typeface="Calibri"/>
                <a:ea typeface="Calibri"/>
                <a:cs typeface="Calibri"/>
                <a:sym typeface="Calibri"/>
              </a:rPr>
              <a:t>The US Army supported an island called </a:t>
            </a:r>
            <a:r>
              <a:rPr b="1" i="0" lang="en-GB" sz="1050" u="none" cap="none" strike="noStrike">
                <a:solidFill>
                  <a:schemeClr val="dk1"/>
                </a:solidFill>
                <a:latin typeface="Calibri"/>
                <a:ea typeface="Calibri"/>
                <a:cs typeface="Calibri"/>
                <a:sym typeface="Calibri"/>
              </a:rPr>
              <a:t>Grenada</a:t>
            </a:r>
            <a:r>
              <a:rPr b="0" i="0" lang="en-GB" sz="1050" u="none" cap="none" strike="noStrike">
                <a:solidFill>
                  <a:schemeClr val="dk1"/>
                </a:solidFill>
                <a:latin typeface="Calibri"/>
                <a:ea typeface="Calibri"/>
                <a:cs typeface="Calibri"/>
                <a:sym typeface="Calibri"/>
              </a:rPr>
              <a:t> in the Caribbean to defeat the Communist government there. </a:t>
            </a:r>
            <a:endParaRPr b="0" i="0" sz="1400" u="none" cap="none" strike="noStrike">
              <a:solidFill>
                <a:srgbClr val="000000"/>
              </a:solidFill>
              <a:latin typeface="Arial"/>
              <a:ea typeface="Arial"/>
              <a:cs typeface="Arial"/>
              <a:sym typeface="Arial"/>
            </a:endParaRPr>
          </a:p>
          <a:p>
            <a:pPr indent="-87312" lvl="0" marL="87312" marR="0" rtl="0" algn="l">
              <a:lnSpc>
                <a:spcPct val="100000"/>
              </a:lnSpc>
              <a:spcBef>
                <a:spcPts val="0"/>
              </a:spcBef>
              <a:spcAft>
                <a:spcPts val="0"/>
              </a:spcAft>
              <a:buClr>
                <a:schemeClr val="dk1"/>
              </a:buClr>
              <a:buSzPts val="1050"/>
              <a:buFont typeface="Calibri"/>
              <a:buAutoNum type="arabicPeriod"/>
            </a:pPr>
            <a:r>
              <a:rPr b="0" i="0" lang="en-GB" sz="1050" u="none" cap="none" strike="noStrike">
                <a:solidFill>
                  <a:schemeClr val="dk1"/>
                </a:solidFill>
                <a:latin typeface="Calibri"/>
                <a:ea typeface="Calibri"/>
                <a:cs typeface="Calibri"/>
                <a:sym typeface="Calibri"/>
              </a:rPr>
              <a:t>The USA also helped support a Trade Union called ‘Solidarity’ in </a:t>
            </a:r>
            <a:r>
              <a:rPr b="1" i="0" lang="en-GB" sz="1050" u="none" cap="none" strike="noStrike">
                <a:solidFill>
                  <a:schemeClr val="dk1"/>
                </a:solidFill>
                <a:latin typeface="Calibri"/>
                <a:ea typeface="Calibri"/>
                <a:cs typeface="Calibri"/>
                <a:sym typeface="Calibri"/>
              </a:rPr>
              <a:t>Poland</a:t>
            </a:r>
            <a:r>
              <a:rPr b="0" i="0" lang="en-GB" sz="1050" u="none" cap="none" strike="noStrike">
                <a:solidFill>
                  <a:schemeClr val="dk1"/>
                </a:solidFill>
                <a:latin typeface="Calibri"/>
                <a:ea typeface="Calibri"/>
                <a:cs typeface="Calibri"/>
                <a:sym typeface="Calibri"/>
              </a:rPr>
              <a:t> which wanted fairer working rights and democracy in Poland.</a:t>
            </a:r>
            <a:endParaRPr b="0" i="0" sz="1400" u="none" cap="none" strike="noStrike">
              <a:solidFill>
                <a:srgbClr val="000000"/>
              </a:solidFill>
              <a:latin typeface="Arial"/>
              <a:ea typeface="Arial"/>
              <a:cs typeface="Arial"/>
              <a:sym typeface="Arial"/>
            </a:endParaRPr>
          </a:p>
        </p:txBody>
      </p:sp>
      <p:sp>
        <p:nvSpPr>
          <p:cNvPr id="477" name="Google Shape;477;p17"/>
          <p:cNvSpPr/>
          <p:nvPr/>
        </p:nvSpPr>
        <p:spPr>
          <a:xfrm>
            <a:off x="2355373" y="1087189"/>
            <a:ext cx="2081720" cy="333515"/>
          </a:xfrm>
          <a:custGeom>
            <a:rect b="b" l="l" r="r" t="t"/>
            <a:pathLst>
              <a:path extrusionOk="0" fill="none" h="333515" w="2081720">
                <a:moveTo>
                  <a:pt x="0" y="0"/>
                </a:moveTo>
                <a:cubicBezTo>
                  <a:pt x="143931" y="6849"/>
                  <a:pt x="316550" y="23998"/>
                  <a:pt x="631455" y="0"/>
                </a:cubicBezTo>
                <a:cubicBezTo>
                  <a:pt x="946361" y="-23998"/>
                  <a:pt x="948042" y="-26231"/>
                  <a:pt x="1262910" y="0"/>
                </a:cubicBezTo>
                <a:cubicBezTo>
                  <a:pt x="1577778" y="26231"/>
                  <a:pt x="1790558" y="-18006"/>
                  <a:pt x="2081720" y="0"/>
                </a:cubicBezTo>
                <a:cubicBezTo>
                  <a:pt x="2071978" y="68447"/>
                  <a:pt x="2077456" y="193313"/>
                  <a:pt x="2081720" y="333515"/>
                </a:cubicBezTo>
                <a:cubicBezTo>
                  <a:pt x="1888193" y="330062"/>
                  <a:pt x="1687796" y="314546"/>
                  <a:pt x="1450265" y="333515"/>
                </a:cubicBezTo>
                <a:cubicBezTo>
                  <a:pt x="1212734" y="352484"/>
                  <a:pt x="1020905" y="318465"/>
                  <a:pt x="777175" y="333515"/>
                </a:cubicBezTo>
                <a:cubicBezTo>
                  <a:pt x="533445" y="348566"/>
                  <a:pt x="372312" y="334884"/>
                  <a:pt x="0" y="333515"/>
                </a:cubicBezTo>
                <a:cubicBezTo>
                  <a:pt x="-1668" y="240863"/>
                  <a:pt x="-2368" y="155699"/>
                  <a:pt x="0" y="0"/>
                </a:cubicBezTo>
                <a:close/>
              </a:path>
              <a:path extrusionOk="0" h="333515" w="2081720">
                <a:moveTo>
                  <a:pt x="0" y="0"/>
                </a:moveTo>
                <a:cubicBezTo>
                  <a:pt x="131025" y="13246"/>
                  <a:pt x="501702" y="8623"/>
                  <a:pt x="652272" y="0"/>
                </a:cubicBezTo>
                <a:cubicBezTo>
                  <a:pt x="802842" y="-8623"/>
                  <a:pt x="1096028" y="-1820"/>
                  <a:pt x="1366996" y="0"/>
                </a:cubicBezTo>
                <a:cubicBezTo>
                  <a:pt x="1637964" y="1820"/>
                  <a:pt x="1765282" y="-11299"/>
                  <a:pt x="2081720" y="0"/>
                </a:cubicBezTo>
                <a:cubicBezTo>
                  <a:pt x="2095856" y="122739"/>
                  <a:pt x="2079394" y="184865"/>
                  <a:pt x="2081720" y="333515"/>
                </a:cubicBezTo>
                <a:cubicBezTo>
                  <a:pt x="1900309" y="304737"/>
                  <a:pt x="1573746" y="306781"/>
                  <a:pt x="1387813" y="333515"/>
                </a:cubicBezTo>
                <a:cubicBezTo>
                  <a:pt x="1201880" y="360249"/>
                  <a:pt x="839377" y="345025"/>
                  <a:pt x="652272" y="333515"/>
                </a:cubicBezTo>
                <a:cubicBezTo>
                  <a:pt x="465167" y="322005"/>
                  <a:pt x="178480" y="341811"/>
                  <a:pt x="0" y="333515"/>
                </a:cubicBezTo>
                <a:cubicBezTo>
                  <a:pt x="13668" y="200911"/>
                  <a:pt x="8384" y="137909"/>
                  <a:pt x="0" y="0"/>
                </a:cubicBezTo>
                <a:close/>
              </a:path>
            </a:pathLst>
          </a:custGeom>
          <a:solidFill>
            <a:srgbClr val="FFF2CC"/>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Reagan’s Defence Policies</a:t>
            </a:r>
            <a:endParaRPr b="0" i="0" sz="1400" u="none" cap="none" strike="noStrike">
              <a:solidFill>
                <a:srgbClr val="000000"/>
              </a:solidFill>
              <a:latin typeface="Arial"/>
              <a:ea typeface="Arial"/>
              <a:cs typeface="Arial"/>
              <a:sym typeface="Arial"/>
            </a:endParaRPr>
          </a:p>
        </p:txBody>
      </p:sp>
      <p:sp>
        <p:nvSpPr>
          <p:cNvPr id="478" name="Google Shape;478;p17"/>
          <p:cNvSpPr txBox="1"/>
          <p:nvPr/>
        </p:nvSpPr>
        <p:spPr>
          <a:xfrm>
            <a:off x="2354090" y="3149028"/>
            <a:ext cx="2081700" cy="36711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GB" sz="1050" u="none" cap="none" strike="noStrike">
                <a:solidFill>
                  <a:schemeClr val="dk1"/>
                </a:solidFill>
                <a:latin typeface="Calibri"/>
                <a:ea typeface="Calibri"/>
                <a:cs typeface="Calibri"/>
                <a:sym typeface="Calibri"/>
              </a:rPr>
              <a:t> </a:t>
            </a:r>
            <a:r>
              <a:rPr b="1" i="0" lang="en-GB" sz="1200" u="none" cap="none" strike="noStrike">
                <a:solidFill>
                  <a:srgbClr val="2F5496"/>
                </a:solidFill>
                <a:latin typeface="Calibri"/>
                <a:ea typeface="Calibri"/>
                <a:cs typeface="Calibri"/>
                <a:sym typeface="Calibri"/>
              </a:rPr>
              <a:t>NEW DEFENCE </a:t>
            </a:r>
            <a:r>
              <a:rPr b="1" lang="en-GB" sz="1200">
                <a:solidFill>
                  <a:srgbClr val="2F5496"/>
                </a:solidFill>
                <a:latin typeface="Calibri"/>
                <a:ea typeface="Calibri"/>
                <a:cs typeface="Calibri"/>
                <a:sym typeface="Calibri"/>
              </a:rPr>
              <a:t>TECHNOLOGY</a:t>
            </a:r>
            <a:endParaRPr b="1" i="0" sz="1050" u="none" cap="none" strike="noStrike">
              <a:solidFill>
                <a:srgbClr val="2F5496"/>
              </a:solidFill>
              <a:latin typeface="Calibri"/>
              <a:ea typeface="Calibri"/>
              <a:cs typeface="Calibri"/>
              <a:sym typeface="Calibri"/>
            </a:endParaRPr>
          </a:p>
          <a:p>
            <a:pPr indent="-87312" lvl="0" marL="87312"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A ‘</a:t>
            </a:r>
            <a:r>
              <a:rPr b="1" i="0" lang="en-GB" sz="1050" u="none" cap="none" strike="noStrike">
                <a:solidFill>
                  <a:schemeClr val="dk1"/>
                </a:solidFill>
                <a:latin typeface="Calibri"/>
                <a:ea typeface="Calibri"/>
                <a:cs typeface="Calibri"/>
                <a:sym typeface="Calibri"/>
              </a:rPr>
              <a:t>Stealth Bomber</a:t>
            </a:r>
            <a:r>
              <a:rPr b="0" i="0" lang="en-GB" sz="1050" u="none" cap="none" strike="noStrike">
                <a:solidFill>
                  <a:schemeClr val="dk1"/>
                </a:solidFill>
                <a:latin typeface="Calibri"/>
                <a:ea typeface="Calibri"/>
                <a:cs typeface="Calibri"/>
                <a:sym typeface="Calibri"/>
              </a:rPr>
              <a:t>’ which could remain undetected by radar systems.</a:t>
            </a:r>
            <a:endParaRPr b="0" i="0" sz="1400" u="none" cap="none" strike="noStrike">
              <a:solidFill>
                <a:srgbClr val="000000"/>
              </a:solidFill>
              <a:latin typeface="Arial"/>
              <a:ea typeface="Arial"/>
              <a:cs typeface="Arial"/>
              <a:sym typeface="Arial"/>
            </a:endParaRPr>
          </a:p>
          <a:p>
            <a:pPr indent="-87312" lvl="0" marL="87312" marR="0" rtl="0" algn="l">
              <a:lnSpc>
                <a:spcPct val="100000"/>
              </a:lnSpc>
              <a:spcBef>
                <a:spcPts val="0"/>
              </a:spcBef>
              <a:spcAft>
                <a:spcPts val="0"/>
              </a:spcAft>
              <a:buClr>
                <a:schemeClr val="dk1"/>
              </a:buClr>
              <a:buSzPts val="1050"/>
              <a:buFont typeface="Arial"/>
              <a:buChar char="•"/>
            </a:pPr>
            <a:r>
              <a:rPr b="1" i="0" lang="en-GB" sz="1050" u="none" cap="none" strike="noStrike">
                <a:solidFill>
                  <a:schemeClr val="dk1"/>
                </a:solidFill>
                <a:latin typeface="Calibri"/>
                <a:ea typeface="Calibri"/>
                <a:cs typeface="Calibri"/>
                <a:sym typeface="Calibri"/>
              </a:rPr>
              <a:t>B-1 Supersonic bombers</a:t>
            </a:r>
            <a:endParaRPr b="0" i="0" sz="1400" u="none" cap="none" strike="noStrike">
              <a:solidFill>
                <a:srgbClr val="000000"/>
              </a:solidFill>
              <a:latin typeface="Arial"/>
              <a:ea typeface="Arial"/>
              <a:cs typeface="Arial"/>
              <a:sym typeface="Arial"/>
            </a:endParaRPr>
          </a:p>
          <a:p>
            <a:pPr indent="-87312" lvl="0" marL="87312"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The development of a ‘</a:t>
            </a:r>
            <a:r>
              <a:rPr b="1" i="0" lang="en-GB" sz="1050" u="none" cap="none" strike="noStrike">
                <a:solidFill>
                  <a:schemeClr val="dk1"/>
                </a:solidFill>
                <a:latin typeface="Calibri"/>
                <a:ea typeface="Calibri"/>
                <a:cs typeface="Calibri"/>
                <a:sym typeface="Calibri"/>
              </a:rPr>
              <a:t>neutron bomb</a:t>
            </a:r>
            <a:r>
              <a:rPr b="0" i="0" lang="en-GB" sz="1050" u="none" cap="none" strike="noStrike">
                <a:solidFill>
                  <a:schemeClr val="dk1"/>
                </a:solidFill>
                <a:latin typeface="Calibri"/>
                <a:ea typeface="Calibri"/>
                <a:cs typeface="Calibri"/>
                <a:sym typeface="Calibri"/>
              </a:rPr>
              <a:t>’ which would kill people but leave little damage to buildings’.</a:t>
            </a:r>
            <a:endParaRPr b="0" i="0" sz="1400" u="none" cap="none" strike="noStrike">
              <a:solidFill>
                <a:srgbClr val="000000"/>
              </a:solidFill>
              <a:latin typeface="Arial"/>
              <a:ea typeface="Arial"/>
              <a:cs typeface="Arial"/>
              <a:sym typeface="Arial"/>
            </a:endParaRPr>
          </a:p>
          <a:p>
            <a:pPr indent="-87312" lvl="0" marL="87312" marR="0" rtl="0" algn="l">
              <a:lnSpc>
                <a:spcPct val="100000"/>
              </a:lnSpc>
              <a:spcBef>
                <a:spcPts val="0"/>
              </a:spcBef>
              <a:spcAft>
                <a:spcPts val="0"/>
              </a:spcAft>
              <a:buClr>
                <a:schemeClr val="dk1"/>
              </a:buClr>
              <a:buSzPts val="1050"/>
              <a:buFont typeface="Arial"/>
              <a:buChar char="•"/>
            </a:pPr>
            <a:r>
              <a:rPr b="0" i="0" lang="en-GB" sz="1050" u="none" cap="none" strike="noStrike">
                <a:solidFill>
                  <a:schemeClr val="dk1"/>
                </a:solidFill>
                <a:latin typeface="Calibri"/>
                <a:ea typeface="Calibri"/>
                <a:cs typeface="Calibri"/>
                <a:sym typeface="Calibri"/>
              </a:rPr>
              <a:t>The placement of ‘</a:t>
            </a:r>
            <a:r>
              <a:rPr b="1" i="0" lang="en-GB" sz="1050" u="none" cap="none" strike="noStrike">
                <a:solidFill>
                  <a:schemeClr val="dk1"/>
                </a:solidFill>
                <a:latin typeface="Calibri"/>
                <a:ea typeface="Calibri"/>
                <a:cs typeface="Calibri"/>
                <a:sym typeface="Calibri"/>
              </a:rPr>
              <a:t>cruise missiles</a:t>
            </a:r>
            <a:r>
              <a:rPr b="0" i="0" lang="en-GB" sz="1050" u="none" cap="none" strike="noStrike">
                <a:solidFill>
                  <a:schemeClr val="dk1"/>
                </a:solidFill>
                <a:latin typeface="Calibri"/>
                <a:ea typeface="Calibri"/>
                <a:cs typeface="Calibri"/>
                <a:sym typeface="Calibri"/>
              </a:rPr>
              <a:t>’ which were invisible to radar in countries in Western Europe.  </a:t>
            </a:r>
            <a:endParaRPr b="0" i="0" sz="1400" u="none" cap="none" strike="noStrike">
              <a:solidFill>
                <a:srgbClr val="000000"/>
              </a:solidFill>
              <a:latin typeface="Arial"/>
              <a:ea typeface="Arial"/>
              <a:cs typeface="Arial"/>
              <a:sym typeface="Arial"/>
            </a:endParaRPr>
          </a:p>
          <a:p>
            <a:pPr indent="-87312" lvl="0" marL="87312" marR="0" rtl="0" algn="l">
              <a:lnSpc>
                <a:spcPct val="100000"/>
              </a:lnSpc>
              <a:spcBef>
                <a:spcPts val="0"/>
              </a:spcBef>
              <a:spcAft>
                <a:spcPts val="0"/>
              </a:spcAft>
              <a:buClr>
                <a:schemeClr val="dk1"/>
              </a:buClr>
              <a:buSzPts val="1050"/>
              <a:buFont typeface="Arial"/>
              <a:buChar char="•"/>
            </a:pPr>
            <a:r>
              <a:rPr b="1" i="0" lang="en-GB" sz="1050" u="none" cap="none" strike="noStrike">
                <a:solidFill>
                  <a:schemeClr val="dk1"/>
                </a:solidFill>
                <a:latin typeface="Calibri"/>
                <a:ea typeface="Calibri"/>
                <a:cs typeface="Calibri"/>
                <a:sym typeface="Calibri"/>
              </a:rPr>
              <a:t>NUTS: Nuclear Utilization Target Selection</a:t>
            </a:r>
            <a:r>
              <a:rPr b="0" i="0" lang="en-GB" sz="1050" u="none" cap="none" strike="noStrike">
                <a:solidFill>
                  <a:schemeClr val="dk1"/>
                </a:solidFill>
                <a:latin typeface="Calibri"/>
                <a:ea typeface="Calibri"/>
                <a:cs typeface="Calibri"/>
                <a:sym typeface="Calibri"/>
              </a:rPr>
              <a:t>. US missiles would openly target the Soviet Union’s military bases rather than popular cities.  This would mean the USA could easily destroy any Soviet nuclear weapons quickly before they became a threat to the USA.</a:t>
            </a:r>
            <a:endParaRPr b="0" i="0" sz="1400" u="none" cap="none" strike="noStrike">
              <a:solidFill>
                <a:srgbClr val="000000"/>
              </a:solidFill>
              <a:latin typeface="Arial"/>
              <a:ea typeface="Arial"/>
              <a:cs typeface="Arial"/>
              <a:sym typeface="Arial"/>
            </a:endParaRPr>
          </a:p>
        </p:txBody>
      </p:sp>
      <p:sp>
        <p:nvSpPr>
          <p:cNvPr id="479" name="Google Shape;479;p17"/>
          <p:cNvSpPr/>
          <p:nvPr/>
        </p:nvSpPr>
        <p:spPr>
          <a:xfrm>
            <a:off x="4506466" y="1087189"/>
            <a:ext cx="4694563" cy="333515"/>
          </a:xfrm>
          <a:custGeom>
            <a:rect b="b" l="l" r="r" t="t"/>
            <a:pathLst>
              <a:path extrusionOk="0" fill="none" h="333515" w="4694563">
                <a:moveTo>
                  <a:pt x="0" y="0"/>
                </a:moveTo>
                <a:cubicBezTo>
                  <a:pt x="267991" y="-10136"/>
                  <a:pt x="360011" y="10468"/>
                  <a:pt x="623706" y="0"/>
                </a:cubicBezTo>
                <a:cubicBezTo>
                  <a:pt x="887401" y="-10468"/>
                  <a:pt x="972090" y="26318"/>
                  <a:pt x="1247412" y="0"/>
                </a:cubicBezTo>
                <a:cubicBezTo>
                  <a:pt x="1522734" y="-26318"/>
                  <a:pt x="1593693" y="20344"/>
                  <a:pt x="1824173" y="0"/>
                </a:cubicBezTo>
                <a:cubicBezTo>
                  <a:pt x="2054653" y="-20344"/>
                  <a:pt x="2241534" y="-1704"/>
                  <a:pt x="2400934" y="0"/>
                </a:cubicBezTo>
                <a:cubicBezTo>
                  <a:pt x="2560334" y="1704"/>
                  <a:pt x="2861024" y="-34613"/>
                  <a:pt x="3165477" y="0"/>
                </a:cubicBezTo>
                <a:cubicBezTo>
                  <a:pt x="3469930" y="34613"/>
                  <a:pt x="3550793" y="24111"/>
                  <a:pt x="3883074" y="0"/>
                </a:cubicBezTo>
                <a:cubicBezTo>
                  <a:pt x="4215355" y="-24111"/>
                  <a:pt x="4301185" y="1239"/>
                  <a:pt x="4694563" y="0"/>
                </a:cubicBezTo>
                <a:cubicBezTo>
                  <a:pt x="4692908" y="92589"/>
                  <a:pt x="4708277" y="177653"/>
                  <a:pt x="4694563" y="333515"/>
                </a:cubicBezTo>
                <a:cubicBezTo>
                  <a:pt x="4464163" y="323139"/>
                  <a:pt x="4331538" y="362519"/>
                  <a:pt x="4070857" y="333515"/>
                </a:cubicBezTo>
                <a:cubicBezTo>
                  <a:pt x="3810176" y="304511"/>
                  <a:pt x="3763870" y="319385"/>
                  <a:pt x="3494096" y="333515"/>
                </a:cubicBezTo>
                <a:cubicBezTo>
                  <a:pt x="3224322" y="347645"/>
                  <a:pt x="3144775" y="321684"/>
                  <a:pt x="2823444" y="333515"/>
                </a:cubicBezTo>
                <a:cubicBezTo>
                  <a:pt x="2502113" y="345346"/>
                  <a:pt x="2282004" y="310846"/>
                  <a:pt x="2058901" y="333515"/>
                </a:cubicBezTo>
                <a:cubicBezTo>
                  <a:pt x="1835798" y="356184"/>
                  <a:pt x="1550187" y="332620"/>
                  <a:pt x="1388249" y="333515"/>
                </a:cubicBezTo>
                <a:cubicBezTo>
                  <a:pt x="1226311" y="334410"/>
                  <a:pt x="1069197" y="352178"/>
                  <a:pt x="764543" y="333515"/>
                </a:cubicBezTo>
                <a:cubicBezTo>
                  <a:pt x="459889" y="314852"/>
                  <a:pt x="307940" y="365974"/>
                  <a:pt x="0" y="333515"/>
                </a:cubicBezTo>
                <a:cubicBezTo>
                  <a:pt x="16196" y="250762"/>
                  <a:pt x="-5539" y="83268"/>
                  <a:pt x="0" y="0"/>
                </a:cubicBezTo>
                <a:close/>
              </a:path>
              <a:path extrusionOk="0" h="333515" w="4694563">
                <a:moveTo>
                  <a:pt x="0" y="0"/>
                </a:moveTo>
                <a:cubicBezTo>
                  <a:pt x="178977" y="-8614"/>
                  <a:pt x="382568" y="-13523"/>
                  <a:pt x="576761" y="0"/>
                </a:cubicBezTo>
                <a:cubicBezTo>
                  <a:pt x="770954" y="13523"/>
                  <a:pt x="1067033" y="557"/>
                  <a:pt x="1294358" y="0"/>
                </a:cubicBezTo>
                <a:cubicBezTo>
                  <a:pt x="1521683" y="-557"/>
                  <a:pt x="1769013" y="-29808"/>
                  <a:pt x="2058901" y="0"/>
                </a:cubicBezTo>
                <a:cubicBezTo>
                  <a:pt x="2348789" y="29808"/>
                  <a:pt x="2511528" y="-15354"/>
                  <a:pt x="2776499" y="0"/>
                </a:cubicBezTo>
                <a:cubicBezTo>
                  <a:pt x="3041470" y="15354"/>
                  <a:pt x="3223012" y="6834"/>
                  <a:pt x="3400205" y="0"/>
                </a:cubicBezTo>
                <a:cubicBezTo>
                  <a:pt x="3577398" y="-6834"/>
                  <a:pt x="3901904" y="11374"/>
                  <a:pt x="4117802" y="0"/>
                </a:cubicBezTo>
                <a:cubicBezTo>
                  <a:pt x="4333700" y="-11374"/>
                  <a:pt x="4469169" y="-10516"/>
                  <a:pt x="4694563" y="0"/>
                </a:cubicBezTo>
                <a:cubicBezTo>
                  <a:pt x="4681908" y="107783"/>
                  <a:pt x="4685578" y="169120"/>
                  <a:pt x="4694563" y="333515"/>
                </a:cubicBezTo>
                <a:cubicBezTo>
                  <a:pt x="4564547" y="355205"/>
                  <a:pt x="4314185" y="317207"/>
                  <a:pt x="4117802" y="333515"/>
                </a:cubicBezTo>
                <a:cubicBezTo>
                  <a:pt x="3921419" y="349823"/>
                  <a:pt x="3676435" y="347709"/>
                  <a:pt x="3353259" y="333515"/>
                </a:cubicBezTo>
                <a:cubicBezTo>
                  <a:pt x="3030083" y="319321"/>
                  <a:pt x="2970843" y="366587"/>
                  <a:pt x="2588716" y="333515"/>
                </a:cubicBezTo>
                <a:cubicBezTo>
                  <a:pt x="2206589" y="300443"/>
                  <a:pt x="2161427" y="342599"/>
                  <a:pt x="1965010" y="333515"/>
                </a:cubicBezTo>
                <a:cubicBezTo>
                  <a:pt x="1768593" y="324431"/>
                  <a:pt x="1524307" y="323002"/>
                  <a:pt x="1247412" y="333515"/>
                </a:cubicBezTo>
                <a:cubicBezTo>
                  <a:pt x="970517" y="344028"/>
                  <a:pt x="789569" y="332324"/>
                  <a:pt x="623706" y="333515"/>
                </a:cubicBezTo>
                <a:cubicBezTo>
                  <a:pt x="457843" y="334706"/>
                  <a:pt x="148601" y="357990"/>
                  <a:pt x="0" y="333515"/>
                </a:cubicBezTo>
                <a:cubicBezTo>
                  <a:pt x="15114" y="232662"/>
                  <a:pt x="-14906" y="160896"/>
                  <a:pt x="0" y="0"/>
                </a:cubicBezTo>
                <a:close/>
              </a:path>
            </a:pathLst>
          </a:custGeom>
          <a:solidFill>
            <a:srgbClr val="FFF2CC"/>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Reagan’s Strategic Defence Initiative – ‘Star Wars’ (1983)</a:t>
            </a:r>
            <a:endParaRPr b="0" i="0" sz="1400" u="none" cap="none" strike="noStrike">
              <a:solidFill>
                <a:srgbClr val="000000"/>
              </a:solidFill>
              <a:latin typeface="Arial"/>
              <a:ea typeface="Arial"/>
              <a:cs typeface="Arial"/>
              <a:sym typeface="Arial"/>
            </a:endParaRPr>
          </a:p>
        </p:txBody>
      </p:sp>
      <p:pic>
        <p:nvPicPr>
          <p:cNvPr descr="Public Domain: Ronald Reagan at Durenberger Rally by Micha… | Flickr" id="480" name="Google Shape;480;p17"/>
          <p:cNvPicPr preferRelativeResize="0"/>
          <p:nvPr/>
        </p:nvPicPr>
        <p:blipFill rotWithShape="1">
          <a:blip r:embed="rId3">
            <a:alphaModFix/>
          </a:blip>
          <a:srcRect b="0" l="0" r="0" t="0"/>
          <a:stretch/>
        </p:blipFill>
        <p:spPr>
          <a:xfrm>
            <a:off x="9279547" y="1086479"/>
            <a:ext cx="2818901" cy="2609116"/>
          </a:xfrm>
          <a:prstGeom prst="rect">
            <a:avLst/>
          </a:prstGeom>
          <a:noFill/>
          <a:ln>
            <a:noFill/>
          </a:ln>
        </p:spPr>
      </p:pic>
      <p:pic>
        <p:nvPicPr>
          <p:cNvPr id="481" name="Google Shape;481;p17"/>
          <p:cNvPicPr preferRelativeResize="0"/>
          <p:nvPr/>
        </p:nvPicPr>
        <p:blipFill rotWithShape="1">
          <a:blip r:embed="rId4">
            <a:alphaModFix/>
          </a:blip>
          <a:srcRect b="5018" l="12075" r="12075" t="5019"/>
          <a:stretch/>
        </p:blipFill>
        <p:spPr>
          <a:xfrm flipH="1">
            <a:off x="11023600" y="81876"/>
            <a:ext cx="1074848" cy="97360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18"/>
          <p:cNvSpPr txBox="1"/>
          <p:nvPr/>
        </p:nvSpPr>
        <p:spPr>
          <a:xfrm>
            <a:off x="86251" y="415203"/>
            <a:ext cx="12019500" cy="785100"/>
          </a:xfrm>
          <a:prstGeom prst="rect">
            <a:avLst/>
          </a:prstGeom>
          <a:solidFill>
            <a:srgbClr val="FFF2CC"/>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The Background:  </a:t>
            </a:r>
            <a:r>
              <a:rPr b="0" i="0" lang="en-GB" sz="1100" u="none" cap="none" strike="noStrike">
                <a:solidFill>
                  <a:schemeClr val="dk1"/>
                </a:solidFill>
                <a:latin typeface="Calibri"/>
                <a:ea typeface="Calibri"/>
                <a:cs typeface="Calibri"/>
                <a:sym typeface="Calibri"/>
              </a:rPr>
              <a:t>The leadership of </a:t>
            </a:r>
            <a:r>
              <a:rPr b="1" i="0" lang="en-GB" sz="1100" u="none" cap="none" strike="noStrike">
                <a:solidFill>
                  <a:schemeClr val="dk1"/>
                </a:solidFill>
                <a:latin typeface="Calibri"/>
                <a:ea typeface="Calibri"/>
                <a:cs typeface="Calibri"/>
                <a:sym typeface="Calibri"/>
              </a:rPr>
              <a:t>Mikhail Gorbachev </a:t>
            </a:r>
            <a:r>
              <a:rPr b="0" i="0" lang="en-GB" sz="1100" u="none" cap="none" strike="noStrike">
                <a:solidFill>
                  <a:schemeClr val="dk1"/>
                </a:solidFill>
                <a:latin typeface="Calibri"/>
                <a:ea typeface="Calibri"/>
                <a:cs typeface="Calibri"/>
                <a:sym typeface="Calibri"/>
              </a:rPr>
              <a:t>was a key </a:t>
            </a:r>
            <a:r>
              <a:rPr b="1" i="0" lang="en-GB" sz="1100" u="none" cap="none" strike="noStrike">
                <a:solidFill>
                  <a:schemeClr val="dk1"/>
                </a:solidFill>
                <a:latin typeface="Calibri"/>
                <a:ea typeface="Calibri"/>
                <a:cs typeface="Calibri"/>
                <a:sym typeface="Calibri"/>
              </a:rPr>
              <a:t>turning point </a:t>
            </a:r>
            <a:r>
              <a:rPr b="0" i="0" lang="en-GB" sz="1100" u="none" cap="none" strike="noStrike">
                <a:solidFill>
                  <a:schemeClr val="dk1"/>
                </a:solidFill>
                <a:latin typeface="Calibri"/>
                <a:ea typeface="Calibri"/>
                <a:cs typeface="Calibri"/>
                <a:sym typeface="Calibri"/>
              </a:rPr>
              <a:t>in the history of the Cold War.  He came to power in 1985.  This was a time when the Soviet Union was facing huge economic, social, political and military problems.  Many historians have argued that the actions of Mikhail Gorbachev led to the </a:t>
            </a:r>
            <a:r>
              <a:rPr b="1" i="0" lang="en-GB" sz="1100" u="none" cap="none" strike="noStrike">
                <a:solidFill>
                  <a:schemeClr val="dk1"/>
                </a:solidFill>
                <a:latin typeface="Calibri"/>
                <a:ea typeface="Calibri"/>
                <a:cs typeface="Calibri"/>
                <a:sym typeface="Calibri"/>
              </a:rPr>
              <a:t>end of the Cold War </a:t>
            </a:r>
            <a:r>
              <a:rPr b="0" i="0" lang="en-GB" sz="1100" u="none" cap="none" strike="noStrike">
                <a:solidFill>
                  <a:schemeClr val="dk1"/>
                </a:solidFill>
                <a:latin typeface="Calibri"/>
                <a:ea typeface="Calibri"/>
                <a:cs typeface="Calibri"/>
                <a:sym typeface="Calibri"/>
              </a:rPr>
              <a:t>and the break up of the Soviet Union.  It was Gorbachev’s new approach and ‘new thinking’ about Communism that caused such a turning point. Gorbachev stated - ‘</a:t>
            </a:r>
            <a:r>
              <a:rPr b="1" i="0" lang="en-GB" sz="1100" u="none" cap="none" strike="noStrike">
                <a:solidFill>
                  <a:schemeClr val="dk1"/>
                </a:solidFill>
                <a:latin typeface="Calibri"/>
                <a:ea typeface="Calibri"/>
                <a:cs typeface="Calibri"/>
                <a:sym typeface="Calibri"/>
              </a:rPr>
              <a:t>We can’t go on living like this</a:t>
            </a:r>
            <a:r>
              <a:rPr b="0" i="0" lang="en-GB" sz="1100" u="none" cap="none" strike="noStrike">
                <a:solidFill>
                  <a:schemeClr val="dk1"/>
                </a:solidFill>
                <a:latin typeface="Calibri"/>
                <a:ea typeface="Calibri"/>
                <a:cs typeface="Calibri"/>
                <a:sym typeface="Calibri"/>
              </a:rPr>
              <a:t>’.  He wanted to ‘reform’ Communism to be more in line with the needs of the people of the Soviet Union. In this lesson, we will investigate the events that led to the break up of the Soviet Union and the end of the period known as the Cold War.</a:t>
            </a:r>
            <a:endParaRPr b="0" i="0" sz="1400" u="none" cap="none" strike="noStrike">
              <a:solidFill>
                <a:srgbClr val="000000"/>
              </a:solidFill>
              <a:latin typeface="Arial"/>
              <a:ea typeface="Arial"/>
              <a:cs typeface="Arial"/>
              <a:sym typeface="Arial"/>
            </a:endParaRPr>
          </a:p>
        </p:txBody>
      </p:sp>
      <p:sp>
        <p:nvSpPr>
          <p:cNvPr id="488" name="Google Shape;488;p18"/>
          <p:cNvSpPr txBox="1"/>
          <p:nvPr/>
        </p:nvSpPr>
        <p:spPr>
          <a:xfrm>
            <a:off x="244564" y="2333369"/>
            <a:ext cx="3264900" cy="7389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i="0" lang="en-GB" sz="1050" u="sng" cap="none" strike="noStrike">
                <a:solidFill>
                  <a:schemeClr val="dk1"/>
                </a:solidFill>
                <a:latin typeface="Calibri"/>
                <a:ea typeface="Calibri"/>
                <a:cs typeface="Calibri"/>
                <a:sym typeface="Calibri"/>
              </a:rPr>
              <a:t>SOCIAL PROBLEM 1: </a:t>
            </a:r>
            <a:r>
              <a:rPr b="1" i="0" lang="en-GB" sz="1050" u="none" cap="none" strike="noStrike">
                <a:solidFill>
                  <a:schemeClr val="dk1"/>
                </a:solidFill>
                <a:latin typeface="Calibri"/>
                <a:ea typeface="Calibri"/>
                <a:cs typeface="Calibri"/>
                <a:sym typeface="Calibri"/>
              </a:rPr>
              <a:t>POVERTY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People living in the Soviet Union were living in poverty.  There was little food, fuel or goods available. Living conditions were poor.</a:t>
            </a:r>
            <a:endParaRPr b="0" i="0" sz="1400" u="none" cap="none" strike="noStrike">
              <a:solidFill>
                <a:srgbClr val="000000"/>
              </a:solidFill>
              <a:latin typeface="Arial"/>
              <a:ea typeface="Arial"/>
              <a:cs typeface="Arial"/>
              <a:sym typeface="Arial"/>
            </a:endParaRPr>
          </a:p>
        </p:txBody>
      </p:sp>
      <p:sp>
        <p:nvSpPr>
          <p:cNvPr id="489" name="Google Shape;489;p18"/>
          <p:cNvSpPr txBox="1"/>
          <p:nvPr/>
        </p:nvSpPr>
        <p:spPr>
          <a:xfrm>
            <a:off x="86251" y="59464"/>
            <a:ext cx="12019500" cy="369300"/>
          </a:xfrm>
          <a:prstGeom prst="rect">
            <a:avLst/>
          </a:pr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LESSON 17: </a:t>
            </a:r>
            <a:r>
              <a:rPr b="0" i="0" lang="en-GB" sz="1800" u="none" cap="none" strike="noStrike">
                <a:solidFill>
                  <a:schemeClr val="dk1"/>
                </a:solidFill>
                <a:latin typeface="Calibri"/>
                <a:ea typeface="Calibri"/>
                <a:cs typeface="Calibri"/>
                <a:sym typeface="Calibri"/>
              </a:rPr>
              <a:t>The actions of </a:t>
            </a:r>
            <a:r>
              <a:rPr b="1" i="0" lang="en-GB" sz="1800" u="none" cap="none" strike="noStrike">
                <a:solidFill>
                  <a:schemeClr val="dk1"/>
                </a:solidFill>
                <a:latin typeface="Calibri"/>
                <a:ea typeface="Calibri"/>
                <a:cs typeface="Calibri"/>
                <a:sym typeface="Calibri"/>
              </a:rPr>
              <a:t>Mikhail Gorbachev </a:t>
            </a:r>
            <a:r>
              <a:rPr b="0" i="0" lang="en-GB" sz="1800" u="none" cap="none" strike="noStrike">
                <a:solidFill>
                  <a:schemeClr val="dk1"/>
                </a:solidFill>
                <a:latin typeface="Calibri"/>
                <a:ea typeface="Calibri"/>
                <a:cs typeface="Calibri"/>
                <a:sym typeface="Calibri"/>
              </a:rPr>
              <a:t>and the collapse of Soviet control in Eastern Europe.</a:t>
            </a:r>
            <a:endParaRPr b="0" i="0" sz="1400" u="none" cap="none" strike="noStrike">
              <a:solidFill>
                <a:srgbClr val="000000"/>
              </a:solidFill>
              <a:latin typeface="Arial"/>
              <a:ea typeface="Arial"/>
              <a:cs typeface="Arial"/>
              <a:sym typeface="Arial"/>
            </a:endParaRPr>
          </a:p>
        </p:txBody>
      </p:sp>
      <p:sp>
        <p:nvSpPr>
          <p:cNvPr id="490" name="Google Shape;490;p18"/>
          <p:cNvSpPr/>
          <p:nvPr/>
        </p:nvSpPr>
        <p:spPr>
          <a:xfrm>
            <a:off x="5763126" y="-626925"/>
            <a:ext cx="462900" cy="296100"/>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1" name="Google Shape;491;p18"/>
          <p:cNvSpPr txBox="1"/>
          <p:nvPr/>
        </p:nvSpPr>
        <p:spPr>
          <a:xfrm>
            <a:off x="8303721" y="5102810"/>
            <a:ext cx="3792600" cy="1708500"/>
          </a:xfrm>
          <a:prstGeom prst="rect">
            <a:avLst/>
          </a:prstGeom>
          <a:solidFill>
            <a:srgbClr val="FFF2CC"/>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How did the US respond to Gorbachev’s new thinking?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Ronald Reagan had been elected by the American public  in 1981 as he wanted to be even tougher on Communism.  It was known as a period called the Second Cold War.  However, once Gorbachev became Soviet leader in 1985, the relationship between </a:t>
            </a:r>
            <a:r>
              <a:rPr b="1" i="0" lang="en-GB" sz="1100" u="none" cap="none" strike="noStrike">
                <a:solidFill>
                  <a:schemeClr val="dk1"/>
                </a:solidFill>
                <a:latin typeface="Calibri"/>
                <a:ea typeface="Calibri"/>
                <a:cs typeface="Calibri"/>
                <a:sym typeface="Calibri"/>
              </a:rPr>
              <a:t>the two sides improved</a:t>
            </a:r>
            <a:r>
              <a:rPr b="0" i="0" lang="en-GB" sz="1100" u="none" cap="none" strike="noStrike">
                <a:solidFill>
                  <a:schemeClr val="dk1"/>
                </a:solidFill>
                <a:latin typeface="Calibri"/>
                <a:ea typeface="Calibri"/>
                <a:cs typeface="Calibri"/>
                <a:sym typeface="Calibri"/>
              </a:rPr>
              <a:t>.  Reagan changed his tactic to work with the Soviet Union to possibly bring an end to the Cold War.  </a:t>
            </a:r>
            <a:r>
              <a:rPr b="1" i="0" lang="en-GB" sz="1100" u="none" cap="none" strike="noStrike">
                <a:solidFill>
                  <a:schemeClr val="dk1"/>
                </a:solidFill>
                <a:latin typeface="Calibri"/>
                <a:ea typeface="Calibri"/>
                <a:cs typeface="Calibri"/>
                <a:sym typeface="Calibri"/>
              </a:rPr>
              <a:t>Both sides were willing to discuss and negotiate change</a:t>
            </a:r>
            <a:r>
              <a:rPr b="0" i="0" lang="en-GB" sz="11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492" name="Google Shape;492;p18"/>
          <p:cNvSpPr txBox="1"/>
          <p:nvPr/>
        </p:nvSpPr>
        <p:spPr>
          <a:xfrm>
            <a:off x="8265328" y="1228396"/>
            <a:ext cx="3831000" cy="2769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Calibri"/>
                <a:ea typeface="Calibri"/>
                <a:cs typeface="Calibri"/>
                <a:sym typeface="Calibri"/>
              </a:rPr>
              <a:t>Summit Meetings between the two sides</a:t>
            </a:r>
            <a:endParaRPr b="0" i="0" sz="1400" u="none" cap="none" strike="noStrike">
              <a:solidFill>
                <a:srgbClr val="000000"/>
              </a:solidFill>
              <a:latin typeface="Arial"/>
              <a:ea typeface="Arial"/>
              <a:cs typeface="Arial"/>
              <a:sym typeface="Arial"/>
            </a:endParaRPr>
          </a:p>
        </p:txBody>
      </p:sp>
      <p:sp>
        <p:nvSpPr>
          <p:cNvPr id="493" name="Google Shape;493;p18"/>
          <p:cNvSpPr txBox="1"/>
          <p:nvPr/>
        </p:nvSpPr>
        <p:spPr>
          <a:xfrm>
            <a:off x="8306080" y="1533759"/>
            <a:ext cx="1789800" cy="10773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sng" cap="none" strike="noStrike">
                <a:solidFill>
                  <a:schemeClr val="dk1"/>
                </a:solidFill>
                <a:latin typeface="Calibri"/>
                <a:ea typeface="Calibri"/>
                <a:cs typeface="Calibri"/>
                <a:sym typeface="Calibri"/>
              </a:rPr>
              <a:t>Geneva Summit 1985: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Gorbachev and Reagan met for the first time and had a </a:t>
            </a:r>
            <a:r>
              <a:rPr b="1" i="0" lang="en-GB" sz="1100" u="none" cap="none" strike="noStrike">
                <a:solidFill>
                  <a:schemeClr val="dk1"/>
                </a:solidFill>
                <a:latin typeface="Calibri"/>
                <a:ea typeface="Calibri"/>
                <a:cs typeface="Calibri"/>
                <a:sym typeface="Calibri"/>
              </a:rPr>
              <a:t>positive relationship </a:t>
            </a:r>
            <a:r>
              <a:rPr b="0" i="0" lang="en-GB" sz="1050" u="none" cap="none" strike="noStrike">
                <a:solidFill>
                  <a:schemeClr val="dk1"/>
                </a:solidFill>
                <a:latin typeface="Calibri"/>
                <a:ea typeface="Calibri"/>
                <a:cs typeface="Calibri"/>
                <a:sym typeface="Calibri"/>
              </a:rPr>
              <a:t>with a hope to bring an end to the Cold War.</a:t>
            </a:r>
            <a:endParaRPr b="0" i="0" sz="1400" u="none" cap="none" strike="noStrike">
              <a:solidFill>
                <a:srgbClr val="000000"/>
              </a:solidFill>
              <a:latin typeface="Arial"/>
              <a:ea typeface="Arial"/>
              <a:cs typeface="Arial"/>
              <a:sym typeface="Arial"/>
            </a:endParaRPr>
          </a:p>
        </p:txBody>
      </p:sp>
      <p:sp>
        <p:nvSpPr>
          <p:cNvPr id="494" name="Google Shape;494;p18"/>
          <p:cNvSpPr txBox="1"/>
          <p:nvPr/>
        </p:nvSpPr>
        <p:spPr>
          <a:xfrm>
            <a:off x="10169771" y="1538007"/>
            <a:ext cx="1926600" cy="15546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sng" cap="none" strike="noStrike">
                <a:solidFill>
                  <a:schemeClr val="dk1"/>
                </a:solidFill>
                <a:latin typeface="Calibri"/>
                <a:ea typeface="Calibri"/>
                <a:cs typeface="Calibri"/>
                <a:sym typeface="Calibri"/>
              </a:rPr>
              <a:t>Reykjavik Summit 1986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This meeting was held just after the </a:t>
            </a:r>
            <a:r>
              <a:rPr b="1" i="0" lang="en-GB" sz="1050" u="none" cap="none" strike="noStrike">
                <a:solidFill>
                  <a:schemeClr val="dk1"/>
                </a:solidFill>
                <a:latin typeface="Calibri"/>
                <a:ea typeface="Calibri"/>
                <a:cs typeface="Calibri"/>
                <a:sym typeface="Calibri"/>
              </a:rPr>
              <a:t>Chernobyl nuclear disaster</a:t>
            </a:r>
            <a:r>
              <a:rPr b="0" i="0" lang="en-GB" sz="1050" u="none" cap="none" strike="noStrike">
                <a:solidFill>
                  <a:schemeClr val="dk1"/>
                </a:solidFill>
                <a:latin typeface="Calibri"/>
                <a:ea typeface="Calibri"/>
                <a:cs typeface="Calibri"/>
                <a:sym typeface="Calibri"/>
              </a:rPr>
              <a:t>.  Gorbachev was worried about the danger of nuclear power and nuclear weapons.  No formal agreements were made but again, both sides were </a:t>
            </a:r>
            <a:r>
              <a:rPr b="1" i="0" lang="en-GB" sz="1050" u="none" cap="none" strike="noStrike">
                <a:solidFill>
                  <a:schemeClr val="dk1"/>
                </a:solidFill>
                <a:latin typeface="Calibri"/>
                <a:ea typeface="Calibri"/>
                <a:cs typeface="Calibri"/>
                <a:sym typeface="Calibri"/>
              </a:rPr>
              <a:t>willing to work </a:t>
            </a:r>
            <a:r>
              <a:rPr b="0" i="0" lang="en-GB" sz="1050" u="none" cap="none" strike="noStrike">
                <a:solidFill>
                  <a:schemeClr val="dk1"/>
                </a:solidFill>
                <a:latin typeface="Calibri"/>
                <a:ea typeface="Calibri"/>
                <a:cs typeface="Calibri"/>
                <a:sym typeface="Calibri"/>
              </a:rPr>
              <a:t>together.</a:t>
            </a:r>
            <a:endParaRPr b="0" i="0" sz="1400" u="none" cap="none" strike="noStrike">
              <a:solidFill>
                <a:srgbClr val="000000"/>
              </a:solidFill>
              <a:latin typeface="Arial"/>
              <a:ea typeface="Arial"/>
              <a:cs typeface="Arial"/>
              <a:sym typeface="Arial"/>
            </a:endParaRPr>
          </a:p>
        </p:txBody>
      </p:sp>
      <p:sp>
        <p:nvSpPr>
          <p:cNvPr id="495" name="Google Shape;495;p18"/>
          <p:cNvSpPr txBox="1"/>
          <p:nvPr/>
        </p:nvSpPr>
        <p:spPr>
          <a:xfrm>
            <a:off x="8303721" y="2665163"/>
            <a:ext cx="1789800" cy="23628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sng" cap="none" strike="noStrike">
                <a:solidFill>
                  <a:schemeClr val="dk1"/>
                </a:solidFill>
                <a:latin typeface="Calibri"/>
                <a:ea typeface="Calibri"/>
                <a:cs typeface="Calibri"/>
                <a:sym typeface="Calibri"/>
              </a:rPr>
              <a:t>Washington Summit 1987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Gorbachev agreed to disarm nuclear weapons and reducing spending on arms.  He wanted a better relationship with the West.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i="0" lang="en-GB" sz="1050" u="sng" cap="none" strike="noStrike">
                <a:solidFill>
                  <a:schemeClr val="dk1"/>
                </a:solidFill>
                <a:latin typeface="Calibri"/>
                <a:ea typeface="Calibri"/>
                <a:cs typeface="Calibri"/>
                <a:sym typeface="Calibri"/>
              </a:rPr>
              <a:t>AGREEMENT: </a:t>
            </a:r>
            <a:r>
              <a:rPr b="0" i="0" lang="en-GB" sz="1050" u="none" cap="none" strike="noStrike">
                <a:solidFill>
                  <a:schemeClr val="dk1"/>
                </a:solidFill>
                <a:latin typeface="Calibri"/>
                <a:ea typeface="Calibri"/>
                <a:cs typeface="Calibri"/>
                <a:sym typeface="Calibri"/>
              </a:rPr>
              <a:t>The signing of the </a:t>
            </a:r>
            <a:r>
              <a:rPr b="1" i="0" lang="en-GB" sz="1050" u="none" cap="none" strike="noStrike">
                <a:solidFill>
                  <a:srgbClr val="C00000"/>
                </a:solidFill>
                <a:latin typeface="Calibri"/>
                <a:ea typeface="Calibri"/>
                <a:cs typeface="Calibri"/>
                <a:sym typeface="Calibri"/>
              </a:rPr>
              <a:t>Intermediate Range Nuclear Force Treaty (INF).  </a:t>
            </a:r>
            <a:r>
              <a:rPr b="0" i="0" lang="en-GB" sz="1050" u="none" cap="none" strike="noStrike">
                <a:solidFill>
                  <a:schemeClr val="dk1"/>
                </a:solidFill>
                <a:latin typeface="Calibri"/>
                <a:ea typeface="Calibri"/>
                <a:cs typeface="Calibri"/>
                <a:sym typeface="Calibri"/>
              </a:rPr>
              <a:t>It was agreed that both countries would remove and destroy all land based missiles with a range of up to 5,500km.</a:t>
            </a:r>
            <a:endParaRPr b="0" i="0" sz="1400" u="none" cap="none" strike="noStrike">
              <a:solidFill>
                <a:srgbClr val="000000"/>
              </a:solidFill>
              <a:latin typeface="Arial"/>
              <a:ea typeface="Arial"/>
              <a:cs typeface="Arial"/>
              <a:sym typeface="Arial"/>
            </a:endParaRPr>
          </a:p>
        </p:txBody>
      </p:sp>
      <p:sp>
        <p:nvSpPr>
          <p:cNvPr id="496" name="Google Shape;496;p18"/>
          <p:cNvSpPr txBox="1"/>
          <p:nvPr/>
        </p:nvSpPr>
        <p:spPr>
          <a:xfrm>
            <a:off x="10169770" y="3141737"/>
            <a:ext cx="1926600" cy="10851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sng" cap="none" strike="noStrike">
                <a:solidFill>
                  <a:schemeClr val="dk1"/>
                </a:solidFill>
                <a:latin typeface="Calibri"/>
                <a:ea typeface="Calibri"/>
                <a:cs typeface="Calibri"/>
                <a:sym typeface="Calibri"/>
              </a:rPr>
              <a:t>Moscow Summit 1988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Gorbachev announced a </a:t>
            </a:r>
            <a:r>
              <a:rPr b="1" i="0" lang="en-GB" sz="1050" u="none" cap="none" strike="noStrike">
                <a:solidFill>
                  <a:schemeClr val="dk1"/>
                </a:solidFill>
                <a:latin typeface="Calibri"/>
                <a:ea typeface="Calibri"/>
                <a:cs typeface="Calibri"/>
                <a:sym typeface="Calibri"/>
              </a:rPr>
              <a:t>reduction in the number of Warsaw Pact troops </a:t>
            </a:r>
            <a:r>
              <a:rPr b="0" i="0" lang="en-GB" sz="1050" u="none" cap="none" strike="noStrike">
                <a:solidFill>
                  <a:schemeClr val="dk1"/>
                </a:solidFill>
                <a:latin typeface="Calibri"/>
                <a:ea typeface="Calibri"/>
                <a:cs typeface="Calibri"/>
                <a:sym typeface="Calibri"/>
              </a:rPr>
              <a:t>and that the Soviet Union would </a:t>
            </a:r>
            <a:r>
              <a:rPr b="1" i="0" lang="en-GB" sz="1100" u="none" cap="none" strike="noStrike">
                <a:solidFill>
                  <a:schemeClr val="dk1"/>
                </a:solidFill>
                <a:latin typeface="Calibri"/>
                <a:ea typeface="Calibri"/>
                <a:cs typeface="Calibri"/>
                <a:sym typeface="Calibri"/>
              </a:rPr>
              <a:t>leave Afghanistan</a:t>
            </a:r>
            <a:r>
              <a:rPr b="0" i="0" lang="en-GB" sz="1100" u="none" cap="none" strike="noStrike">
                <a:solidFill>
                  <a:schemeClr val="dk1"/>
                </a:solidFill>
                <a:latin typeface="Calibri"/>
                <a:ea typeface="Calibri"/>
                <a:cs typeface="Calibri"/>
                <a:sym typeface="Calibri"/>
              </a:rPr>
              <a:t>.</a:t>
            </a:r>
            <a:endParaRPr b="0" i="0" sz="1050" u="none" cap="none" strike="noStrike">
              <a:solidFill>
                <a:schemeClr val="dk1"/>
              </a:solidFill>
              <a:latin typeface="Calibri"/>
              <a:ea typeface="Calibri"/>
              <a:cs typeface="Calibri"/>
              <a:sym typeface="Calibri"/>
            </a:endParaRPr>
          </a:p>
        </p:txBody>
      </p:sp>
      <p:sp>
        <p:nvSpPr>
          <p:cNvPr id="497" name="Google Shape;497;p18"/>
          <p:cNvSpPr txBox="1"/>
          <p:nvPr/>
        </p:nvSpPr>
        <p:spPr>
          <a:xfrm>
            <a:off x="10169770" y="4282009"/>
            <a:ext cx="1929300" cy="7464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sng" cap="none" strike="noStrike">
                <a:solidFill>
                  <a:schemeClr val="dk1"/>
                </a:solidFill>
                <a:latin typeface="Calibri"/>
                <a:ea typeface="Calibri"/>
                <a:cs typeface="Calibri"/>
                <a:sym typeface="Calibri"/>
              </a:rPr>
              <a:t>Malta Summit 1989</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Gorbachev met with new US President George Bush &amp; marked an end to the Cold War.</a:t>
            </a:r>
            <a:endParaRPr b="0" i="0" sz="1400" u="none" cap="none" strike="noStrike">
              <a:solidFill>
                <a:srgbClr val="000000"/>
              </a:solidFill>
              <a:latin typeface="Arial"/>
              <a:ea typeface="Arial"/>
              <a:cs typeface="Arial"/>
              <a:sym typeface="Arial"/>
            </a:endParaRPr>
          </a:p>
        </p:txBody>
      </p:sp>
      <p:sp>
        <p:nvSpPr>
          <p:cNvPr id="498" name="Google Shape;498;p18"/>
          <p:cNvSpPr/>
          <p:nvPr/>
        </p:nvSpPr>
        <p:spPr>
          <a:xfrm rot="10800000">
            <a:off x="9970130" y="2675361"/>
            <a:ext cx="241800" cy="214200"/>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9" name="Google Shape;499;p18"/>
          <p:cNvSpPr/>
          <p:nvPr/>
        </p:nvSpPr>
        <p:spPr>
          <a:xfrm>
            <a:off x="10001837" y="1609312"/>
            <a:ext cx="241800" cy="214200"/>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0" name="Google Shape;500;p18"/>
          <p:cNvSpPr/>
          <p:nvPr/>
        </p:nvSpPr>
        <p:spPr>
          <a:xfrm>
            <a:off x="10001837" y="3308838"/>
            <a:ext cx="241800" cy="214200"/>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1" name="Google Shape;501;p18"/>
          <p:cNvSpPr/>
          <p:nvPr/>
        </p:nvSpPr>
        <p:spPr>
          <a:xfrm rot="5400000">
            <a:off x="11708186" y="4097542"/>
            <a:ext cx="192900" cy="285600"/>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2" name="Google Shape;502;p18"/>
          <p:cNvSpPr txBox="1"/>
          <p:nvPr/>
        </p:nvSpPr>
        <p:spPr>
          <a:xfrm>
            <a:off x="6842869" y="1550656"/>
            <a:ext cx="1349100" cy="1062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i="0" lang="en-GB" sz="1050" u="none" cap="none" strike="noStrike">
                <a:solidFill>
                  <a:schemeClr val="dk1"/>
                </a:solidFill>
                <a:latin typeface="Calibri"/>
                <a:ea typeface="Calibri"/>
                <a:cs typeface="Calibri"/>
                <a:sym typeface="Calibri"/>
              </a:rPr>
              <a:t>Perestroika</a:t>
            </a:r>
            <a:r>
              <a:rPr b="0" i="0" lang="en-GB" sz="1050" u="none" cap="none" strike="noStrike">
                <a:solidFill>
                  <a:schemeClr val="dk1"/>
                </a:solidFill>
                <a:latin typeface="Calibri"/>
                <a:ea typeface="Calibri"/>
                <a:cs typeface="Calibri"/>
                <a:sym typeface="Calibri"/>
              </a:rPr>
              <a:t> proved how Communism did not work.  This was bad for the reputation of the Soviet Union.   </a:t>
            </a:r>
            <a:endParaRPr b="0" i="0" sz="1400" u="none" cap="none" strike="noStrike">
              <a:solidFill>
                <a:srgbClr val="000000"/>
              </a:solidFill>
              <a:latin typeface="Arial"/>
              <a:ea typeface="Arial"/>
              <a:cs typeface="Arial"/>
              <a:sym typeface="Arial"/>
            </a:endParaRPr>
          </a:p>
        </p:txBody>
      </p:sp>
      <p:sp>
        <p:nvSpPr>
          <p:cNvPr id="503" name="Google Shape;503;p18"/>
          <p:cNvSpPr txBox="1"/>
          <p:nvPr/>
        </p:nvSpPr>
        <p:spPr>
          <a:xfrm>
            <a:off x="6837830" y="3875245"/>
            <a:ext cx="1348800" cy="25167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i="0" lang="en-GB" sz="1050" u="none" cap="none" strike="noStrike">
                <a:solidFill>
                  <a:schemeClr val="dk1"/>
                </a:solidFill>
                <a:latin typeface="Calibri"/>
                <a:ea typeface="Calibri"/>
                <a:cs typeface="Calibri"/>
                <a:sym typeface="Calibri"/>
              </a:rPr>
              <a:t>Ending the Brezhnev Doctrine </a:t>
            </a:r>
            <a:r>
              <a:rPr b="0" i="0" lang="en-GB" sz="1050" u="none" cap="none" strike="noStrike">
                <a:solidFill>
                  <a:schemeClr val="dk1"/>
                </a:solidFill>
                <a:latin typeface="Calibri"/>
                <a:ea typeface="Calibri"/>
                <a:cs typeface="Calibri"/>
                <a:sym typeface="Calibri"/>
              </a:rPr>
              <a:t>allowed other Eastern European states to form their own non communist governments without the fear of being invaded by the Soviet Union.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It allowed these countries more freedom to live a western lifestyle and so travel to the west.</a:t>
            </a:r>
            <a:endParaRPr b="0" i="0" sz="1400" u="none" cap="none" strike="noStrike">
              <a:solidFill>
                <a:srgbClr val="000000"/>
              </a:solidFill>
              <a:latin typeface="Arial"/>
              <a:ea typeface="Arial"/>
              <a:cs typeface="Arial"/>
              <a:sym typeface="Arial"/>
            </a:endParaRPr>
          </a:p>
        </p:txBody>
      </p:sp>
      <p:sp>
        <p:nvSpPr>
          <p:cNvPr id="504" name="Google Shape;504;p18"/>
          <p:cNvSpPr/>
          <p:nvPr/>
        </p:nvSpPr>
        <p:spPr>
          <a:xfrm>
            <a:off x="86251" y="1241755"/>
            <a:ext cx="3423213" cy="276999"/>
          </a:xfrm>
          <a:custGeom>
            <a:rect b="b" l="l" r="r" t="t"/>
            <a:pathLst>
              <a:path extrusionOk="0" fill="none" h="276999" w="3423213">
                <a:moveTo>
                  <a:pt x="0" y="0"/>
                </a:moveTo>
                <a:cubicBezTo>
                  <a:pt x="247333" y="23427"/>
                  <a:pt x="346714" y="-14325"/>
                  <a:pt x="581946" y="0"/>
                </a:cubicBezTo>
                <a:cubicBezTo>
                  <a:pt x="817178" y="14325"/>
                  <a:pt x="984977" y="14481"/>
                  <a:pt x="1198125" y="0"/>
                </a:cubicBezTo>
                <a:cubicBezTo>
                  <a:pt x="1411273" y="-14481"/>
                  <a:pt x="1569367" y="-24589"/>
                  <a:pt x="1814303" y="0"/>
                </a:cubicBezTo>
                <a:cubicBezTo>
                  <a:pt x="2059239" y="24589"/>
                  <a:pt x="2304877" y="-888"/>
                  <a:pt x="2533178" y="0"/>
                </a:cubicBezTo>
                <a:cubicBezTo>
                  <a:pt x="2761480" y="888"/>
                  <a:pt x="3130163" y="43958"/>
                  <a:pt x="3423213" y="0"/>
                </a:cubicBezTo>
                <a:cubicBezTo>
                  <a:pt x="3424023" y="81696"/>
                  <a:pt x="3417773" y="204535"/>
                  <a:pt x="3423213" y="276999"/>
                </a:cubicBezTo>
                <a:cubicBezTo>
                  <a:pt x="3189967" y="251130"/>
                  <a:pt x="3104014" y="278987"/>
                  <a:pt x="2841267" y="276999"/>
                </a:cubicBezTo>
                <a:cubicBezTo>
                  <a:pt x="2578520" y="275011"/>
                  <a:pt x="2441443" y="308990"/>
                  <a:pt x="2088160" y="276999"/>
                </a:cubicBezTo>
                <a:cubicBezTo>
                  <a:pt x="1734877" y="245008"/>
                  <a:pt x="1728368" y="288184"/>
                  <a:pt x="1369285" y="276999"/>
                </a:cubicBezTo>
                <a:cubicBezTo>
                  <a:pt x="1010203" y="265814"/>
                  <a:pt x="1014247" y="266426"/>
                  <a:pt x="787339" y="276999"/>
                </a:cubicBezTo>
                <a:cubicBezTo>
                  <a:pt x="560431" y="287572"/>
                  <a:pt x="202875" y="300457"/>
                  <a:pt x="0" y="276999"/>
                </a:cubicBezTo>
                <a:cubicBezTo>
                  <a:pt x="-9106" y="164839"/>
                  <a:pt x="13371" y="109187"/>
                  <a:pt x="0" y="0"/>
                </a:cubicBezTo>
                <a:close/>
              </a:path>
              <a:path extrusionOk="0" h="276999" w="3423213">
                <a:moveTo>
                  <a:pt x="0" y="0"/>
                </a:moveTo>
                <a:cubicBezTo>
                  <a:pt x="323492" y="-32205"/>
                  <a:pt x="446040" y="-1068"/>
                  <a:pt x="684643" y="0"/>
                </a:cubicBezTo>
                <a:cubicBezTo>
                  <a:pt x="923246" y="1068"/>
                  <a:pt x="1065489" y="-37610"/>
                  <a:pt x="1437749" y="0"/>
                </a:cubicBezTo>
                <a:cubicBezTo>
                  <a:pt x="1810009" y="37610"/>
                  <a:pt x="1817996" y="-22825"/>
                  <a:pt x="2088160" y="0"/>
                </a:cubicBezTo>
                <a:cubicBezTo>
                  <a:pt x="2358324" y="22825"/>
                  <a:pt x="2476979" y="4410"/>
                  <a:pt x="2772803" y="0"/>
                </a:cubicBezTo>
                <a:cubicBezTo>
                  <a:pt x="3068627" y="-4410"/>
                  <a:pt x="3152868" y="-28963"/>
                  <a:pt x="3423213" y="0"/>
                </a:cubicBezTo>
                <a:cubicBezTo>
                  <a:pt x="3413817" y="133415"/>
                  <a:pt x="3423421" y="181803"/>
                  <a:pt x="3423213" y="276999"/>
                </a:cubicBezTo>
                <a:cubicBezTo>
                  <a:pt x="3281068" y="275721"/>
                  <a:pt x="2885789" y="310302"/>
                  <a:pt x="2738570" y="276999"/>
                </a:cubicBezTo>
                <a:cubicBezTo>
                  <a:pt x="2591351" y="243696"/>
                  <a:pt x="2378788" y="304635"/>
                  <a:pt x="2156624" y="276999"/>
                </a:cubicBezTo>
                <a:cubicBezTo>
                  <a:pt x="1934460" y="249363"/>
                  <a:pt x="1742587" y="259721"/>
                  <a:pt x="1506214" y="276999"/>
                </a:cubicBezTo>
                <a:cubicBezTo>
                  <a:pt x="1269841" y="294278"/>
                  <a:pt x="1033269" y="291209"/>
                  <a:pt x="821571" y="276999"/>
                </a:cubicBezTo>
                <a:cubicBezTo>
                  <a:pt x="609873" y="262789"/>
                  <a:pt x="201466" y="295503"/>
                  <a:pt x="0" y="276999"/>
                </a:cubicBezTo>
                <a:cubicBezTo>
                  <a:pt x="11184" y="211645"/>
                  <a:pt x="-9611" y="123068"/>
                  <a:pt x="0" y="0"/>
                </a:cubicBezTo>
                <a:close/>
              </a:path>
            </a:pathLst>
          </a:custGeom>
          <a:solidFill>
            <a:srgbClr val="FFF2CC"/>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Problems in the Soviet Union by 1985</a:t>
            </a:r>
            <a:endParaRPr b="0" i="0" sz="1400" u="none" cap="none" strike="noStrike">
              <a:solidFill>
                <a:srgbClr val="000000"/>
              </a:solidFill>
              <a:latin typeface="Arial"/>
              <a:ea typeface="Arial"/>
              <a:cs typeface="Arial"/>
              <a:sym typeface="Arial"/>
            </a:endParaRPr>
          </a:p>
        </p:txBody>
      </p:sp>
      <p:sp>
        <p:nvSpPr>
          <p:cNvPr id="505" name="Google Shape;505;p18"/>
          <p:cNvSpPr txBox="1"/>
          <p:nvPr/>
        </p:nvSpPr>
        <p:spPr>
          <a:xfrm>
            <a:off x="244564" y="3110966"/>
            <a:ext cx="3264900" cy="9003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i="0" lang="en-GB" sz="1050" u="sng" cap="none" strike="noStrike">
                <a:solidFill>
                  <a:schemeClr val="dk1"/>
                </a:solidFill>
                <a:latin typeface="Calibri"/>
                <a:ea typeface="Calibri"/>
                <a:cs typeface="Calibri"/>
                <a:sym typeface="Calibri"/>
              </a:rPr>
              <a:t>SOCIAL PROBLEM 2: </a:t>
            </a:r>
            <a:r>
              <a:rPr b="1" i="0" lang="en-GB" sz="1050" u="none" cap="none" strike="noStrike">
                <a:solidFill>
                  <a:schemeClr val="dk1"/>
                </a:solidFill>
                <a:latin typeface="Calibri"/>
                <a:ea typeface="Calibri"/>
                <a:cs typeface="Calibri"/>
                <a:sym typeface="Calibri"/>
              </a:rPr>
              <a:t>HUMAN RIGHTS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There was little freedom of speech and high amounts of censorship.  This led to protests in some states such as Poland.  Here, a trade union called Solidarity with 10 million members challenged the Soviet Union.  </a:t>
            </a:r>
            <a:endParaRPr b="0" i="0" sz="1400" u="none" cap="none" strike="noStrike">
              <a:solidFill>
                <a:srgbClr val="000000"/>
              </a:solidFill>
              <a:latin typeface="Arial"/>
              <a:ea typeface="Arial"/>
              <a:cs typeface="Arial"/>
              <a:sym typeface="Arial"/>
            </a:endParaRPr>
          </a:p>
        </p:txBody>
      </p:sp>
      <p:sp>
        <p:nvSpPr>
          <p:cNvPr id="506" name="Google Shape;506;p18"/>
          <p:cNvSpPr txBox="1"/>
          <p:nvPr/>
        </p:nvSpPr>
        <p:spPr>
          <a:xfrm>
            <a:off x="244564" y="4050145"/>
            <a:ext cx="3264900" cy="7389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i="0" lang="en-GB" sz="1050" u="sng" cap="none" strike="noStrike">
                <a:solidFill>
                  <a:schemeClr val="dk1"/>
                </a:solidFill>
                <a:latin typeface="Calibri"/>
                <a:ea typeface="Calibri"/>
                <a:cs typeface="Calibri"/>
                <a:sym typeface="Calibri"/>
              </a:rPr>
              <a:t>SOCIAL PROBLEM 3: </a:t>
            </a:r>
            <a:r>
              <a:rPr b="1" i="0" lang="en-GB" sz="1050" u="none" cap="none" strike="noStrike">
                <a:solidFill>
                  <a:schemeClr val="dk1"/>
                </a:solidFill>
                <a:latin typeface="Calibri"/>
                <a:ea typeface="Calibri"/>
                <a:cs typeface="Calibri"/>
                <a:sym typeface="Calibri"/>
              </a:rPr>
              <a:t>USE OF SECRET POLICE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The Soviet Union were worried about protests.  They tightened their control by using the secret police, interrogating protestors and imprisoning without trials.</a:t>
            </a:r>
            <a:endParaRPr b="0" i="0" sz="1400" u="none" cap="none" strike="noStrike">
              <a:solidFill>
                <a:srgbClr val="000000"/>
              </a:solidFill>
              <a:latin typeface="Arial"/>
              <a:ea typeface="Arial"/>
              <a:cs typeface="Arial"/>
              <a:sym typeface="Arial"/>
            </a:endParaRPr>
          </a:p>
        </p:txBody>
      </p:sp>
      <p:sp>
        <p:nvSpPr>
          <p:cNvPr id="507" name="Google Shape;507;p18"/>
          <p:cNvSpPr txBox="1"/>
          <p:nvPr/>
        </p:nvSpPr>
        <p:spPr>
          <a:xfrm>
            <a:off x="244564" y="4827742"/>
            <a:ext cx="3264900" cy="9003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i="0" lang="en-GB" sz="1050" u="sng" cap="none" strike="noStrike">
                <a:solidFill>
                  <a:schemeClr val="dk1"/>
                </a:solidFill>
                <a:latin typeface="Calibri"/>
                <a:ea typeface="Calibri"/>
                <a:cs typeface="Calibri"/>
                <a:sym typeface="Calibri"/>
              </a:rPr>
              <a:t>POLITICAL PROBLEM:  </a:t>
            </a:r>
            <a:r>
              <a:rPr b="1" i="0" lang="en-GB" sz="1050" u="none" cap="none" strike="noStrike">
                <a:solidFill>
                  <a:schemeClr val="dk1"/>
                </a:solidFill>
                <a:latin typeface="Calibri"/>
                <a:ea typeface="Calibri"/>
                <a:cs typeface="Calibri"/>
                <a:sym typeface="Calibri"/>
              </a:rPr>
              <a:t>POOR LEADERSHIP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The Soviet Union had suffered from poor leadership.  The leaders  wanted to compete with America and not look after their own people. Many had poor health. 1982-1985 there were 3 leaders and little was achieved.</a:t>
            </a:r>
            <a:endParaRPr b="0" i="0" sz="1400" u="none" cap="none" strike="noStrike">
              <a:solidFill>
                <a:srgbClr val="000000"/>
              </a:solidFill>
              <a:latin typeface="Arial"/>
              <a:ea typeface="Arial"/>
              <a:cs typeface="Arial"/>
              <a:sym typeface="Arial"/>
            </a:endParaRPr>
          </a:p>
        </p:txBody>
      </p:sp>
      <p:sp>
        <p:nvSpPr>
          <p:cNvPr id="508" name="Google Shape;508;p18"/>
          <p:cNvSpPr txBox="1"/>
          <p:nvPr/>
        </p:nvSpPr>
        <p:spPr>
          <a:xfrm>
            <a:off x="244564" y="5766920"/>
            <a:ext cx="3264900" cy="1062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i="0" lang="en-GB" sz="1050" u="sng" cap="none" strike="noStrike">
                <a:solidFill>
                  <a:schemeClr val="dk1"/>
                </a:solidFill>
                <a:latin typeface="Calibri"/>
                <a:ea typeface="Calibri"/>
                <a:cs typeface="Calibri"/>
                <a:sym typeface="Calibri"/>
              </a:rPr>
              <a:t>REPUTATION:  </a:t>
            </a:r>
            <a:r>
              <a:rPr b="1" i="0" lang="en-GB" sz="1050" u="none" cap="none" strike="noStrike">
                <a:solidFill>
                  <a:schemeClr val="dk1"/>
                </a:solidFill>
                <a:latin typeface="Calibri"/>
                <a:ea typeface="Calibri"/>
                <a:cs typeface="Calibri"/>
                <a:sym typeface="Calibri"/>
              </a:rPr>
              <a:t>CHERNOBYL NUCLEAR DISASTER 1986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In 1986, there was an explosion at a nuclear power plant called Chernobyl.  It released 100x more radiation than in the atom bombs used at the end of the war.  The Soviet Union tried to cover up the nuclear disaster. It proved how bad nuclear technology was in Russia</a:t>
            </a:r>
            <a:endParaRPr b="0" i="0" sz="1400" u="none" cap="none" strike="noStrike">
              <a:solidFill>
                <a:srgbClr val="000000"/>
              </a:solidFill>
              <a:latin typeface="Arial"/>
              <a:ea typeface="Arial"/>
              <a:cs typeface="Arial"/>
              <a:sym typeface="Arial"/>
            </a:endParaRPr>
          </a:p>
        </p:txBody>
      </p:sp>
      <p:sp>
        <p:nvSpPr>
          <p:cNvPr id="509" name="Google Shape;509;p18"/>
          <p:cNvSpPr txBox="1"/>
          <p:nvPr/>
        </p:nvSpPr>
        <p:spPr>
          <a:xfrm>
            <a:off x="244564" y="1555772"/>
            <a:ext cx="3264900" cy="7389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i="0" lang="en-GB" sz="1050" u="sng" cap="none" strike="noStrike">
                <a:solidFill>
                  <a:schemeClr val="dk1"/>
                </a:solidFill>
                <a:latin typeface="Calibri"/>
                <a:ea typeface="Calibri"/>
                <a:cs typeface="Calibri"/>
                <a:sym typeface="Calibri"/>
              </a:rPr>
              <a:t>ECONOMIC PROBLEM: </a:t>
            </a:r>
            <a:r>
              <a:rPr b="1" i="0" lang="en-GB" sz="1050" u="none" cap="none" strike="noStrike">
                <a:solidFill>
                  <a:schemeClr val="dk1"/>
                </a:solidFill>
                <a:latin typeface="Calibri"/>
                <a:ea typeface="Calibri"/>
                <a:cs typeface="Calibri"/>
                <a:sym typeface="Calibri"/>
              </a:rPr>
              <a:t>ARMS RACE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Brezhnev had spent huge sums of money on weapons to keep up with the USA in the arms race.  The Soviet economy struggled.</a:t>
            </a:r>
            <a:endParaRPr b="0" i="0" sz="1400" u="none" cap="none" strike="noStrike">
              <a:solidFill>
                <a:srgbClr val="000000"/>
              </a:solidFill>
              <a:latin typeface="Arial"/>
              <a:ea typeface="Arial"/>
              <a:cs typeface="Arial"/>
              <a:sym typeface="Arial"/>
            </a:endParaRPr>
          </a:p>
        </p:txBody>
      </p:sp>
      <p:sp>
        <p:nvSpPr>
          <p:cNvPr id="510" name="Google Shape;510;p18"/>
          <p:cNvSpPr/>
          <p:nvPr/>
        </p:nvSpPr>
        <p:spPr>
          <a:xfrm>
            <a:off x="95663" y="1555772"/>
            <a:ext cx="110700" cy="738600"/>
          </a:xfrm>
          <a:prstGeom prst="rect">
            <a:avLst/>
          </a:prstGeom>
          <a:solidFill>
            <a:srgbClr val="BF9000"/>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1" name="Google Shape;511;p18"/>
          <p:cNvSpPr/>
          <p:nvPr/>
        </p:nvSpPr>
        <p:spPr>
          <a:xfrm>
            <a:off x="95663" y="2331456"/>
            <a:ext cx="110700" cy="738600"/>
          </a:xfrm>
          <a:prstGeom prst="rect">
            <a:avLst/>
          </a:prstGeom>
          <a:solidFill>
            <a:srgbClr val="BF9000"/>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2" name="Google Shape;512;p18"/>
          <p:cNvSpPr/>
          <p:nvPr/>
        </p:nvSpPr>
        <p:spPr>
          <a:xfrm>
            <a:off x="95663" y="3114144"/>
            <a:ext cx="110700" cy="897000"/>
          </a:xfrm>
          <a:prstGeom prst="rect">
            <a:avLst/>
          </a:prstGeom>
          <a:solidFill>
            <a:srgbClr val="BF9000"/>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3" name="Google Shape;513;p18"/>
          <p:cNvSpPr/>
          <p:nvPr/>
        </p:nvSpPr>
        <p:spPr>
          <a:xfrm>
            <a:off x="95663" y="4050145"/>
            <a:ext cx="110700" cy="738600"/>
          </a:xfrm>
          <a:prstGeom prst="rect">
            <a:avLst/>
          </a:prstGeom>
          <a:solidFill>
            <a:srgbClr val="BF9000"/>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4" name="Google Shape;514;p18"/>
          <p:cNvSpPr/>
          <p:nvPr/>
        </p:nvSpPr>
        <p:spPr>
          <a:xfrm>
            <a:off x="95663" y="4827920"/>
            <a:ext cx="110700" cy="900000"/>
          </a:xfrm>
          <a:prstGeom prst="rect">
            <a:avLst/>
          </a:prstGeom>
          <a:solidFill>
            <a:srgbClr val="BF9000"/>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5" name="Google Shape;515;p18"/>
          <p:cNvSpPr/>
          <p:nvPr/>
        </p:nvSpPr>
        <p:spPr>
          <a:xfrm>
            <a:off x="95663" y="5766920"/>
            <a:ext cx="110700" cy="1061700"/>
          </a:xfrm>
          <a:prstGeom prst="rect">
            <a:avLst/>
          </a:prstGeom>
          <a:solidFill>
            <a:srgbClr val="BF9000"/>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6" name="Google Shape;516;p18"/>
          <p:cNvSpPr/>
          <p:nvPr/>
        </p:nvSpPr>
        <p:spPr>
          <a:xfrm>
            <a:off x="3612666" y="1241755"/>
            <a:ext cx="3158802" cy="276999"/>
          </a:xfrm>
          <a:custGeom>
            <a:rect b="b" l="l" r="r" t="t"/>
            <a:pathLst>
              <a:path extrusionOk="0" fill="none" h="276999" w="3158802">
                <a:moveTo>
                  <a:pt x="0" y="0"/>
                </a:moveTo>
                <a:cubicBezTo>
                  <a:pt x="108020" y="22796"/>
                  <a:pt x="293545" y="-6555"/>
                  <a:pt x="536996" y="0"/>
                </a:cubicBezTo>
                <a:cubicBezTo>
                  <a:pt x="780447" y="6555"/>
                  <a:pt x="987463" y="23266"/>
                  <a:pt x="1105581" y="0"/>
                </a:cubicBezTo>
                <a:cubicBezTo>
                  <a:pt x="1223699" y="-23266"/>
                  <a:pt x="1547758" y="2002"/>
                  <a:pt x="1674165" y="0"/>
                </a:cubicBezTo>
                <a:cubicBezTo>
                  <a:pt x="1800572" y="-2002"/>
                  <a:pt x="2073039" y="-32979"/>
                  <a:pt x="2337513" y="0"/>
                </a:cubicBezTo>
                <a:cubicBezTo>
                  <a:pt x="2601987" y="32979"/>
                  <a:pt x="2929270" y="27297"/>
                  <a:pt x="3158802" y="0"/>
                </a:cubicBezTo>
                <a:cubicBezTo>
                  <a:pt x="3159612" y="81696"/>
                  <a:pt x="3153362" y="204535"/>
                  <a:pt x="3158802" y="276999"/>
                </a:cubicBezTo>
                <a:cubicBezTo>
                  <a:pt x="2996157" y="258343"/>
                  <a:pt x="2812906" y="272847"/>
                  <a:pt x="2621806" y="276999"/>
                </a:cubicBezTo>
                <a:cubicBezTo>
                  <a:pt x="2430706" y="281151"/>
                  <a:pt x="2131048" y="265457"/>
                  <a:pt x="1926869" y="276999"/>
                </a:cubicBezTo>
                <a:cubicBezTo>
                  <a:pt x="1722690" y="288541"/>
                  <a:pt x="1556879" y="280724"/>
                  <a:pt x="1263521" y="276999"/>
                </a:cubicBezTo>
                <a:cubicBezTo>
                  <a:pt x="970163" y="273274"/>
                  <a:pt x="838102" y="300780"/>
                  <a:pt x="726524" y="276999"/>
                </a:cubicBezTo>
                <a:cubicBezTo>
                  <a:pt x="614946" y="253218"/>
                  <a:pt x="340897" y="297942"/>
                  <a:pt x="0" y="276999"/>
                </a:cubicBezTo>
                <a:cubicBezTo>
                  <a:pt x="-9106" y="164839"/>
                  <a:pt x="13371" y="109187"/>
                  <a:pt x="0" y="0"/>
                </a:cubicBezTo>
                <a:close/>
              </a:path>
              <a:path extrusionOk="0" h="276999" w="3158802">
                <a:moveTo>
                  <a:pt x="0" y="0"/>
                </a:moveTo>
                <a:cubicBezTo>
                  <a:pt x="265724" y="-12727"/>
                  <a:pt x="468194" y="7183"/>
                  <a:pt x="631760" y="0"/>
                </a:cubicBezTo>
                <a:cubicBezTo>
                  <a:pt x="795326" y="-7183"/>
                  <a:pt x="1050811" y="28813"/>
                  <a:pt x="1326697" y="0"/>
                </a:cubicBezTo>
                <a:cubicBezTo>
                  <a:pt x="1602583" y="-28813"/>
                  <a:pt x="1686378" y="-17342"/>
                  <a:pt x="1926869" y="0"/>
                </a:cubicBezTo>
                <a:cubicBezTo>
                  <a:pt x="2167360" y="17342"/>
                  <a:pt x="2383892" y="-8197"/>
                  <a:pt x="2558630" y="0"/>
                </a:cubicBezTo>
                <a:cubicBezTo>
                  <a:pt x="2733368" y="8197"/>
                  <a:pt x="2969475" y="22344"/>
                  <a:pt x="3158802" y="0"/>
                </a:cubicBezTo>
                <a:cubicBezTo>
                  <a:pt x="3149406" y="133415"/>
                  <a:pt x="3159010" y="181803"/>
                  <a:pt x="3158802" y="276999"/>
                </a:cubicBezTo>
                <a:cubicBezTo>
                  <a:pt x="2941164" y="282535"/>
                  <a:pt x="2806815" y="272691"/>
                  <a:pt x="2527042" y="276999"/>
                </a:cubicBezTo>
                <a:cubicBezTo>
                  <a:pt x="2247269" y="281307"/>
                  <a:pt x="2258013" y="297001"/>
                  <a:pt x="1990045" y="276999"/>
                </a:cubicBezTo>
                <a:cubicBezTo>
                  <a:pt x="1722077" y="256997"/>
                  <a:pt x="1567559" y="256238"/>
                  <a:pt x="1389873" y="276999"/>
                </a:cubicBezTo>
                <a:cubicBezTo>
                  <a:pt x="1212187" y="297760"/>
                  <a:pt x="990148" y="289573"/>
                  <a:pt x="758112" y="276999"/>
                </a:cubicBezTo>
                <a:cubicBezTo>
                  <a:pt x="526076" y="264425"/>
                  <a:pt x="340252" y="271466"/>
                  <a:pt x="0" y="276999"/>
                </a:cubicBezTo>
                <a:cubicBezTo>
                  <a:pt x="11184" y="211645"/>
                  <a:pt x="-9611" y="123068"/>
                  <a:pt x="0" y="0"/>
                </a:cubicBezTo>
                <a:close/>
              </a:path>
            </a:pathLst>
          </a:custGeom>
          <a:solidFill>
            <a:srgbClr val="FFF2CC"/>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Gorbachev’s New Policies</a:t>
            </a:r>
            <a:endParaRPr b="0" i="0" sz="1400" u="none" cap="none" strike="noStrike">
              <a:solidFill>
                <a:srgbClr val="000000"/>
              </a:solidFill>
              <a:latin typeface="Arial"/>
              <a:ea typeface="Arial"/>
              <a:cs typeface="Arial"/>
              <a:sym typeface="Arial"/>
            </a:endParaRPr>
          </a:p>
        </p:txBody>
      </p:sp>
      <p:sp>
        <p:nvSpPr>
          <p:cNvPr id="517" name="Google Shape;517;p18"/>
          <p:cNvSpPr/>
          <p:nvPr/>
        </p:nvSpPr>
        <p:spPr>
          <a:xfrm>
            <a:off x="3762374" y="1555772"/>
            <a:ext cx="3006600" cy="10617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1" i="0" lang="en-GB" sz="1050" u="sng" cap="none" strike="noStrike">
                <a:solidFill>
                  <a:schemeClr val="dk1"/>
                </a:solidFill>
                <a:latin typeface="Calibri"/>
                <a:ea typeface="Calibri"/>
                <a:cs typeface="Calibri"/>
                <a:sym typeface="Calibri"/>
              </a:rPr>
              <a:t>Perestroika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Perestroika is a Russian word for ‘</a:t>
            </a:r>
            <a:r>
              <a:rPr b="1" i="0" lang="en-GB" sz="1050" u="none" cap="none" strike="noStrike">
                <a:solidFill>
                  <a:schemeClr val="dk1"/>
                </a:solidFill>
                <a:latin typeface="Calibri"/>
                <a:ea typeface="Calibri"/>
                <a:cs typeface="Calibri"/>
                <a:sym typeface="Calibri"/>
              </a:rPr>
              <a:t>reconstruction</a:t>
            </a:r>
            <a:r>
              <a:rPr b="0" i="0" lang="en-GB" sz="1050" u="none" cap="none" strike="noStrike">
                <a:solidFill>
                  <a:schemeClr val="dk1"/>
                </a:solidFill>
                <a:latin typeface="Calibri"/>
                <a:ea typeface="Calibri"/>
                <a:cs typeface="Calibri"/>
                <a:sym typeface="Calibri"/>
              </a:rPr>
              <a:t>’. He wanted to re-organise the economy. He wanted to improve the </a:t>
            </a:r>
            <a:r>
              <a:rPr b="1" i="0" lang="en-GB" sz="1050" u="none" cap="none" strike="noStrike">
                <a:solidFill>
                  <a:schemeClr val="dk1"/>
                </a:solidFill>
                <a:latin typeface="Calibri"/>
                <a:ea typeface="Calibri"/>
                <a:cs typeface="Calibri"/>
                <a:sym typeface="Calibri"/>
              </a:rPr>
              <a:t>Soviet economy</a:t>
            </a:r>
            <a:r>
              <a:rPr b="0" i="0" lang="en-GB" sz="1050" u="none" cap="none" strike="noStrike">
                <a:solidFill>
                  <a:schemeClr val="dk1"/>
                </a:solidFill>
                <a:latin typeface="Calibri"/>
                <a:ea typeface="Calibri"/>
                <a:cs typeface="Calibri"/>
                <a:sym typeface="Calibri"/>
              </a:rPr>
              <a:t>.  He controversially wanted to make communism more like </a:t>
            </a:r>
            <a:r>
              <a:rPr b="1" i="0" lang="en-GB" sz="1050" u="none" cap="none" strike="noStrike">
                <a:solidFill>
                  <a:schemeClr val="dk1"/>
                </a:solidFill>
                <a:latin typeface="Calibri"/>
                <a:ea typeface="Calibri"/>
                <a:cs typeface="Calibri"/>
                <a:sym typeface="Calibri"/>
              </a:rPr>
              <a:t>capitalism</a:t>
            </a:r>
            <a:r>
              <a:rPr b="0" i="0" lang="en-GB" sz="1050" u="none" cap="none" strike="noStrike">
                <a:solidFill>
                  <a:schemeClr val="dk1"/>
                </a:solidFill>
                <a:latin typeface="Calibri"/>
                <a:ea typeface="Calibri"/>
                <a:cs typeface="Calibri"/>
                <a:sym typeface="Calibri"/>
              </a:rPr>
              <a:t> in order to make money.  </a:t>
            </a:r>
            <a:endParaRPr b="0" i="0" sz="1400" u="none" cap="none" strike="noStrike">
              <a:solidFill>
                <a:srgbClr val="000000"/>
              </a:solidFill>
              <a:latin typeface="Arial"/>
              <a:ea typeface="Arial"/>
              <a:cs typeface="Arial"/>
              <a:sym typeface="Arial"/>
            </a:endParaRPr>
          </a:p>
        </p:txBody>
      </p:sp>
      <p:sp>
        <p:nvSpPr>
          <p:cNvPr id="518" name="Google Shape;518;p18"/>
          <p:cNvSpPr/>
          <p:nvPr/>
        </p:nvSpPr>
        <p:spPr>
          <a:xfrm>
            <a:off x="3758100" y="2661586"/>
            <a:ext cx="3013500" cy="11697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1" i="0" lang="en-GB" sz="1050" u="sng" cap="none" strike="noStrike">
                <a:solidFill>
                  <a:schemeClr val="dk1"/>
                </a:solidFill>
                <a:latin typeface="Calibri"/>
                <a:ea typeface="Calibri"/>
                <a:cs typeface="Calibri"/>
                <a:sym typeface="Calibri"/>
              </a:rPr>
              <a:t>Glasnost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Glasnost is a Russian for ‘</a:t>
            </a:r>
            <a:r>
              <a:rPr b="1" i="0" lang="en-GB" sz="1050" u="none" cap="none" strike="noStrike">
                <a:solidFill>
                  <a:schemeClr val="dk1"/>
                </a:solidFill>
                <a:latin typeface="Calibri"/>
                <a:ea typeface="Calibri"/>
                <a:cs typeface="Calibri"/>
                <a:sym typeface="Calibri"/>
              </a:rPr>
              <a:t>openness</a:t>
            </a:r>
            <a:r>
              <a:rPr b="0" i="0" lang="en-GB" sz="1050" u="none" cap="none" strike="noStrike">
                <a:solidFill>
                  <a:schemeClr val="dk1"/>
                </a:solidFill>
                <a:latin typeface="Calibri"/>
                <a:ea typeface="Calibri"/>
                <a:cs typeface="Calibri"/>
                <a:sym typeface="Calibri"/>
              </a:rPr>
              <a:t>’.  He wanted the Soviet Government to be more </a:t>
            </a:r>
            <a:r>
              <a:rPr b="1" i="0" lang="en-GB" sz="1050" u="none" cap="none" strike="noStrike">
                <a:solidFill>
                  <a:schemeClr val="dk1"/>
                </a:solidFill>
                <a:latin typeface="Calibri"/>
                <a:ea typeface="Calibri"/>
                <a:cs typeface="Calibri"/>
                <a:sym typeface="Calibri"/>
              </a:rPr>
              <a:t>honest </a:t>
            </a:r>
            <a:r>
              <a:rPr b="0" i="0" lang="en-GB" sz="1050" u="none" cap="none" strike="noStrike">
                <a:solidFill>
                  <a:schemeClr val="dk1"/>
                </a:solidFill>
                <a:latin typeface="Calibri"/>
                <a:ea typeface="Calibri"/>
                <a:cs typeface="Calibri"/>
                <a:sym typeface="Calibri"/>
              </a:rPr>
              <a:t>with the people and allow its people to speak more openly about their opinions without the fear of the secret police. He hoped glasnost would make the Soviet people trust their government and stop protests.</a:t>
            </a:r>
            <a:endParaRPr b="0" i="0" sz="1400" u="none" cap="none" strike="noStrike">
              <a:solidFill>
                <a:srgbClr val="000000"/>
              </a:solidFill>
              <a:latin typeface="Arial"/>
              <a:ea typeface="Arial"/>
              <a:cs typeface="Arial"/>
              <a:sym typeface="Arial"/>
            </a:endParaRPr>
          </a:p>
        </p:txBody>
      </p:sp>
      <p:sp>
        <p:nvSpPr>
          <p:cNvPr id="519" name="Google Shape;519;p18"/>
          <p:cNvSpPr/>
          <p:nvPr/>
        </p:nvSpPr>
        <p:spPr>
          <a:xfrm>
            <a:off x="3763964" y="3875245"/>
            <a:ext cx="3005100" cy="11697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1" i="0" lang="en-GB" sz="1050" u="sng" cap="none" strike="noStrike">
                <a:solidFill>
                  <a:schemeClr val="dk1"/>
                </a:solidFill>
                <a:latin typeface="Calibri"/>
                <a:ea typeface="Calibri"/>
                <a:cs typeface="Calibri"/>
                <a:sym typeface="Calibri"/>
              </a:rPr>
              <a:t>Ending the Brezhnev Doctrine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The Brezhnev Doctrine stated that any country which wanted to leave the Soviet Union would be threatened by military action by  Warsaw Pact troops.  Gorbachev now dropped this idea and stated that the Soviet Union would no longer get involved with the desires of other Soviet countries</a:t>
            </a:r>
            <a:r>
              <a:rPr b="0" i="0" lang="en-GB" sz="1050" u="none" cap="none" strike="noStrike">
                <a:solidFill>
                  <a:schemeClr val="lt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520" name="Google Shape;520;p18"/>
          <p:cNvSpPr/>
          <p:nvPr/>
        </p:nvSpPr>
        <p:spPr>
          <a:xfrm>
            <a:off x="3765198" y="5088904"/>
            <a:ext cx="3006300" cy="5259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1" i="0" lang="en-GB" sz="1050" u="sng" cap="none" strike="noStrike">
                <a:solidFill>
                  <a:schemeClr val="dk1"/>
                </a:solidFill>
                <a:latin typeface="Calibri"/>
                <a:ea typeface="Calibri"/>
                <a:cs typeface="Calibri"/>
                <a:sym typeface="Calibri"/>
              </a:rPr>
              <a:t>Reduce Spending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Gorbachev promised to reduce spending on nuclear weapons, arms and defence. </a:t>
            </a:r>
            <a:endParaRPr b="0" i="0" sz="1400" u="none" cap="none" strike="noStrike">
              <a:solidFill>
                <a:srgbClr val="000000"/>
              </a:solidFill>
              <a:latin typeface="Arial"/>
              <a:ea typeface="Arial"/>
              <a:cs typeface="Arial"/>
              <a:sym typeface="Arial"/>
            </a:endParaRPr>
          </a:p>
        </p:txBody>
      </p:sp>
      <p:sp>
        <p:nvSpPr>
          <p:cNvPr id="521" name="Google Shape;521;p18"/>
          <p:cNvSpPr/>
          <p:nvPr/>
        </p:nvSpPr>
        <p:spPr>
          <a:xfrm>
            <a:off x="3765199" y="5658673"/>
            <a:ext cx="1572300" cy="11700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1" i="0" lang="en-GB" sz="1050" u="sng" cap="none" strike="noStrike">
                <a:solidFill>
                  <a:schemeClr val="dk1"/>
                </a:solidFill>
                <a:latin typeface="Calibri"/>
                <a:ea typeface="Calibri"/>
                <a:cs typeface="Calibri"/>
                <a:sym typeface="Calibri"/>
              </a:rPr>
              <a:t>Remove Troops from Afghanistan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The Soviet Union had invaded in 1979 and lost millions of men fighting for over 10 years.  He decided to withdraw.</a:t>
            </a:r>
            <a:endParaRPr b="0" i="0" sz="1050" u="none" cap="none" strike="noStrike">
              <a:solidFill>
                <a:schemeClr val="dk1"/>
              </a:solidFill>
              <a:latin typeface="Calibri"/>
              <a:ea typeface="Calibri"/>
              <a:cs typeface="Calibri"/>
              <a:sym typeface="Calibri"/>
            </a:endParaRPr>
          </a:p>
        </p:txBody>
      </p:sp>
      <p:sp>
        <p:nvSpPr>
          <p:cNvPr id="522" name="Google Shape;522;p18"/>
          <p:cNvSpPr/>
          <p:nvPr/>
        </p:nvSpPr>
        <p:spPr>
          <a:xfrm>
            <a:off x="3612274" y="1555771"/>
            <a:ext cx="110700" cy="1061700"/>
          </a:xfrm>
          <a:prstGeom prst="rect">
            <a:avLst/>
          </a:prstGeom>
          <a:solidFill>
            <a:srgbClr val="BF9000"/>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3" name="Google Shape;523;p18"/>
          <p:cNvSpPr/>
          <p:nvPr/>
        </p:nvSpPr>
        <p:spPr>
          <a:xfrm>
            <a:off x="3612274" y="2665691"/>
            <a:ext cx="110700" cy="1164000"/>
          </a:xfrm>
          <a:prstGeom prst="rect">
            <a:avLst/>
          </a:prstGeom>
          <a:solidFill>
            <a:srgbClr val="BF9000"/>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4" name="Google Shape;524;p18"/>
          <p:cNvSpPr/>
          <p:nvPr/>
        </p:nvSpPr>
        <p:spPr>
          <a:xfrm>
            <a:off x="3612274" y="3877668"/>
            <a:ext cx="110700" cy="1164000"/>
          </a:xfrm>
          <a:prstGeom prst="rect">
            <a:avLst/>
          </a:prstGeom>
          <a:solidFill>
            <a:srgbClr val="BF9000"/>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5" name="Google Shape;525;p18"/>
          <p:cNvSpPr/>
          <p:nvPr/>
        </p:nvSpPr>
        <p:spPr>
          <a:xfrm>
            <a:off x="3612274" y="5089645"/>
            <a:ext cx="110700" cy="525900"/>
          </a:xfrm>
          <a:prstGeom prst="rect">
            <a:avLst/>
          </a:prstGeom>
          <a:solidFill>
            <a:srgbClr val="BF9000"/>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6" name="Google Shape;526;p18"/>
          <p:cNvSpPr/>
          <p:nvPr/>
        </p:nvSpPr>
        <p:spPr>
          <a:xfrm>
            <a:off x="3612274" y="5663521"/>
            <a:ext cx="110700" cy="1164000"/>
          </a:xfrm>
          <a:prstGeom prst="rect">
            <a:avLst/>
          </a:prstGeom>
          <a:solidFill>
            <a:srgbClr val="BF9000"/>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Red Army soldier" id="527" name="Google Shape;527;p18"/>
          <p:cNvPicPr preferRelativeResize="0"/>
          <p:nvPr/>
        </p:nvPicPr>
        <p:blipFill rotWithShape="1">
          <a:blip r:embed="rId3">
            <a:alphaModFix/>
          </a:blip>
          <a:srcRect b="0" l="0" r="0" t="0"/>
          <a:stretch/>
        </p:blipFill>
        <p:spPr>
          <a:xfrm>
            <a:off x="5421233" y="5658672"/>
            <a:ext cx="1341972" cy="1139864"/>
          </a:xfrm>
          <a:prstGeom prst="rect">
            <a:avLst/>
          </a:prstGeom>
          <a:noFill/>
          <a:ln>
            <a:noFill/>
          </a:ln>
        </p:spPr>
      </p:pic>
      <p:sp>
        <p:nvSpPr>
          <p:cNvPr id="528" name="Google Shape;528;p18"/>
          <p:cNvSpPr/>
          <p:nvPr/>
        </p:nvSpPr>
        <p:spPr>
          <a:xfrm>
            <a:off x="6850027" y="1241755"/>
            <a:ext cx="1336742" cy="276999"/>
          </a:xfrm>
          <a:custGeom>
            <a:rect b="b" l="l" r="r" t="t"/>
            <a:pathLst>
              <a:path extrusionOk="0" fill="none" h="276999" w="1336742">
                <a:moveTo>
                  <a:pt x="0" y="0"/>
                </a:moveTo>
                <a:cubicBezTo>
                  <a:pt x="264799" y="-9469"/>
                  <a:pt x="420318" y="-2589"/>
                  <a:pt x="628269" y="0"/>
                </a:cubicBezTo>
                <a:cubicBezTo>
                  <a:pt x="836220" y="2589"/>
                  <a:pt x="1143508" y="-5545"/>
                  <a:pt x="1336742" y="0"/>
                </a:cubicBezTo>
                <a:cubicBezTo>
                  <a:pt x="1349051" y="121577"/>
                  <a:pt x="1341729" y="148648"/>
                  <a:pt x="1336742" y="276999"/>
                </a:cubicBezTo>
                <a:cubicBezTo>
                  <a:pt x="1130594" y="277955"/>
                  <a:pt x="913665" y="251120"/>
                  <a:pt x="655004" y="276999"/>
                </a:cubicBezTo>
                <a:cubicBezTo>
                  <a:pt x="396343" y="302878"/>
                  <a:pt x="260281" y="253548"/>
                  <a:pt x="0" y="276999"/>
                </a:cubicBezTo>
                <a:cubicBezTo>
                  <a:pt x="-7173" y="219003"/>
                  <a:pt x="2108" y="110991"/>
                  <a:pt x="0" y="0"/>
                </a:cubicBezTo>
                <a:close/>
              </a:path>
              <a:path extrusionOk="0" h="276999" w="1336742">
                <a:moveTo>
                  <a:pt x="0" y="0"/>
                </a:moveTo>
                <a:cubicBezTo>
                  <a:pt x="267133" y="30204"/>
                  <a:pt x="480162" y="-10145"/>
                  <a:pt x="668371" y="0"/>
                </a:cubicBezTo>
                <a:cubicBezTo>
                  <a:pt x="856580" y="10145"/>
                  <a:pt x="1137221" y="-10385"/>
                  <a:pt x="1336742" y="0"/>
                </a:cubicBezTo>
                <a:cubicBezTo>
                  <a:pt x="1331211" y="123972"/>
                  <a:pt x="1343104" y="213768"/>
                  <a:pt x="1336742" y="276999"/>
                </a:cubicBezTo>
                <a:cubicBezTo>
                  <a:pt x="1052114" y="263766"/>
                  <a:pt x="935814" y="259912"/>
                  <a:pt x="695106" y="276999"/>
                </a:cubicBezTo>
                <a:cubicBezTo>
                  <a:pt x="454398" y="294086"/>
                  <a:pt x="200603" y="276228"/>
                  <a:pt x="0" y="276999"/>
                </a:cubicBezTo>
                <a:cubicBezTo>
                  <a:pt x="3561" y="189086"/>
                  <a:pt x="-1310" y="124628"/>
                  <a:pt x="0" y="0"/>
                </a:cubicBezTo>
                <a:close/>
              </a:path>
            </a:pathLst>
          </a:custGeom>
          <a:solidFill>
            <a:srgbClr val="FFF2CC"/>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Consequences</a:t>
            </a:r>
            <a:endParaRPr b="0" i="0" sz="1400" u="none" cap="none" strike="noStrike">
              <a:solidFill>
                <a:srgbClr val="000000"/>
              </a:solidFill>
              <a:latin typeface="Arial"/>
              <a:ea typeface="Arial"/>
              <a:cs typeface="Arial"/>
              <a:sym typeface="Arial"/>
            </a:endParaRPr>
          </a:p>
        </p:txBody>
      </p:sp>
      <p:sp>
        <p:nvSpPr>
          <p:cNvPr id="529" name="Google Shape;529;p18"/>
          <p:cNvSpPr/>
          <p:nvPr/>
        </p:nvSpPr>
        <p:spPr>
          <a:xfrm>
            <a:off x="6842869" y="2661586"/>
            <a:ext cx="1349100" cy="11697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1" i="0" lang="en-GB" sz="1050" u="none" cap="none" strike="noStrike">
                <a:solidFill>
                  <a:schemeClr val="dk1"/>
                </a:solidFill>
                <a:latin typeface="Calibri"/>
                <a:ea typeface="Calibri"/>
                <a:cs typeface="Calibri"/>
                <a:sym typeface="Calibri"/>
              </a:rPr>
              <a:t>Glasnost</a:t>
            </a:r>
            <a:r>
              <a:rPr b="0" i="0" lang="en-GB" sz="1050" u="none" cap="none" strike="noStrike">
                <a:solidFill>
                  <a:schemeClr val="dk1"/>
                </a:solidFill>
                <a:latin typeface="Calibri"/>
                <a:ea typeface="Calibri"/>
                <a:cs typeface="Calibri"/>
                <a:sym typeface="Calibri"/>
              </a:rPr>
              <a:t> gave the Soviet people a chance to see how much better life in the West was compared to the East.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txBox="1"/>
          <p:nvPr/>
        </p:nvSpPr>
        <p:spPr>
          <a:xfrm>
            <a:off x="105878" y="67377"/>
            <a:ext cx="11983500" cy="369300"/>
          </a:xfrm>
          <a:prstGeom prst="rect">
            <a:avLst/>
          </a:prstGeom>
          <a:solidFill>
            <a:srgbClr val="DDEAF6"/>
          </a:solidFill>
          <a:ln cap="flat" cmpd="sng" w="19050">
            <a:solidFill>
              <a:srgbClr val="2F201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LESSON 1: </a:t>
            </a:r>
            <a:r>
              <a:rPr b="0" i="0" lang="en-GB" sz="1600" u="none" cap="none" strike="noStrike">
                <a:solidFill>
                  <a:schemeClr val="dk1"/>
                </a:solidFill>
                <a:latin typeface="Calibri"/>
                <a:ea typeface="Calibri"/>
                <a:cs typeface="Calibri"/>
                <a:sym typeface="Calibri"/>
              </a:rPr>
              <a:t>What were the </a:t>
            </a:r>
            <a:r>
              <a:rPr b="1" i="0" lang="en-GB" sz="1600" u="none" cap="none" strike="noStrike">
                <a:solidFill>
                  <a:schemeClr val="dk1"/>
                </a:solidFill>
                <a:latin typeface="Calibri"/>
                <a:ea typeface="Calibri"/>
                <a:cs typeface="Calibri"/>
                <a:sym typeface="Calibri"/>
              </a:rPr>
              <a:t>consequences</a:t>
            </a:r>
            <a:r>
              <a:rPr b="0" i="0" lang="en-GB" sz="1600" u="none" cap="none" strike="noStrike">
                <a:solidFill>
                  <a:schemeClr val="dk1"/>
                </a:solidFill>
                <a:latin typeface="Calibri"/>
                <a:ea typeface="Calibri"/>
                <a:cs typeface="Calibri"/>
                <a:sym typeface="Calibri"/>
              </a:rPr>
              <a:t> of the </a:t>
            </a:r>
            <a:r>
              <a:rPr b="1" i="0" lang="en-GB" sz="1600" u="none" cap="none" strike="noStrike">
                <a:solidFill>
                  <a:schemeClr val="dk1"/>
                </a:solidFill>
                <a:latin typeface="Calibri"/>
                <a:ea typeface="Calibri"/>
                <a:cs typeface="Calibri"/>
                <a:sym typeface="Calibri"/>
              </a:rPr>
              <a:t>Tehran</a:t>
            </a:r>
            <a:r>
              <a:rPr b="0" i="0" lang="en-GB" sz="1600" u="none" cap="none" strike="noStrike">
                <a:solidFill>
                  <a:schemeClr val="dk1"/>
                </a:solidFill>
                <a:latin typeface="Calibri"/>
                <a:ea typeface="Calibri"/>
                <a:cs typeface="Calibri"/>
                <a:sym typeface="Calibri"/>
              </a:rPr>
              <a:t>, </a:t>
            </a:r>
            <a:r>
              <a:rPr b="1" i="0" lang="en-GB" sz="1600" u="none" cap="none" strike="noStrike">
                <a:solidFill>
                  <a:schemeClr val="dk1"/>
                </a:solidFill>
                <a:latin typeface="Calibri"/>
                <a:ea typeface="Calibri"/>
                <a:cs typeface="Calibri"/>
                <a:sym typeface="Calibri"/>
              </a:rPr>
              <a:t>Yalta</a:t>
            </a:r>
            <a:r>
              <a:rPr b="0" i="0" lang="en-GB" sz="1600" u="none" cap="none" strike="noStrike">
                <a:solidFill>
                  <a:schemeClr val="dk1"/>
                </a:solidFill>
                <a:latin typeface="Calibri"/>
                <a:ea typeface="Calibri"/>
                <a:cs typeface="Calibri"/>
                <a:sym typeface="Calibri"/>
              </a:rPr>
              <a:t> and </a:t>
            </a:r>
            <a:r>
              <a:rPr b="1" i="0" lang="en-GB" sz="1600" u="none" cap="none" strike="noStrike">
                <a:solidFill>
                  <a:schemeClr val="dk1"/>
                </a:solidFill>
                <a:latin typeface="Calibri"/>
                <a:ea typeface="Calibri"/>
                <a:cs typeface="Calibri"/>
                <a:sym typeface="Calibri"/>
              </a:rPr>
              <a:t>Potsdam</a:t>
            </a:r>
            <a:r>
              <a:rPr b="0" i="0" lang="en-GB" sz="1600" u="none" cap="none" strike="noStrike">
                <a:solidFill>
                  <a:schemeClr val="dk1"/>
                </a:solidFill>
                <a:latin typeface="Calibri"/>
                <a:ea typeface="Calibri"/>
                <a:cs typeface="Calibri"/>
                <a:sym typeface="Calibri"/>
              </a:rPr>
              <a:t> Conferences for the ‘</a:t>
            </a:r>
            <a:r>
              <a:rPr b="1" i="0" lang="en-GB" sz="1600" u="none" cap="none" strike="noStrike">
                <a:solidFill>
                  <a:schemeClr val="dk1"/>
                </a:solidFill>
                <a:latin typeface="Calibri"/>
                <a:ea typeface="Calibri"/>
                <a:cs typeface="Calibri"/>
                <a:sym typeface="Calibri"/>
              </a:rPr>
              <a:t>Grand Alliance</a:t>
            </a:r>
            <a:r>
              <a:rPr b="0" i="0" lang="en-GB" sz="16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04" name="Google Shape;104;p2"/>
          <p:cNvSpPr txBox="1"/>
          <p:nvPr/>
        </p:nvSpPr>
        <p:spPr>
          <a:xfrm>
            <a:off x="105877" y="467487"/>
            <a:ext cx="11983500" cy="769500"/>
          </a:xfrm>
          <a:prstGeom prst="rect">
            <a:avLst/>
          </a:prstGeom>
          <a:noFill/>
          <a:ln cap="flat" cmpd="sng" w="19050">
            <a:solidFill>
              <a:srgbClr val="2F201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The Background: Britain</a:t>
            </a:r>
            <a:r>
              <a:rPr b="0" i="0" lang="en-GB" sz="1100" u="none" cap="none" strike="noStrike">
                <a:solidFill>
                  <a:schemeClr val="dk1"/>
                </a:solidFill>
                <a:latin typeface="Calibri"/>
                <a:ea typeface="Calibri"/>
                <a:cs typeface="Calibri"/>
                <a:sym typeface="Calibri"/>
              </a:rPr>
              <a:t>, </a:t>
            </a:r>
            <a:r>
              <a:rPr b="1" i="0" lang="en-GB" sz="1100" u="none" cap="none" strike="noStrike">
                <a:solidFill>
                  <a:schemeClr val="dk1"/>
                </a:solidFill>
                <a:latin typeface="Calibri"/>
                <a:ea typeface="Calibri"/>
                <a:cs typeface="Calibri"/>
                <a:sym typeface="Calibri"/>
              </a:rPr>
              <a:t>America</a:t>
            </a:r>
            <a:r>
              <a:rPr b="0" i="0" lang="en-GB" sz="1100" u="none" cap="none" strike="noStrike">
                <a:solidFill>
                  <a:schemeClr val="dk1"/>
                </a:solidFill>
                <a:latin typeface="Calibri"/>
                <a:ea typeface="Calibri"/>
                <a:cs typeface="Calibri"/>
                <a:sym typeface="Calibri"/>
              </a:rPr>
              <a:t> and </a:t>
            </a:r>
            <a:r>
              <a:rPr b="1" i="0" lang="en-GB" sz="1100" u="none" cap="none" strike="noStrike">
                <a:solidFill>
                  <a:schemeClr val="dk1"/>
                </a:solidFill>
                <a:latin typeface="Calibri"/>
                <a:ea typeface="Calibri"/>
                <a:cs typeface="Calibri"/>
                <a:sym typeface="Calibri"/>
              </a:rPr>
              <a:t>Russia</a:t>
            </a:r>
            <a:r>
              <a:rPr b="0" i="0" lang="en-GB" sz="1100" u="none" cap="none" strike="noStrike">
                <a:solidFill>
                  <a:schemeClr val="dk1"/>
                </a:solidFill>
                <a:latin typeface="Calibri"/>
                <a:ea typeface="Calibri"/>
                <a:cs typeface="Calibri"/>
                <a:sym typeface="Calibri"/>
              </a:rPr>
              <a:t> were allies (on the same side) during the Second World War.  Although they had differences, they were more interested in defeating Hitler’s Germany.  Towards the end of the war, Britain, America and Russia became known as ‘</a:t>
            </a:r>
            <a:r>
              <a:rPr b="1" i="0" lang="en-GB" sz="1100" u="none" cap="none" strike="noStrike">
                <a:solidFill>
                  <a:schemeClr val="dk1"/>
                </a:solidFill>
                <a:latin typeface="Calibri"/>
                <a:ea typeface="Calibri"/>
                <a:cs typeface="Calibri"/>
                <a:sym typeface="Calibri"/>
              </a:rPr>
              <a:t>The Grand Alliance</a:t>
            </a:r>
            <a:r>
              <a:rPr b="0" i="0" lang="en-GB" sz="1100" u="none" cap="none" strike="noStrike">
                <a:solidFill>
                  <a:schemeClr val="dk1"/>
                </a:solidFill>
                <a:latin typeface="Calibri"/>
                <a:ea typeface="Calibri"/>
                <a:cs typeface="Calibri"/>
                <a:sym typeface="Calibri"/>
              </a:rPr>
              <a:t>’.  They met </a:t>
            </a:r>
            <a:r>
              <a:rPr b="1" i="0" lang="en-GB" sz="1100" u="none" cap="none" strike="noStrike">
                <a:solidFill>
                  <a:schemeClr val="dk1"/>
                </a:solidFill>
                <a:latin typeface="Calibri"/>
                <a:ea typeface="Calibri"/>
                <a:cs typeface="Calibri"/>
                <a:sym typeface="Calibri"/>
              </a:rPr>
              <a:t>3 times </a:t>
            </a:r>
            <a:r>
              <a:rPr b="0" i="0" lang="en-GB" sz="1100" u="none" cap="none" strike="noStrike">
                <a:solidFill>
                  <a:schemeClr val="dk1"/>
                </a:solidFill>
                <a:latin typeface="Calibri"/>
                <a:ea typeface="Calibri"/>
                <a:cs typeface="Calibri"/>
                <a:sym typeface="Calibri"/>
              </a:rPr>
              <a:t>to discuss what should happen to Germany and the rest of Europe after the war.  The three meetings took place between 1943 and 1945.  It was during these meetings that the differences between the Grand Alliance countries started to become clear.  As a consequence, Britain and America’s relationship with Russia </a:t>
            </a:r>
            <a:r>
              <a:rPr b="1" i="0" lang="en-GB" sz="1100" u="none" cap="none" strike="noStrike">
                <a:solidFill>
                  <a:schemeClr val="dk1"/>
                </a:solidFill>
                <a:latin typeface="Calibri"/>
                <a:ea typeface="Calibri"/>
                <a:cs typeface="Calibri"/>
                <a:sym typeface="Calibri"/>
              </a:rPr>
              <a:t>declined</a:t>
            </a:r>
            <a:r>
              <a:rPr b="0" i="0" lang="en-GB" sz="1100" u="none" cap="none" strike="noStrike">
                <a:solidFill>
                  <a:schemeClr val="dk1"/>
                </a:solidFill>
                <a:latin typeface="Calibri"/>
                <a:ea typeface="Calibri"/>
                <a:cs typeface="Calibri"/>
                <a:sym typeface="Calibri"/>
              </a:rPr>
              <a:t> and </a:t>
            </a:r>
            <a:r>
              <a:rPr b="1" i="0" lang="en-GB" sz="1100" u="none" cap="none" strike="noStrike">
                <a:solidFill>
                  <a:schemeClr val="dk1"/>
                </a:solidFill>
                <a:latin typeface="Calibri"/>
                <a:ea typeface="Calibri"/>
                <a:cs typeface="Calibri"/>
                <a:sym typeface="Calibri"/>
              </a:rPr>
              <a:t>tension</a:t>
            </a:r>
            <a:r>
              <a:rPr b="0" i="0" lang="en-GB" sz="1100" u="none" cap="none" strike="noStrike">
                <a:solidFill>
                  <a:schemeClr val="dk1"/>
                </a:solidFill>
                <a:latin typeface="Calibri"/>
                <a:ea typeface="Calibri"/>
                <a:cs typeface="Calibri"/>
                <a:sym typeface="Calibri"/>
              </a:rPr>
              <a:t> increased.  Britain and America saw </a:t>
            </a:r>
            <a:r>
              <a:rPr b="1" i="0" lang="en-GB" sz="1100" u="none" cap="none" strike="noStrike">
                <a:solidFill>
                  <a:schemeClr val="dk1"/>
                </a:solidFill>
                <a:latin typeface="Calibri"/>
                <a:ea typeface="Calibri"/>
                <a:cs typeface="Calibri"/>
                <a:sym typeface="Calibri"/>
              </a:rPr>
              <a:t>Communism</a:t>
            </a:r>
            <a:r>
              <a:rPr b="0" i="0" lang="en-GB" sz="1100" u="none" cap="none" strike="noStrike">
                <a:solidFill>
                  <a:schemeClr val="dk1"/>
                </a:solidFill>
                <a:latin typeface="Calibri"/>
                <a:ea typeface="Calibri"/>
                <a:cs typeface="Calibri"/>
                <a:sym typeface="Calibri"/>
              </a:rPr>
              <a:t> as a real threat to their power in the world. This was the origin of the so called ‘</a:t>
            </a:r>
            <a:r>
              <a:rPr b="1" i="0" lang="en-GB" sz="1100" u="none" cap="none" strike="noStrike">
                <a:solidFill>
                  <a:schemeClr val="dk1"/>
                </a:solidFill>
                <a:latin typeface="Calibri"/>
                <a:ea typeface="Calibri"/>
                <a:cs typeface="Calibri"/>
                <a:sym typeface="Calibri"/>
              </a:rPr>
              <a:t>Cold War</a:t>
            </a:r>
            <a:r>
              <a:rPr b="0" i="0" lang="en-GB" sz="11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aphicFrame>
        <p:nvGraphicFramePr>
          <p:cNvPr id="105" name="Google Shape;105;p2"/>
          <p:cNvGraphicFramePr/>
          <p:nvPr/>
        </p:nvGraphicFramePr>
        <p:xfrm>
          <a:off x="105878" y="1288732"/>
          <a:ext cx="3000000" cy="3000000"/>
        </p:xfrm>
        <a:graphic>
          <a:graphicData uri="http://schemas.openxmlformats.org/drawingml/2006/table">
            <a:tbl>
              <a:tblPr bandRow="1" firstRow="1">
                <a:noFill/>
                <a:tableStyleId>{2F7C1B6B-8B0F-4DEF-B2AA-12008CCB82C3}</a:tableStyleId>
              </a:tblPr>
              <a:tblGrid>
                <a:gridCol w="3465100"/>
              </a:tblGrid>
              <a:tr h="17430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rgbClr val="000000"/>
                          </a:solidFill>
                        </a:rPr>
                        <a:t>1. Tehran Conference (Nov 1943)</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r>
              <a:tr h="299100">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0000"/>
                          </a:solidFill>
                        </a:rPr>
                        <a:t>Leaders: </a:t>
                      </a:r>
                      <a:r>
                        <a:rPr lang="en-GB" sz="1200" u="none" cap="none" strike="noStrike">
                          <a:solidFill>
                            <a:srgbClr val="000000"/>
                          </a:solidFill>
                        </a:rPr>
                        <a:t>Churchill, Roosevelt, Stalin.</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07000"/>
                        </a:lnSpc>
                        <a:spcBef>
                          <a:spcPts val="0"/>
                        </a:spcBef>
                        <a:spcAft>
                          <a:spcPts val="0"/>
                        </a:spcAft>
                        <a:buClr>
                          <a:schemeClr val="dk1"/>
                        </a:buClr>
                        <a:buSzPts val="1050"/>
                        <a:buFont typeface="Noto Sans Symbols"/>
                        <a:buNone/>
                      </a:pPr>
                      <a:r>
                        <a:rPr b="1" lang="en-GB" sz="1050" u="sng" cap="none" strike="noStrike">
                          <a:solidFill>
                            <a:schemeClr val="dk1"/>
                          </a:solidFill>
                          <a:latin typeface="Calibri"/>
                          <a:ea typeface="Calibri"/>
                          <a:cs typeface="Calibri"/>
                          <a:sym typeface="Calibri"/>
                        </a:rPr>
                        <a:t>LAND CONSEQUENCE</a:t>
                      </a:r>
                      <a:r>
                        <a:rPr lang="en-GB" sz="1050" u="sng" cap="none" strike="noStrike">
                          <a:solidFill>
                            <a:schemeClr val="dk1"/>
                          </a:solidFill>
                          <a:latin typeface="Calibri"/>
                          <a:ea typeface="Calibri"/>
                          <a:cs typeface="Calibri"/>
                          <a:sym typeface="Calibri"/>
                        </a:rPr>
                        <a:t> </a:t>
                      </a:r>
                      <a:endParaRPr sz="1400" u="none" cap="none" strike="noStrike"/>
                    </a:p>
                    <a:p>
                      <a:pPr indent="0" lvl="0" marL="0" marR="0" rtl="0" algn="l">
                        <a:lnSpc>
                          <a:spcPct val="107000"/>
                        </a:lnSpc>
                        <a:spcBef>
                          <a:spcPts val="0"/>
                        </a:spcBef>
                        <a:spcAft>
                          <a:spcPts val="0"/>
                        </a:spcAft>
                        <a:buClr>
                          <a:schemeClr val="dk1"/>
                        </a:buClr>
                        <a:buSzPts val="1050"/>
                        <a:buFont typeface="Noto Sans Symbols"/>
                        <a:buNone/>
                      </a:pPr>
                      <a:r>
                        <a:rPr lang="en-GB" sz="1050" u="none" cap="none" strike="noStrike">
                          <a:latin typeface="Calibri"/>
                          <a:ea typeface="Calibri"/>
                          <a:cs typeface="Calibri"/>
                          <a:sym typeface="Calibri"/>
                        </a:rPr>
                        <a:t>It was agreed that Russia could </a:t>
                      </a:r>
                      <a:r>
                        <a:rPr b="1" lang="en-GB" sz="1050" u="none" cap="none" strike="noStrike">
                          <a:latin typeface="Calibri"/>
                          <a:ea typeface="Calibri"/>
                          <a:cs typeface="Calibri"/>
                          <a:sym typeface="Calibri"/>
                        </a:rPr>
                        <a:t>keep land</a:t>
                      </a:r>
                      <a:r>
                        <a:rPr lang="en-GB" sz="1050" u="none" cap="none" strike="noStrike">
                          <a:latin typeface="Calibri"/>
                          <a:ea typeface="Calibri"/>
                          <a:cs typeface="Calibri"/>
                          <a:sym typeface="Calibri"/>
                        </a:rPr>
                        <a:t> in eastern Europe including </a:t>
                      </a:r>
                      <a:r>
                        <a:rPr b="1" lang="en-GB" sz="1050" u="none" cap="none" strike="noStrike">
                          <a:latin typeface="Calibri"/>
                          <a:ea typeface="Calibri"/>
                          <a:cs typeface="Calibri"/>
                          <a:sym typeface="Calibri"/>
                        </a:rPr>
                        <a:t>Poland</a:t>
                      </a:r>
                      <a:r>
                        <a:rPr lang="en-GB" sz="1050" u="none" cap="none" strike="noStrike">
                          <a:latin typeface="Calibri"/>
                          <a:ea typeface="Calibri"/>
                          <a:cs typeface="Calibri"/>
                          <a:sym typeface="Calibri"/>
                        </a:rPr>
                        <a:t> if they won the war.  This would take land away from Germany who currently occupied it and so weaken Germany. Russia were very happy with this outcome as it gave them more land. </a:t>
                      </a:r>
                      <a:endParaRPr sz="1400" u="none" cap="none" strike="noStrike"/>
                    </a:p>
                    <a:p>
                      <a:pPr indent="0" lvl="0" marL="0" marR="0" rtl="0" algn="l">
                        <a:lnSpc>
                          <a:spcPct val="107000"/>
                        </a:lnSpc>
                        <a:spcBef>
                          <a:spcPts val="0"/>
                        </a:spcBef>
                        <a:spcAft>
                          <a:spcPts val="0"/>
                        </a:spcAft>
                        <a:buClr>
                          <a:schemeClr val="dk1"/>
                        </a:buClr>
                        <a:buSzPts val="1050"/>
                        <a:buFont typeface="Noto Sans Symbols"/>
                        <a:buNone/>
                      </a:pPr>
                      <a:r>
                        <a:rPr b="1" lang="en-GB" sz="1050" u="sng" cap="none" strike="noStrike">
                          <a:latin typeface="Calibri"/>
                          <a:ea typeface="Calibri"/>
                          <a:cs typeface="Calibri"/>
                          <a:sym typeface="Calibri"/>
                        </a:rPr>
                        <a:t>INTERNATIONAL CONSEQUENCE</a:t>
                      </a:r>
                      <a:r>
                        <a:rPr lang="en-GB" sz="1050" u="sng" cap="none" strike="noStrike">
                          <a:latin typeface="Calibri"/>
                          <a:ea typeface="Calibri"/>
                          <a:cs typeface="Calibri"/>
                          <a:sym typeface="Calibri"/>
                        </a:rPr>
                        <a:t> </a:t>
                      </a:r>
                      <a:endParaRPr sz="1400" u="none" cap="none" strike="noStrike"/>
                    </a:p>
                    <a:p>
                      <a:pPr indent="0" lvl="0" marL="0" marR="0" rtl="0" algn="l">
                        <a:lnSpc>
                          <a:spcPct val="107000"/>
                        </a:lnSpc>
                        <a:spcBef>
                          <a:spcPts val="0"/>
                        </a:spcBef>
                        <a:spcAft>
                          <a:spcPts val="0"/>
                        </a:spcAft>
                        <a:buClr>
                          <a:schemeClr val="dk1"/>
                        </a:buClr>
                        <a:buSzPts val="1050"/>
                        <a:buFont typeface="Noto Sans Symbols"/>
                        <a:buNone/>
                      </a:pPr>
                      <a:r>
                        <a:rPr lang="en-GB" sz="1050" u="none" cap="none" strike="noStrike">
                          <a:latin typeface="Calibri"/>
                          <a:ea typeface="Calibri"/>
                          <a:cs typeface="Calibri"/>
                          <a:sym typeface="Calibri"/>
                        </a:rPr>
                        <a:t>It was agreed that an </a:t>
                      </a:r>
                      <a:r>
                        <a:rPr b="1" lang="en-GB" sz="1050" u="none" cap="none" strike="noStrike">
                          <a:latin typeface="Calibri"/>
                          <a:ea typeface="Calibri"/>
                          <a:cs typeface="Calibri"/>
                          <a:sym typeface="Calibri"/>
                        </a:rPr>
                        <a:t>international organisation</a:t>
                      </a:r>
                      <a:r>
                        <a:rPr lang="en-GB" sz="1050" u="none" cap="none" strike="noStrike">
                          <a:latin typeface="Calibri"/>
                          <a:ea typeface="Calibri"/>
                          <a:cs typeface="Calibri"/>
                          <a:sym typeface="Calibri"/>
                        </a:rPr>
                        <a:t> should be created to settle arguments between countries using discussion not war.  </a:t>
                      </a:r>
                      <a:endParaRPr sz="1050" u="none" cap="none" strike="noStrike">
                        <a:latin typeface="Calibri"/>
                        <a:ea typeface="Calibri"/>
                        <a:cs typeface="Calibri"/>
                        <a:sym typeface="Calibri"/>
                      </a:endParaRPr>
                    </a:p>
                    <a:p>
                      <a:pPr indent="0" lvl="0" marL="0" marR="0" rtl="0" algn="l">
                        <a:lnSpc>
                          <a:spcPct val="107000"/>
                        </a:lnSpc>
                        <a:spcBef>
                          <a:spcPts val="0"/>
                        </a:spcBef>
                        <a:spcAft>
                          <a:spcPts val="0"/>
                        </a:spcAft>
                        <a:buClr>
                          <a:schemeClr val="dk1"/>
                        </a:buClr>
                        <a:buSzPts val="1050"/>
                        <a:buFont typeface="Noto Sans Symbols"/>
                        <a:buNone/>
                      </a:pPr>
                      <a:r>
                        <a:rPr b="1" lang="en-GB" sz="1050" u="sng" cap="none" strike="noStrike">
                          <a:latin typeface="Calibri"/>
                          <a:ea typeface="Calibri"/>
                          <a:cs typeface="Calibri"/>
                          <a:sym typeface="Calibri"/>
                        </a:rPr>
                        <a:t>MILITARY CONSEQUENCE</a:t>
                      </a:r>
                      <a:r>
                        <a:rPr lang="en-GB" sz="1050" u="sng" cap="none" strike="noStrike">
                          <a:latin typeface="Calibri"/>
                          <a:ea typeface="Calibri"/>
                          <a:cs typeface="Calibri"/>
                          <a:sym typeface="Calibri"/>
                        </a:rPr>
                        <a:t> </a:t>
                      </a:r>
                      <a:endParaRPr sz="1400" u="none" cap="none" strike="noStrike"/>
                    </a:p>
                    <a:p>
                      <a:pPr indent="0" lvl="0" marL="0" marR="0" rtl="0" algn="l">
                        <a:lnSpc>
                          <a:spcPct val="107000"/>
                        </a:lnSpc>
                        <a:spcBef>
                          <a:spcPts val="0"/>
                        </a:spcBef>
                        <a:spcAft>
                          <a:spcPts val="0"/>
                        </a:spcAft>
                        <a:buClr>
                          <a:schemeClr val="dk1"/>
                        </a:buClr>
                        <a:buSzPts val="1050"/>
                        <a:buFont typeface="Noto Sans Symbols"/>
                        <a:buNone/>
                      </a:pPr>
                      <a:r>
                        <a:rPr lang="en-GB" sz="1050" u="none" cap="none" strike="noStrike">
                          <a:latin typeface="Calibri"/>
                          <a:ea typeface="Calibri"/>
                          <a:cs typeface="Calibri"/>
                          <a:sym typeface="Calibri"/>
                        </a:rPr>
                        <a:t>The USA and Britain would launch a </a:t>
                      </a:r>
                      <a:r>
                        <a:rPr b="1" i="1" lang="en-GB" sz="1050" u="none" cap="none" strike="noStrike">
                          <a:latin typeface="Calibri"/>
                          <a:ea typeface="Calibri"/>
                          <a:cs typeface="Calibri"/>
                          <a:sym typeface="Calibri"/>
                        </a:rPr>
                        <a:t>second attack</a:t>
                      </a:r>
                      <a:r>
                        <a:rPr lang="en-GB" sz="1050" u="none" cap="none" strike="noStrike">
                          <a:latin typeface="Calibri"/>
                          <a:ea typeface="Calibri"/>
                          <a:cs typeface="Calibri"/>
                          <a:sym typeface="Calibri"/>
                        </a:rPr>
                        <a:t> on Germany so the German army would have to reduce its troops in the East against Russia to send troops to fight in the west.</a:t>
                      </a:r>
                      <a:r>
                        <a:rPr b="1" lang="en-GB" sz="1050" u="none" cap="none" strike="noStrike">
                          <a:latin typeface="Calibri"/>
                          <a:ea typeface="Calibri"/>
                          <a:cs typeface="Calibri"/>
                          <a:sym typeface="Calibri"/>
                        </a:rPr>
                        <a:t> </a:t>
                      </a:r>
                      <a:r>
                        <a:rPr b="0" lang="en-GB" sz="1050" u="none" cap="none" strike="noStrike">
                          <a:latin typeface="Calibri"/>
                          <a:ea typeface="Calibri"/>
                          <a:cs typeface="Calibri"/>
                          <a:sym typeface="Calibri"/>
                        </a:rPr>
                        <a:t>T</a:t>
                      </a:r>
                      <a:r>
                        <a:rPr lang="en-GB" sz="1050" u="none" cap="none" strike="noStrike">
                          <a:latin typeface="Calibri"/>
                          <a:ea typeface="Calibri"/>
                          <a:cs typeface="Calibri"/>
                          <a:sym typeface="Calibri"/>
                        </a:rPr>
                        <a:t>his would give Russia a chance to take more land away from Germany and keep the land after the war.</a:t>
                      </a:r>
                      <a:r>
                        <a:rPr b="1" lang="en-GB" sz="1050" u="none" cap="none" strike="noStrike">
                          <a:latin typeface="Calibri"/>
                          <a:ea typeface="Calibri"/>
                          <a:cs typeface="Calibri"/>
                          <a:sym typeface="Calibri"/>
                        </a:rPr>
                        <a:t> </a:t>
                      </a:r>
                      <a:endParaRPr sz="1400" u="none" cap="none" strike="noStrike"/>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lnSpc>
                          <a:spcPct val="107000"/>
                        </a:lnSpc>
                        <a:spcBef>
                          <a:spcPts val="0"/>
                        </a:spcBef>
                        <a:spcAft>
                          <a:spcPts val="0"/>
                        </a:spcAft>
                        <a:buClr>
                          <a:schemeClr val="dk1"/>
                        </a:buClr>
                        <a:buSzPts val="1100"/>
                        <a:buFont typeface="Noto Sans Symbols"/>
                        <a:buNone/>
                      </a:pPr>
                      <a:r>
                        <a:rPr b="1" lang="en-GB" sz="1100" u="none" cap="none" strike="noStrike">
                          <a:latin typeface="Calibri"/>
                          <a:ea typeface="Calibri"/>
                          <a:cs typeface="Calibri"/>
                          <a:sym typeface="Calibri"/>
                        </a:rPr>
                        <a:t>Overall Verdict</a:t>
                      </a:r>
                      <a:endParaRPr sz="1400" u="none" cap="none" strike="noStrike"/>
                    </a:p>
                    <a:p>
                      <a:pPr indent="-171450" lvl="0" marL="171450" marR="0" rtl="0" algn="l">
                        <a:lnSpc>
                          <a:spcPct val="107000"/>
                        </a:lnSpc>
                        <a:spcBef>
                          <a:spcPts val="0"/>
                        </a:spcBef>
                        <a:spcAft>
                          <a:spcPts val="0"/>
                        </a:spcAft>
                        <a:buClr>
                          <a:schemeClr val="dk1"/>
                        </a:buClr>
                        <a:buSzPts val="1050"/>
                        <a:buFont typeface="Noto Sans Symbols"/>
                        <a:buChar char="❑"/>
                      </a:pPr>
                      <a:r>
                        <a:rPr lang="en-GB" sz="1050" u="none" cap="none" strike="noStrike">
                          <a:latin typeface="Calibri"/>
                          <a:ea typeface="Calibri"/>
                          <a:cs typeface="Calibri"/>
                          <a:sym typeface="Calibri"/>
                        </a:rPr>
                        <a:t>Russia seemed to be getting everything it wanted including more land for its empire. </a:t>
                      </a:r>
                      <a:r>
                        <a:rPr b="1" lang="en-GB" sz="1050" u="none" cap="none" strike="noStrike">
                          <a:latin typeface="Calibri"/>
                          <a:ea typeface="Calibri"/>
                          <a:cs typeface="Calibri"/>
                          <a:sym typeface="Calibri"/>
                        </a:rPr>
                        <a:t> </a:t>
                      </a:r>
                      <a:endParaRPr sz="1400" u="none" cap="none" strike="noStrike"/>
                    </a:p>
                    <a:p>
                      <a:pPr indent="-171450" lvl="0" marL="171450" marR="0" rtl="0" algn="l">
                        <a:lnSpc>
                          <a:spcPct val="107000"/>
                        </a:lnSpc>
                        <a:spcBef>
                          <a:spcPts val="0"/>
                        </a:spcBef>
                        <a:spcAft>
                          <a:spcPts val="0"/>
                        </a:spcAft>
                        <a:buClr>
                          <a:schemeClr val="dk1"/>
                        </a:buClr>
                        <a:buSzPts val="1050"/>
                        <a:buFont typeface="Noto Sans Symbols"/>
                        <a:buChar char="❑"/>
                      </a:pPr>
                      <a:r>
                        <a:rPr lang="en-GB" sz="1050" u="none" cap="none" strike="noStrike">
                          <a:latin typeface="Calibri"/>
                          <a:ea typeface="Calibri"/>
                          <a:cs typeface="Calibri"/>
                          <a:sym typeface="Calibri"/>
                        </a:rPr>
                        <a:t>Britain feared that Russia would become more powerful and Britain would lose its leading role in the world.  </a:t>
                      </a:r>
                      <a:endParaRPr sz="1400" u="none" cap="none" strike="noStrike"/>
                    </a:p>
                    <a:p>
                      <a:pPr indent="-171450" lvl="0" marL="171450" marR="0" rtl="0" algn="l">
                        <a:lnSpc>
                          <a:spcPct val="107000"/>
                        </a:lnSpc>
                        <a:spcBef>
                          <a:spcPts val="0"/>
                        </a:spcBef>
                        <a:spcAft>
                          <a:spcPts val="0"/>
                        </a:spcAft>
                        <a:buClr>
                          <a:schemeClr val="dk1"/>
                        </a:buClr>
                        <a:buSzPts val="1050"/>
                        <a:buFont typeface="Noto Sans Symbols"/>
                        <a:buChar char="❑"/>
                      </a:pPr>
                      <a:r>
                        <a:rPr lang="en-GB" sz="1050" u="none" cap="none" strike="noStrike">
                          <a:latin typeface="Calibri"/>
                          <a:ea typeface="Calibri"/>
                          <a:cs typeface="Calibri"/>
                          <a:sym typeface="Calibri"/>
                        </a:rPr>
                        <a:t>It improved the relationship for Britain and the USA with Russia by giving Russia what they wanted. </a:t>
                      </a:r>
                      <a:endParaRPr sz="1400" u="none" cap="none" strike="noStrike"/>
                    </a:p>
                    <a:p>
                      <a:pPr indent="-171450" lvl="0" marL="171450" marR="0" rtl="0" algn="l">
                        <a:lnSpc>
                          <a:spcPct val="107000"/>
                        </a:lnSpc>
                        <a:spcBef>
                          <a:spcPts val="0"/>
                        </a:spcBef>
                        <a:spcAft>
                          <a:spcPts val="0"/>
                        </a:spcAft>
                        <a:buClr>
                          <a:schemeClr val="dk1"/>
                        </a:buClr>
                        <a:buSzPts val="1050"/>
                        <a:buFont typeface="Noto Sans Symbols"/>
                        <a:buChar char="❑"/>
                      </a:pPr>
                      <a:r>
                        <a:rPr lang="en-GB" sz="1050" u="none" cap="none" strike="noStrike">
                          <a:latin typeface="Calibri"/>
                          <a:ea typeface="Calibri"/>
                          <a:cs typeface="Calibri"/>
                          <a:sym typeface="Calibri"/>
                        </a:rPr>
                        <a:t>The fact the conference was held in Tehran, near the Soviet Union was important because it showed a trusting relationship between the USA and Britain with Russia. </a:t>
                      </a:r>
                      <a:r>
                        <a:rPr b="1" lang="en-GB" sz="1050" u="none" cap="none" strike="noStrike">
                          <a:latin typeface="Calibri"/>
                          <a:ea typeface="Calibri"/>
                          <a:cs typeface="Calibri"/>
                          <a:sym typeface="Calibri"/>
                        </a:rPr>
                        <a:t> </a:t>
                      </a:r>
                      <a:endParaRPr sz="1400" u="none" cap="none" strike="noStrike"/>
                    </a:p>
                    <a:p>
                      <a:pPr indent="-171450" lvl="0" marL="171450" marR="0" rtl="0" algn="l">
                        <a:lnSpc>
                          <a:spcPct val="107000"/>
                        </a:lnSpc>
                        <a:spcBef>
                          <a:spcPts val="0"/>
                        </a:spcBef>
                        <a:spcAft>
                          <a:spcPts val="0"/>
                        </a:spcAft>
                        <a:buClr>
                          <a:schemeClr val="dk1"/>
                        </a:buClr>
                        <a:buSzPts val="1050"/>
                        <a:buFont typeface="Noto Sans Symbols"/>
                        <a:buChar char="❑"/>
                      </a:pPr>
                      <a:r>
                        <a:rPr lang="en-GB" sz="1050" u="none" cap="none" strike="noStrike">
                          <a:latin typeface="Calibri"/>
                          <a:ea typeface="Calibri"/>
                          <a:cs typeface="Calibri"/>
                          <a:sym typeface="Calibri"/>
                        </a:rPr>
                        <a:t>It  eventually led to the creation of the organisation known as the United Nations.</a:t>
                      </a:r>
                      <a:endParaRPr sz="1050" u="none" cap="none" strike="noStrike">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aphicFrame>
        <p:nvGraphicFramePr>
          <p:cNvPr id="106" name="Google Shape;106;p2"/>
          <p:cNvGraphicFramePr/>
          <p:nvPr/>
        </p:nvGraphicFramePr>
        <p:xfrm>
          <a:off x="3675647" y="1288732"/>
          <a:ext cx="3000000" cy="3000000"/>
        </p:xfrm>
        <a:graphic>
          <a:graphicData uri="http://schemas.openxmlformats.org/drawingml/2006/table">
            <a:tbl>
              <a:tblPr bandRow="1" firstRow="1">
                <a:noFill/>
                <a:tableStyleId>{2F7C1B6B-8B0F-4DEF-B2AA-12008CCB82C3}</a:tableStyleId>
              </a:tblPr>
              <a:tblGrid>
                <a:gridCol w="3167725"/>
              </a:tblGrid>
              <a:tr h="31480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rgbClr val="000000"/>
                          </a:solidFill>
                        </a:rPr>
                        <a:t>2. Yalta Conference (Feb 1945)</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r>
              <a:tr h="308925">
                <a:tc>
                  <a:txBody>
                    <a:bodyPr/>
                    <a:lstStyle/>
                    <a:p>
                      <a:pPr indent="0" lvl="0" marL="0" marR="0" rtl="0" algn="l">
                        <a:lnSpc>
                          <a:spcPct val="100000"/>
                        </a:lnSpc>
                        <a:spcBef>
                          <a:spcPts val="0"/>
                        </a:spcBef>
                        <a:spcAft>
                          <a:spcPts val="0"/>
                        </a:spcAft>
                        <a:buClr>
                          <a:srgbClr val="000000"/>
                        </a:buClr>
                        <a:buSzPts val="1200"/>
                        <a:buFont typeface="Calibri"/>
                        <a:buNone/>
                      </a:pPr>
                      <a:r>
                        <a:rPr b="1" lang="en-GB" sz="1200" u="none" cap="none" strike="noStrike">
                          <a:solidFill>
                            <a:srgbClr val="000000"/>
                          </a:solidFill>
                        </a:rPr>
                        <a:t>Leaders: </a:t>
                      </a:r>
                      <a:r>
                        <a:rPr lang="en-GB" sz="1200" u="none" cap="none" strike="noStrike">
                          <a:solidFill>
                            <a:srgbClr val="000000"/>
                          </a:solidFill>
                        </a:rPr>
                        <a:t>Churchill, Roosevelt, Stalin.</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21125">
                <a:tc>
                  <a:txBody>
                    <a:bodyPr/>
                    <a:lstStyle/>
                    <a:p>
                      <a:pPr indent="-171450" lvl="0" marL="171450" marR="0" rtl="0" algn="l">
                        <a:lnSpc>
                          <a:spcPct val="107000"/>
                        </a:lnSpc>
                        <a:spcBef>
                          <a:spcPts val="0"/>
                        </a:spcBef>
                        <a:spcAft>
                          <a:spcPts val="0"/>
                        </a:spcAft>
                        <a:buClr>
                          <a:schemeClr val="dk1"/>
                        </a:buClr>
                        <a:buSzPts val="1050"/>
                        <a:buFont typeface="Arial"/>
                        <a:buChar char="•"/>
                      </a:pPr>
                      <a:r>
                        <a:rPr b="1" lang="en-GB" sz="1050" u="none" cap="none" strike="noStrike">
                          <a:latin typeface="Calibri"/>
                          <a:ea typeface="Calibri"/>
                          <a:cs typeface="Calibri"/>
                          <a:sym typeface="Calibri"/>
                        </a:rPr>
                        <a:t>POLITICAL CONSEQUENCE</a:t>
                      </a:r>
                      <a:r>
                        <a:rPr lang="en-GB" sz="1050" u="none" cap="none" strike="noStrike">
                          <a:latin typeface="Calibri"/>
                          <a:ea typeface="Calibri"/>
                          <a:cs typeface="Calibri"/>
                          <a:sym typeface="Calibri"/>
                        </a:rPr>
                        <a:t> = </a:t>
                      </a:r>
                      <a:r>
                        <a:rPr b="1" lang="en-GB" sz="1050" u="none" cap="none" strike="noStrike">
                          <a:solidFill>
                            <a:srgbClr val="FF0000"/>
                          </a:solidFill>
                          <a:latin typeface="Calibri"/>
                          <a:ea typeface="Calibri"/>
                          <a:cs typeface="Calibri"/>
                          <a:sym typeface="Calibri"/>
                        </a:rPr>
                        <a:t>Churchill was isolated</a:t>
                      </a:r>
                      <a:endParaRPr sz="1050" u="none" cap="none" strike="noStrike">
                        <a:latin typeface="Calibri"/>
                        <a:ea typeface="Calibri"/>
                        <a:cs typeface="Calibri"/>
                        <a:sym typeface="Calibri"/>
                      </a:endParaRPr>
                    </a:p>
                    <a:p>
                      <a:pPr indent="0" lvl="0" marL="0" marR="0" rtl="0" algn="l">
                        <a:lnSpc>
                          <a:spcPct val="107000"/>
                        </a:lnSpc>
                        <a:spcBef>
                          <a:spcPts val="0"/>
                        </a:spcBef>
                        <a:spcAft>
                          <a:spcPts val="0"/>
                        </a:spcAft>
                        <a:buClr>
                          <a:schemeClr val="dk1"/>
                        </a:buClr>
                        <a:buSzPts val="1050"/>
                        <a:buFont typeface="Arial"/>
                        <a:buNone/>
                      </a:pPr>
                      <a:r>
                        <a:rPr lang="en-GB" sz="1050" u="none" cap="none" strike="noStrike">
                          <a:latin typeface="Calibri"/>
                          <a:ea typeface="Calibri"/>
                          <a:cs typeface="Calibri"/>
                          <a:sym typeface="Calibri"/>
                        </a:rPr>
                        <a:t>Churchill </a:t>
                      </a:r>
                      <a:r>
                        <a:rPr lang="en-GB" sz="1050" u="none" cap="none" strike="noStrike">
                          <a:solidFill>
                            <a:schemeClr val="dk1"/>
                          </a:solidFill>
                          <a:latin typeface="Calibri"/>
                          <a:ea typeface="Calibri"/>
                          <a:cs typeface="Calibri"/>
                          <a:sym typeface="Calibri"/>
                        </a:rPr>
                        <a:t>felt </a:t>
                      </a:r>
                      <a:r>
                        <a:rPr b="1" lang="en-GB" sz="1050" u="none" cap="none" strike="noStrike">
                          <a:solidFill>
                            <a:schemeClr val="dk1"/>
                          </a:solidFill>
                          <a:latin typeface="Calibri"/>
                          <a:ea typeface="Calibri"/>
                          <a:cs typeface="Calibri"/>
                          <a:sym typeface="Calibri"/>
                        </a:rPr>
                        <a:t>isolated</a:t>
                      </a:r>
                      <a:r>
                        <a:rPr lang="en-GB" sz="1050" u="none" cap="none" strike="noStrike">
                          <a:solidFill>
                            <a:schemeClr val="dk1"/>
                          </a:solidFill>
                          <a:latin typeface="Calibri"/>
                          <a:ea typeface="Calibri"/>
                          <a:cs typeface="Calibri"/>
                          <a:sym typeface="Calibri"/>
                        </a:rPr>
                        <a:t>  and powerless </a:t>
                      </a:r>
                      <a:r>
                        <a:rPr lang="en-GB" sz="1050" u="none" cap="none" strike="noStrike">
                          <a:latin typeface="Calibri"/>
                          <a:ea typeface="Calibri"/>
                          <a:cs typeface="Calibri"/>
                          <a:sym typeface="Calibri"/>
                        </a:rPr>
                        <a:t>after Stalin and Roosevelt got on well &amp; made most of the agreements.</a:t>
                      </a:r>
                      <a:endParaRPr sz="1050" u="none" cap="none" strike="noStrike">
                        <a:latin typeface="Calibri"/>
                        <a:ea typeface="Calibri"/>
                        <a:cs typeface="Calibri"/>
                        <a:sym typeface="Calibri"/>
                      </a:endParaRPr>
                    </a:p>
                    <a:p>
                      <a:pPr indent="-171450" lvl="0" marL="171450" marR="0" rtl="0" algn="l">
                        <a:lnSpc>
                          <a:spcPct val="107000"/>
                        </a:lnSpc>
                        <a:spcBef>
                          <a:spcPts val="0"/>
                        </a:spcBef>
                        <a:spcAft>
                          <a:spcPts val="0"/>
                        </a:spcAft>
                        <a:buClr>
                          <a:schemeClr val="dk1"/>
                        </a:buClr>
                        <a:buSzPts val="1050"/>
                        <a:buFont typeface="Arial"/>
                        <a:buChar char="•"/>
                      </a:pPr>
                      <a:r>
                        <a:rPr b="1" lang="en-GB" sz="1050" u="none" cap="none" strike="noStrike">
                          <a:latin typeface="Calibri"/>
                          <a:ea typeface="Calibri"/>
                          <a:cs typeface="Calibri"/>
                          <a:sym typeface="Calibri"/>
                        </a:rPr>
                        <a:t>TERRITORIAL CONSEQUENCE</a:t>
                      </a:r>
                      <a:r>
                        <a:rPr lang="en-GB" sz="1050" u="none" cap="none" strike="noStrike">
                          <a:latin typeface="Calibri"/>
                          <a:ea typeface="Calibri"/>
                          <a:cs typeface="Calibri"/>
                          <a:sym typeface="Calibri"/>
                        </a:rPr>
                        <a:t> = </a:t>
                      </a:r>
                      <a:r>
                        <a:rPr b="1" lang="en-GB" sz="1050" u="none" cap="none" strike="noStrike">
                          <a:solidFill>
                            <a:srgbClr val="FF0000"/>
                          </a:solidFill>
                          <a:latin typeface="Calibri"/>
                          <a:ea typeface="Calibri"/>
                          <a:cs typeface="Calibri"/>
                          <a:sym typeface="Calibri"/>
                        </a:rPr>
                        <a:t>Germany divided</a:t>
                      </a:r>
                      <a:endParaRPr sz="1050" u="none" cap="none" strike="noStrike">
                        <a:latin typeface="Calibri"/>
                        <a:ea typeface="Calibri"/>
                        <a:cs typeface="Calibri"/>
                        <a:sym typeface="Calibri"/>
                      </a:endParaRPr>
                    </a:p>
                    <a:p>
                      <a:pPr indent="0" lvl="0" marL="0" marR="0" rtl="0" algn="l">
                        <a:lnSpc>
                          <a:spcPct val="107000"/>
                        </a:lnSpc>
                        <a:spcBef>
                          <a:spcPts val="0"/>
                        </a:spcBef>
                        <a:spcAft>
                          <a:spcPts val="0"/>
                        </a:spcAft>
                        <a:buClr>
                          <a:schemeClr val="dk1"/>
                        </a:buClr>
                        <a:buSzPts val="1050"/>
                        <a:buFont typeface="Arial"/>
                        <a:buNone/>
                      </a:pPr>
                      <a:r>
                        <a:rPr lang="en-GB" sz="1050" u="none" cap="none" strike="noStrike">
                          <a:latin typeface="Calibri"/>
                          <a:ea typeface="Calibri"/>
                          <a:cs typeface="Calibri"/>
                          <a:sym typeface="Calibri"/>
                        </a:rPr>
                        <a:t>It was agreed that Germany would be divided into </a:t>
                      </a:r>
                      <a:r>
                        <a:rPr b="1" lang="en-GB" sz="1050" u="none" cap="none" strike="noStrike">
                          <a:latin typeface="Calibri"/>
                          <a:ea typeface="Calibri"/>
                          <a:cs typeface="Calibri"/>
                          <a:sym typeface="Calibri"/>
                        </a:rPr>
                        <a:t>4 zones</a:t>
                      </a:r>
                      <a:r>
                        <a:rPr lang="en-GB" sz="1050" u="none" cap="none" strike="noStrike">
                          <a:latin typeface="Calibri"/>
                          <a:ea typeface="Calibri"/>
                          <a:cs typeface="Calibri"/>
                          <a:sym typeface="Calibri"/>
                        </a:rPr>
                        <a:t> which would be controlled by Britain, France, USA &amp; Russia. This, to prevent more conflict.</a:t>
                      </a:r>
                      <a:endParaRPr sz="1050" u="none" cap="none" strike="noStrike">
                        <a:latin typeface="Calibri"/>
                        <a:ea typeface="Calibri"/>
                        <a:cs typeface="Calibri"/>
                        <a:sym typeface="Calibri"/>
                      </a:endParaRPr>
                    </a:p>
                    <a:p>
                      <a:pPr indent="-171450" lvl="0" marL="171450" marR="0" rtl="0" algn="l">
                        <a:lnSpc>
                          <a:spcPct val="107000"/>
                        </a:lnSpc>
                        <a:spcBef>
                          <a:spcPts val="0"/>
                        </a:spcBef>
                        <a:spcAft>
                          <a:spcPts val="0"/>
                        </a:spcAft>
                        <a:buClr>
                          <a:schemeClr val="dk1"/>
                        </a:buClr>
                        <a:buSzPts val="1050"/>
                        <a:buFont typeface="Arial"/>
                        <a:buChar char="•"/>
                      </a:pPr>
                      <a:r>
                        <a:rPr b="1" lang="en-GB" sz="1050" u="none" cap="none" strike="noStrike">
                          <a:latin typeface="Calibri"/>
                          <a:ea typeface="Calibri"/>
                          <a:cs typeface="Calibri"/>
                          <a:sym typeface="Calibri"/>
                        </a:rPr>
                        <a:t>TERRITORIAL CONSEQUENCE </a:t>
                      </a:r>
                      <a:r>
                        <a:rPr lang="en-GB" sz="1050" u="none" cap="none" strike="noStrike">
                          <a:latin typeface="Calibri"/>
                          <a:ea typeface="Calibri"/>
                          <a:cs typeface="Calibri"/>
                          <a:sym typeface="Calibri"/>
                        </a:rPr>
                        <a:t>= </a:t>
                      </a:r>
                      <a:r>
                        <a:rPr b="1" lang="en-GB" sz="1050" u="none" cap="none" strike="noStrike">
                          <a:solidFill>
                            <a:srgbClr val="FF0000"/>
                          </a:solidFill>
                          <a:latin typeface="Calibri"/>
                          <a:ea typeface="Calibri"/>
                          <a:cs typeface="Calibri"/>
                          <a:sym typeface="Calibri"/>
                        </a:rPr>
                        <a:t>Berlin was divided </a:t>
                      </a:r>
                      <a:endParaRPr sz="1050" u="none" cap="none" strike="noStrike">
                        <a:latin typeface="Calibri"/>
                        <a:ea typeface="Calibri"/>
                        <a:cs typeface="Calibri"/>
                        <a:sym typeface="Calibri"/>
                      </a:endParaRPr>
                    </a:p>
                    <a:p>
                      <a:pPr indent="0" lvl="0" marL="0" marR="0" rtl="0" algn="l">
                        <a:lnSpc>
                          <a:spcPct val="107000"/>
                        </a:lnSpc>
                        <a:spcBef>
                          <a:spcPts val="0"/>
                        </a:spcBef>
                        <a:spcAft>
                          <a:spcPts val="0"/>
                        </a:spcAft>
                        <a:buClr>
                          <a:schemeClr val="dk1"/>
                        </a:buClr>
                        <a:buSzPts val="1050"/>
                        <a:buFont typeface="Arial"/>
                        <a:buNone/>
                      </a:pPr>
                      <a:r>
                        <a:rPr lang="en-GB" sz="1050" u="none" cap="none" strike="noStrike">
                          <a:latin typeface="Calibri"/>
                          <a:ea typeface="Calibri"/>
                          <a:cs typeface="Calibri"/>
                          <a:sym typeface="Calibri"/>
                        </a:rPr>
                        <a:t>The capital of Germany, Berlin would be divided in </a:t>
                      </a:r>
                      <a:r>
                        <a:rPr b="1" lang="en-GB" sz="1050" u="none" cap="none" strike="noStrike">
                          <a:latin typeface="Calibri"/>
                          <a:ea typeface="Calibri"/>
                          <a:cs typeface="Calibri"/>
                          <a:sym typeface="Calibri"/>
                        </a:rPr>
                        <a:t>4 zones</a:t>
                      </a:r>
                      <a:r>
                        <a:rPr lang="en-GB" sz="1050" u="none" cap="none" strike="noStrike">
                          <a:latin typeface="Calibri"/>
                          <a:ea typeface="Calibri"/>
                          <a:cs typeface="Calibri"/>
                          <a:sym typeface="Calibri"/>
                        </a:rPr>
                        <a:t>. Each to be governed as they wished.</a:t>
                      </a:r>
                      <a:endParaRPr sz="1050" u="none" cap="none" strike="noStrike">
                        <a:latin typeface="Calibri"/>
                        <a:ea typeface="Calibri"/>
                        <a:cs typeface="Calibri"/>
                        <a:sym typeface="Calibri"/>
                      </a:endParaRPr>
                    </a:p>
                    <a:p>
                      <a:pPr indent="-171450" lvl="0" marL="171450" marR="0" rtl="0" algn="l">
                        <a:lnSpc>
                          <a:spcPct val="107000"/>
                        </a:lnSpc>
                        <a:spcBef>
                          <a:spcPts val="0"/>
                        </a:spcBef>
                        <a:spcAft>
                          <a:spcPts val="0"/>
                        </a:spcAft>
                        <a:buClr>
                          <a:schemeClr val="dk1"/>
                        </a:buClr>
                        <a:buSzPts val="1050"/>
                        <a:buFont typeface="Arial"/>
                        <a:buChar char="•"/>
                      </a:pPr>
                      <a:r>
                        <a:rPr b="1" lang="en-GB" sz="1050" u="none" cap="none" strike="noStrike">
                          <a:latin typeface="Calibri"/>
                          <a:ea typeface="Calibri"/>
                          <a:cs typeface="Calibri"/>
                          <a:sym typeface="Calibri"/>
                        </a:rPr>
                        <a:t>ECONOMIC CONSEQUENCE</a:t>
                      </a:r>
                      <a:r>
                        <a:rPr lang="en-GB" sz="1050" u="none" cap="none" strike="noStrike">
                          <a:latin typeface="Calibri"/>
                          <a:ea typeface="Calibri"/>
                          <a:cs typeface="Calibri"/>
                          <a:sym typeface="Calibri"/>
                        </a:rPr>
                        <a:t> = </a:t>
                      </a:r>
                      <a:r>
                        <a:rPr b="1" lang="en-GB" sz="1050" u="none" cap="none" strike="noStrike">
                          <a:solidFill>
                            <a:srgbClr val="FF0000"/>
                          </a:solidFill>
                          <a:latin typeface="Calibri"/>
                          <a:ea typeface="Calibri"/>
                          <a:cs typeface="Calibri"/>
                          <a:sym typeface="Calibri"/>
                        </a:rPr>
                        <a:t>Reparation payments</a:t>
                      </a:r>
                      <a:endParaRPr sz="1050" u="none" cap="none" strike="noStrike">
                        <a:latin typeface="Calibri"/>
                        <a:ea typeface="Calibri"/>
                        <a:cs typeface="Calibri"/>
                        <a:sym typeface="Calibri"/>
                      </a:endParaRPr>
                    </a:p>
                    <a:p>
                      <a:pPr indent="0" lvl="0" marL="0" marR="0" rtl="0" algn="l">
                        <a:lnSpc>
                          <a:spcPct val="107000"/>
                        </a:lnSpc>
                        <a:spcBef>
                          <a:spcPts val="0"/>
                        </a:spcBef>
                        <a:spcAft>
                          <a:spcPts val="0"/>
                        </a:spcAft>
                        <a:buClr>
                          <a:schemeClr val="dk1"/>
                        </a:buClr>
                        <a:buSzPts val="1050"/>
                        <a:buFont typeface="Arial"/>
                        <a:buNone/>
                      </a:pPr>
                      <a:r>
                        <a:rPr lang="en-GB" sz="1050" u="none" cap="none" strike="noStrike">
                          <a:latin typeface="Calibri"/>
                          <a:ea typeface="Calibri"/>
                          <a:cs typeface="Calibri"/>
                          <a:sym typeface="Calibri"/>
                        </a:rPr>
                        <a:t>Germany should pay $20 million in reparations.  Half would go to the Soviet Union.</a:t>
                      </a:r>
                      <a:endParaRPr sz="1050" u="none" cap="none" strike="noStrike">
                        <a:latin typeface="Calibri"/>
                        <a:ea typeface="Calibri"/>
                        <a:cs typeface="Calibri"/>
                        <a:sym typeface="Calibri"/>
                      </a:endParaRPr>
                    </a:p>
                    <a:p>
                      <a:pPr indent="-171450" lvl="0" marL="171450" marR="0" rtl="0" algn="l">
                        <a:lnSpc>
                          <a:spcPct val="107000"/>
                        </a:lnSpc>
                        <a:spcBef>
                          <a:spcPts val="0"/>
                        </a:spcBef>
                        <a:spcAft>
                          <a:spcPts val="0"/>
                        </a:spcAft>
                        <a:buClr>
                          <a:schemeClr val="dk1"/>
                        </a:buClr>
                        <a:buSzPts val="1050"/>
                        <a:buFont typeface="Arial"/>
                        <a:buChar char="•"/>
                      </a:pPr>
                      <a:r>
                        <a:rPr b="1" lang="en-GB" sz="1050" u="none" cap="none" strike="noStrike">
                          <a:latin typeface="Calibri"/>
                          <a:ea typeface="Calibri"/>
                          <a:cs typeface="Calibri"/>
                          <a:sym typeface="Calibri"/>
                        </a:rPr>
                        <a:t>POLITICAL CONSEQUENCE</a:t>
                      </a:r>
                      <a:r>
                        <a:rPr lang="en-GB" sz="1050" u="none" cap="none" strike="noStrike">
                          <a:latin typeface="Calibri"/>
                          <a:ea typeface="Calibri"/>
                          <a:cs typeface="Calibri"/>
                          <a:sym typeface="Calibri"/>
                        </a:rPr>
                        <a:t> = </a:t>
                      </a:r>
                      <a:r>
                        <a:rPr b="1" lang="en-GB" sz="1050" u="none" cap="none" strike="noStrike">
                          <a:solidFill>
                            <a:srgbClr val="FF0000"/>
                          </a:solidFill>
                          <a:latin typeface="Calibri"/>
                          <a:ea typeface="Calibri"/>
                          <a:cs typeface="Calibri"/>
                          <a:sym typeface="Calibri"/>
                        </a:rPr>
                        <a:t>Soviet Influence:</a:t>
                      </a:r>
                      <a:endParaRPr sz="1050" u="none" cap="none" strike="noStrike">
                        <a:latin typeface="Calibri"/>
                        <a:ea typeface="Calibri"/>
                        <a:cs typeface="Calibri"/>
                        <a:sym typeface="Calibri"/>
                      </a:endParaRPr>
                    </a:p>
                    <a:p>
                      <a:pPr indent="0" lvl="0" marL="0" marR="0" rtl="0" algn="l">
                        <a:lnSpc>
                          <a:spcPct val="107000"/>
                        </a:lnSpc>
                        <a:spcBef>
                          <a:spcPts val="0"/>
                        </a:spcBef>
                        <a:spcAft>
                          <a:spcPts val="0"/>
                        </a:spcAft>
                        <a:buClr>
                          <a:schemeClr val="dk1"/>
                        </a:buClr>
                        <a:buSzPts val="1050"/>
                        <a:buFont typeface="Arial"/>
                        <a:buNone/>
                      </a:pPr>
                      <a:r>
                        <a:rPr lang="en-GB" sz="1050" u="none" cap="none" strike="noStrike">
                          <a:latin typeface="Calibri"/>
                          <a:ea typeface="Calibri"/>
                          <a:cs typeface="Calibri"/>
                          <a:sym typeface="Calibri"/>
                        </a:rPr>
                        <a:t>That east Europe was looked after by Russia in their ‘</a:t>
                      </a:r>
                      <a:r>
                        <a:rPr b="1" lang="en-GB" sz="1050" u="none" cap="none" strike="noStrike">
                          <a:latin typeface="Calibri"/>
                          <a:ea typeface="Calibri"/>
                          <a:cs typeface="Calibri"/>
                          <a:sym typeface="Calibri"/>
                        </a:rPr>
                        <a:t>Soviet Sphere of Influence</a:t>
                      </a:r>
                      <a:r>
                        <a:rPr lang="en-GB" sz="1050" u="none" cap="none" strike="noStrike">
                          <a:latin typeface="Calibri"/>
                          <a:ea typeface="Calibri"/>
                          <a:cs typeface="Calibri"/>
                          <a:sym typeface="Calibri"/>
                        </a:rPr>
                        <a:t>’. There would be elections. </a:t>
                      </a:r>
                      <a:endParaRPr sz="1050" u="none" cap="none" strike="noStrike">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945525">
                <a:tc>
                  <a:txBody>
                    <a:bodyPr/>
                    <a:lstStyle/>
                    <a:p>
                      <a:pPr indent="0" lvl="0" marL="0" marR="0" rtl="0" algn="l">
                        <a:lnSpc>
                          <a:spcPct val="107000"/>
                        </a:lnSpc>
                        <a:spcBef>
                          <a:spcPts val="0"/>
                        </a:spcBef>
                        <a:spcAft>
                          <a:spcPts val="0"/>
                        </a:spcAft>
                        <a:buClr>
                          <a:srgbClr val="000000"/>
                        </a:buClr>
                        <a:buSzPts val="1100"/>
                        <a:buFont typeface="Arial"/>
                        <a:buNone/>
                      </a:pPr>
                      <a:r>
                        <a:rPr b="1" lang="en-GB" sz="1100" u="none" cap="none" strike="noStrike">
                          <a:latin typeface="Calibri"/>
                          <a:ea typeface="Calibri"/>
                          <a:cs typeface="Calibri"/>
                          <a:sym typeface="Calibri"/>
                        </a:rPr>
                        <a:t>Overall Verdict</a:t>
                      </a:r>
                      <a:endParaRPr sz="1400" u="none" cap="none" strike="noStrike"/>
                    </a:p>
                    <a:p>
                      <a:pPr indent="-171450" lvl="0" marL="171450" marR="0" rtl="0" algn="l">
                        <a:lnSpc>
                          <a:spcPct val="107000"/>
                        </a:lnSpc>
                        <a:spcBef>
                          <a:spcPts val="0"/>
                        </a:spcBef>
                        <a:spcAft>
                          <a:spcPts val="0"/>
                        </a:spcAft>
                        <a:buClr>
                          <a:schemeClr val="dk1"/>
                        </a:buClr>
                        <a:buSzPts val="1050"/>
                        <a:buFont typeface="Noto Sans Symbols"/>
                        <a:buChar char="❑"/>
                      </a:pPr>
                      <a:r>
                        <a:rPr b="0" lang="en-GB" sz="1050" u="none" cap="none" strike="noStrike">
                          <a:latin typeface="Calibri"/>
                          <a:ea typeface="Calibri"/>
                          <a:cs typeface="Calibri"/>
                          <a:sym typeface="Calibri"/>
                        </a:rPr>
                        <a:t>There were disagreements with Russia about how much Germany should pay for their reparations.  </a:t>
                      </a:r>
                      <a:endParaRPr sz="1400" u="none" cap="none" strike="noStrike"/>
                    </a:p>
                    <a:p>
                      <a:pPr indent="-171450" lvl="0" marL="171450" marR="0" rtl="0" algn="l">
                        <a:lnSpc>
                          <a:spcPct val="107000"/>
                        </a:lnSpc>
                        <a:spcBef>
                          <a:spcPts val="0"/>
                        </a:spcBef>
                        <a:spcAft>
                          <a:spcPts val="0"/>
                        </a:spcAft>
                        <a:buClr>
                          <a:schemeClr val="dk1"/>
                        </a:buClr>
                        <a:buSzPts val="1050"/>
                        <a:buFont typeface="Noto Sans Symbols"/>
                        <a:buChar char="❑"/>
                      </a:pPr>
                      <a:r>
                        <a:rPr b="0" lang="en-GB" sz="1050" u="none" cap="none" strike="noStrike">
                          <a:latin typeface="Calibri"/>
                          <a:ea typeface="Calibri"/>
                          <a:cs typeface="Calibri"/>
                          <a:sym typeface="Calibri"/>
                        </a:rPr>
                        <a:t>Stalin also wanted more land from Germany in the east and was not happy with the small zone they were given.  </a:t>
                      </a:r>
                      <a:endParaRPr sz="1400" u="none" cap="none" strike="noStrike"/>
                    </a:p>
                    <a:p>
                      <a:pPr indent="-171450" lvl="0" marL="171450" marR="0" rtl="0" algn="l">
                        <a:lnSpc>
                          <a:spcPct val="107000"/>
                        </a:lnSpc>
                        <a:spcBef>
                          <a:spcPts val="0"/>
                        </a:spcBef>
                        <a:spcAft>
                          <a:spcPts val="0"/>
                        </a:spcAft>
                        <a:buClr>
                          <a:schemeClr val="dk1"/>
                        </a:buClr>
                        <a:buSzPts val="1050"/>
                        <a:buFont typeface="Noto Sans Symbols"/>
                        <a:buChar char="❑"/>
                      </a:pPr>
                      <a:r>
                        <a:rPr b="0" lang="en-GB" sz="1050" u="none" cap="none" strike="noStrike">
                          <a:latin typeface="Calibri"/>
                          <a:ea typeface="Calibri"/>
                          <a:cs typeface="Calibri"/>
                          <a:sym typeface="Calibri"/>
                        </a:rPr>
                        <a:t>Russia were not happy that there would be elections in each country to vote for new leaders.  Stalin just wanted to rule them as a dictatorship. </a:t>
                      </a:r>
                      <a:endParaRPr sz="1400" u="none" cap="none" strike="noStrike"/>
                    </a:p>
                    <a:p>
                      <a:pPr indent="-171450" lvl="0" marL="171450" marR="0" rtl="0" algn="l">
                        <a:lnSpc>
                          <a:spcPct val="107000"/>
                        </a:lnSpc>
                        <a:spcBef>
                          <a:spcPts val="0"/>
                        </a:spcBef>
                        <a:spcAft>
                          <a:spcPts val="0"/>
                        </a:spcAft>
                        <a:buClr>
                          <a:schemeClr val="dk1"/>
                        </a:buClr>
                        <a:buSzPts val="1050"/>
                        <a:buFont typeface="Noto Sans Symbols"/>
                        <a:buChar char="❑"/>
                      </a:pPr>
                      <a:r>
                        <a:rPr lang="en-GB" sz="1050" u="none" cap="none" strike="noStrike">
                          <a:latin typeface="Calibri"/>
                          <a:ea typeface="Calibri"/>
                          <a:cs typeface="Calibri"/>
                          <a:sym typeface="Calibri"/>
                        </a:rPr>
                        <a:t>They met in an area of Russia called ‘</a:t>
                      </a:r>
                      <a:r>
                        <a:rPr b="1" lang="en-GB" sz="1050" u="none" cap="none" strike="noStrike">
                          <a:latin typeface="Calibri"/>
                          <a:ea typeface="Calibri"/>
                          <a:cs typeface="Calibri"/>
                          <a:sym typeface="Calibri"/>
                        </a:rPr>
                        <a:t>Yalta</a:t>
                      </a:r>
                      <a:r>
                        <a:rPr lang="en-GB" sz="1050" u="none" cap="none" strike="noStrike">
                          <a:latin typeface="Calibri"/>
                          <a:ea typeface="Calibri"/>
                          <a:cs typeface="Calibri"/>
                          <a:sym typeface="Calibri"/>
                        </a:rPr>
                        <a:t>’. Meeting here was important for the status of Russia.</a:t>
                      </a:r>
                      <a:endParaRPr sz="1050" u="none" cap="none" strike="noStrike">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aphicFrame>
        <p:nvGraphicFramePr>
          <p:cNvPr id="107" name="Google Shape;107;p2"/>
          <p:cNvGraphicFramePr/>
          <p:nvPr/>
        </p:nvGraphicFramePr>
        <p:xfrm>
          <a:off x="6948049" y="1288732"/>
          <a:ext cx="3000000" cy="3000000"/>
        </p:xfrm>
        <a:graphic>
          <a:graphicData uri="http://schemas.openxmlformats.org/drawingml/2006/table">
            <a:tbl>
              <a:tblPr bandRow="1" firstRow="1">
                <a:noFill/>
                <a:tableStyleId>{2F7C1B6B-8B0F-4DEF-B2AA-12008CCB82C3}</a:tableStyleId>
              </a:tblPr>
              <a:tblGrid>
                <a:gridCol w="5138075"/>
              </a:tblGrid>
              <a:tr h="307975">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rgbClr val="000000"/>
                          </a:solidFill>
                        </a:rPr>
                        <a:t>3. Potsdam Conference (Jul 1945)</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r>
              <a:tr h="302225">
                <a:tc>
                  <a:txBody>
                    <a:bodyPr/>
                    <a:lstStyle/>
                    <a:p>
                      <a:pPr indent="0" lvl="0" marL="0" marR="0" rtl="0" algn="l">
                        <a:lnSpc>
                          <a:spcPct val="100000"/>
                        </a:lnSpc>
                        <a:spcBef>
                          <a:spcPts val="0"/>
                        </a:spcBef>
                        <a:spcAft>
                          <a:spcPts val="0"/>
                        </a:spcAft>
                        <a:buClr>
                          <a:srgbClr val="000000"/>
                        </a:buClr>
                        <a:buSzPts val="1200"/>
                        <a:buFont typeface="Calibri"/>
                        <a:buNone/>
                      </a:pPr>
                      <a:r>
                        <a:rPr b="1" lang="en-GB" sz="1200" u="none" cap="none" strike="noStrike">
                          <a:solidFill>
                            <a:srgbClr val="000000"/>
                          </a:solidFill>
                        </a:rPr>
                        <a:t>Leaders: </a:t>
                      </a:r>
                      <a:r>
                        <a:rPr lang="en-GB" sz="1200" u="none" cap="none" strike="noStrike">
                          <a:solidFill>
                            <a:srgbClr val="000000"/>
                          </a:solidFill>
                        </a:rPr>
                        <a:t>Atlee, Truman, Stalin.</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628975">
                <a:tc>
                  <a:txBody>
                    <a:bodyPr/>
                    <a:lstStyle/>
                    <a:p>
                      <a:pPr indent="0" lvl="0" marL="0" marR="0" rtl="0" algn="l">
                        <a:lnSpc>
                          <a:spcPct val="107000"/>
                        </a:lnSpc>
                        <a:spcBef>
                          <a:spcPts val="0"/>
                        </a:spcBef>
                        <a:spcAft>
                          <a:spcPts val="0"/>
                        </a:spcAft>
                        <a:buClr>
                          <a:schemeClr val="dk1"/>
                        </a:buClr>
                        <a:buSzPts val="1000"/>
                        <a:buFont typeface="Calibri"/>
                        <a:buNone/>
                      </a:pPr>
                      <a:r>
                        <a:rPr lang="en-GB" sz="1000" u="none" cap="none" strike="noStrike">
                          <a:latin typeface="Calibri"/>
                          <a:ea typeface="Calibri"/>
                          <a:cs typeface="Calibri"/>
                          <a:sym typeface="Calibri"/>
                        </a:rPr>
                        <a:t>Winston Churchill was defeated in the next General Election in England and replaced with </a:t>
                      </a:r>
                      <a:r>
                        <a:rPr b="1" lang="en-GB" sz="1000" u="none" cap="none" strike="noStrike">
                          <a:solidFill>
                            <a:schemeClr val="dk1"/>
                          </a:solidFill>
                          <a:latin typeface="Calibri"/>
                          <a:ea typeface="Calibri"/>
                          <a:cs typeface="Calibri"/>
                          <a:sym typeface="Calibri"/>
                        </a:rPr>
                        <a:t>Clement </a:t>
                      </a:r>
                      <a:r>
                        <a:rPr b="1" lang="en-GB" sz="1000"/>
                        <a:t>Attlee</a:t>
                      </a:r>
                      <a:r>
                        <a:rPr lang="en-GB" sz="1000" u="none" cap="none" strike="noStrike">
                          <a:solidFill>
                            <a:schemeClr val="dk1"/>
                          </a:solidFill>
                          <a:latin typeface="Calibri"/>
                          <a:ea typeface="Calibri"/>
                          <a:cs typeface="Calibri"/>
                          <a:sym typeface="Calibri"/>
                        </a:rPr>
                        <a:t>.  </a:t>
                      </a:r>
                      <a:r>
                        <a:rPr lang="en-GB" sz="1000" u="none" cap="none" strike="noStrike">
                          <a:latin typeface="Calibri"/>
                          <a:ea typeface="Calibri"/>
                          <a:cs typeface="Calibri"/>
                          <a:sym typeface="Calibri"/>
                        </a:rPr>
                        <a:t>Roosevelt was also replaced by </a:t>
                      </a:r>
                      <a:r>
                        <a:rPr b="1" lang="en-GB" sz="1000" u="none" cap="none" strike="noStrike">
                          <a:latin typeface="Calibri"/>
                          <a:ea typeface="Calibri"/>
                          <a:cs typeface="Calibri"/>
                          <a:sym typeface="Calibri"/>
                        </a:rPr>
                        <a:t>Truman</a:t>
                      </a:r>
                      <a:r>
                        <a:rPr lang="en-GB" sz="1000" u="none" cap="none" strike="noStrike">
                          <a:latin typeface="Calibri"/>
                          <a:ea typeface="Calibri"/>
                          <a:cs typeface="Calibri"/>
                          <a:sym typeface="Calibri"/>
                        </a:rPr>
                        <a:t>. This was a </a:t>
                      </a:r>
                      <a:r>
                        <a:rPr b="1" lang="en-GB" sz="1000" u="none" cap="none" strike="noStrike">
                          <a:solidFill>
                            <a:srgbClr val="FF0000"/>
                          </a:solidFill>
                          <a:latin typeface="Calibri"/>
                          <a:ea typeface="Calibri"/>
                          <a:cs typeface="Calibri"/>
                          <a:sym typeface="Calibri"/>
                        </a:rPr>
                        <a:t>major change. </a:t>
                      </a:r>
                      <a:endParaRPr sz="1400" u="none" cap="none" strike="noStrike"/>
                    </a:p>
                    <a:p>
                      <a:pPr indent="-171450" lvl="0" marL="171450" marR="0" rtl="0" algn="l">
                        <a:lnSpc>
                          <a:spcPct val="107000"/>
                        </a:lnSpc>
                        <a:spcBef>
                          <a:spcPts val="0"/>
                        </a:spcBef>
                        <a:spcAft>
                          <a:spcPts val="0"/>
                        </a:spcAft>
                        <a:buClr>
                          <a:schemeClr val="dk1"/>
                        </a:buClr>
                        <a:buSzPts val="1000"/>
                        <a:buFont typeface="Arial"/>
                        <a:buChar char="•"/>
                      </a:pPr>
                      <a:r>
                        <a:rPr b="1" lang="en-GB" sz="1000" u="none" cap="none" strike="noStrike">
                          <a:latin typeface="Calibri"/>
                          <a:ea typeface="Calibri"/>
                          <a:cs typeface="Calibri"/>
                          <a:sym typeface="Calibri"/>
                        </a:rPr>
                        <a:t>TERRITORIAL CONSEQUENCE:</a:t>
                      </a:r>
                      <a:r>
                        <a:rPr lang="en-GB"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p>
                      <a:pPr indent="0" lvl="0" marL="0" marR="0" rtl="0" algn="l">
                        <a:lnSpc>
                          <a:spcPct val="107000"/>
                        </a:lnSpc>
                        <a:spcBef>
                          <a:spcPts val="0"/>
                        </a:spcBef>
                        <a:spcAft>
                          <a:spcPts val="0"/>
                        </a:spcAft>
                        <a:buClr>
                          <a:schemeClr val="dk1"/>
                        </a:buClr>
                        <a:buSzPts val="1000"/>
                        <a:buFont typeface="Arial"/>
                        <a:buNone/>
                      </a:pPr>
                      <a:r>
                        <a:rPr lang="en-GB" sz="1000" u="none" cap="none" strike="noStrike">
                          <a:latin typeface="Calibri"/>
                          <a:ea typeface="Calibri"/>
                          <a:cs typeface="Calibri"/>
                          <a:sym typeface="Calibri"/>
                        </a:rPr>
                        <a:t>The Soviet troops had defeated Germany and </a:t>
                      </a:r>
                      <a:r>
                        <a:rPr b="1" lang="en-GB" sz="1000" u="none" cap="none" strike="noStrike">
                          <a:latin typeface="Calibri"/>
                          <a:ea typeface="Calibri"/>
                          <a:cs typeface="Calibri"/>
                          <a:sym typeface="Calibri"/>
                        </a:rPr>
                        <a:t>NOT</a:t>
                      </a:r>
                      <a:r>
                        <a:rPr lang="en-GB" sz="1000" u="none" cap="none" strike="noStrike">
                          <a:latin typeface="Calibri"/>
                          <a:ea typeface="Calibri"/>
                          <a:cs typeface="Calibri"/>
                          <a:sym typeface="Calibri"/>
                        </a:rPr>
                        <a:t> taken away their troops from Eastern Europe.  This proved they wanted to stay.</a:t>
                      </a:r>
                      <a:endParaRPr sz="1000" u="none" cap="none" strike="noStrike">
                        <a:latin typeface="Calibri"/>
                        <a:ea typeface="Calibri"/>
                        <a:cs typeface="Calibri"/>
                        <a:sym typeface="Calibri"/>
                      </a:endParaRPr>
                    </a:p>
                    <a:p>
                      <a:pPr indent="-171450" lvl="0" marL="171450" marR="0" rtl="0" algn="l">
                        <a:lnSpc>
                          <a:spcPct val="107000"/>
                        </a:lnSpc>
                        <a:spcBef>
                          <a:spcPts val="0"/>
                        </a:spcBef>
                        <a:spcAft>
                          <a:spcPts val="0"/>
                        </a:spcAft>
                        <a:buClr>
                          <a:schemeClr val="dk1"/>
                        </a:buClr>
                        <a:buSzPts val="1000"/>
                        <a:buFont typeface="Arial"/>
                        <a:buChar char="•"/>
                      </a:pPr>
                      <a:r>
                        <a:rPr b="1" lang="en-GB" sz="1000" u="none" cap="none" strike="noStrike">
                          <a:latin typeface="Calibri"/>
                          <a:ea typeface="Calibri"/>
                          <a:cs typeface="Calibri"/>
                          <a:sym typeface="Calibri"/>
                        </a:rPr>
                        <a:t>POLITICAL CONSEQUENCE:</a:t>
                      </a:r>
                      <a:r>
                        <a:rPr lang="en-GB"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p>
                      <a:pPr indent="0" lvl="0" marL="0" marR="0" rtl="0" algn="l">
                        <a:lnSpc>
                          <a:spcPct val="107000"/>
                        </a:lnSpc>
                        <a:spcBef>
                          <a:spcPts val="0"/>
                        </a:spcBef>
                        <a:spcAft>
                          <a:spcPts val="0"/>
                        </a:spcAft>
                        <a:buClr>
                          <a:schemeClr val="dk1"/>
                        </a:buClr>
                        <a:buSzPts val="1000"/>
                        <a:buFont typeface="Arial"/>
                        <a:buNone/>
                      </a:pPr>
                      <a:r>
                        <a:rPr lang="en-GB" sz="1000" u="none" cap="none" strike="noStrike">
                          <a:latin typeface="Calibri"/>
                          <a:ea typeface="Calibri"/>
                          <a:cs typeface="Calibri"/>
                          <a:sym typeface="Calibri"/>
                        </a:rPr>
                        <a:t>Stalin set up a </a:t>
                      </a:r>
                      <a:r>
                        <a:rPr b="1" lang="en-GB" sz="1000" u="none" cap="none" strike="noStrike">
                          <a:solidFill>
                            <a:srgbClr val="FF0000"/>
                          </a:solidFill>
                          <a:latin typeface="Calibri"/>
                          <a:ea typeface="Calibri"/>
                          <a:cs typeface="Calibri"/>
                          <a:sym typeface="Calibri"/>
                        </a:rPr>
                        <a:t>Communist government in Poland</a:t>
                      </a:r>
                      <a:r>
                        <a:rPr lang="en-GB" sz="1000" u="none" cap="none" strike="noStrike">
                          <a:latin typeface="Calibri"/>
                          <a:ea typeface="Calibri"/>
                          <a:cs typeface="Calibri"/>
                          <a:sym typeface="Calibri"/>
                        </a:rPr>
                        <a:t>. He had previously promised not to do this. </a:t>
                      </a:r>
                      <a:endParaRPr sz="1400" u="none" cap="none" strike="noStrike"/>
                    </a:p>
                    <a:p>
                      <a:pPr indent="-171450" lvl="0" marL="171450" marR="0" rtl="0" algn="l">
                        <a:lnSpc>
                          <a:spcPct val="107000"/>
                        </a:lnSpc>
                        <a:spcBef>
                          <a:spcPts val="0"/>
                        </a:spcBef>
                        <a:spcAft>
                          <a:spcPts val="0"/>
                        </a:spcAft>
                        <a:buClr>
                          <a:schemeClr val="dk1"/>
                        </a:buClr>
                        <a:buSzPts val="1000"/>
                        <a:buFont typeface="Arial"/>
                        <a:buChar char="•"/>
                      </a:pPr>
                      <a:r>
                        <a:rPr b="1" lang="en-GB" sz="1000" u="none" cap="none" strike="noStrike">
                          <a:latin typeface="Calibri"/>
                          <a:ea typeface="Calibri"/>
                          <a:cs typeface="Calibri"/>
                          <a:sym typeface="Calibri"/>
                        </a:rPr>
                        <a:t>MILITARY CONSEQUENCE:</a:t>
                      </a:r>
                      <a:r>
                        <a:rPr lang="en-GB"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p>
                      <a:pPr indent="0" lvl="0" marL="0" marR="0" rtl="0" algn="l">
                        <a:lnSpc>
                          <a:spcPct val="107000"/>
                        </a:lnSpc>
                        <a:spcBef>
                          <a:spcPts val="0"/>
                        </a:spcBef>
                        <a:spcAft>
                          <a:spcPts val="0"/>
                        </a:spcAft>
                        <a:buClr>
                          <a:schemeClr val="dk1"/>
                        </a:buClr>
                        <a:buSzPts val="1000"/>
                        <a:buFont typeface="Arial"/>
                        <a:buNone/>
                      </a:pPr>
                      <a:r>
                        <a:rPr lang="en-GB" sz="1000" u="none" cap="none" strike="noStrike">
                          <a:latin typeface="Calibri"/>
                          <a:ea typeface="Calibri"/>
                          <a:cs typeface="Calibri"/>
                          <a:sym typeface="Calibri"/>
                        </a:rPr>
                        <a:t>Stalin refused to cut down and </a:t>
                      </a:r>
                      <a:r>
                        <a:rPr lang="en-GB" sz="1000" u="none" cap="none" strike="noStrike">
                          <a:solidFill>
                            <a:schemeClr val="dk1"/>
                          </a:solidFill>
                          <a:latin typeface="Calibri"/>
                          <a:ea typeface="Calibri"/>
                          <a:cs typeface="Calibri"/>
                          <a:sym typeface="Calibri"/>
                        </a:rPr>
                        <a:t>‘</a:t>
                      </a:r>
                      <a:r>
                        <a:rPr b="1" lang="en-GB" sz="1000" u="none" cap="none" strike="noStrike">
                          <a:solidFill>
                            <a:schemeClr val="dk1"/>
                          </a:solidFill>
                          <a:latin typeface="Calibri"/>
                          <a:ea typeface="Calibri"/>
                          <a:cs typeface="Calibri"/>
                          <a:sym typeface="Calibri"/>
                        </a:rPr>
                        <a:t>demilitarise</a:t>
                      </a:r>
                      <a:r>
                        <a:rPr lang="en-GB" sz="1000" u="none" cap="none" strike="noStrike">
                          <a:solidFill>
                            <a:schemeClr val="dk1"/>
                          </a:solidFill>
                          <a:latin typeface="Calibri"/>
                          <a:ea typeface="Calibri"/>
                          <a:cs typeface="Calibri"/>
                          <a:sym typeface="Calibri"/>
                        </a:rPr>
                        <a:t>’ </a:t>
                      </a:r>
                      <a:r>
                        <a:rPr lang="en-GB" sz="1000" u="none" cap="none" strike="noStrike">
                          <a:latin typeface="Calibri"/>
                          <a:ea typeface="Calibri"/>
                          <a:cs typeface="Calibri"/>
                          <a:sym typeface="Calibri"/>
                        </a:rPr>
                        <a:t>his Soviet army at a time when America and Britain reduced their army after the war. Germany would be demilitarised completely. </a:t>
                      </a:r>
                      <a:endParaRPr sz="1000" u="none" cap="none" strike="noStrike">
                        <a:latin typeface="Calibri"/>
                        <a:ea typeface="Calibri"/>
                        <a:cs typeface="Calibri"/>
                        <a:sym typeface="Calibri"/>
                      </a:endParaRPr>
                    </a:p>
                    <a:p>
                      <a:pPr indent="-171450" lvl="0" marL="171450" marR="0" rtl="0" algn="l">
                        <a:lnSpc>
                          <a:spcPct val="107000"/>
                        </a:lnSpc>
                        <a:spcBef>
                          <a:spcPts val="0"/>
                        </a:spcBef>
                        <a:spcAft>
                          <a:spcPts val="0"/>
                        </a:spcAft>
                        <a:buClr>
                          <a:schemeClr val="dk1"/>
                        </a:buClr>
                        <a:buSzPts val="1000"/>
                        <a:buFont typeface="Arial"/>
                        <a:buChar char="•"/>
                      </a:pPr>
                      <a:r>
                        <a:rPr b="1" lang="en-GB" sz="1000" u="none" cap="none" strike="noStrike">
                          <a:latin typeface="Calibri"/>
                          <a:ea typeface="Calibri"/>
                          <a:cs typeface="Calibri"/>
                          <a:sym typeface="Calibri"/>
                        </a:rPr>
                        <a:t>INTERNATIONAL RELATIONSHIP CONSEQUENCE:</a:t>
                      </a:r>
                      <a:r>
                        <a:rPr lang="en-GB"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p>
                      <a:pPr indent="0" lvl="0" marL="0" marR="0" rtl="0" algn="l">
                        <a:lnSpc>
                          <a:spcPct val="107000"/>
                        </a:lnSpc>
                        <a:spcBef>
                          <a:spcPts val="0"/>
                        </a:spcBef>
                        <a:spcAft>
                          <a:spcPts val="0"/>
                        </a:spcAft>
                        <a:buClr>
                          <a:schemeClr val="dk1"/>
                        </a:buClr>
                        <a:buSzPts val="1000"/>
                        <a:buFont typeface="Arial"/>
                        <a:buNone/>
                      </a:pPr>
                      <a:r>
                        <a:rPr lang="en-GB" sz="1000" u="none" cap="none" strike="noStrike">
                          <a:latin typeface="Calibri"/>
                          <a:ea typeface="Calibri"/>
                          <a:cs typeface="Calibri"/>
                          <a:sym typeface="Calibri"/>
                        </a:rPr>
                        <a:t>Stalin had got on well with Roosevelt but the next President, </a:t>
                      </a:r>
                      <a:r>
                        <a:rPr b="1" lang="en-GB" sz="1000" u="none" cap="none" strike="noStrike">
                          <a:solidFill>
                            <a:srgbClr val="FF0000"/>
                          </a:solidFill>
                          <a:latin typeface="Calibri"/>
                          <a:ea typeface="Calibri"/>
                          <a:cs typeface="Calibri"/>
                          <a:sym typeface="Calibri"/>
                        </a:rPr>
                        <a:t>Harry Truman</a:t>
                      </a:r>
                      <a:r>
                        <a:rPr lang="en-GB" sz="1000" u="none" cap="none" strike="noStrike">
                          <a:solidFill>
                            <a:srgbClr val="FF0000"/>
                          </a:solidFill>
                          <a:latin typeface="Calibri"/>
                          <a:ea typeface="Calibri"/>
                          <a:cs typeface="Calibri"/>
                          <a:sym typeface="Calibri"/>
                        </a:rPr>
                        <a:t> </a:t>
                      </a:r>
                      <a:r>
                        <a:rPr lang="en-GB" sz="1000" u="none" cap="none" strike="noStrike">
                          <a:latin typeface="Calibri"/>
                          <a:ea typeface="Calibri"/>
                          <a:cs typeface="Calibri"/>
                          <a:sym typeface="Calibri"/>
                        </a:rPr>
                        <a:t>did not trust Stalin and their relationship suffered.  Truman wanted to stand up to Stalin more. </a:t>
                      </a:r>
                      <a:endParaRPr sz="1000" u="none" cap="none" strike="noStrike">
                        <a:latin typeface="Calibri"/>
                        <a:ea typeface="Calibri"/>
                        <a:cs typeface="Calibri"/>
                        <a:sym typeface="Calibri"/>
                      </a:endParaRPr>
                    </a:p>
                    <a:p>
                      <a:pPr indent="-171450" lvl="0" marL="171450" marR="0" rtl="0" algn="l">
                        <a:lnSpc>
                          <a:spcPct val="107000"/>
                        </a:lnSpc>
                        <a:spcBef>
                          <a:spcPts val="0"/>
                        </a:spcBef>
                        <a:spcAft>
                          <a:spcPts val="0"/>
                        </a:spcAft>
                        <a:buClr>
                          <a:schemeClr val="dk1"/>
                        </a:buClr>
                        <a:buSzPts val="1000"/>
                        <a:buFont typeface="Arial"/>
                        <a:buChar char="•"/>
                      </a:pPr>
                      <a:r>
                        <a:rPr b="1" lang="en-GB" sz="1000" u="none" cap="none" strike="noStrike">
                          <a:latin typeface="Calibri"/>
                          <a:ea typeface="Calibri"/>
                          <a:cs typeface="Calibri"/>
                          <a:sym typeface="Calibri"/>
                        </a:rPr>
                        <a:t>TECHNOLOGICAL CONSEQUENCE:</a:t>
                      </a:r>
                      <a:r>
                        <a:rPr lang="en-GB"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p>
                      <a:pPr indent="0" lvl="0" marL="0" marR="0" rtl="0" algn="l">
                        <a:lnSpc>
                          <a:spcPct val="107000"/>
                        </a:lnSpc>
                        <a:spcBef>
                          <a:spcPts val="0"/>
                        </a:spcBef>
                        <a:spcAft>
                          <a:spcPts val="0"/>
                        </a:spcAft>
                        <a:buClr>
                          <a:schemeClr val="dk1"/>
                        </a:buClr>
                        <a:buSzPts val="1000"/>
                        <a:buFont typeface="Arial"/>
                        <a:buNone/>
                      </a:pPr>
                      <a:r>
                        <a:rPr lang="en-GB" sz="1000" u="none" cap="none" strike="noStrike">
                          <a:latin typeface="Calibri"/>
                          <a:ea typeface="Calibri"/>
                          <a:cs typeface="Calibri"/>
                          <a:sym typeface="Calibri"/>
                        </a:rPr>
                        <a:t>The Americans had tested another </a:t>
                      </a:r>
                      <a:r>
                        <a:rPr b="1" lang="en-GB" sz="1000" u="none" cap="none" strike="noStrike">
                          <a:solidFill>
                            <a:srgbClr val="FF0000"/>
                          </a:solidFill>
                          <a:latin typeface="Calibri"/>
                          <a:ea typeface="Calibri"/>
                          <a:cs typeface="Calibri"/>
                          <a:sym typeface="Calibri"/>
                        </a:rPr>
                        <a:t>atomic bomb</a:t>
                      </a:r>
                      <a:r>
                        <a:rPr lang="en-GB" sz="1000" u="none" cap="none" strike="noStrike">
                          <a:solidFill>
                            <a:srgbClr val="FF0000"/>
                          </a:solidFill>
                          <a:latin typeface="Calibri"/>
                          <a:ea typeface="Calibri"/>
                          <a:cs typeface="Calibri"/>
                          <a:sym typeface="Calibri"/>
                        </a:rPr>
                        <a:t> </a:t>
                      </a:r>
                      <a:r>
                        <a:rPr lang="en-GB" sz="1000" u="none" cap="none" strike="noStrike">
                          <a:latin typeface="Calibri"/>
                          <a:ea typeface="Calibri"/>
                          <a:cs typeface="Calibri"/>
                          <a:sym typeface="Calibri"/>
                        </a:rPr>
                        <a:t>in the USA.  Stalin was furious that he had not been told about this and that he was not involved in the testing of a nuclear bomb.  </a:t>
                      </a:r>
                      <a:endParaRPr sz="1000" u="none" cap="none" strike="noStrike">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151175">
                <a:tc>
                  <a:txBody>
                    <a:bodyPr/>
                    <a:lstStyle/>
                    <a:p>
                      <a:pPr indent="0" lvl="0" marL="0" marR="0" rtl="0" algn="l">
                        <a:lnSpc>
                          <a:spcPct val="107000"/>
                        </a:lnSpc>
                        <a:spcBef>
                          <a:spcPts val="0"/>
                        </a:spcBef>
                        <a:spcAft>
                          <a:spcPts val="0"/>
                        </a:spcAft>
                        <a:buClr>
                          <a:schemeClr val="dk1"/>
                        </a:buClr>
                        <a:buSzPts val="1100"/>
                        <a:buFont typeface="Noto Sans Symbols"/>
                        <a:buNone/>
                      </a:pPr>
                      <a:r>
                        <a:rPr b="1" lang="en-GB" sz="1100" u="none" cap="none" strike="noStrike">
                          <a:latin typeface="Calibri"/>
                          <a:ea typeface="Calibri"/>
                          <a:cs typeface="Calibri"/>
                          <a:sym typeface="Calibri"/>
                        </a:rPr>
                        <a:t>Overall Verdict</a:t>
                      </a:r>
                      <a:endParaRPr sz="1400" u="none" cap="none" strike="noStrike"/>
                    </a:p>
                    <a:p>
                      <a:pPr indent="-171450" lvl="0" marL="171450" marR="0" rtl="0" algn="l">
                        <a:lnSpc>
                          <a:spcPct val="107000"/>
                        </a:lnSpc>
                        <a:spcBef>
                          <a:spcPts val="0"/>
                        </a:spcBef>
                        <a:spcAft>
                          <a:spcPts val="0"/>
                        </a:spcAft>
                        <a:buClr>
                          <a:schemeClr val="dk1"/>
                        </a:buClr>
                        <a:buSzPts val="1000"/>
                        <a:buFont typeface="Noto Sans Symbols"/>
                        <a:buChar char="❑"/>
                      </a:pPr>
                      <a:r>
                        <a:rPr lang="en-GB" sz="1000" u="none" cap="none" strike="noStrike">
                          <a:latin typeface="Calibri"/>
                          <a:ea typeface="Calibri"/>
                          <a:cs typeface="Calibri"/>
                          <a:sym typeface="Calibri"/>
                        </a:rPr>
                        <a:t>There were lots of important issues that the Grand Alliance could not agree on.  The two new leaders, </a:t>
                      </a:r>
                      <a:r>
                        <a:rPr b="1" lang="en-GB" sz="1000" u="none" cap="none" strike="noStrike">
                          <a:latin typeface="Calibri"/>
                          <a:ea typeface="Calibri"/>
                          <a:cs typeface="Calibri"/>
                          <a:sym typeface="Calibri"/>
                        </a:rPr>
                        <a:t>Atlee</a:t>
                      </a:r>
                      <a:r>
                        <a:rPr lang="en-GB" sz="1000" u="none" cap="none" strike="noStrike">
                          <a:latin typeface="Calibri"/>
                          <a:ea typeface="Calibri"/>
                          <a:cs typeface="Calibri"/>
                          <a:sym typeface="Calibri"/>
                        </a:rPr>
                        <a:t> and </a:t>
                      </a:r>
                      <a:r>
                        <a:rPr b="1" lang="en-GB" sz="1000" u="none" cap="none" strike="noStrike">
                          <a:latin typeface="Calibri"/>
                          <a:ea typeface="Calibri"/>
                          <a:cs typeface="Calibri"/>
                          <a:sym typeface="Calibri"/>
                        </a:rPr>
                        <a:t>Truman</a:t>
                      </a:r>
                      <a:r>
                        <a:rPr lang="en-GB" sz="1000" u="none" cap="none" strike="noStrike">
                          <a:latin typeface="Calibri"/>
                          <a:ea typeface="Calibri"/>
                          <a:cs typeface="Calibri"/>
                          <a:sym typeface="Calibri"/>
                        </a:rPr>
                        <a:t> were not experienced and struggled to negotiate with Stalin. </a:t>
                      </a:r>
                      <a:endParaRPr sz="1400" u="none" cap="none" strike="noStrike"/>
                    </a:p>
                    <a:p>
                      <a:pPr indent="-171450" lvl="0" marL="171450" marR="0" rtl="0" algn="l">
                        <a:lnSpc>
                          <a:spcPct val="107000"/>
                        </a:lnSpc>
                        <a:spcBef>
                          <a:spcPts val="0"/>
                        </a:spcBef>
                        <a:spcAft>
                          <a:spcPts val="0"/>
                        </a:spcAft>
                        <a:buClr>
                          <a:schemeClr val="dk1"/>
                        </a:buClr>
                        <a:buSzPts val="1000"/>
                        <a:buFont typeface="Noto Sans Symbols"/>
                        <a:buChar char="❑"/>
                      </a:pPr>
                      <a:r>
                        <a:rPr lang="en-GB" sz="1000" u="none" cap="none" strike="noStrike">
                          <a:latin typeface="Calibri"/>
                          <a:ea typeface="Calibri"/>
                          <a:cs typeface="Calibri"/>
                          <a:sym typeface="Calibri"/>
                        </a:rPr>
                        <a:t>Stalin did not want democratic elections in the countries freed from the Nazis, he wanted them under Soviet control.  This angered Truman who from then on began a ‘</a:t>
                      </a:r>
                      <a:r>
                        <a:rPr b="1" lang="en-GB" sz="1000" u="none" cap="none" strike="noStrike">
                          <a:solidFill>
                            <a:srgbClr val="FF0000"/>
                          </a:solidFill>
                          <a:latin typeface="Calibri"/>
                          <a:ea typeface="Calibri"/>
                          <a:cs typeface="Calibri"/>
                          <a:sym typeface="Calibri"/>
                        </a:rPr>
                        <a:t>get tough</a:t>
                      </a:r>
                      <a:r>
                        <a:rPr lang="en-GB" sz="1000" u="none" cap="none" strike="noStrike">
                          <a:latin typeface="Calibri"/>
                          <a:ea typeface="Calibri"/>
                          <a:cs typeface="Calibri"/>
                          <a:sym typeface="Calibri"/>
                        </a:rPr>
                        <a:t>’ policy against Stalin and the Soviet Union. </a:t>
                      </a:r>
                      <a:endParaRPr sz="1400" u="none" cap="none" strike="noStrike"/>
                    </a:p>
                    <a:p>
                      <a:pPr indent="-171450" lvl="0" marL="171450" marR="0" rtl="0" algn="l">
                        <a:lnSpc>
                          <a:spcPct val="107000"/>
                        </a:lnSpc>
                        <a:spcBef>
                          <a:spcPts val="0"/>
                        </a:spcBef>
                        <a:spcAft>
                          <a:spcPts val="0"/>
                        </a:spcAft>
                        <a:buClr>
                          <a:schemeClr val="dk1"/>
                        </a:buClr>
                        <a:buSzPts val="1000"/>
                        <a:buFont typeface="Noto Sans Symbols"/>
                        <a:buChar char="❑"/>
                      </a:pPr>
                      <a:r>
                        <a:rPr lang="en-GB" sz="1000" u="none" cap="none" strike="noStrike">
                          <a:latin typeface="Calibri"/>
                          <a:ea typeface="Calibri"/>
                          <a:cs typeface="Calibri"/>
                          <a:sym typeface="Calibri"/>
                        </a:rPr>
                        <a:t>Truman saw Russia’s ‘Red Army’ as a threat to peace.  Truman was not able to challenge Russia too much however as this might cause yet another conflict.</a:t>
                      </a:r>
                      <a:endParaRPr sz="1400" u="none" cap="none" strike="noStrike"/>
                    </a:p>
                    <a:p>
                      <a:pPr indent="0" lvl="0" marL="0" marR="0" rtl="0" algn="l">
                        <a:lnSpc>
                          <a:spcPct val="107000"/>
                        </a:lnSpc>
                        <a:spcBef>
                          <a:spcPts val="0"/>
                        </a:spcBef>
                        <a:spcAft>
                          <a:spcPts val="0"/>
                        </a:spcAft>
                        <a:buClr>
                          <a:schemeClr val="dk1"/>
                        </a:buClr>
                        <a:buSzPts val="1000"/>
                        <a:buFont typeface="Noto Sans Symbols"/>
                        <a:buNone/>
                      </a:pPr>
                      <a:r>
                        <a:t/>
                      </a:r>
                      <a:endParaRPr sz="1000" u="none" cap="none" strike="noStrike">
                        <a:latin typeface="Calibri"/>
                        <a:ea typeface="Calibri"/>
                        <a:cs typeface="Calibri"/>
                        <a:sym typeface="Calibri"/>
                      </a:endParaRPr>
                    </a:p>
                    <a:p>
                      <a:pPr indent="0" lvl="0" marL="0" marR="0" rtl="0" algn="ctr">
                        <a:lnSpc>
                          <a:spcPct val="107000"/>
                        </a:lnSpc>
                        <a:spcBef>
                          <a:spcPts val="0"/>
                        </a:spcBef>
                        <a:spcAft>
                          <a:spcPts val="0"/>
                        </a:spcAft>
                        <a:buClr>
                          <a:schemeClr val="dk1"/>
                        </a:buClr>
                        <a:buSzPts val="1000"/>
                        <a:buFont typeface="Noto Sans Symbols"/>
                        <a:buNone/>
                      </a:pPr>
                      <a:r>
                        <a:rPr b="1" lang="en-GB" sz="1000" u="none" cap="none" strike="noStrike">
                          <a:latin typeface="Calibri"/>
                          <a:ea typeface="Calibri"/>
                          <a:cs typeface="Calibri"/>
                          <a:sym typeface="Calibri"/>
                        </a:rPr>
                        <a:t>A CLEAR DIFFERENCE BETWEEN CAPITALIMS AND COMMUNISM:</a:t>
                      </a:r>
                      <a:endParaRPr sz="1000" u="none" cap="none" strike="noStrike">
                        <a:latin typeface="Calibri"/>
                        <a:ea typeface="Calibri"/>
                        <a:cs typeface="Calibri"/>
                        <a:sym typeface="Calibri"/>
                      </a:endParaRPr>
                    </a:p>
                    <a:p>
                      <a:pPr indent="0" lvl="0" marL="0" marR="0" rtl="0" algn="l">
                        <a:lnSpc>
                          <a:spcPct val="107000"/>
                        </a:lnSpc>
                        <a:spcBef>
                          <a:spcPts val="0"/>
                        </a:spcBef>
                        <a:spcAft>
                          <a:spcPts val="0"/>
                        </a:spcAft>
                        <a:buClr>
                          <a:schemeClr val="dk1"/>
                        </a:buClr>
                        <a:buSzPts val="1000"/>
                        <a:buFont typeface="Noto Sans Symbols"/>
                        <a:buNone/>
                      </a:pPr>
                      <a:r>
                        <a:rPr lang="en-GB" sz="1000" u="none" cap="none" strike="noStrike">
                          <a:latin typeface="Calibri"/>
                          <a:ea typeface="Calibri"/>
                          <a:cs typeface="Calibri"/>
                          <a:sym typeface="Calibri"/>
                        </a:rPr>
                        <a:t>Most of all, it highlighted the </a:t>
                      </a:r>
                      <a:r>
                        <a:rPr b="1" lang="en-GB" sz="1000" u="none" cap="none" strike="noStrike">
                          <a:latin typeface="Calibri"/>
                          <a:ea typeface="Calibri"/>
                          <a:cs typeface="Calibri"/>
                          <a:sym typeface="Calibri"/>
                        </a:rPr>
                        <a:t>differences</a:t>
                      </a:r>
                      <a:r>
                        <a:rPr lang="en-GB" sz="1000" u="none" cap="none" strike="noStrike">
                          <a:latin typeface="Calibri"/>
                          <a:ea typeface="Calibri"/>
                          <a:cs typeface="Calibri"/>
                          <a:sym typeface="Calibri"/>
                        </a:rPr>
                        <a:t> between the leaders in their beliefs about how to run a country.  The differences between Capitalism and Communism were clear for the leaders and the world to see.</a:t>
                      </a:r>
                      <a:endParaRPr sz="1000" u="none" cap="none" strike="noStrike">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19"/>
          <p:cNvSpPr/>
          <p:nvPr/>
        </p:nvSpPr>
        <p:spPr>
          <a:xfrm>
            <a:off x="4970040" y="1321069"/>
            <a:ext cx="7131600" cy="5462400"/>
          </a:xfrm>
          <a:prstGeom prst="rect">
            <a:avLst/>
          </a:prstGeom>
          <a:solidFill>
            <a:srgbClr val="D8E2F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6" name="Google Shape;536;p19"/>
          <p:cNvSpPr txBox="1"/>
          <p:nvPr/>
        </p:nvSpPr>
        <p:spPr>
          <a:xfrm>
            <a:off x="82197" y="489102"/>
            <a:ext cx="9264900" cy="769500"/>
          </a:xfrm>
          <a:prstGeom prst="rect">
            <a:avLst/>
          </a:prstGeom>
          <a:solidFill>
            <a:srgbClr val="FFF2CC"/>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The Background: </a:t>
            </a:r>
            <a:r>
              <a:rPr b="0" i="0" lang="en-GB" sz="1100" u="none" cap="none" strike="noStrike">
                <a:solidFill>
                  <a:schemeClr val="dk1"/>
                </a:solidFill>
                <a:latin typeface="Calibri"/>
                <a:ea typeface="Calibri"/>
                <a:cs typeface="Calibri"/>
                <a:sym typeface="Calibri"/>
              </a:rPr>
              <a:t>The Berlin Wall had been ordered by Soviet leader Khrushchev in </a:t>
            </a:r>
            <a:r>
              <a:rPr b="1" i="0" lang="en-GB" sz="1100" u="none" cap="none" strike="noStrike">
                <a:solidFill>
                  <a:schemeClr val="dk1"/>
                </a:solidFill>
                <a:latin typeface="Calibri"/>
                <a:ea typeface="Calibri"/>
                <a:cs typeface="Calibri"/>
                <a:sym typeface="Calibri"/>
              </a:rPr>
              <a:t>1961</a:t>
            </a:r>
            <a:r>
              <a:rPr b="0" i="0" lang="en-GB" sz="1100" u="none" cap="none" strike="noStrike">
                <a:solidFill>
                  <a:schemeClr val="dk1"/>
                </a:solidFill>
                <a:latin typeface="Calibri"/>
                <a:ea typeface="Calibri"/>
                <a:cs typeface="Calibri"/>
                <a:sym typeface="Calibri"/>
              </a:rPr>
              <a:t> to prevent thousands of skilled workers were leaving the poor living conditions of the Soviet Union to live in the West.  The Berlin Wall was the strongest visible symbol of the Cold War divide between the East and West, Capitalism and Communism and the USA and the Soviet Union.  Soviet leader Mikhail Gorbachev finally allowed the border at the Berlin Wall to be opened on the 9</a:t>
            </a:r>
            <a:r>
              <a:rPr b="0" baseline="30000" i="0" lang="en-GB" sz="1100" u="none" cap="none" strike="noStrike">
                <a:solidFill>
                  <a:schemeClr val="dk1"/>
                </a:solidFill>
                <a:latin typeface="Calibri"/>
                <a:ea typeface="Calibri"/>
                <a:cs typeface="Calibri"/>
                <a:sym typeface="Calibri"/>
              </a:rPr>
              <a:t>th</a:t>
            </a:r>
            <a:r>
              <a:rPr b="0" i="0" lang="en-GB" sz="1100" u="none" cap="none" strike="noStrike">
                <a:solidFill>
                  <a:schemeClr val="dk1"/>
                </a:solidFill>
                <a:latin typeface="Calibri"/>
                <a:ea typeface="Calibri"/>
                <a:cs typeface="Calibri"/>
                <a:sym typeface="Calibri"/>
              </a:rPr>
              <a:t> November, 1989.  It signified the end of Communist control in the Soviet Union and even brought the end to Gorbachev’s leadership of the Soviet Union.</a:t>
            </a:r>
            <a:endParaRPr b="0" i="0" sz="1400" u="none" cap="none" strike="noStrike">
              <a:solidFill>
                <a:srgbClr val="000000"/>
              </a:solidFill>
              <a:latin typeface="Arial"/>
              <a:ea typeface="Arial"/>
              <a:cs typeface="Arial"/>
              <a:sym typeface="Arial"/>
            </a:endParaRPr>
          </a:p>
        </p:txBody>
      </p:sp>
      <p:sp>
        <p:nvSpPr>
          <p:cNvPr id="537" name="Google Shape;537;p19"/>
          <p:cNvSpPr txBox="1"/>
          <p:nvPr/>
        </p:nvSpPr>
        <p:spPr>
          <a:xfrm>
            <a:off x="82199" y="72467"/>
            <a:ext cx="9264900" cy="369300"/>
          </a:xfrm>
          <a:prstGeom prst="rect">
            <a:avLst/>
          </a:pr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LESSON 18:</a:t>
            </a:r>
            <a:r>
              <a:rPr b="0" i="0" lang="en-GB" sz="1800" u="none" cap="none" strike="noStrike">
                <a:solidFill>
                  <a:schemeClr val="dk1"/>
                </a:solidFill>
                <a:latin typeface="Calibri"/>
                <a:ea typeface="Calibri"/>
                <a:cs typeface="Calibri"/>
                <a:sym typeface="Calibri"/>
              </a:rPr>
              <a:t> The significance &amp; consequences of the fall of the </a:t>
            </a:r>
            <a:r>
              <a:rPr b="1" i="0" lang="en-GB" sz="1800" u="none" cap="none" strike="noStrike">
                <a:solidFill>
                  <a:schemeClr val="dk1"/>
                </a:solidFill>
                <a:latin typeface="Calibri"/>
                <a:ea typeface="Calibri"/>
                <a:cs typeface="Calibri"/>
                <a:sym typeface="Calibri"/>
              </a:rPr>
              <a:t>Berlin Wall </a:t>
            </a:r>
            <a:r>
              <a:rPr b="0" i="0" lang="en-GB" sz="1800" u="none" cap="none" strike="noStrike">
                <a:solidFill>
                  <a:schemeClr val="dk1"/>
                </a:solidFill>
                <a:latin typeface="Calibri"/>
                <a:ea typeface="Calibri"/>
                <a:cs typeface="Calibri"/>
                <a:sym typeface="Calibri"/>
              </a:rPr>
              <a:t>(1989).</a:t>
            </a:r>
            <a:endParaRPr b="0" i="0" sz="1400" u="none" cap="none" strike="noStrike">
              <a:solidFill>
                <a:srgbClr val="000000"/>
              </a:solidFill>
              <a:latin typeface="Arial"/>
              <a:ea typeface="Arial"/>
              <a:cs typeface="Arial"/>
              <a:sym typeface="Arial"/>
            </a:endParaRPr>
          </a:p>
        </p:txBody>
      </p:sp>
      <p:sp>
        <p:nvSpPr>
          <p:cNvPr id="538" name="Google Shape;538;p19"/>
          <p:cNvSpPr txBox="1"/>
          <p:nvPr/>
        </p:nvSpPr>
        <p:spPr>
          <a:xfrm>
            <a:off x="2816120" y="1612865"/>
            <a:ext cx="2060700" cy="51717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Many citizens had been split up from their family and friends when the wall was built.  The fall of the wall meant that they could be reunited after 28 years.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There were scenes of great </a:t>
            </a:r>
            <a:r>
              <a:rPr b="1" i="0" lang="en-GB" sz="1100" u="none" cap="none" strike="noStrike">
                <a:solidFill>
                  <a:schemeClr val="dk1"/>
                </a:solidFill>
                <a:latin typeface="Calibri"/>
                <a:ea typeface="Calibri"/>
                <a:cs typeface="Calibri"/>
                <a:sym typeface="Calibri"/>
              </a:rPr>
              <a:t>emotion</a:t>
            </a:r>
            <a:r>
              <a:rPr b="0" i="0" lang="en-GB" sz="1100" u="none" cap="none" strike="noStrike">
                <a:solidFill>
                  <a:schemeClr val="dk1"/>
                </a:solidFill>
                <a:latin typeface="Calibri"/>
                <a:ea typeface="Calibri"/>
                <a:cs typeface="Calibri"/>
                <a:sym typeface="Calibri"/>
              </a:rPr>
              <a:t> and anger at the wall when they realised that the border crossing was open without the restriction of the East German and Soviet troops.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For days after, people travelled through to the ‘other side’ and even brought pick axes and hammers to break down the wall themselves.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The fall of the Berlin Wall was broadcast live on TV around the world.  TV images showed thousands of East Germans crossing over the West for the first time in 28 years.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The fall of the wall proved that Gorbachev was not willing to stop of challenge demonstrations/protests by the East German people.</a:t>
            </a:r>
            <a:endParaRPr b="0" i="0" sz="1400" u="none" cap="none" strike="noStrike">
              <a:solidFill>
                <a:srgbClr val="000000"/>
              </a:solidFill>
              <a:latin typeface="Arial"/>
              <a:ea typeface="Arial"/>
              <a:cs typeface="Arial"/>
              <a:sym typeface="Arial"/>
            </a:endParaRPr>
          </a:p>
        </p:txBody>
      </p:sp>
      <p:sp>
        <p:nvSpPr>
          <p:cNvPr id="539" name="Google Shape;539;p19"/>
          <p:cNvSpPr txBox="1"/>
          <p:nvPr/>
        </p:nvSpPr>
        <p:spPr>
          <a:xfrm>
            <a:off x="82197" y="1617149"/>
            <a:ext cx="2640600" cy="51717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82562" lvl="0" marL="182562" marR="0" rtl="0" algn="l">
              <a:lnSpc>
                <a:spcPct val="100000"/>
              </a:lnSpc>
              <a:spcBef>
                <a:spcPts val="0"/>
              </a:spcBef>
              <a:spcAft>
                <a:spcPts val="0"/>
              </a:spcAft>
              <a:buClr>
                <a:schemeClr val="dk1"/>
              </a:buClr>
              <a:buSzPts val="1100"/>
              <a:buFont typeface="Calibri"/>
              <a:buAutoNum type="arabicPeriod"/>
            </a:pPr>
            <a:r>
              <a:rPr b="0" i="0" lang="en-GB" sz="1100" u="none" cap="none" strike="noStrike">
                <a:solidFill>
                  <a:schemeClr val="dk1"/>
                </a:solidFill>
                <a:latin typeface="Calibri"/>
                <a:ea typeface="Calibri"/>
                <a:cs typeface="Calibri"/>
                <a:sym typeface="Calibri"/>
              </a:rPr>
              <a:t>Due to Gorbachev’s new way of thinking, East Germans had begun </a:t>
            </a:r>
            <a:r>
              <a:rPr b="1" i="0" lang="en-GB" sz="1100" u="none" cap="none" strike="noStrike">
                <a:solidFill>
                  <a:schemeClr val="dk1"/>
                </a:solidFill>
                <a:latin typeface="Calibri"/>
                <a:ea typeface="Calibri"/>
                <a:cs typeface="Calibri"/>
                <a:sym typeface="Calibri"/>
              </a:rPr>
              <a:t>travelling to the ‘West’ </a:t>
            </a:r>
            <a:r>
              <a:rPr b="0" i="0" lang="en-GB" sz="1100" u="none" cap="none" strike="noStrike">
                <a:solidFill>
                  <a:schemeClr val="dk1"/>
                </a:solidFill>
                <a:latin typeface="Calibri"/>
                <a:ea typeface="Calibri"/>
                <a:cs typeface="Calibri"/>
                <a:sym typeface="Calibri"/>
              </a:rPr>
              <a:t>through Austria.  Other </a:t>
            </a:r>
            <a:r>
              <a:rPr b="1" i="0" lang="en-GB" sz="1100" u="none" cap="none" strike="noStrike">
                <a:solidFill>
                  <a:schemeClr val="dk1"/>
                </a:solidFill>
                <a:latin typeface="Calibri"/>
                <a:ea typeface="Calibri"/>
                <a:cs typeface="Calibri"/>
                <a:sym typeface="Calibri"/>
              </a:rPr>
              <a:t>Eastern European countries </a:t>
            </a:r>
            <a:r>
              <a:rPr b="0" i="0" lang="en-GB" sz="1100" u="none" cap="none" strike="noStrike">
                <a:solidFill>
                  <a:schemeClr val="dk1"/>
                </a:solidFill>
                <a:latin typeface="Calibri"/>
                <a:ea typeface="Calibri"/>
                <a:cs typeface="Calibri"/>
                <a:sym typeface="Calibri"/>
              </a:rPr>
              <a:t>were starting to give more </a:t>
            </a:r>
            <a:r>
              <a:rPr b="1" i="0" lang="en-GB" sz="1100" u="none" cap="none" strike="noStrike">
                <a:solidFill>
                  <a:schemeClr val="dk1"/>
                </a:solidFill>
                <a:latin typeface="Calibri"/>
                <a:ea typeface="Calibri"/>
                <a:cs typeface="Calibri"/>
                <a:sym typeface="Calibri"/>
              </a:rPr>
              <a:t>freedom</a:t>
            </a:r>
            <a:r>
              <a:rPr b="0" i="0" lang="en-GB" sz="1100" u="none" cap="none" strike="noStrike">
                <a:solidFill>
                  <a:schemeClr val="dk1"/>
                </a:solidFill>
                <a:latin typeface="Calibri"/>
                <a:ea typeface="Calibri"/>
                <a:cs typeface="Calibri"/>
                <a:sym typeface="Calibri"/>
              </a:rPr>
              <a:t> to their people such as Poland, Hungary and Czechoslovakia.  Citizens started to cross the border to the West unchallenged by the Soviet Army.  </a:t>
            </a:r>
            <a:endParaRPr b="0" i="0" sz="1400" u="none" cap="none" strike="noStrike">
              <a:solidFill>
                <a:srgbClr val="000000"/>
              </a:solidFill>
              <a:latin typeface="Arial"/>
              <a:ea typeface="Arial"/>
              <a:cs typeface="Arial"/>
              <a:sym typeface="Arial"/>
            </a:endParaRPr>
          </a:p>
          <a:p>
            <a:pPr indent="-182562" lvl="0" marL="182562" marR="0" rtl="0" algn="l">
              <a:lnSpc>
                <a:spcPct val="100000"/>
              </a:lnSpc>
              <a:spcBef>
                <a:spcPts val="0"/>
              </a:spcBef>
              <a:spcAft>
                <a:spcPts val="0"/>
              </a:spcAft>
              <a:buClr>
                <a:schemeClr val="dk1"/>
              </a:buClr>
              <a:buSzPts val="1100"/>
              <a:buFont typeface="Calibri"/>
              <a:buAutoNum type="arabicPeriod"/>
            </a:pPr>
            <a:r>
              <a:rPr b="0" i="0" lang="en-GB" sz="1100" u="none" cap="none" strike="noStrike">
                <a:solidFill>
                  <a:schemeClr val="dk1"/>
                </a:solidFill>
                <a:latin typeface="Calibri"/>
                <a:ea typeface="Calibri"/>
                <a:cs typeface="Calibri"/>
                <a:sym typeface="Calibri"/>
              </a:rPr>
              <a:t>This </a:t>
            </a:r>
            <a:r>
              <a:rPr b="1" i="0" lang="en-GB" sz="1100" u="none" cap="none" strike="noStrike">
                <a:solidFill>
                  <a:schemeClr val="dk1"/>
                </a:solidFill>
                <a:latin typeface="Calibri"/>
                <a:ea typeface="Calibri"/>
                <a:cs typeface="Calibri"/>
                <a:sym typeface="Calibri"/>
              </a:rPr>
              <a:t>influenced </a:t>
            </a:r>
            <a:r>
              <a:rPr b="0" i="0" lang="en-GB" sz="1100" u="none" cap="none" strike="noStrike">
                <a:solidFill>
                  <a:schemeClr val="dk1"/>
                </a:solidFill>
                <a:latin typeface="Calibri"/>
                <a:ea typeface="Calibri"/>
                <a:cs typeface="Calibri"/>
                <a:sym typeface="Calibri"/>
              </a:rPr>
              <a:t>the citizens of East Berlin to do the same if they protested enough.  </a:t>
            </a:r>
            <a:endParaRPr b="0" i="0" sz="1400" u="none" cap="none" strike="noStrike">
              <a:solidFill>
                <a:srgbClr val="000000"/>
              </a:solidFill>
              <a:latin typeface="Arial"/>
              <a:ea typeface="Arial"/>
              <a:cs typeface="Arial"/>
              <a:sym typeface="Arial"/>
            </a:endParaRPr>
          </a:p>
          <a:p>
            <a:pPr indent="-182562" lvl="0" marL="182562" marR="0" rtl="0" algn="l">
              <a:lnSpc>
                <a:spcPct val="100000"/>
              </a:lnSpc>
              <a:spcBef>
                <a:spcPts val="0"/>
              </a:spcBef>
              <a:spcAft>
                <a:spcPts val="0"/>
              </a:spcAft>
              <a:buClr>
                <a:schemeClr val="dk1"/>
              </a:buClr>
              <a:buSzPts val="1100"/>
              <a:buFont typeface="Calibri"/>
              <a:buAutoNum type="arabicPeriod"/>
            </a:pPr>
            <a:r>
              <a:rPr b="1" i="0" lang="en-GB" sz="1100" u="none" cap="none" strike="noStrike">
                <a:solidFill>
                  <a:schemeClr val="dk1"/>
                </a:solidFill>
                <a:latin typeface="Calibri"/>
                <a:ea typeface="Calibri"/>
                <a:cs typeface="Calibri"/>
                <a:sym typeface="Calibri"/>
              </a:rPr>
              <a:t>Mikhail Gorbachev </a:t>
            </a:r>
            <a:r>
              <a:rPr b="0" i="0" lang="en-GB" sz="1100" u="none" cap="none" strike="noStrike">
                <a:solidFill>
                  <a:schemeClr val="dk1"/>
                </a:solidFill>
                <a:latin typeface="Calibri"/>
                <a:ea typeface="Calibri"/>
                <a:cs typeface="Calibri"/>
                <a:sym typeface="Calibri"/>
              </a:rPr>
              <a:t>visited East Germany in October 1989 and told people that he would not get in the way if people wanted change.</a:t>
            </a:r>
            <a:endParaRPr b="0" i="0" sz="1400" u="none" cap="none" strike="noStrike">
              <a:solidFill>
                <a:srgbClr val="000000"/>
              </a:solidFill>
              <a:latin typeface="Arial"/>
              <a:ea typeface="Arial"/>
              <a:cs typeface="Arial"/>
              <a:sym typeface="Arial"/>
            </a:endParaRPr>
          </a:p>
          <a:p>
            <a:pPr indent="-182562" lvl="0" marL="182562" marR="0" rtl="0" algn="l">
              <a:lnSpc>
                <a:spcPct val="100000"/>
              </a:lnSpc>
              <a:spcBef>
                <a:spcPts val="0"/>
              </a:spcBef>
              <a:spcAft>
                <a:spcPts val="0"/>
              </a:spcAft>
              <a:buClr>
                <a:schemeClr val="dk1"/>
              </a:buClr>
              <a:buSzPts val="1100"/>
              <a:buFont typeface="Calibri"/>
              <a:buAutoNum type="arabicPeriod"/>
            </a:pPr>
            <a:r>
              <a:rPr b="0" i="0" lang="en-GB" sz="1100" u="none" cap="none" strike="noStrike">
                <a:solidFill>
                  <a:schemeClr val="dk1"/>
                </a:solidFill>
                <a:latin typeface="Calibri"/>
                <a:ea typeface="Calibri"/>
                <a:cs typeface="Calibri"/>
                <a:sym typeface="Calibri"/>
              </a:rPr>
              <a:t>In </a:t>
            </a:r>
            <a:r>
              <a:rPr b="1" i="0" lang="en-GB" sz="1100" u="none" cap="none" strike="noStrike">
                <a:solidFill>
                  <a:schemeClr val="dk1"/>
                </a:solidFill>
                <a:latin typeface="Calibri"/>
                <a:ea typeface="Calibri"/>
                <a:cs typeface="Calibri"/>
                <a:sym typeface="Calibri"/>
              </a:rPr>
              <a:t>October 1989</a:t>
            </a:r>
            <a:r>
              <a:rPr b="0" i="0" lang="en-GB" sz="1100" u="none" cap="none" strike="noStrike">
                <a:solidFill>
                  <a:schemeClr val="dk1"/>
                </a:solidFill>
                <a:latin typeface="Calibri"/>
                <a:ea typeface="Calibri"/>
                <a:cs typeface="Calibri"/>
                <a:sym typeface="Calibri"/>
              </a:rPr>
              <a:t>, East German citizens started to protest about the wall and demanded that the border ‘</a:t>
            </a:r>
            <a:r>
              <a:rPr b="1" i="0" lang="en-GB" sz="1100" u="none" cap="none" strike="noStrike">
                <a:solidFill>
                  <a:schemeClr val="dk1"/>
                </a:solidFill>
                <a:latin typeface="Calibri"/>
                <a:ea typeface="Calibri"/>
                <a:cs typeface="Calibri"/>
                <a:sym typeface="Calibri"/>
              </a:rPr>
              <a:t>Checkpoint Charlie</a:t>
            </a:r>
            <a:r>
              <a:rPr b="0" i="0" lang="en-GB" sz="1100" u="none" cap="none" strike="noStrike">
                <a:solidFill>
                  <a:schemeClr val="dk1"/>
                </a:solidFill>
                <a:latin typeface="Calibri"/>
                <a:ea typeface="Calibri"/>
                <a:cs typeface="Calibri"/>
                <a:sym typeface="Calibri"/>
              </a:rPr>
              <a:t>’ was opened.  Thousands gathered at the checkpoint.  </a:t>
            </a:r>
            <a:endParaRPr b="0" i="0" sz="1400" u="none" cap="none" strike="noStrike">
              <a:solidFill>
                <a:srgbClr val="000000"/>
              </a:solidFill>
              <a:latin typeface="Arial"/>
              <a:ea typeface="Arial"/>
              <a:cs typeface="Arial"/>
              <a:sym typeface="Arial"/>
            </a:endParaRPr>
          </a:p>
          <a:p>
            <a:pPr indent="-182562" lvl="0" marL="182562" marR="0" rtl="0" algn="l">
              <a:lnSpc>
                <a:spcPct val="100000"/>
              </a:lnSpc>
              <a:spcBef>
                <a:spcPts val="0"/>
              </a:spcBef>
              <a:spcAft>
                <a:spcPts val="0"/>
              </a:spcAft>
              <a:buClr>
                <a:schemeClr val="dk1"/>
              </a:buClr>
              <a:buSzPts val="1100"/>
              <a:buFont typeface="Calibri"/>
              <a:buAutoNum type="arabicPeriod"/>
            </a:pPr>
            <a:r>
              <a:rPr b="0" i="0" lang="en-GB" sz="1100" u="none" cap="none" strike="noStrike">
                <a:solidFill>
                  <a:schemeClr val="dk1"/>
                </a:solidFill>
                <a:latin typeface="Calibri"/>
                <a:ea typeface="Calibri"/>
                <a:cs typeface="Calibri"/>
                <a:sym typeface="Calibri"/>
              </a:rPr>
              <a:t>By </a:t>
            </a:r>
            <a:r>
              <a:rPr b="1" i="0" lang="en-GB" sz="1100" u="none" cap="none" strike="noStrike">
                <a:solidFill>
                  <a:schemeClr val="dk1"/>
                </a:solidFill>
                <a:latin typeface="Calibri"/>
                <a:ea typeface="Calibri"/>
                <a:cs typeface="Calibri"/>
                <a:sym typeface="Calibri"/>
              </a:rPr>
              <a:t>4</a:t>
            </a:r>
            <a:r>
              <a:rPr b="1" baseline="30000" i="0" lang="en-GB" sz="1100" u="none" cap="none" strike="noStrike">
                <a:solidFill>
                  <a:schemeClr val="dk1"/>
                </a:solidFill>
                <a:latin typeface="Calibri"/>
                <a:ea typeface="Calibri"/>
                <a:cs typeface="Calibri"/>
                <a:sym typeface="Calibri"/>
              </a:rPr>
              <a:t>th</a:t>
            </a:r>
            <a:r>
              <a:rPr b="1" i="0" lang="en-GB" sz="1100" u="none" cap="none" strike="noStrike">
                <a:solidFill>
                  <a:schemeClr val="dk1"/>
                </a:solidFill>
                <a:latin typeface="Calibri"/>
                <a:ea typeface="Calibri"/>
                <a:cs typeface="Calibri"/>
                <a:sym typeface="Calibri"/>
              </a:rPr>
              <a:t> November </a:t>
            </a:r>
            <a:r>
              <a:rPr b="0" i="0" lang="en-GB" sz="1100" u="none" cap="none" strike="noStrike">
                <a:solidFill>
                  <a:schemeClr val="dk1"/>
                </a:solidFill>
                <a:latin typeface="Calibri"/>
                <a:ea typeface="Calibri"/>
                <a:cs typeface="Calibri"/>
                <a:sym typeface="Calibri"/>
              </a:rPr>
              <a:t>one million demonstrators took to the streets of East Berlin to demand democracy and the end of the Berlin Wall.</a:t>
            </a:r>
            <a:endParaRPr b="0" i="0" sz="1400" u="none" cap="none" strike="noStrike">
              <a:solidFill>
                <a:srgbClr val="000000"/>
              </a:solidFill>
              <a:latin typeface="Arial"/>
              <a:ea typeface="Arial"/>
              <a:cs typeface="Arial"/>
              <a:sym typeface="Arial"/>
            </a:endParaRPr>
          </a:p>
          <a:p>
            <a:pPr indent="-182562" lvl="0" marL="182562" marR="0" rtl="0" algn="l">
              <a:lnSpc>
                <a:spcPct val="100000"/>
              </a:lnSpc>
              <a:spcBef>
                <a:spcPts val="0"/>
              </a:spcBef>
              <a:spcAft>
                <a:spcPts val="0"/>
              </a:spcAft>
              <a:buClr>
                <a:schemeClr val="dk1"/>
              </a:buClr>
              <a:buSzPts val="1100"/>
              <a:buFont typeface="Calibri"/>
              <a:buAutoNum type="arabicPeriod"/>
            </a:pPr>
            <a:r>
              <a:rPr b="0" i="0" lang="en-GB" sz="1100" u="none" cap="none" strike="noStrike">
                <a:solidFill>
                  <a:schemeClr val="dk1"/>
                </a:solidFill>
                <a:latin typeface="Calibri"/>
                <a:ea typeface="Calibri"/>
                <a:cs typeface="Calibri"/>
                <a:sym typeface="Calibri"/>
              </a:rPr>
              <a:t>By </a:t>
            </a:r>
            <a:r>
              <a:rPr b="1" i="0" lang="en-GB" sz="1100" u="none" cap="none" strike="noStrike">
                <a:solidFill>
                  <a:schemeClr val="dk1"/>
                </a:solidFill>
                <a:latin typeface="Calibri"/>
                <a:ea typeface="Calibri"/>
                <a:cs typeface="Calibri"/>
                <a:sym typeface="Calibri"/>
              </a:rPr>
              <a:t>9</a:t>
            </a:r>
            <a:r>
              <a:rPr b="1" baseline="30000" i="0" lang="en-GB" sz="1100" u="none" cap="none" strike="noStrike">
                <a:solidFill>
                  <a:schemeClr val="dk1"/>
                </a:solidFill>
                <a:latin typeface="Calibri"/>
                <a:ea typeface="Calibri"/>
                <a:cs typeface="Calibri"/>
                <a:sym typeface="Calibri"/>
              </a:rPr>
              <a:t>th</a:t>
            </a:r>
            <a:r>
              <a:rPr b="1" i="0" lang="en-GB" sz="1100" u="none" cap="none" strike="noStrike">
                <a:solidFill>
                  <a:schemeClr val="dk1"/>
                </a:solidFill>
                <a:latin typeface="Calibri"/>
                <a:ea typeface="Calibri"/>
                <a:cs typeface="Calibri"/>
                <a:sym typeface="Calibri"/>
              </a:rPr>
              <a:t> November 1989</a:t>
            </a:r>
            <a:r>
              <a:rPr b="0" i="0" lang="en-GB" sz="1100" u="none" cap="none" strike="noStrike">
                <a:solidFill>
                  <a:schemeClr val="dk1"/>
                </a:solidFill>
                <a:latin typeface="Calibri"/>
                <a:ea typeface="Calibri"/>
                <a:cs typeface="Calibri"/>
                <a:sym typeface="Calibri"/>
              </a:rPr>
              <a:t>, Gorbachev refused to challenge the demonstrations and told the East German government that they could open the border ‘indefinitely’.  </a:t>
            </a:r>
            <a:endParaRPr b="0" i="0" sz="1400" u="none" cap="none" strike="noStrike">
              <a:solidFill>
                <a:srgbClr val="000000"/>
              </a:solidFill>
              <a:latin typeface="Arial"/>
              <a:ea typeface="Arial"/>
              <a:cs typeface="Arial"/>
              <a:sym typeface="Arial"/>
            </a:endParaRPr>
          </a:p>
        </p:txBody>
      </p:sp>
      <p:sp>
        <p:nvSpPr>
          <p:cNvPr id="540" name="Google Shape;540;p19"/>
          <p:cNvSpPr txBox="1"/>
          <p:nvPr/>
        </p:nvSpPr>
        <p:spPr>
          <a:xfrm>
            <a:off x="8410870" y="3660720"/>
            <a:ext cx="3611100" cy="1293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Reunification of Germany 1990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Germany was formally united into one country in less than a year by October 1990.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IMPORTANCE: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After Germany was united, it was mainly controlled by the West.  This showed how successful capitalism was.  Russia no longer had control over Germany.</a:t>
            </a:r>
            <a:endParaRPr b="0" i="0" sz="1400" u="none" cap="none" strike="noStrike">
              <a:solidFill>
                <a:srgbClr val="000000"/>
              </a:solidFill>
              <a:latin typeface="Arial"/>
              <a:ea typeface="Arial"/>
              <a:cs typeface="Arial"/>
              <a:sym typeface="Arial"/>
            </a:endParaRPr>
          </a:p>
        </p:txBody>
      </p:sp>
      <p:sp>
        <p:nvSpPr>
          <p:cNvPr id="541" name="Google Shape;541;p19"/>
          <p:cNvSpPr txBox="1"/>
          <p:nvPr/>
        </p:nvSpPr>
        <p:spPr>
          <a:xfrm>
            <a:off x="5066235" y="1385768"/>
            <a:ext cx="6966000" cy="307800"/>
          </a:xfrm>
          <a:prstGeom prst="rect">
            <a:avLst/>
          </a:pr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CONSEQUENCES &amp; IMPORTANCE OF THE FALL OF THE BERLIN WALL</a:t>
            </a:r>
            <a:endParaRPr b="0" i="0" sz="1200" u="none" cap="none" strike="noStrike">
              <a:solidFill>
                <a:schemeClr val="dk1"/>
              </a:solidFill>
              <a:latin typeface="Calibri"/>
              <a:ea typeface="Calibri"/>
              <a:cs typeface="Calibri"/>
              <a:sym typeface="Calibri"/>
            </a:endParaRPr>
          </a:p>
        </p:txBody>
      </p:sp>
      <p:sp>
        <p:nvSpPr>
          <p:cNvPr id="542" name="Google Shape;542;p19"/>
          <p:cNvSpPr txBox="1"/>
          <p:nvPr/>
        </p:nvSpPr>
        <p:spPr>
          <a:xfrm>
            <a:off x="9733280" y="5067952"/>
            <a:ext cx="2288400" cy="16317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A Symbolic Event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The fall of the wall, symbolised the end of the divide between the two sides.  It also symbolised an end to Churchill’s idea of an ‘Iron Curtain’ that divided Europe.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IMPORTANCE:  </a:t>
            </a:r>
            <a:r>
              <a:rPr b="0" i="0" lang="en-GB" sz="1100" u="none" cap="none" strike="noStrike">
                <a:solidFill>
                  <a:schemeClr val="dk1"/>
                </a:solidFill>
                <a:latin typeface="Calibri"/>
                <a:ea typeface="Calibri"/>
                <a:cs typeface="Calibri"/>
                <a:sym typeface="Calibri"/>
              </a:rPr>
              <a:t>To many it proved the victory of the West over the East and of capitalism over communism.</a:t>
            </a:r>
            <a:endParaRPr b="0" i="0" sz="1400" u="none" cap="none" strike="noStrike">
              <a:solidFill>
                <a:srgbClr val="000000"/>
              </a:solidFill>
              <a:latin typeface="Arial"/>
              <a:ea typeface="Arial"/>
              <a:cs typeface="Arial"/>
              <a:sym typeface="Arial"/>
            </a:endParaRPr>
          </a:p>
        </p:txBody>
      </p:sp>
      <p:sp>
        <p:nvSpPr>
          <p:cNvPr id="543" name="Google Shape;543;p19"/>
          <p:cNvSpPr txBox="1"/>
          <p:nvPr/>
        </p:nvSpPr>
        <p:spPr>
          <a:xfrm>
            <a:off x="5066235" y="4052290"/>
            <a:ext cx="3267300" cy="26475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The end of the Warsaw Pact (1991)</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The Warsaw Pact had been set up by the Soviet Union in 1955 after the creation of NATO by the West.  It meant Europe was divided into two armed camps.  It was the Warsaw Pact troops who stopped  Hungary and Czechoslovakia from escaping Communist control in 1956 and 1968.</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Now Gorbachev had said he would not challenge the actions and decisions of other Eastern European countries, there was no need for the Warsaw Pact.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IMPORTANCE: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It showed an end to the possible military fight between the two sides.  The Soviet Union would no longer be a threat to the West in Europe.</a:t>
            </a:r>
            <a:endParaRPr b="0" i="0" sz="1400" u="none" cap="none" strike="noStrike">
              <a:solidFill>
                <a:srgbClr val="000000"/>
              </a:solidFill>
              <a:latin typeface="Arial"/>
              <a:ea typeface="Arial"/>
              <a:cs typeface="Arial"/>
              <a:sym typeface="Arial"/>
            </a:endParaRPr>
          </a:p>
        </p:txBody>
      </p:sp>
      <p:sp>
        <p:nvSpPr>
          <p:cNvPr id="544" name="Google Shape;544;p19"/>
          <p:cNvSpPr txBox="1"/>
          <p:nvPr/>
        </p:nvSpPr>
        <p:spPr>
          <a:xfrm>
            <a:off x="8397505" y="1776886"/>
            <a:ext cx="3624300" cy="18009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Eastern European Countries re-gained their freedom.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Many countries in Eastern Europe gained independence from the Soviet union.  They held their own free elections and voted out Communism.  They no longer had to follow the rules set out in Moscow or be under threat if they did not follow them.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IMPORTANCE: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It showed the end of control by the Soviet Union and the lack of support that Communism had.  No Eastern European country wanted to stay Communist after 1989.</a:t>
            </a:r>
            <a:endParaRPr b="0" i="0" sz="1400" u="none" cap="none" strike="noStrike">
              <a:solidFill>
                <a:srgbClr val="000000"/>
              </a:solidFill>
              <a:latin typeface="Arial"/>
              <a:ea typeface="Arial"/>
              <a:cs typeface="Arial"/>
              <a:sym typeface="Arial"/>
            </a:endParaRPr>
          </a:p>
        </p:txBody>
      </p:sp>
      <p:sp>
        <p:nvSpPr>
          <p:cNvPr id="545" name="Google Shape;545;p19"/>
          <p:cNvSpPr txBox="1"/>
          <p:nvPr/>
        </p:nvSpPr>
        <p:spPr>
          <a:xfrm>
            <a:off x="5066235" y="1780031"/>
            <a:ext cx="3251400" cy="19701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Gorbachev fell from power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Despite being seen as a hero in the West for wanting to ‘reform’ and bring changes to Communism, other, more extreme Communist leaders in the Soviet Union believed that Gorbachev had been too soft and a weak Communist leader.  They pushed him out of power by December 1991.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IMPORTANCE: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There was so much disagreement and a lack of leadership in the Communist Party, that the Soviet Union formally broke up (stopped existing) after 1991.</a:t>
            </a:r>
            <a:endParaRPr b="0" i="0" sz="1400" u="none" cap="none" strike="noStrike">
              <a:solidFill>
                <a:srgbClr val="000000"/>
              </a:solidFill>
              <a:latin typeface="Arial"/>
              <a:ea typeface="Arial"/>
              <a:cs typeface="Arial"/>
              <a:sym typeface="Arial"/>
            </a:endParaRPr>
          </a:p>
        </p:txBody>
      </p:sp>
      <p:sp>
        <p:nvSpPr>
          <p:cNvPr id="546" name="Google Shape;546;p19"/>
          <p:cNvSpPr/>
          <p:nvPr/>
        </p:nvSpPr>
        <p:spPr>
          <a:xfrm>
            <a:off x="82197" y="1321069"/>
            <a:ext cx="2640683" cy="296080"/>
          </a:xfrm>
          <a:custGeom>
            <a:rect b="b" l="l" r="r" t="t"/>
            <a:pathLst>
              <a:path extrusionOk="0" fill="none" h="296080" w="2640683">
                <a:moveTo>
                  <a:pt x="0" y="0"/>
                </a:moveTo>
                <a:cubicBezTo>
                  <a:pt x="288610" y="14060"/>
                  <a:pt x="458163" y="-3784"/>
                  <a:pt x="660171" y="0"/>
                </a:cubicBezTo>
                <a:cubicBezTo>
                  <a:pt x="862179" y="3784"/>
                  <a:pt x="1206529" y="-25198"/>
                  <a:pt x="1373155" y="0"/>
                </a:cubicBezTo>
                <a:cubicBezTo>
                  <a:pt x="1539781" y="25198"/>
                  <a:pt x="2164325" y="-51634"/>
                  <a:pt x="2640683" y="0"/>
                </a:cubicBezTo>
                <a:cubicBezTo>
                  <a:pt x="2640539" y="84465"/>
                  <a:pt x="2634384" y="191421"/>
                  <a:pt x="2640683" y="296080"/>
                </a:cubicBezTo>
                <a:cubicBezTo>
                  <a:pt x="2351232" y="280118"/>
                  <a:pt x="2298559" y="313392"/>
                  <a:pt x="1980512" y="296080"/>
                </a:cubicBezTo>
                <a:cubicBezTo>
                  <a:pt x="1662465" y="278768"/>
                  <a:pt x="1472720" y="328813"/>
                  <a:pt x="1293935" y="296080"/>
                </a:cubicBezTo>
                <a:cubicBezTo>
                  <a:pt x="1115150" y="263347"/>
                  <a:pt x="826064" y="275508"/>
                  <a:pt x="580950" y="296080"/>
                </a:cubicBezTo>
                <a:cubicBezTo>
                  <a:pt x="335836" y="316652"/>
                  <a:pt x="164317" y="304528"/>
                  <a:pt x="0" y="296080"/>
                </a:cubicBezTo>
                <a:cubicBezTo>
                  <a:pt x="12088" y="160386"/>
                  <a:pt x="-13370" y="67912"/>
                  <a:pt x="0" y="0"/>
                </a:cubicBezTo>
                <a:close/>
              </a:path>
              <a:path extrusionOk="0" h="296080" w="2640683">
                <a:moveTo>
                  <a:pt x="0" y="0"/>
                </a:moveTo>
                <a:cubicBezTo>
                  <a:pt x="295522" y="570"/>
                  <a:pt x="434777" y="24282"/>
                  <a:pt x="633764" y="0"/>
                </a:cubicBezTo>
                <a:cubicBezTo>
                  <a:pt x="832751" y="-24282"/>
                  <a:pt x="977439" y="27606"/>
                  <a:pt x="1320342" y="0"/>
                </a:cubicBezTo>
                <a:cubicBezTo>
                  <a:pt x="1663245" y="-27606"/>
                  <a:pt x="1786695" y="12448"/>
                  <a:pt x="1927699" y="0"/>
                </a:cubicBezTo>
                <a:cubicBezTo>
                  <a:pt x="2068703" y="-12448"/>
                  <a:pt x="2373146" y="-11931"/>
                  <a:pt x="2640683" y="0"/>
                </a:cubicBezTo>
                <a:cubicBezTo>
                  <a:pt x="2654149" y="117395"/>
                  <a:pt x="2630672" y="222032"/>
                  <a:pt x="2640683" y="296080"/>
                </a:cubicBezTo>
                <a:cubicBezTo>
                  <a:pt x="2387441" y="284365"/>
                  <a:pt x="2163066" y="317782"/>
                  <a:pt x="2033326" y="296080"/>
                </a:cubicBezTo>
                <a:cubicBezTo>
                  <a:pt x="1903586" y="274378"/>
                  <a:pt x="1553309" y="294577"/>
                  <a:pt x="1425969" y="296080"/>
                </a:cubicBezTo>
                <a:cubicBezTo>
                  <a:pt x="1298629" y="297583"/>
                  <a:pt x="1068114" y="273322"/>
                  <a:pt x="818612" y="296080"/>
                </a:cubicBezTo>
                <a:cubicBezTo>
                  <a:pt x="569110" y="318838"/>
                  <a:pt x="175103" y="283077"/>
                  <a:pt x="0" y="296080"/>
                </a:cubicBezTo>
                <a:cubicBezTo>
                  <a:pt x="-13072" y="162586"/>
                  <a:pt x="-8230" y="123054"/>
                  <a:pt x="0" y="0"/>
                </a:cubicBezTo>
                <a:close/>
              </a:path>
            </a:pathLst>
          </a:custGeom>
          <a:solidFill>
            <a:srgbClr val="FFF2CC"/>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Why did the Berlin Wall Fall?</a:t>
            </a:r>
            <a:endParaRPr b="0" i="0" sz="1400" u="none" cap="none" strike="noStrike">
              <a:solidFill>
                <a:srgbClr val="000000"/>
              </a:solidFill>
              <a:latin typeface="Arial"/>
              <a:ea typeface="Arial"/>
              <a:cs typeface="Arial"/>
              <a:sym typeface="Arial"/>
            </a:endParaRPr>
          </a:p>
        </p:txBody>
      </p:sp>
      <p:sp>
        <p:nvSpPr>
          <p:cNvPr id="547" name="Google Shape;547;p19"/>
          <p:cNvSpPr/>
          <p:nvPr/>
        </p:nvSpPr>
        <p:spPr>
          <a:xfrm>
            <a:off x="2816121" y="1321069"/>
            <a:ext cx="2060680" cy="296080"/>
          </a:xfrm>
          <a:custGeom>
            <a:rect b="b" l="l" r="r" t="t"/>
            <a:pathLst>
              <a:path extrusionOk="0" fill="none" h="296080" w="2060680">
                <a:moveTo>
                  <a:pt x="0" y="0"/>
                </a:moveTo>
                <a:cubicBezTo>
                  <a:pt x="190327" y="4774"/>
                  <a:pt x="490080" y="16372"/>
                  <a:pt x="645680" y="0"/>
                </a:cubicBezTo>
                <a:cubicBezTo>
                  <a:pt x="801280" y="-16372"/>
                  <a:pt x="1006524" y="2253"/>
                  <a:pt x="1311966" y="0"/>
                </a:cubicBezTo>
                <a:cubicBezTo>
                  <a:pt x="1617408" y="-2253"/>
                  <a:pt x="1730694" y="34214"/>
                  <a:pt x="2060680" y="0"/>
                </a:cubicBezTo>
                <a:cubicBezTo>
                  <a:pt x="2053809" y="107365"/>
                  <a:pt x="2061024" y="183413"/>
                  <a:pt x="2060680" y="296080"/>
                </a:cubicBezTo>
                <a:cubicBezTo>
                  <a:pt x="1805346" y="299312"/>
                  <a:pt x="1624496" y="325951"/>
                  <a:pt x="1373787" y="296080"/>
                </a:cubicBezTo>
                <a:cubicBezTo>
                  <a:pt x="1123078" y="266209"/>
                  <a:pt x="873953" y="292581"/>
                  <a:pt x="645680" y="296080"/>
                </a:cubicBezTo>
                <a:cubicBezTo>
                  <a:pt x="417407" y="299579"/>
                  <a:pt x="232579" y="313143"/>
                  <a:pt x="0" y="296080"/>
                </a:cubicBezTo>
                <a:cubicBezTo>
                  <a:pt x="13994" y="209424"/>
                  <a:pt x="-4835" y="72678"/>
                  <a:pt x="0" y="0"/>
                </a:cubicBezTo>
                <a:close/>
              </a:path>
              <a:path extrusionOk="0" h="296080" w="2060680">
                <a:moveTo>
                  <a:pt x="0" y="0"/>
                </a:moveTo>
                <a:cubicBezTo>
                  <a:pt x="321025" y="-32155"/>
                  <a:pt x="519672" y="26668"/>
                  <a:pt x="666287" y="0"/>
                </a:cubicBezTo>
                <a:cubicBezTo>
                  <a:pt x="812902" y="-26668"/>
                  <a:pt x="1093646" y="-28189"/>
                  <a:pt x="1373787" y="0"/>
                </a:cubicBezTo>
                <a:cubicBezTo>
                  <a:pt x="1653928" y="28189"/>
                  <a:pt x="1779413" y="2841"/>
                  <a:pt x="2060680" y="0"/>
                </a:cubicBezTo>
                <a:cubicBezTo>
                  <a:pt x="2046390" y="104601"/>
                  <a:pt x="2071966" y="232471"/>
                  <a:pt x="2060680" y="296080"/>
                </a:cubicBezTo>
                <a:cubicBezTo>
                  <a:pt x="1789288" y="323344"/>
                  <a:pt x="1671941" y="278215"/>
                  <a:pt x="1353180" y="296080"/>
                </a:cubicBezTo>
                <a:cubicBezTo>
                  <a:pt x="1034419" y="313945"/>
                  <a:pt x="1023540" y="326670"/>
                  <a:pt x="728107" y="296080"/>
                </a:cubicBezTo>
                <a:cubicBezTo>
                  <a:pt x="432674" y="265490"/>
                  <a:pt x="340114" y="278781"/>
                  <a:pt x="0" y="296080"/>
                </a:cubicBezTo>
                <a:cubicBezTo>
                  <a:pt x="-7410" y="203930"/>
                  <a:pt x="-13308" y="130283"/>
                  <a:pt x="0" y="0"/>
                </a:cubicBezTo>
                <a:close/>
              </a:path>
            </a:pathLst>
          </a:custGeom>
          <a:solidFill>
            <a:srgbClr val="FFF2CC"/>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The Immediate Consequence</a:t>
            </a:r>
            <a:endParaRPr b="0" i="0" sz="1400" u="none" cap="none" strike="noStrike">
              <a:solidFill>
                <a:srgbClr val="000000"/>
              </a:solidFill>
              <a:latin typeface="Arial"/>
              <a:ea typeface="Arial"/>
              <a:cs typeface="Arial"/>
              <a:sym typeface="Arial"/>
            </a:endParaRPr>
          </a:p>
        </p:txBody>
      </p:sp>
      <p:pic>
        <p:nvPicPr>
          <p:cNvPr descr="Brick wall icon" id="548" name="Google Shape;548;p19"/>
          <p:cNvPicPr preferRelativeResize="0"/>
          <p:nvPr/>
        </p:nvPicPr>
        <p:blipFill rotWithShape="1">
          <a:blip r:embed="rId3">
            <a:alphaModFix/>
          </a:blip>
          <a:srcRect b="0" l="0" r="0" t="0"/>
          <a:stretch/>
        </p:blipFill>
        <p:spPr>
          <a:xfrm>
            <a:off x="9421295" y="29759"/>
            <a:ext cx="1304290" cy="1252571"/>
          </a:xfrm>
          <a:prstGeom prst="rect">
            <a:avLst/>
          </a:prstGeom>
          <a:noFill/>
          <a:ln>
            <a:noFill/>
          </a:ln>
        </p:spPr>
      </p:pic>
      <p:pic>
        <p:nvPicPr>
          <p:cNvPr descr="Brick wall icon" id="549" name="Google Shape;549;p19"/>
          <p:cNvPicPr preferRelativeResize="0"/>
          <p:nvPr/>
        </p:nvPicPr>
        <p:blipFill rotWithShape="1">
          <a:blip r:embed="rId3">
            <a:alphaModFix/>
          </a:blip>
          <a:srcRect b="0" l="0" r="0" t="0"/>
          <a:stretch/>
        </p:blipFill>
        <p:spPr>
          <a:xfrm flipH="1">
            <a:off x="10805511" y="21361"/>
            <a:ext cx="1304290" cy="1252571"/>
          </a:xfrm>
          <a:prstGeom prst="rect">
            <a:avLst/>
          </a:prstGeom>
          <a:noFill/>
          <a:ln>
            <a:noFill/>
          </a:ln>
        </p:spPr>
      </p:pic>
      <p:pic>
        <p:nvPicPr>
          <p:cNvPr descr="Explode" id="550" name="Google Shape;550;p19"/>
          <p:cNvPicPr preferRelativeResize="0"/>
          <p:nvPr/>
        </p:nvPicPr>
        <p:blipFill rotWithShape="1">
          <a:blip r:embed="rId4">
            <a:alphaModFix/>
          </a:blip>
          <a:srcRect b="31232" l="0" r="0" t="0"/>
          <a:stretch/>
        </p:blipFill>
        <p:spPr>
          <a:xfrm>
            <a:off x="10069372" y="212144"/>
            <a:ext cx="1312426" cy="1025584"/>
          </a:xfrm>
          <a:prstGeom prst="rect">
            <a:avLst/>
          </a:prstGeom>
          <a:noFill/>
          <a:ln>
            <a:noFill/>
          </a:ln>
        </p:spPr>
      </p:pic>
      <p:pic>
        <p:nvPicPr>
          <p:cNvPr descr="Flag of the Soviet Union-1573657722" id="551" name="Google Shape;551;p19"/>
          <p:cNvPicPr preferRelativeResize="0"/>
          <p:nvPr/>
        </p:nvPicPr>
        <p:blipFill rotWithShape="1">
          <a:blip r:embed="rId5">
            <a:alphaModFix/>
          </a:blip>
          <a:srcRect b="0" l="13736" r="10706" t="2836"/>
          <a:stretch/>
        </p:blipFill>
        <p:spPr>
          <a:xfrm>
            <a:off x="8428284" y="5036724"/>
            <a:ext cx="1261982" cy="165405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
          <p:cNvSpPr txBox="1"/>
          <p:nvPr/>
        </p:nvSpPr>
        <p:spPr>
          <a:xfrm>
            <a:off x="105878" y="67377"/>
            <a:ext cx="11983500" cy="400200"/>
          </a:xfrm>
          <a:prstGeom prst="rect">
            <a:avLst/>
          </a:prstGeom>
          <a:solidFill>
            <a:srgbClr val="BBD6EE"/>
          </a:solidFill>
          <a:ln cap="flat" cmpd="sng" w="19050">
            <a:solidFill>
              <a:srgbClr val="2F201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Calibri"/>
                <a:ea typeface="Calibri"/>
                <a:cs typeface="Calibri"/>
                <a:sym typeface="Calibri"/>
              </a:rPr>
              <a:t>Lesson 2: </a:t>
            </a:r>
            <a:r>
              <a:rPr b="0" i="0" lang="en-GB" sz="2000" u="none" cap="none" strike="noStrike">
                <a:solidFill>
                  <a:schemeClr val="dk1"/>
                </a:solidFill>
                <a:latin typeface="Calibri"/>
                <a:ea typeface="Calibri"/>
                <a:cs typeface="Calibri"/>
                <a:sym typeface="Calibri"/>
              </a:rPr>
              <a:t>US-Soviet Relations 1945-6: The dropping of the atomic bomb and the Long &amp; Novikov Telegrams.</a:t>
            </a:r>
            <a:endParaRPr b="0" i="0" sz="1400" u="none" cap="none" strike="noStrike">
              <a:solidFill>
                <a:srgbClr val="000000"/>
              </a:solidFill>
              <a:latin typeface="Arial"/>
              <a:ea typeface="Arial"/>
              <a:cs typeface="Arial"/>
              <a:sym typeface="Arial"/>
            </a:endParaRPr>
          </a:p>
        </p:txBody>
      </p:sp>
      <p:sp>
        <p:nvSpPr>
          <p:cNvPr id="114" name="Google Shape;114;p3"/>
          <p:cNvSpPr txBox="1"/>
          <p:nvPr/>
        </p:nvSpPr>
        <p:spPr>
          <a:xfrm>
            <a:off x="102669" y="518440"/>
            <a:ext cx="2711700" cy="1416000"/>
          </a:xfrm>
          <a:prstGeom prst="rect">
            <a:avLst/>
          </a:prstGeom>
          <a:solidFill>
            <a:srgbClr val="DDEAF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sng" cap="none" strike="noStrike">
                <a:solidFill>
                  <a:schemeClr val="dk1"/>
                </a:solidFill>
                <a:latin typeface="Calibri"/>
                <a:ea typeface="Calibri"/>
                <a:cs typeface="Calibri"/>
                <a:sym typeface="Calibri"/>
              </a:rPr>
              <a:t>Key Questions:</a:t>
            </a:r>
            <a:endParaRPr b="0" i="0" sz="1400" u="none" cap="none" strike="noStrike">
              <a:solidFill>
                <a:srgbClr val="000000"/>
              </a:solidFill>
              <a:latin typeface="Arial"/>
              <a:ea typeface="Arial"/>
              <a:cs typeface="Arial"/>
              <a:sym typeface="Arial"/>
            </a:endParaRPr>
          </a:p>
          <a:p>
            <a:pPr indent="-182562" lvl="0" marL="182562" marR="0" rtl="0" algn="l">
              <a:lnSpc>
                <a:spcPct val="100000"/>
              </a:lnSpc>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What was the impact of dropping the atomic bomb on US-Soviet relations?</a:t>
            </a:r>
            <a:endParaRPr b="0" i="0" sz="1400" u="none" cap="none" strike="noStrike">
              <a:solidFill>
                <a:srgbClr val="000000"/>
              </a:solidFill>
              <a:latin typeface="Arial"/>
              <a:ea typeface="Arial"/>
              <a:cs typeface="Arial"/>
              <a:sym typeface="Arial"/>
            </a:endParaRPr>
          </a:p>
          <a:p>
            <a:pPr indent="-182562" lvl="0" marL="182562" marR="0" rtl="0" algn="l">
              <a:lnSpc>
                <a:spcPct val="100000"/>
              </a:lnSpc>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What were the Long and Novikov telegrams?</a:t>
            </a:r>
            <a:endParaRPr b="0" i="0" sz="1400" u="none" cap="none" strike="noStrike">
              <a:solidFill>
                <a:srgbClr val="000000"/>
              </a:solidFill>
              <a:latin typeface="Arial"/>
              <a:ea typeface="Arial"/>
              <a:cs typeface="Arial"/>
              <a:sym typeface="Arial"/>
            </a:endParaRPr>
          </a:p>
          <a:p>
            <a:pPr indent="-182562" lvl="0" marL="182562" marR="0" rtl="0" algn="l">
              <a:lnSpc>
                <a:spcPct val="100000"/>
              </a:lnSpc>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What did the telegrams prove about US-Soviet relations?</a:t>
            </a:r>
            <a:endParaRPr b="0" i="0" sz="1400" u="none" cap="none" strike="noStrike">
              <a:solidFill>
                <a:srgbClr val="000000"/>
              </a:solidFill>
              <a:latin typeface="Arial"/>
              <a:ea typeface="Arial"/>
              <a:cs typeface="Arial"/>
              <a:sym typeface="Arial"/>
            </a:endParaRPr>
          </a:p>
        </p:txBody>
      </p:sp>
      <p:sp>
        <p:nvSpPr>
          <p:cNvPr id="115" name="Google Shape;115;p3"/>
          <p:cNvSpPr txBox="1"/>
          <p:nvPr/>
        </p:nvSpPr>
        <p:spPr>
          <a:xfrm>
            <a:off x="2885440" y="521331"/>
            <a:ext cx="9204000" cy="1416000"/>
          </a:xfrm>
          <a:prstGeom prst="rect">
            <a:avLst/>
          </a:prstGeom>
          <a:solidFill>
            <a:srgbClr val="DDEAF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The Background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Calibri"/>
                <a:ea typeface="Calibri"/>
                <a:cs typeface="Calibri"/>
                <a:sym typeface="Calibri"/>
              </a:rPr>
              <a:t>On </a:t>
            </a:r>
            <a:r>
              <a:rPr b="1" i="0" lang="en-GB" sz="1200" u="none" cap="none" strike="noStrike">
                <a:solidFill>
                  <a:schemeClr val="dk1"/>
                </a:solidFill>
                <a:latin typeface="Calibri"/>
                <a:ea typeface="Calibri"/>
                <a:cs typeface="Calibri"/>
                <a:sym typeface="Calibri"/>
              </a:rPr>
              <a:t>6</a:t>
            </a:r>
            <a:r>
              <a:rPr b="1" baseline="30000" i="0" lang="en-GB" sz="1200" u="none" cap="none" strike="noStrike">
                <a:solidFill>
                  <a:schemeClr val="dk1"/>
                </a:solidFill>
                <a:latin typeface="Calibri"/>
                <a:ea typeface="Calibri"/>
                <a:cs typeface="Calibri"/>
                <a:sym typeface="Calibri"/>
              </a:rPr>
              <a:t>th</a:t>
            </a:r>
            <a:r>
              <a:rPr b="1" i="0" lang="en-GB" sz="1200" u="none" cap="none" strike="noStrike">
                <a:solidFill>
                  <a:schemeClr val="dk1"/>
                </a:solidFill>
                <a:latin typeface="Calibri"/>
                <a:ea typeface="Calibri"/>
                <a:cs typeface="Calibri"/>
                <a:sym typeface="Calibri"/>
              </a:rPr>
              <a:t> August 1945</a:t>
            </a:r>
            <a:r>
              <a:rPr b="0" i="0" lang="en-GB" sz="1200" u="none" cap="none" strike="noStrike">
                <a:solidFill>
                  <a:schemeClr val="dk1"/>
                </a:solidFill>
                <a:latin typeface="Calibri"/>
                <a:ea typeface="Calibri"/>
                <a:cs typeface="Calibri"/>
                <a:sym typeface="Calibri"/>
              </a:rPr>
              <a:t>, </a:t>
            </a:r>
            <a:r>
              <a:rPr b="1" i="0" lang="en-GB" sz="1200" u="none" cap="none" strike="noStrike">
                <a:solidFill>
                  <a:schemeClr val="dk1"/>
                </a:solidFill>
                <a:latin typeface="Calibri"/>
                <a:ea typeface="Calibri"/>
                <a:cs typeface="Calibri"/>
                <a:sym typeface="Calibri"/>
              </a:rPr>
              <a:t>President Truman</a:t>
            </a:r>
            <a:r>
              <a:rPr b="0" i="0" lang="en-GB" sz="1200" u="none" cap="none" strike="noStrike">
                <a:solidFill>
                  <a:schemeClr val="dk1"/>
                </a:solidFill>
                <a:latin typeface="Calibri"/>
                <a:ea typeface="Calibri"/>
                <a:cs typeface="Calibri"/>
                <a:sym typeface="Calibri"/>
              </a:rPr>
              <a:t> dropped </a:t>
            </a:r>
            <a:r>
              <a:rPr b="1" i="0" lang="en-GB" sz="1200" u="none" cap="none" strike="noStrike">
                <a:solidFill>
                  <a:schemeClr val="dk1"/>
                </a:solidFill>
                <a:latin typeface="Calibri"/>
                <a:ea typeface="Calibri"/>
                <a:cs typeface="Calibri"/>
                <a:sym typeface="Calibri"/>
              </a:rPr>
              <a:t>two atomic bombs</a:t>
            </a:r>
            <a:r>
              <a:rPr b="0" i="0" lang="en-GB" sz="1200" u="none" cap="none" strike="noStrike">
                <a:solidFill>
                  <a:schemeClr val="dk1"/>
                </a:solidFill>
                <a:latin typeface="Calibri"/>
                <a:ea typeface="Calibri"/>
                <a:cs typeface="Calibri"/>
                <a:sym typeface="Calibri"/>
              </a:rPr>
              <a:t> on Hiroshima and Nagasaki in Japan.  The bombs were estimated to have killed over </a:t>
            </a:r>
            <a:r>
              <a:rPr b="1" i="0" lang="en-GB" sz="1200" u="none" cap="none" strike="noStrike">
                <a:solidFill>
                  <a:schemeClr val="dk1"/>
                </a:solidFill>
                <a:latin typeface="Calibri"/>
                <a:ea typeface="Calibri"/>
                <a:cs typeface="Calibri"/>
                <a:sym typeface="Calibri"/>
              </a:rPr>
              <a:t>120,000 Japanese civilians</a:t>
            </a:r>
            <a:r>
              <a:rPr b="0" i="0" lang="en-GB" sz="1200" u="none" cap="none" strike="noStrike">
                <a:solidFill>
                  <a:schemeClr val="dk1"/>
                </a:solidFill>
                <a:latin typeface="Calibri"/>
                <a:ea typeface="Calibri"/>
                <a:cs typeface="Calibri"/>
                <a:sym typeface="Calibri"/>
              </a:rPr>
              <a:t>.  This attack made Japan surrender and ended the Second World War. Stalin however, now saw the American use of atomic weapons as a threat.  This resulted in </a:t>
            </a:r>
            <a:r>
              <a:rPr b="1" i="0" lang="en-GB" sz="1200" u="none" cap="none" strike="noStrike">
                <a:solidFill>
                  <a:schemeClr val="dk1"/>
                </a:solidFill>
                <a:latin typeface="Calibri"/>
                <a:ea typeface="Calibri"/>
                <a:cs typeface="Calibri"/>
                <a:sym typeface="Calibri"/>
              </a:rPr>
              <a:t>more tension </a:t>
            </a:r>
            <a:r>
              <a:rPr b="0" i="0" lang="en-GB" sz="1200" u="none" cap="none" strike="noStrike">
                <a:solidFill>
                  <a:schemeClr val="dk1"/>
                </a:solidFill>
                <a:latin typeface="Calibri"/>
                <a:ea typeface="Calibri"/>
                <a:cs typeface="Calibri"/>
                <a:sym typeface="Calibri"/>
              </a:rPr>
              <a:t>between the two countries and both sides were wanting to find out more about the intentions and attitudes of the other towards them. A form of communication called a </a:t>
            </a:r>
            <a:r>
              <a:rPr b="1" i="0" lang="en-GB" sz="1200" u="none" cap="none" strike="noStrike">
                <a:solidFill>
                  <a:schemeClr val="dk1"/>
                </a:solidFill>
                <a:latin typeface="Calibri"/>
                <a:ea typeface="Calibri"/>
                <a:cs typeface="Calibri"/>
                <a:sym typeface="Calibri"/>
              </a:rPr>
              <a:t>telegram</a:t>
            </a:r>
            <a:r>
              <a:rPr b="0" i="0" lang="en-GB" sz="1200" u="none" cap="none" strike="noStrike">
                <a:solidFill>
                  <a:schemeClr val="dk1"/>
                </a:solidFill>
                <a:latin typeface="Calibri"/>
                <a:ea typeface="Calibri"/>
                <a:cs typeface="Calibri"/>
                <a:sym typeface="Calibri"/>
              </a:rPr>
              <a:t>, was sent by US and Soviet politicians called ‘</a:t>
            </a:r>
            <a:r>
              <a:rPr b="1" i="0" lang="en-GB" sz="1200" u="none" cap="none" strike="noStrike">
                <a:solidFill>
                  <a:schemeClr val="dk1"/>
                </a:solidFill>
                <a:latin typeface="Calibri"/>
                <a:ea typeface="Calibri"/>
                <a:cs typeface="Calibri"/>
                <a:sym typeface="Calibri"/>
              </a:rPr>
              <a:t>diplomats</a:t>
            </a:r>
            <a:r>
              <a:rPr b="0" i="0" lang="en-GB" sz="1200" u="none" cap="none" strike="noStrike">
                <a:solidFill>
                  <a:schemeClr val="dk1"/>
                </a:solidFill>
                <a:latin typeface="Calibri"/>
                <a:ea typeface="Calibri"/>
                <a:cs typeface="Calibri"/>
                <a:sym typeface="Calibri"/>
              </a:rPr>
              <a:t>’ working in each other’s countries to inform their leaders about the attitude each government had.  These telegrams highlighted the </a:t>
            </a:r>
            <a:r>
              <a:rPr b="1" i="0" lang="en-GB" sz="1200" u="none" cap="none" strike="noStrike">
                <a:solidFill>
                  <a:schemeClr val="dk1"/>
                </a:solidFill>
                <a:latin typeface="Calibri"/>
                <a:ea typeface="Calibri"/>
                <a:cs typeface="Calibri"/>
                <a:sym typeface="Calibri"/>
              </a:rPr>
              <a:t>mistrust</a:t>
            </a:r>
            <a:r>
              <a:rPr b="0" i="0" lang="en-GB" sz="1200" u="none" cap="none" strike="noStrike">
                <a:solidFill>
                  <a:schemeClr val="dk1"/>
                </a:solidFill>
                <a:latin typeface="Calibri"/>
                <a:ea typeface="Calibri"/>
                <a:cs typeface="Calibri"/>
                <a:sym typeface="Calibri"/>
              </a:rPr>
              <a:t> the US and Soviet Union had of each other and led to a further decline in their relationship.</a:t>
            </a:r>
            <a:endParaRPr b="0" i="0" sz="900" u="none" cap="none" strike="noStrike">
              <a:solidFill>
                <a:schemeClr val="dk1"/>
              </a:solidFill>
              <a:latin typeface="Calibri"/>
              <a:ea typeface="Calibri"/>
              <a:cs typeface="Calibri"/>
              <a:sym typeface="Calibri"/>
            </a:endParaRPr>
          </a:p>
        </p:txBody>
      </p:sp>
      <p:sp>
        <p:nvSpPr>
          <p:cNvPr id="116" name="Google Shape;116;p3"/>
          <p:cNvSpPr/>
          <p:nvPr/>
        </p:nvSpPr>
        <p:spPr>
          <a:xfrm>
            <a:off x="0" y="0"/>
            <a:ext cx="12192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 name="Google Shape;117;p3"/>
          <p:cNvSpPr/>
          <p:nvPr/>
        </p:nvSpPr>
        <p:spPr>
          <a:xfrm>
            <a:off x="102669" y="1985165"/>
            <a:ext cx="3780694" cy="461665"/>
          </a:xfrm>
          <a:custGeom>
            <a:rect b="b" l="l" r="r" t="t"/>
            <a:pathLst>
              <a:path extrusionOk="0" fill="none" h="461665" w="3780694">
                <a:moveTo>
                  <a:pt x="0" y="0"/>
                </a:moveTo>
                <a:cubicBezTo>
                  <a:pt x="162102" y="13840"/>
                  <a:pt x="438544" y="-19584"/>
                  <a:pt x="667923" y="0"/>
                </a:cubicBezTo>
                <a:cubicBezTo>
                  <a:pt x="897302" y="19584"/>
                  <a:pt x="1169964" y="-26508"/>
                  <a:pt x="1298038" y="0"/>
                </a:cubicBezTo>
                <a:cubicBezTo>
                  <a:pt x="1426113" y="26508"/>
                  <a:pt x="1659212" y="6396"/>
                  <a:pt x="1852540" y="0"/>
                </a:cubicBezTo>
                <a:cubicBezTo>
                  <a:pt x="2045868" y="-6396"/>
                  <a:pt x="2322664" y="9293"/>
                  <a:pt x="2520463" y="0"/>
                </a:cubicBezTo>
                <a:cubicBezTo>
                  <a:pt x="2718262" y="-9293"/>
                  <a:pt x="2838419" y="15948"/>
                  <a:pt x="3037158" y="0"/>
                </a:cubicBezTo>
                <a:cubicBezTo>
                  <a:pt x="3235897" y="-15948"/>
                  <a:pt x="3529186" y="-32088"/>
                  <a:pt x="3780694" y="0"/>
                </a:cubicBezTo>
                <a:cubicBezTo>
                  <a:pt x="3788330" y="180427"/>
                  <a:pt x="3789673" y="309424"/>
                  <a:pt x="3780694" y="461665"/>
                </a:cubicBezTo>
                <a:cubicBezTo>
                  <a:pt x="3624640" y="483019"/>
                  <a:pt x="3378790" y="432664"/>
                  <a:pt x="3188385" y="461665"/>
                </a:cubicBezTo>
                <a:cubicBezTo>
                  <a:pt x="2997980" y="490666"/>
                  <a:pt x="2792530" y="448906"/>
                  <a:pt x="2671690" y="461665"/>
                </a:cubicBezTo>
                <a:cubicBezTo>
                  <a:pt x="2550851" y="474424"/>
                  <a:pt x="2142416" y="428400"/>
                  <a:pt x="2003768" y="461665"/>
                </a:cubicBezTo>
                <a:cubicBezTo>
                  <a:pt x="1865120" y="494930"/>
                  <a:pt x="1522757" y="463392"/>
                  <a:pt x="1373652" y="461665"/>
                </a:cubicBezTo>
                <a:cubicBezTo>
                  <a:pt x="1224547" y="459938"/>
                  <a:pt x="938690" y="476298"/>
                  <a:pt x="705730" y="461665"/>
                </a:cubicBezTo>
                <a:cubicBezTo>
                  <a:pt x="472770" y="447032"/>
                  <a:pt x="303153" y="473248"/>
                  <a:pt x="0" y="461665"/>
                </a:cubicBezTo>
                <a:cubicBezTo>
                  <a:pt x="15378" y="308439"/>
                  <a:pt x="-7935" y="141697"/>
                  <a:pt x="0" y="0"/>
                </a:cubicBezTo>
                <a:close/>
              </a:path>
              <a:path extrusionOk="0" h="461665" w="3780694">
                <a:moveTo>
                  <a:pt x="0" y="0"/>
                </a:moveTo>
                <a:cubicBezTo>
                  <a:pt x="159683" y="16496"/>
                  <a:pt x="431423" y="2057"/>
                  <a:pt x="592309" y="0"/>
                </a:cubicBezTo>
                <a:cubicBezTo>
                  <a:pt x="753195" y="-2057"/>
                  <a:pt x="1034901" y="1434"/>
                  <a:pt x="1146811" y="0"/>
                </a:cubicBezTo>
                <a:cubicBezTo>
                  <a:pt x="1258721" y="-1434"/>
                  <a:pt x="1610592" y="-16513"/>
                  <a:pt x="1776926" y="0"/>
                </a:cubicBezTo>
                <a:cubicBezTo>
                  <a:pt x="1943261" y="16513"/>
                  <a:pt x="2180697" y="16504"/>
                  <a:pt x="2293621" y="0"/>
                </a:cubicBezTo>
                <a:cubicBezTo>
                  <a:pt x="2406546" y="-16504"/>
                  <a:pt x="2734051" y="-12670"/>
                  <a:pt x="2923737" y="0"/>
                </a:cubicBezTo>
                <a:cubicBezTo>
                  <a:pt x="3113423" y="12670"/>
                  <a:pt x="3604143" y="26750"/>
                  <a:pt x="3780694" y="0"/>
                </a:cubicBezTo>
                <a:cubicBezTo>
                  <a:pt x="3802944" y="93982"/>
                  <a:pt x="3787313" y="291611"/>
                  <a:pt x="3780694" y="461665"/>
                </a:cubicBezTo>
                <a:cubicBezTo>
                  <a:pt x="3651445" y="452746"/>
                  <a:pt x="3406245" y="483579"/>
                  <a:pt x="3263999" y="461665"/>
                </a:cubicBezTo>
                <a:cubicBezTo>
                  <a:pt x="3121754" y="439751"/>
                  <a:pt x="2846301" y="442819"/>
                  <a:pt x="2671690" y="461665"/>
                </a:cubicBezTo>
                <a:cubicBezTo>
                  <a:pt x="2497079" y="480511"/>
                  <a:pt x="2206295" y="486662"/>
                  <a:pt x="1965961" y="461665"/>
                </a:cubicBezTo>
                <a:cubicBezTo>
                  <a:pt x="1725627" y="436668"/>
                  <a:pt x="1513384" y="436607"/>
                  <a:pt x="1335845" y="461665"/>
                </a:cubicBezTo>
                <a:cubicBezTo>
                  <a:pt x="1158306" y="486723"/>
                  <a:pt x="899708" y="475904"/>
                  <a:pt x="705730" y="461665"/>
                </a:cubicBezTo>
                <a:cubicBezTo>
                  <a:pt x="511753" y="447426"/>
                  <a:pt x="319804" y="462886"/>
                  <a:pt x="0" y="461665"/>
                </a:cubicBezTo>
                <a:cubicBezTo>
                  <a:pt x="14453" y="348815"/>
                  <a:pt x="8322" y="190482"/>
                  <a:pt x="0" y="0"/>
                </a:cubicBezTo>
                <a:close/>
              </a:path>
            </a:pathLst>
          </a:custGeom>
          <a:solidFill>
            <a:srgbClr val="FEE599"/>
          </a:solidFill>
          <a:ln cap="flat" cmpd="sng" w="1905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b="1" i="0" lang="en-GB" sz="1200" u="none" cap="none" strike="noStrike">
                <a:solidFill>
                  <a:schemeClr val="dk1"/>
                </a:solidFill>
                <a:latin typeface="Calibri"/>
                <a:ea typeface="Calibri"/>
                <a:cs typeface="Calibri"/>
                <a:sym typeface="Calibri"/>
              </a:rPr>
              <a:t>How did the dropping of the atomic bomb cause a decline in the relationship between the USA &amp; Russia?</a:t>
            </a:r>
            <a:endParaRPr b="0" i="0" sz="1200" u="none" cap="none" strike="noStrike">
              <a:solidFill>
                <a:schemeClr val="dk1"/>
              </a:solidFill>
              <a:latin typeface="Arial"/>
              <a:ea typeface="Arial"/>
              <a:cs typeface="Arial"/>
              <a:sym typeface="Arial"/>
            </a:endParaRPr>
          </a:p>
        </p:txBody>
      </p:sp>
      <p:sp>
        <p:nvSpPr>
          <p:cNvPr id="118" name="Google Shape;118;p3"/>
          <p:cNvSpPr/>
          <p:nvPr/>
        </p:nvSpPr>
        <p:spPr>
          <a:xfrm>
            <a:off x="3953571" y="1985165"/>
            <a:ext cx="2560800" cy="312600"/>
          </a:xfrm>
          <a:prstGeom prst="rect">
            <a:avLst/>
          </a:prstGeom>
          <a:solidFill>
            <a:srgbClr val="FEE599"/>
          </a:solid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What were the telegrams?</a:t>
            </a:r>
            <a:endParaRPr b="0" i="0" sz="1200" u="none" cap="none" strike="noStrike">
              <a:solidFill>
                <a:schemeClr val="dk1"/>
              </a:solidFill>
              <a:latin typeface="Calibri"/>
              <a:ea typeface="Calibri"/>
              <a:cs typeface="Calibri"/>
              <a:sym typeface="Calibri"/>
            </a:endParaRPr>
          </a:p>
        </p:txBody>
      </p:sp>
      <p:sp>
        <p:nvSpPr>
          <p:cNvPr id="119" name="Google Shape;119;p3"/>
          <p:cNvSpPr/>
          <p:nvPr/>
        </p:nvSpPr>
        <p:spPr>
          <a:xfrm>
            <a:off x="6584653" y="1985165"/>
            <a:ext cx="3132900" cy="312600"/>
          </a:xfrm>
          <a:prstGeom prst="rect">
            <a:avLst/>
          </a:prstGeom>
          <a:solidFill>
            <a:srgbClr val="FEE599"/>
          </a:solid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Kennan’s ‘Long’ Telegram </a:t>
            </a:r>
            <a:endParaRPr b="0" i="0" sz="1400" u="none" cap="none" strike="noStrike">
              <a:solidFill>
                <a:srgbClr val="000000"/>
              </a:solidFill>
              <a:latin typeface="Arial"/>
              <a:ea typeface="Arial"/>
              <a:cs typeface="Arial"/>
              <a:sym typeface="Arial"/>
            </a:endParaRPr>
          </a:p>
        </p:txBody>
      </p:sp>
      <p:sp>
        <p:nvSpPr>
          <p:cNvPr id="120" name="Google Shape;120;p3"/>
          <p:cNvSpPr/>
          <p:nvPr/>
        </p:nvSpPr>
        <p:spPr>
          <a:xfrm>
            <a:off x="9810230" y="1982510"/>
            <a:ext cx="2289300" cy="543300"/>
          </a:xfrm>
          <a:prstGeom prst="rect">
            <a:avLst/>
          </a:prstGeom>
          <a:solidFill>
            <a:srgbClr val="FEE599"/>
          </a:solid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The Novikov Telegram from the USA</a:t>
            </a:r>
            <a:endParaRPr b="0" i="0" sz="1050" u="none" cap="none" strike="noStrike">
              <a:solidFill>
                <a:schemeClr val="dk1"/>
              </a:solidFill>
              <a:latin typeface="Calibri"/>
              <a:ea typeface="Calibri"/>
              <a:cs typeface="Calibri"/>
              <a:sym typeface="Calibri"/>
            </a:endParaRPr>
          </a:p>
        </p:txBody>
      </p:sp>
      <p:pic>
        <p:nvPicPr>
          <p:cNvPr id="121" name="Google Shape;121;p3"/>
          <p:cNvPicPr preferRelativeResize="0"/>
          <p:nvPr/>
        </p:nvPicPr>
        <p:blipFill rotWithShape="1">
          <a:blip r:embed="rId3">
            <a:alphaModFix/>
          </a:blip>
          <a:srcRect b="27346" l="36349" r="26394" t="20504"/>
          <a:stretch/>
        </p:blipFill>
        <p:spPr>
          <a:xfrm>
            <a:off x="3950227" y="4785437"/>
            <a:ext cx="2576462" cy="1944618"/>
          </a:xfrm>
          <a:prstGeom prst="rect">
            <a:avLst/>
          </a:prstGeom>
          <a:noFill/>
          <a:ln>
            <a:noFill/>
          </a:ln>
        </p:spPr>
      </p:pic>
      <p:sp>
        <p:nvSpPr>
          <p:cNvPr id="122" name="Google Shape;122;p3"/>
          <p:cNvSpPr/>
          <p:nvPr/>
        </p:nvSpPr>
        <p:spPr>
          <a:xfrm rot="-701485">
            <a:off x="4781656" y="5924127"/>
            <a:ext cx="282767" cy="229167"/>
          </a:xfrm>
          <a:prstGeom prst="rightArrow">
            <a:avLst>
              <a:gd fmla="val 38861" name="adj1"/>
              <a:gd fmla="val 31457"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 name="Google Shape;123;p3"/>
          <p:cNvSpPr/>
          <p:nvPr/>
        </p:nvSpPr>
        <p:spPr>
          <a:xfrm rot="-3043405">
            <a:off x="5227593" y="6313415"/>
            <a:ext cx="282910" cy="229169"/>
          </a:xfrm>
          <a:prstGeom prst="rightArrow">
            <a:avLst>
              <a:gd fmla="val 38861" name="adj1"/>
              <a:gd fmla="val 31457"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4" name="Google Shape;124;p3"/>
          <p:cNvSpPr/>
          <p:nvPr/>
        </p:nvSpPr>
        <p:spPr>
          <a:xfrm rot="9424849">
            <a:off x="6102692" y="5661776"/>
            <a:ext cx="282719" cy="229066"/>
          </a:xfrm>
          <a:prstGeom prst="rightArrow">
            <a:avLst>
              <a:gd fmla="val 38861" name="adj1"/>
              <a:gd fmla="val 31457"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5" name="Google Shape;125;p3"/>
          <p:cNvSpPr/>
          <p:nvPr/>
        </p:nvSpPr>
        <p:spPr>
          <a:xfrm rot="5732472">
            <a:off x="5501353" y="5105232"/>
            <a:ext cx="282721" cy="229078"/>
          </a:xfrm>
          <a:prstGeom prst="rightArrow">
            <a:avLst>
              <a:gd fmla="val 38861" name="adj1"/>
              <a:gd fmla="val 31457"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p3"/>
          <p:cNvSpPr/>
          <p:nvPr/>
        </p:nvSpPr>
        <p:spPr>
          <a:xfrm>
            <a:off x="6373846" y="2016494"/>
            <a:ext cx="282600" cy="229200"/>
          </a:xfrm>
          <a:prstGeom prst="rightArrow">
            <a:avLst>
              <a:gd fmla="val 38861" name="adj1"/>
              <a:gd fmla="val 31457"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7" name="Google Shape;127;p3"/>
          <p:cNvSpPr/>
          <p:nvPr/>
        </p:nvSpPr>
        <p:spPr>
          <a:xfrm>
            <a:off x="9598753" y="2032216"/>
            <a:ext cx="282600" cy="229200"/>
          </a:xfrm>
          <a:prstGeom prst="rightArrow">
            <a:avLst>
              <a:gd fmla="val 38861" name="adj1"/>
              <a:gd fmla="val 31457"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8" name="Google Shape;128;p3"/>
          <p:cNvSpPr/>
          <p:nvPr/>
        </p:nvSpPr>
        <p:spPr>
          <a:xfrm>
            <a:off x="102669" y="2489578"/>
            <a:ext cx="3780600" cy="1154100"/>
          </a:xfrm>
          <a:prstGeom prst="rect">
            <a:avLst/>
          </a:prstGeom>
          <a:noFill/>
          <a:ln cap="flat" cmpd="sng" w="1905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POWER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The USA believed the bomb made them look </a:t>
            </a:r>
            <a:r>
              <a:rPr b="1" i="0" lang="en-GB" sz="1100" u="none" cap="none" strike="noStrike">
                <a:solidFill>
                  <a:schemeClr val="dk1"/>
                </a:solidFill>
                <a:latin typeface="Calibri"/>
                <a:ea typeface="Calibri"/>
                <a:cs typeface="Calibri"/>
                <a:sym typeface="Calibri"/>
              </a:rPr>
              <a:t>stronger</a:t>
            </a:r>
            <a:r>
              <a:rPr b="0" i="0" lang="en-GB" sz="1100" u="none" cap="none" strike="noStrike">
                <a:solidFill>
                  <a:schemeClr val="dk1"/>
                </a:solidFill>
                <a:latin typeface="Calibri"/>
                <a:ea typeface="Calibri"/>
                <a:cs typeface="Calibri"/>
                <a:sym typeface="Calibri"/>
              </a:rPr>
              <a:t> as they were the first nation to test and use an atomic weapon in war.  However, Stalin felt that the USA were now a </a:t>
            </a:r>
            <a:r>
              <a:rPr b="1" i="0" lang="en-GB" sz="1100" u="none" cap="none" strike="noStrike">
                <a:solidFill>
                  <a:schemeClr val="dk1"/>
                </a:solidFill>
                <a:latin typeface="Calibri"/>
                <a:ea typeface="Calibri"/>
                <a:cs typeface="Calibri"/>
                <a:sym typeface="Calibri"/>
              </a:rPr>
              <a:t>greater danger </a:t>
            </a:r>
            <a:r>
              <a:rPr b="0" i="0" lang="en-GB" sz="1100" u="none" cap="none" strike="noStrike">
                <a:solidFill>
                  <a:schemeClr val="dk1"/>
                </a:solidFill>
                <a:latin typeface="Calibri"/>
                <a:ea typeface="Calibri"/>
                <a:cs typeface="Calibri"/>
                <a:sym typeface="Calibri"/>
              </a:rPr>
              <a:t>to the world. Stalin believed the USA would be capable of using an atomic weapon on Russia as a way to remove Communism.</a:t>
            </a:r>
            <a:endParaRPr b="0" i="0" sz="1100" u="none" cap="none" strike="noStrike">
              <a:solidFill>
                <a:schemeClr val="dk1"/>
              </a:solidFill>
              <a:latin typeface="Arial"/>
              <a:ea typeface="Arial"/>
              <a:cs typeface="Arial"/>
              <a:sym typeface="Arial"/>
            </a:endParaRPr>
          </a:p>
        </p:txBody>
      </p:sp>
      <p:sp>
        <p:nvSpPr>
          <p:cNvPr id="129" name="Google Shape;129;p3"/>
          <p:cNvSpPr/>
          <p:nvPr/>
        </p:nvSpPr>
        <p:spPr>
          <a:xfrm>
            <a:off x="99325" y="3686488"/>
            <a:ext cx="3780600" cy="1338900"/>
          </a:xfrm>
          <a:prstGeom prst="rect">
            <a:avLst/>
          </a:prstGeom>
          <a:noFill/>
          <a:ln cap="flat" cmpd="sng" w="1905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LAND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Stalin responded to the US by taking control of more land in Eastern Europe. The land between Germany and Russia was labelled as a ‘</a:t>
            </a:r>
            <a:r>
              <a:rPr b="1" i="0" lang="en-GB" sz="1100" u="none" cap="none" strike="noStrike">
                <a:solidFill>
                  <a:schemeClr val="dk1"/>
                </a:solidFill>
                <a:latin typeface="Calibri"/>
                <a:ea typeface="Calibri"/>
                <a:cs typeface="Calibri"/>
                <a:sym typeface="Calibri"/>
              </a:rPr>
              <a:t>buffer zone</a:t>
            </a:r>
            <a:r>
              <a:rPr b="0" i="0" lang="en-GB" sz="1100" u="none" cap="none" strike="noStrike">
                <a:solidFill>
                  <a:schemeClr val="dk1"/>
                </a:solidFill>
                <a:latin typeface="Calibri"/>
                <a:ea typeface="Calibri"/>
                <a:cs typeface="Calibri"/>
                <a:sym typeface="Calibri"/>
              </a:rPr>
              <a:t>’.  If the US used Germany to attack Russia, they would need to go through this ‘</a:t>
            </a:r>
            <a:r>
              <a:rPr b="1" i="0" lang="en-GB" sz="1200" u="none" cap="none" strike="noStrike">
                <a:solidFill>
                  <a:schemeClr val="dk1"/>
                </a:solidFill>
                <a:latin typeface="Calibri"/>
                <a:ea typeface="Calibri"/>
                <a:cs typeface="Calibri"/>
                <a:sym typeface="Calibri"/>
              </a:rPr>
              <a:t>buffer zone</a:t>
            </a:r>
            <a:r>
              <a:rPr b="0" i="0" lang="en-GB" sz="1100" u="none" cap="none" strike="noStrike">
                <a:solidFill>
                  <a:schemeClr val="dk1"/>
                </a:solidFill>
                <a:latin typeface="Calibri"/>
                <a:ea typeface="Calibri"/>
                <a:cs typeface="Calibri"/>
                <a:sym typeface="Calibri"/>
              </a:rPr>
              <a:t>’ made up of Poland, Czechoslovakia and Hungary before they reached Russia itself.  </a:t>
            </a:r>
            <a:endParaRPr b="0" i="0" sz="1100" u="none" cap="none" strike="noStrike">
              <a:solidFill>
                <a:schemeClr val="dk1"/>
              </a:solidFill>
              <a:latin typeface="Arial"/>
              <a:ea typeface="Arial"/>
              <a:cs typeface="Arial"/>
              <a:sym typeface="Arial"/>
            </a:endParaRPr>
          </a:p>
        </p:txBody>
      </p:sp>
      <p:sp>
        <p:nvSpPr>
          <p:cNvPr id="130" name="Google Shape;130;p3"/>
          <p:cNvSpPr/>
          <p:nvPr/>
        </p:nvSpPr>
        <p:spPr>
          <a:xfrm>
            <a:off x="1473200" y="5068064"/>
            <a:ext cx="2406900" cy="1662000"/>
          </a:xfrm>
          <a:prstGeom prst="rect">
            <a:avLst/>
          </a:prstGeom>
          <a:noFill/>
          <a:ln cap="flat" cmpd="sng" w="1905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AN ‘ARMS RACE’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The Russians hoped to show the USA that they could build their own nuclear weapons and a successful test was carried out in August 1929. There was now </a:t>
            </a:r>
            <a:r>
              <a:rPr b="1" i="0" lang="en-GB" sz="1100" u="none" cap="none" strike="noStrike">
                <a:solidFill>
                  <a:schemeClr val="dk1"/>
                </a:solidFill>
                <a:latin typeface="Calibri"/>
                <a:ea typeface="Calibri"/>
                <a:cs typeface="Calibri"/>
                <a:sym typeface="Calibri"/>
              </a:rPr>
              <a:t>competition</a:t>
            </a:r>
            <a:r>
              <a:rPr b="0" i="0" lang="en-GB" sz="1100" u="none" cap="none" strike="noStrike">
                <a:solidFill>
                  <a:schemeClr val="dk1"/>
                </a:solidFill>
                <a:latin typeface="Calibri"/>
                <a:ea typeface="Calibri"/>
                <a:cs typeface="Calibri"/>
                <a:sym typeface="Calibri"/>
              </a:rPr>
              <a:t> between countries to develop more nuclear bombs.  This led to the ‘</a:t>
            </a:r>
            <a:r>
              <a:rPr b="1" i="0" lang="en-GB" sz="1100" u="none" cap="none" strike="noStrike">
                <a:solidFill>
                  <a:schemeClr val="dk1"/>
                </a:solidFill>
                <a:latin typeface="Calibri"/>
                <a:ea typeface="Calibri"/>
                <a:cs typeface="Calibri"/>
                <a:sym typeface="Calibri"/>
              </a:rPr>
              <a:t>Arms Race</a:t>
            </a:r>
            <a:r>
              <a:rPr b="0" i="0" lang="en-GB" sz="1100" u="none" cap="none" strike="noStrike">
                <a:solidFill>
                  <a:schemeClr val="dk1"/>
                </a:solidFill>
                <a:latin typeface="Calibri"/>
                <a:ea typeface="Calibri"/>
                <a:cs typeface="Calibri"/>
                <a:sym typeface="Calibri"/>
              </a:rPr>
              <a:t>’ between the USA and the Soviet Union. </a:t>
            </a:r>
            <a:endParaRPr b="0" i="0" sz="1400" u="none" cap="none" strike="noStrike">
              <a:solidFill>
                <a:srgbClr val="000000"/>
              </a:solidFill>
              <a:latin typeface="Arial"/>
              <a:ea typeface="Arial"/>
              <a:cs typeface="Arial"/>
              <a:sym typeface="Arial"/>
            </a:endParaRPr>
          </a:p>
        </p:txBody>
      </p:sp>
      <p:pic>
        <p:nvPicPr>
          <p:cNvPr descr="Nuclear explosion drawing" id="131" name="Google Shape;131;p3"/>
          <p:cNvPicPr preferRelativeResize="0"/>
          <p:nvPr/>
        </p:nvPicPr>
        <p:blipFill rotWithShape="1">
          <a:blip r:embed="rId4">
            <a:alphaModFix/>
          </a:blip>
          <a:srcRect b="0" l="0" r="0" t="0"/>
          <a:stretch/>
        </p:blipFill>
        <p:spPr>
          <a:xfrm>
            <a:off x="92422" y="5090655"/>
            <a:ext cx="1310569" cy="1639401"/>
          </a:xfrm>
          <a:custGeom>
            <a:rect b="b" l="l" r="r" t="t"/>
            <a:pathLst>
              <a:path extrusionOk="0" h="1639401" w="1310569">
                <a:moveTo>
                  <a:pt x="0" y="0"/>
                </a:moveTo>
                <a:cubicBezTo>
                  <a:pt x="185461" y="14362"/>
                  <a:pt x="543587" y="-15374"/>
                  <a:pt x="681496" y="0"/>
                </a:cubicBezTo>
                <a:cubicBezTo>
                  <a:pt x="819405" y="15374"/>
                  <a:pt x="1060852" y="-3832"/>
                  <a:pt x="1310569" y="0"/>
                </a:cubicBezTo>
                <a:cubicBezTo>
                  <a:pt x="1304707" y="227827"/>
                  <a:pt x="1323646" y="342618"/>
                  <a:pt x="1310569" y="513679"/>
                </a:cubicBezTo>
                <a:cubicBezTo>
                  <a:pt x="1297492" y="684740"/>
                  <a:pt x="1325227" y="860132"/>
                  <a:pt x="1310569" y="1076540"/>
                </a:cubicBezTo>
                <a:cubicBezTo>
                  <a:pt x="1295911" y="1292948"/>
                  <a:pt x="1315146" y="1490879"/>
                  <a:pt x="1310569" y="1639401"/>
                </a:cubicBezTo>
                <a:cubicBezTo>
                  <a:pt x="1035025" y="1634137"/>
                  <a:pt x="923350" y="1665523"/>
                  <a:pt x="655285" y="1639401"/>
                </a:cubicBezTo>
                <a:cubicBezTo>
                  <a:pt x="387220" y="1613279"/>
                  <a:pt x="214618" y="1638828"/>
                  <a:pt x="0" y="1639401"/>
                </a:cubicBezTo>
                <a:cubicBezTo>
                  <a:pt x="1569" y="1401903"/>
                  <a:pt x="7343" y="1337933"/>
                  <a:pt x="0" y="1076540"/>
                </a:cubicBezTo>
                <a:cubicBezTo>
                  <a:pt x="-7343" y="815147"/>
                  <a:pt x="2802" y="661581"/>
                  <a:pt x="0" y="546467"/>
                </a:cubicBezTo>
                <a:cubicBezTo>
                  <a:pt x="-2802" y="431353"/>
                  <a:pt x="-8447" y="265771"/>
                  <a:pt x="0" y="0"/>
                </a:cubicBezTo>
                <a:close/>
              </a:path>
            </a:pathLst>
          </a:custGeom>
          <a:noFill/>
          <a:ln cap="flat" cmpd="sng" w="9525">
            <a:solidFill>
              <a:schemeClr val="dk1"/>
            </a:solidFill>
            <a:prstDash val="solid"/>
            <a:round/>
            <a:headEnd len="sm" w="sm" type="none"/>
            <a:tailEnd len="sm" w="sm" type="none"/>
          </a:ln>
        </p:spPr>
      </p:pic>
      <p:sp>
        <p:nvSpPr>
          <p:cNvPr id="132" name="Google Shape;132;p3"/>
          <p:cNvSpPr/>
          <p:nvPr/>
        </p:nvSpPr>
        <p:spPr>
          <a:xfrm>
            <a:off x="3950227" y="2336168"/>
            <a:ext cx="2560800" cy="24108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92075" lvl="0" marL="92075" marR="0" rtl="0" algn="l">
              <a:lnSpc>
                <a:spcPct val="100000"/>
              </a:lnSpc>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USA’s President Truman and Russia’s Stalin were worried that a breakup of the Grand Alliance would mean conflict between the countries.  </a:t>
            </a:r>
            <a:r>
              <a:rPr b="1" i="0" lang="en-GB" sz="1200" u="none" cap="none" strike="noStrike">
                <a:solidFill>
                  <a:schemeClr val="dk1"/>
                </a:solidFill>
                <a:latin typeface="Calibri"/>
                <a:ea typeface="Calibri"/>
                <a:cs typeface="Calibri"/>
                <a:sym typeface="Calibri"/>
              </a:rPr>
              <a:t>Both leaders wanted</a:t>
            </a:r>
            <a:r>
              <a:rPr b="0" i="0" lang="en-GB" sz="1200" u="none" cap="none" strike="noStrike">
                <a:solidFill>
                  <a:schemeClr val="dk1"/>
                </a:solidFill>
                <a:latin typeface="Calibri"/>
                <a:ea typeface="Calibri"/>
                <a:cs typeface="Calibri"/>
                <a:sym typeface="Calibri"/>
              </a:rPr>
              <a:t> </a:t>
            </a:r>
            <a:r>
              <a:rPr b="1" i="0" lang="en-GB" sz="1200" u="none" cap="none" strike="noStrike">
                <a:solidFill>
                  <a:schemeClr val="dk1"/>
                </a:solidFill>
                <a:latin typeface="Calibri"/>
                <a:ea typeface="Calibri"/>
                <a:cs typeface="Calibri"/>
                <a:sym typeface="Calibri"/>
              </a:rPr>
              <a:t>to find out what each other were thinking.</a:t>
            </a:r>
            <a:r>
              <a:rPr b="0" i="0" lang="en-GB" sz="1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92075" lvl="0" marL="92075" marR="0" rtl="0" algn="l">
              <a:lnSpc>
                <a:spcPct val="100000"/>
              </a:lnSpc>
              <a:spcBef>
                <a:spcPts val="80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A form of communication called a </a:t>
            </a:r>
            <a:r>
              <a:rPr b="1" i="0" lang="en-GB" sz="1200" u="none" cap="none" strike="noStrike">
                <a:solidFill>
                  <a:schemeClr val="dk1"/>
                </a:solidFill>
                <a:latin typeface="Calibri"/>
                <a:ea typeface="Calibri"/>
                <a:cs typeface="Calibri"/>
                <a:sym typeface="Calibri"/>
              </a:rPr>
              <a:t>telegram</a:t>
            </a:r>
            <a:r>
              <a:rPr b="0" i="0" lang="en-GB" sz="1200" u="none" cap="none" strike="noStrike">
                <a:solidFill>
                  <a:schemeClr val="dk1"/>
                </a:solidFill>
                <a:latin typeface="Calibri"/>
                <a:ea typeface="Calibri"/>
                <a:cs typeface="Calibri"/>
                <a:sym typeface="Calibri"/>
              </a:rPr>
              <a:t> was used by diplomats (politicians) living in the other country. These telegrams are known as the </a:t>
            </a:r>
            <a:r>
              <a:rPr b="1" i="0" lang="en-GB" sz="1200" u="none" cap="none" strike="noStrike">
                <a:solidFill>
                  <a:schemeClr val="dk1"/>
                </a:solidFill>
                <a:latin typeface="Calibri"/>
                <a:ea typeface="Calibri"/>
                <a:cs typeface="Calibri"/>
                <a:sym typeface="Calibri"/>
              </a:rPr>
              <a:t>Long</a:t>
            </a:r>
            <a:r>
              <a:rPr b="0" i="0" lang="en-GB" sz="1200" u="none" cap="none" strike="noStrike">
                <a:solidFill>
                  <a:schemeClr val="dk1"/>
                </a:solidFill>
                <a:latin typeface="Calibri"/>
                <a:ea typeface="Calibri"/>
                <a:cs typeface="Calibri"/>
                <a:sym typeface="Calibri"/>
              </a:rPr>
              <a:t> Telegram and the </a:t>
            </a:r>
            <a:r>
              <a:rPr b="1" i="0" lang="en-GB" sz="1200" u="none" cap="none" strike="noStrike">
                <a:solidFill>
                  <a:schemeClr val="dk1"/>
                </a:solidFill>
                <a:latin typeface="Calibri"/>
                <a:ea typeface="Calibri"/>
                <a:cs typeface="Calibri"/>
                <a:sym typeface="Calibri"/>
              </a:rPr>
              <a:t>Novikov</a:t>
            </a:r>
            <a:r>
              <a:rPr b="0" i="0" lang="en-GB" sz="1200" u="none" cap="none" strike="noStrike">
                <a:solidFill>
                  <a:schemeClr val="dk1"/>
                </a:solidFill>
                <a:latin typeface="Calibri"/>
                <a:ea typeface="Calibri"/>
                <a:cs typeface="Calibri"/>
                <a:sym typeface="Calibri"/>
              </a:rPr>
              <a:t> Telegrams.</a:t>
            </a:r>
            <a:endParaRPr b="0" i="0" sz="1200" u="none" cap="none" strike="noStrike">
              <a:solidFill>
                <a:schemeClr val="dk1"/>
              </a:solidFill>
              <a:latin typeface="Calibri"/>
              <a:ea typeface="Calibri"/>
              <a:cs typeface="Calibri"/>
              <a:sym typeface="Calibri"/>
            </a:endParaRPr>
          </a:p>
        </p:txBody>
      </p:sp>
      <p:sp>
        <p:nvSpPr>
          <p:cNvPr id="133" name="Google Shape;133;p3"/>
          <p:cNvSpPr/>
          <p:nvPr/>
        </p:nvSpPr>
        <p:spPr>
          <a:xfrm>
            <a:off x="6578871" y="2336168"/>
            <a:ext cx="3132900" cy="44007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The American Report on the Russian attitude towards them</a:t>
            </a:r>
            <a:endParaRPr b="0" i="0" sz="1100" u="none" cap="none" strike="noStrike">
              <a:solidFill>
                <a:schemeClr val="dk1"/>
              </a:solidFill>
              <a:latin typeface="Calibri"/>
              <a:ea typeface="Calibri"/>
              <a:cs typeface="Calibri"/>
              <a:sym typeface="Calibri"/>
            </a:endParaRPr>
          </a:p>
          <a:p>
            <a:pPr indent="-87312" lvl="0" marL="87312" marR="0" rtl="0" algn="l">
              <a:lnSpc>
                <a:spcPct val="107000"/>
              </a:lnSpc>
              <a:spcBef>
                <a:spcPts val="800"/>
              </a:spcBef>
              <a:spcAft>
                <a:spcPts val="0"/>
              </a:spcAft>
              <a:buClr>
                <a:schemeClr val="dk1"/>
              </a:buClr>
              <a:buSzPts val="1200"/>
              <a:buFont typeface="Noto Sans Symbols"/>
              <a:buChar char="∙"/>
            </a:pPr>
            <a:r>
              <a:rPr b="1" i="0" lang="en-GB" sz="1200" u="none" cap="none" strike="noStrike">
                <a:solidFill>
                  <a:schemeClr val="dk1"/>
                </a:solidFill>
                <a:latin typeface="Calibri"/>
                <a:ea typeface="Calibri"/>
                <a:cs typeface="Calibri"/>
                <a:sym typeface="Calibri"/>
              </a:rPr>
              <a:t>George Kennan</a:t>
            </a:r>
            <a:r>
              <a:rPr b="0" i="0" lang="en-GB" sz="1200" u="none" cap="none" strike="noStrike">
                <a:solidFill>
                  <a:schemeClr val="dk1"/>
                </a:solidFill>
                <a:latin typeface="Calibri"/>
                <a:ea typeface="Calibri"/>
                <a:cs typeface="Calibri"/>
                <a:sym typeface="Calibri"/>
              </a:rPr>
              <a:t> worked as a diplomat for America in Moscow (Russia).  He sent a </a:t>
            </a:r>
            <a:r>
              <a:rPr b="1" i="0" lang="en-GB" sz="1200" u="none" cap="none" strike="noStrike">
                <a:solidFill>
                  <a:schemeClr val="dk1"/>
                </a:solidFill>
                <a:latin typeface="Calibri"/>
                <a:ea typeface="Calibri"/>
                <a:cs typeface="Calibri"/>
                <a:sym typeface="Calibri"/>
              </a:rPr>
              <a:t>detailed telegram </a:t>
            </a:r>
            <a:r>
              <a:rPr b="0" i="0" lang="en-GB" sz="1200" u="none" cap="none" strike="noStrike">
                <a:solidFill>
                  <a:schemeClr val="dk1"/>
                </a:solidFill>
                <a:latin typeface="Calibri"/>
                <a:ea typeface="Calibri"/>
                <a:cs typeface="Calibri"/>
                <a:sym typeface="Calibri"/>
              </a:rPr>
              <a:t>about what the Russian attitude towards America was.  It was so detailed that it was called the </a:t>
            </a:r>
            <a:r>
              <a:rPr b="1" i="0" lang="en-GB" sz="1200" u="none" cap="none" strike="noStrike">
                <a:solidFill>
                  <a:schemeClr val="dk1"/>
                </a:solidFill>
                <a:latin typeface="Calibri"/>
                <a:ea typeface="Calibri"/>
                <a:cs typeface="Calibri"/>
                <a:sym typeface="Calibri"/>
              </a:rPr>
              <a:t>Long Telegram</a:t>
            </a:r>
            <a:r>
              <a:rPr b="0" i="0" lang="en-GB" sz="12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87312" lvl="0" marL="87312" marR="0" rtl="0" algn="l">
              <a:lnSpc>
                <a:spcPct val="107000"/>
              </a:lnSpc>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He believed that Stalin wanted to see the </a:t>
            </a:r>
            <a:r>
              <a:rPr b="1" i="0" lang="en-GB" sz="1200" u="none" cap="none" strike="noStrike">
                <a:solidFill>
                  <a:schemeClr val="dk1"/>
                </a:solidFill>
                <a:latin typeface="Calibri"/>
                <a:ea typeface="Calibri"/>
                <a:cs typeface="Calibri"/>
                <a:sym typeface="Calibri"/>
              </a:rPr>
              <a:t>destruction of capitalism </a:t>
            </a:r>
            <a:r>
              <a:rPr b="0" i="0" lang="en-GB" sz="1200" u="none" cap="none" strike="noStrike">
                <a:solidFill>
                  <a:schemeClr val="dk1"/>
                </a:solidFill>
                <a:latin typeface="Calibri"/>
                <a:ea typeface="Calibri"/>
                <a:cs typeface="Calibri"/>
                <a:sym typeface="Calibri"/>
              </a:rPr>
              <a:t>and that Stalin believed other capitalist countries were a </a:t>
            </a:r>
            <a:r>
              <a:rPr b="1" i="0" lang="en-GB" sz="1200" u="none" cap="none" strike="noStrike">
                <a:solidFill>
                  <a:schemeClr val="dk1"/>
                </a:solidFill>
                <a:latin typeface="Calibri"/>
                <a:ea typeface="Calibri"/>
                <a:cs typeface="Calibri"/>
                <a:sym typeface="Calibri"/>
              </a:rPr>
              <a:t>threat</a:t>
            </a:r>
            <a:r>
              <a:rPr b="0" i="0" lang="en-GB" sz="1200" u="none" cap="none" strike="noStrike">
                <a:solidFill>
                  <a:schemeClr val="dk1"/>
                </a:solidFill>
                <a:latin typeface="Calibri"/>
                <a:ea typeface="Calibri"/>
                <a:cs typeface="Calibri"/>
                <a:sym typeface="Calibri"/>
              </a:rPr>
              <a:t> to Russia and Communism.  </a:t>
            </a:r>
            <a:endParaRPr b="0" i="0" sz="1400" u="none" cap="none" strike="noStrike">
              <a:solidFill>
                <a:srgbClr val="000000"/>
              </a:solidFill>
              <a:latin typeface="Arial"/>
              <a:ea typeface="Arial"/>
              <a:cs typeface="Arial"/>
              <a:sym typeface="Arial"/>
            </a:endParaRPr>
          </a:p>
          <a:p>
            <a:pPr indent="-87312" lvl="0" marL="87312" marR="0" rtl="0" algn="l">
              <a:lnSpc>
                <a:spcPct val="107000"/>
              </a:lnSpc>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Kennan said that Stalin did</a:t>
            </a:r>
            <a:r>
              <a:rPr b="1" i="0" lang="en-GB" sz="1200" u="none" cap="none" strike="noStrike">
                <a:solidFill>
                  <a:schemeClr val="dk1"/>
                </a:solidFill>
                <a:latin typeface="Calibri"/>
                <a:ea typeface="Calibri"/>
                <a:cs typeface="Calibri"/>
                <a:sym typeface="Calibri"/>
              </a:rPr>
              <a:t> not trust </a:t>
            </a:r>
            <a:r>
              <a:rPr b="0" i="0" lang="en-GB" sz="1200" u="none" cap="none" strike="noStrike">
                <a:solidFill>
                  <a:schemeClr val="dk1"/>
                </a:solidFill>
                <a:latin typeface="Calibri"/>
                <a:ea typeface="Calibri"/>
                <a:cs typeface="Calibri"/>
                <a:sym typeface="Calibri"/>
              </a:rPr>
              <a:t>the USA</a:t>
            </a:r>
            <a:endParaRPr b="0" i="0" sz="1400" u="none" cap="none" strike="noStrike">
              <a:solidFill>
                <a:srgbClr val="000000"/>
              </a:solidFill>
              <a:latin typeface="Arial"/>
              <a:ea typeface="Arial"/>
              <a:cs typeface="Arial"/>
              <a:sym typeface="Arial"/>
            </a:endParaRPr>
          </a:p>
          <a:p>
            <a:pPr indent="-87312" lvl="0" marL="87312" marR="0" rtl="0" algn="l">
              <a:lnSpc>
                <a:spcPct val="107000"/>
              </a:lnSpc>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Kennan believed that Russia would back down if faced with a strong, tough response from the USA.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rPr b="0" i="0" lang="en-GB" sz="1200" u="none" cap="none" strike="noStrike">
                <a:solidFill>
                  <a:schemeClr val="dk1"/>
                </a:solidFill>
                <a:latin typeface="Calibri"/>
                <a:ea typeface="Calibri"/>
                <a:cs typeface="Calibri"/>
                <a:sym typeface="Calibri"/>
              </a:rPr>
              <a:t>The ‘Long’ Telegram was important, as from that point onwards, America was </a:t>
            </a:r>
            <a:r>
              <a:rPr b="1" i="0" lang="en-GB" sz="1200" u="none" cap="none" strike="noStrike">
                <a:solidFill>
                  <a:schemeClr val="dk1"/>
                </a:solidFill>
                <a:latin typeface="Calibri"/>
                <a:ea typeface="Calibri"/>
                <a:cs typeface="Calibri"/>
                <a:sym typeface="Calibri"/>
              </a:rPr>
              <a:t>tough</a:t>
            </a:r>
            <a:r>
              <a:rPr b="0" i="0" lang="en-GB" sz="1200" u="none" cap="none" strike="noStrike">
                <a:solidFill>
                  <a:schemeClr val="dk1"/>
                </a:solidFill>
                <a:latin typeface="Calibri"/>
                <a:ea typeface="Calibri"/>
                <a:cs typeface="Calibri"/>
                <a:sym typeface="Calibri"/>
              </a:rPr>
              <a:t> towards Russia and carried out a policy called ‘</a:t>
            </a:r>
            <a:r>
              <a:rPr b="1" i="0" lang="en-GB" sz="1200" u="none" cap="none" strike="noStrike">
                <a:solidFill>
                  <a:schemeClr val="dk1"/>
                </a:solidFill>
                <a:latin typeface="Calibri"/>
                <a:ea typeface="Calibri"/>
                <a:cs typeface="Calibri"/>
                <a:sym typeface="Calibri"/>
              </a:rPr>
              <a:t>containment</a:t>
            </a:r>
            <a:r>
              <a:rPr b="0" i="0" lang="en-GB" sz="1200" u="none" cap="none" strike="noStrike">
                <a:solidFill>
                  <a:schemeClr val="dk1"/>
                </a:solidFill>
                <a:latin typeface="Calibri"/>
                <a:ea typeface="Calibri"/>
                <a:cs typeface="Calibri"/>
                <a:sym typeface="Calibri"/>
              </a:rPr>
              <a:t>’.  This meant that America wanted to </a:t>
            </a:r>
            <a:r>
              <a:rPr b="1" i="0" lang="en-GB" sz="1200" u="none" cap="none" strike="noStrike">
                <a:solidFill>
                  <a:schemeClr val="dk1"/>
                </a:solidFill>
                <a:latin typeface="Calibri"/>
                <a:ea typeface="Calibri"/>
                <a:cs typeface="Calibri"/>
                <a:sym typeface="Calibri"/>
              </a:rPr>
              <a:t>stop the spread of communism</a:t>
            </a:r>
            <a:r>
              <a:rPr b="0" i="0" lang="en-GB" sz="1200" u="none" cap="none" strike="noStrike">
                <a:solidFill>
                  <a:schemeClr val="dk1"/>
                </a:solidFill>
                <a:latin typeface="Calibri"/>
                <a:ea typeface="Calibri"/>
                <a:cs typeface="Calibri"/>
                <a:sym typeface="Calibri"/>
              </a:rPr>
              <a:t> and ‘contain’ it in The Soviet Union only.</a:t>
            </a:r>
            <a:endParaRPr b="0" i="0" sz="1200" u="none" cap="none" strike="noStrike">
              <a:solidFill>
                <a:schemeClr val="dk1"/>
              </a:solidFill>
              <a:latin typeface="Calibri"/>
              <a:ea typeface="Calibri"/>
              <a:cs typeface="Calibri"/>
              <a:sym typeface="Calibri"/>
            </a:endParaRPr>
          </a:p>
        </p:txBody>
      </p:sp>
      <p:sp>
        <p:nvSpPr>
          <p:cNvPr id="134" name="Google Shape;134;p3"/>
          <p:cNvSpPr/>
          <p:nvPr/>
        </p:nvSpPr>
        <p:spPr>
          <a:xfrm>
            <a:off x="9810230" y="2585768"/>
            <a:ext cx="2289300" cy="41460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174625" lvl="0" marL="174625" marR="0" rtl="0" algn="l">
              <a:lnSpc>
                <a:spcPct val="107000"/>
              </a:lnSpc>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The telegram sent by a Russian diplomat who worked in America, showed that the Americans did not trust the Russians.  </a:t>
            </a:r>
            <a:endParaRPr b="0" i="0" sz="1400" u="none" cap="none" strike="noStrike">
              <a:solidFill>
                <a:srgbClr val="000000"/>
              </a:solidFill>
              <a:latin typeface="Arial"/>
              <a:ea typeface="Arial"/>
              <a:cs typeface="Arial"/>
              <a:sym typeface="Arial"/>
            </a:endParaRPr>
          </a:p>
          <a:p>
            <a:pPr indent="-174625" lvl="0" marL="174625" marR="0" rtl="0" algn="l">
              <a:lnSpc>
                <a:spcPct val="107000"/>
              </a:lnSpc>
              <a:spcBef>
                <a:spcPts val="80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It told the Russians that the Americans wanted to use their massive military to ‘</a:t>
            </a:r>
            <a:r>
              <a:rPr b="1" i="0" lang="en-GB" sz="1200" u="none" cap="none" strike="noStrike">
                <a:solidFill>
                  <a:schemeClr val="dk1"/>
                </a:solidFill>
                <a:latin typeface="Calibri"/>
                <a:ea typeface="Calibri"/>
                <a:cs typeface="Calibri"/>
                <a:sym typeface="Calibri"/>
              </a:rPr>
              <a:t>dominate</a:t>
            </a:r>
            <a:r>
              <a:rPr b="0" i="0" lang="en-GB" sz="1200" u="none" cap="none" strike="noStrike">
                <a:solidFill>
                  <a:schemeClr val="dk1"/>
                </a:solidFill>
                <a:latin typeface="Calibri"/>
                <a:ea typeface="Calibri"/>
                <a:cs typeface="Calibri"/>
                <a:sym typeface="Calibri"/>
              </a:rPr>
              <a:t>’ the world and would not be frightened of another war.  </a:t>
            </a:r>
            <a:endParaRPr b="0" i="0" sz="1100" u="none" cap="none" strike="noStrike">
              <a:solidFill>
                <a:schemeClr val="dk1"/>
              </a:solidFill>
              <a:latin typeface="Calibri"/>
              <a:ea typeface="Calibri"/>
              <a:cs typeface="Calibri"/>
              <a:sym typeface="Calibri"/>
            </a:endParaRPr>
          </a:p>
          <a:p>
            <a:pPr indent="-174625" lvl="0" marL="174625" marR="0" rtl="0" algn="l">
              <a:lnSpc>
                <a:spcPct val="107000"/>
              </a:lnSpc>
              <a:spcBef>
                <a:spcPts val="80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This led the Russians to believe that they needed to occupy as much land in Eastern Europe as possible to protect themselves against attack if it came.</a:t>
            </a:r>
            <a:endParaRPr b="0" i="0" sz="1400" u="none" cap="none" strike="noStrike">
              <a:solidFill>
                <a:srgbClr val="000000"/>
              </a:solidFill>
              <a:latin typeface="Arial"/>
              <a:ea typeface="Arial"/>
              <a:cs typeface="Arial"/>
              <a:sym typeface="Arial"/>
            </a:endParaRPr>
          </a:p>
          <a:p>
            <a:pPr indent="-174625" lvl="0" marL="174625" marR="0" rtl="0" algn="l">
              <a:lnSpc>
                <a:spcPct val="107000"/>
              </a:lnSpc>
              <a:spcBef>
                <a:spcPts val="80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The telegram confirmed that the USA wanted to defeat communism.</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4"/>
          <p:cNvSpPr txBox="1"/>
          <p:nvPr/>
        </p:nvSpPr>
        <p:spPr>
          <a:xfrm>
            <a:off x="105879" y="67377"/>
            <a:ext cx="9003900" cy="400200"/>
          </a:xfrm>
          <a:prstGeom prst="rect">
            <a:avLst/>
          </a:prstGeom>
          <a:solidFill>
            <a:srgbClr val="9CC2E5"/>
          </a:solidFill>
          <a:ln cap="flat" cmpd="sng" w="19050">
            <a:solidFill>
              <a:srgbClr val="2F201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Calibri"/>
                <a:ea typeface="Calibri"/>
                <a:cs typeface="Calibri"/>
                <a:sym typeface="Calibri"/>
              </a:rPr>
              <a:t>LESSON 3: </a:t>
            </a:r>
            <a:r>
              <a:rPr b="0" i="0" lang="en-GB" sz="2000" u="none" cap="none" strike="noStrike">
                <a:solidFill>
                  <a:schemeClr val="dk1"/>
                </a:solidFill>
                <a:latin typeface="Calibri"/>
                <a:ea typeface="Calibri"/>
                <a:cs typeface="Calibri"/>
                <a:sym typeface="Calibri"/>
              </a:rPr>
              <a:t>The creation of Soviet satellite states and Churchill’s ‘Iron Curtain’ speech.</a:t>
            </a:r>
            <a:endParaRPr b="0" i="0" sz="1400" u="none" cap="none" strike="noStrike">
              <a:solidFill>
                <a:srgbClr val="000000"/>
              </a:solidFill>
              <a:latin typeface="Arial"/>
              <a:ea typeface="Arial"/>
              <a:cs typeface="Arial"/>
              <a:sym typeface="Arial"/>
            </a:endParaRPr>
          </a:p>
        </p:txBody>
      </p:sp>
      <p:sp>
        <p:nvSpPr>
          <p:cNvPr id="141" name="Google Shape;141;p4"/>
          <p:cNvSpPr txBox="1"/>
          <p:nvPr/>
        </p:nvSpPr>
        <p:spPr>
          <a:xfrm>
            <a:off x="105872" y="534864"/>
            <a:ext cx="3539700" cy="1185300"/>
          </a:xfrm>
          <a:prstGeom prst="rect">
            <a:avLst/>
          </a:prstGeom>
          <a:solidFill>
            <a:srgbClr val="DDEAF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sng" cap="none" strike="noStrike">
                <a:solidFill>
                  <a:schemeClr val="dk1"/>
                </a:solidFill>
                <a:latin typeface="Calibri"/>
                <a:ea typeface="Calibri"/>
                <a:cs typeface="Calibri"/>
                <a:sym typeface="Calibri"/>
              </a:rPr>
              <a:t>Key Questions:</a:t>
            </a:r>
            <a:endParaRPr b="0" i="0" sz="1400" u="none" cap="none" strike="noStrike">
              <a:solidFill>
                <a:srgbClr val="000000"/>
              </a:solidFill>
              <a:latin typeface="Arial"/>
              <a:ea typeface="Arial"/>
              <a:cs typeface="Arial"/>
              <a:sym typeface="Arial"/>
            </a:endParaRPr>
          </a:p>
          <a:p>
            <a:pPr indent="-180975" lvl="0" marL="180975"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What  and where were the Soviet ‘</a:t>
            </a:r>
            <a:r>
              <a:rPr b="1" i="0" lang="en-GB" sz="1100" u="none" cap="none" strike="noStrike">
                <a:solidFill>
                  <a:schemeClr val="dk1"/>
                </a:solidFill>
                <a:latin typeface="Calibri"/>
                <a:ea typeface="Calibri"/>
                <a:cs typeface="Calibri"/>
                <a:sym typeface="Calibri"/>
              </a:rPr>
              <a:t>satellite states</a:t>
            </a:r>
            <a:r>
              <a:rPr b="0" i="0" lang="en-GB" sz="11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180975" lvl="0" marL="180975"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What was the </a:t>
            </a:r>
            <a:r>
              <a:rPr b="1" i="0" lang="en-GB" sz="1100" u="none" cap="none" strike="noStrike">
                <a:solidFill>
                  <a:schemeClr val="dk1"/>
                </a:solidFill>
                <a:latin typeface="Calibri"/>
                <a:ea typeface="Calibri"/>
                <a:cs typeface="Calibri"/>
                <a:sym typeface="Calibri"/>
              </a:rPr>
              <a:t>reaction</a:t>
            </a:r>
            <a:r>
              <a:rPr b="0" i="0" lang="en-GB" sz="1100" u="none" cap="none" strike="noStrike">
                <a:solidFill>
                  <a:schemeClr val="dk1"/>
                </a:solidFill>
                <a:latin typeface="Calibri"/>
                <a:ea typeface="Calibri"/>
                <a:cs typeface="Calibri"/>
                <a:sym typeface="Calibri"/>
              </a:rPr>
              <a:t> to the creation of the satellite states?</a:t>
            </a:r>
            <a:endParaRPr b="0" i="0" sz="1400" u="none" cap="none" strike="noStrike">
              <a:solidFill>
                <a:srgbClr val="000000"/>
              </a:solidFill>
              <a:latin typeface="Arial"/>
              <a:ea typeface="Arial"/>
              <a:cs typeface="Arial"/>
              <a:sym typeface="Arial"/>
            </a:endParaRPr>
          </a:p>
          <a:p>
            <a:pPr indent="-180975" lvl="0" marL="180975"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What was the impact of Churchill’s ‘</a:t>
            </a:r>
            <a:r>
              <a:rPr b="1" i="0" lang="en-GB" sz="1100" u="none" cap="none" strike="noStrike">
                <a:solidFill>
                  <a:schemeClr val="dk1"/>
                </a:solidFill>
                <a:latin typeface="Calibri"/>
                <a:ea typeface="Calibri"/>
                <a:cs typeface="Calibri"/>
                <a:sym typeface="Calibri"/>
              </a:rPr>
              <a:t>Iron Curtain</a:t>
            </a:r>
            <a:r>
              <a:rPr b="0" i="0" lang="en-GB" sz="1100" u="none" cap="none" strike="noStrike">
                <a:solidFill>
                  <a:schemeClr val="dk1"/>
                </a:solidFill>
                <a:latin typeface="Calibri"/>
                <a:ea typeface="Calibri"/>
                <a:cs typeface="Calibri"/>
                <a:sym typeface="Calibri"/>
              </a:rPr>
              <a:t>’ speech in 1946?</a:t>
            </a:r>
            <a:endParaRPr b="0" i="0" sz="1400" u="none" cap="none" strike="noStrike">
              <a:solidFill>
                <a:srgbClr val="000000"/>
              </a:solidFill>
              <a:latin typeface="Arial"/>
              <a:ea typeface="Arial"/>
              <a:cs typeface="Arial"/>
              <a:sym typeface="Arial"/>
            </a:endParaRPr>
          </a:p>
        </p:txBody>
      </p:sp>
      <p:sp>
        <p:nvSpPr>
          <p:cNvPr id="142" name="Google Shape;142;p4"/>
          <p:cNvSpPr txBox="1"/>
          <p:nvPr/>
        </p:nvSpPr>
        <p:spPr>
          <a:xfrm>
            <a:off x="3740332" y="524577"/>
            <a:ext cx="5369400" cy="1493100"/>
          </a:xfrm>
          <a:prstGeom prst="rect">
            <a:avLst/>
          </a:prstGeom>
          <a:solidFill>
            <a:srgbClr val="DDEAF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The Background: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At the end of the Second World War, Russia and its </a:t>
            </a:r>
            <a:r>
              <a:rPr b="1" i="0" lang="en-GB" sz="1100" u="none" cap="none" strike="noStrike">
                <a:solidFill>
                  <a:schemeClr val="dk1"/>
                </a:solidFill>
                <a:latin typeface="Calibri"/>
                <a:ea typeface="Calibri"/>
                <a:cs typeface="Calibri"/>
                <a:sym typeface="Calibri"/>
              </a:rPr>
              <a:t>Red Army</a:t>
            </a:r>
            <a:r>
              <a:rPr b="0" i="0" lang="en-GB" sz="1100" u="none" cap="none" strike="noStrike">
                <a:solidFill>
                  <a:schemeClr val="dk1"/>
                </a:solidFill>
                <a:latin typeface="Calibri"/>
                <a:ea typeface="Calibri"/>
                <a:cs typeface="Calibri"/>
                <a:sym typeface="Calibri"/>
              </a:rPr>
              <a:t> was able to ‘free’ countries in Eastern Europe from Nazi German control.  The Soviet army pushed Germany back and its troops occupied many countries in eastern Europe.  When the war ended, Joseph Stalin still had his Red Army in these countries and did not want to give them up.  Countries such as Poland, Czechoslovakia and Hungary were in chaos after the war with no government in place.  Therefore, Britain and America agreed to allow Stalin to stay as a way of guaranteeing stability in these countries.</a:t>
            </a:r>
            <a:endParaRPr b="0" i="0" sz="1100" u="none" cap="none" strike="noStrike">
              <a:solidFill>
                <a:schemeClr val="dk1"/>
              </a:solidFill>
              <a:latin typeface="Calibri"/>
              <a:ea typeface="Calibri"/>
              <a:cs typeface="Calibri"/>
              <a:sym typeface="Calibri"/>
            </a:endParaRPr>
          </a:p>
        </p:txBody>
      </p:sp>
      <p:sp>
        <p:nvSpPr>
          <p:cNvPr id="143" name="Google Shape;143;p4"/>
          <p:cNvSpPr/>
          <p:nvPr/>
        </p:nvSpPr>
        <p:spPr>
          <a:xfrm>
            <a:off x="7695210" y="0"/>
            <a:ext cx="44967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4" name="Google Shape;144;p4"/>
          <p:cNvSpPr/>
          <p:nvPr/>
        </p:nvSpPr>
        <p:spPr>
          <a:xfrm>
            <a:off x="105871" y="1761639"/>
            <a:ext cx="3539700" cy="276900"/>
          </a:xfrm>
          <a:prstGeom prst="rect">
            <a:avLst/>
          </a:prstGeom>
          <a:solidFill>
            <a:srgbClr val="FEE599"/>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b="1" i="0" lang="en-GB" sz="1200" u="none" cap="none" strike="noStrike">
                <a:solidFill>
                  <a:schemeClr val="dk1"/>
                </a:solidFill>
                <a:latin typeface="Calibri"/>
                <a:ea typeface="Calibri"/>
                <a:cs typeface="Calibri"/>
                <a:sym typeface="Calibri"/>
              </a:rPr>
              <a:t>Churchill’s Iron Curtain Speech, March 1946</a:t>
            </a:r>
            <a:endParaRPr b="0" i="0" sz="1400" u="none" cap="none" strike="noStrike">
              <a:solidFill>
                <a:srgbClr val="000000"/>
              </a:solidFill>
              <a:latin typeface="Arial"/>
              <a:ea typeface="Arial"/>
              <a:cs typeface="Arial"/>
              <a:sym typeface="Arial"/>
            </a:endParaRPr>
          </a:p>
        </p:txBody>
      </p:sp>
      <p:sp>
        <p:nvSpPr>
          <p:cNvPr id="145" name="Google Shape;145;p4"/>
          <p:cNvSpPr/>
          <p:nvPr/>
        </p:nvSpPr>
        <p:spPr>
          <a:xfrm>
            <a:off x="0" y="330980"/>
            <a:ext cx="6709500" cy="126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 name="Google Shape;146;p4"/>
          <p:cNvSpPr/>
          <p:nvPr/>
        </p:nvSpPr>
        <p:spPr>
          <a:xfrm>
            <a:off x="3737089" y="2351382"/>
            <a:ext cx="5384400" cy="1954500"/>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Britain and America promised each country in eastern Europe an </a:t>
            </a:r>
            <a:r>
              <a:rPr b="1" i="0" lang="en-GB" sz="1100" u="none" cap="none" strike="noStrike">
                <a:solidFill>
                  <a:schemeClr val="dk1"/>
                </a:solidFill>
                <a:latin typeface="Calibri"/>
                <a:ea typeface="Calibri"/>
                <a:cs typeface="Calibri"/>
                <a:sym typeface="Calibri"/>
              </a:rPr>
              <a:t>election to vote </a:t>
            </a:r>
            <a:r>
              <a:rPr b="0" i="0" lang="en-GB" sz="1100" u="none" cap="none" strike="noStrike">
                <a:solidFill>
                  <a:schemeClr val="dk1"/>
                </a:solidFill>
                <a:latin typeface="Calibri"/>
                <a:ea typeface="Calibri"/>
                <a:cs typeface="Calibri"/>
                <a:sym typeface="Calibri"/>
              </a:rPr>
              <a:t>for the government they wanted in charge.  This was an important part of capitalism and a way of freeing these countries of the dictatorship of Nazi Germany.  They believed this would happen under Stalin’s control. (Look under the map – it didn’t!)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Britain was in no position after the war to take care of the countries in eastern Europe.  It was in massive war debt and needed to concentrate its energy on rebuilding Britain.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With no organised government in the eastern European countries, it was better to give Stalin the control.  This would stop uprisings and even more chaos after the war.</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The people of eastern Europe would be happy to live under the control of the country that had rescued them from Nazi control.  The Soviet Union seemed to have the money and power to do this.</a:t>
            </a:r>
            <a:endParaRPr b="0" i="0" sz="800" u="none" cap="none" strike="noStrike">
              <a:solidFill>
                <a:schemeClr val="dk1"/>
              </a:solidFill>
              <a:latin typeface="Arial"/>
              <a:ea typeface="Arial"/>
              <a:cs typeface="Arial"/>
              <a:sym typeface="Arial"/>
            </a:endParaRPr>
          </a:p>
        </p:txBody>
      </p:sp>
      <p:sp>
        <p:nvSpPr>
          <p:cNvPr id="147" name="Google Shape;147;p4"/>
          <p:cNvSpPr/>
          <p:nvPr/>
        </p:nvSpPr>
        <p:spPr>
          <a:xfrm>
            <a:off x="6312310" y="4639852"/>
            <a:ext cx="2797500" cy="21237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Stalin wanted to create a </a:t>
            </a:r>
            <a:r>
              <a:rPr b="1" i="0" lang="en-GB" sz="1100" u="none" cap="none" strike="noStrike">
                <a:solidFill>
                  <a:schemeClr val="dk1"/>
                </a:solidFill>
                <a:latin typeface="Calibri"/>
                <a:ea typeface="Calibri"/>
                <a:cs typeface="Calibri"/>
                <a:sym typeface="Calibri"/>
              </a:rPr>
              <a:t>buffer zone</a:t>
            </a:r>
            <a:r>
              <a:rPr b="0" i="0" lang="en-GB" sz="1100" u="none" cap="none" strike="noStrike">
                <a:solidFill>
                  <a:schemeClr val="dk1"/>
                </a:solidFill>
                <a:latin typeface="Calibri"/>
                <a:ea typeface="Calibri"/>
                <a:cs typeface="Calibri"/>
                <a:sym typeface="Calibri"/>
              </a:rPr>
              <a:t> between Russia and Germany. If the Americans used Germany to attack from, they would still have to get through the buffer zone before reaching the Soviet Union.</a:t>
            </a:r>
            <a:endParaRPr b="0" i="0" sz="11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It would show strength as a ‘super power’ and ‘empire’ against the USA.</a:t>
            </a:r>
            <a:endParaRPr b="0" i="0" sz="11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It would increase the area of </a:t>
            </a:r>
            <a:r>
              <a:rPr b="1" i="0" lang="en-GB" sz="1100" u="none" cap="none" strike="noStrike">
                <a:solidFill>
                  <a:schemeClr val="dk1"/>
                </a:solidFill>
                <a:latin typeface="Calibri"/>
                <a:ea typeface="Calibri"/>
                <a:cs typeface="Calibri"/>
                <a:sym typeface="Calibri"/>
              </a:rPr>
              <a:t>Communist influence</a:t>
            </a:r>
            <a:r>
              <a:rPr b="0" i="0" lang="en-GB" sz="1100" u="none" cap="none" strike="noStrike">
                <a:solidFill>
                  <a:schemeClr val="dk1"/>
                </a:solidFill>
                <a:latin typeface="Calibri"/>
                <a:ea typeface="Calibri"/>
                <a:cs typeface="Calibri"/>
                <a:sym typeface="Calibri"/>
              </a:rPr>
              <a:t> in Europe and the Soviet Union would introduce Communist governments into these countries.</a:t>
            </a:r>
            <a:endParaRPr b="0" i="0" sz="1100" u="none" cap="none" strike="noStrike">
              <a:solidFill>
                <a:schemeClr val="dk1"/>
              </a:solidFill>
              <a:latin typeface="Calibri"/>
              <a:ea typeface="Calibri"/>
              <a:cs typeface="Calibri"/>
              <a:sym typeface="Calibri"/>
            </a:endParaRPr>
          </a:p>
        </p:txBody>
      </p:sp>
      <p:sp>
        <p:nvSpPr>
          <p:cNvPr id="148" name="Google Shape;148;p4"/>
          <p:cNvSpPr/>
          <p:nvPr/>
        </p:nvSpPr>
        <p:spPr>
          <a:xfrm>
            <a:off x="9189718" y="3947353"/>
            <a:ext cx="2911200" cy="28161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b="1" i="0" lang="en-GB" sz="1200" u="none" cap="none" strike="noStrike">
                <a:solidFill>
                  <a:schemeClr val="dk1"/>
                </a:solidFill>
                <a:latin typeface="Calibri"/>
                <a:ea typeface="Calibri"/>
                <a:cs typeface="Calibri"/>
                <a:sym typeface="Calibri"/>
              </a:rPr>
              <a:t>Which countries were Satellite States?</a:t>
            </a:r>
            <a:endParaRPr b="0" i="0" sz="12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1" i="0" lang="en-GB" sz="1100" u="none" cap="none" strike="noStrike">
                <a:solidFill>
                  <a:schemeClr val="dk1"/>
                </a:solidFill>
                <a:latin typeface="Calibri"/>
                <a:ea typeface="Calibri"/>
                <a:cs typeface="Calibri"/>
                <a:sym typeface="Calibri"/>
              </a:rPr>
              <a:t>East Germany</a:t>
            </a:r>
            <a:r>
              <a:rPr b="0" i="0" lang="en-GB" sz="1100" u="none" cap="none" strike="noStrike">
                <a:solidFill>
                  <a:schemeClr val="dk1"/>
                </a:solidFill>
                <a:latin typeface="Calibri"/>
                <a:ea typeface="Calibri"/>
                <a:cs typeface="Calibri"/>
                <a:sym typeface="Calibri"/>
              </a:rPr>
              <a:t> – given to Russia with the Western powers in control of West Germany. </a:t>
            </a:r>
            <a:r>
              <a:rPr b="1" i="0" lang="en-GB" sz="1100" u="none" cap="none" strike="noStrike">
                <a:solidFill>
                  <a:schemeClr val="dk1"/>
                </a:solidFill>
                <a:latin typeface="Calibri"/>
                <a:ea typeface="Calibri"/>
                <a:cs typeface="Calibri"/>
                <a:sym typeface="Calibri"/>
              </a:rPr>
              <a:t>No elections</a:t>
            </a:r>
            <a:r>
              <a:rPr b="0" i="0" lang="en-GB" sz="1100" u="none" cap="none" strike="noStrike">
                <a:solidFill>
                  <a:schemeClr val="dk1"/>
                </a:solidFill>
                <a:latin typeface="Calibri"/>
                <a:ea typeface="Calibri"/>
                <a:cs typeface="Calibri"/>
                <a:sym typeface="Calibri"/>
              </a:rPr>
              <a:t>.</a:t>
            </a:r>
            <a:endParaRPr b="0" i="0" sz="11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100"/>
              <a:buFont typeface="Noto Sans Symbols"/>
              <a:buChar char="❑"/>
            </a:pPr>
            <a:r>
              <a:rPr b="1" i="0" lang="en-GB" sz="1100" u="none" cap="none" strike="noStrike">
                <a:solidFill>
                  <a:schemeClr val="dk1"/>
                </a:solidFill>
                <a:latin typeface="Calibri"/>
                <a:ea typeface="Calibri"/>
                <a:cs typeface="Calibri"/>
                <a:sym typeface="Calibri"/>
              </a:rPr>
              <a:t>Poland</a:t>
            </a:r>
            <a:r>
              <a:rPr b="0" i="0" lang="en-GB" sz="1100" u="none" cap="none" strike="noStrike">
                <a:solidFill>
                  <a:schemeClr val="dk1"/>
                </a:solidFill>
                <a:latin typeface="Calibri"/>
                <a:ea typeface="Calibri"/>
                <a:cs typeface="Calibri"/>
                <a:sym typeface="Calibri"/>
              </a:rPr>
              <a:t> – taken over by Russia in 1947 who put a  Communist government in control after the Warsaw Uprising. </a:t>
            </a:r>
            <a:r>
              <a:rPr b="1" i="0" lang="en-GB" sz="1100" u="none" cap="none" strike="noStrike">
                <a:solidFill>
                  <a:schemeClr val="dk1"/>
                </a:solidFill>
                <a:latin typeface="Calibri"/>
                <a:ea typeface="Calibri"/>
                <a:cs typeface="Calibri"/>
                <a:sym typeface="Calibri"/>
              </a:rPr>
              <a:t>No elections</a:t>
            </a:r>
            <a:endParaRPr b="1" i="0" sz="11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100"/>
              <a:buFont typeface="Noto Sans Symbols"/>
              <a:buChar char="❑"/>
            </a:pPr>
            <a:r>
              <a:rPr b="1" i="0" lang="en-GB" sz="1100" u="none" cap="none" strike="noStrike">
                <a:solidFill>
                  <a:schemeClr val="dk1"/>
                </a:solidFill>
                <a:latin typeface="Calibri"/>
                <a:ea typeface="Calibri"/>
                <a:cs typeface="Calibri"/>
                <a:sym typeface="Calibri"/>
              </a:rPr>
              <a:t>Czechoslovakia </a:t>
            </a:r>
            <a:r>
              <a:rPr b="0" i="0" lang="en-GB" sz="1100" u="none" cap="none" strike="noStrike">
                <a:solidFill>
                  <a:schemeClr val="dk1"/>
                </a:solidFill>
                <a:latin typeface="Calibri"/>
                <a:ea typeface="Calibri"/>
                <a:cs typeface="Calibri"/>
                <a:sym typeface="Calibri"/>
              </a:rPr>
              <a:t>– taken over by Russia in 1948 with a Communist government. </a:t>
            </a:r>
            <a:r>
              <a:rPr b="1" i="0" lang="en-GB" sz="1100" u="none" cap="none" strike="noStrike">
                <a:solidFill>
                  <a:schemeClr val="dk1"/>
                </a:solidFill>
                <a:latin typeface="Calibri"/>
                <a:ea typeface="Calibri"/>
                <a:cs typeface="Calibri"/>
                <a:sym typeface="Calibri"/>
              </a:rPr>
              <a:t>No elections </a:t>
            </a:r>
            <a:r>
              <a:rPr b="0" i="0" lang="en-GB" sz="1100" u="none" cap="none" strike="noStrike">
                <a:solidFill>
                  <a:schemeClr val="dk1"/>
                </a:solidFill>
                <a:latin typeface="Calibri"/>
                <a:ea typeface="Calibri"/>
                <a:cs typeface="Calibri"/>
                <a:sym typeface="Calibri"/>
              </a:rPr>
              <a:t>held.</a:t>
            </a:r>
            <a:endParaRPr b="0" i="0" sz="11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100"/>
              <a:buFont typeface="Noto Sans Symbols"/>
              <a:buChar char="❑"/>
            </a:pPr>
            <a:r>
              <a:rPr b="1" i="0" lang="en-GB" sz="1100" u="none" cap="none" strike="noStrike">
                <a:solidFill>
                  <a:schemeClr val="dk1"/>
                </a:solidFill>
                <a:latin typeface="Calibri"/>
                <a:ea typeface="Calibri"/>
                <a:cs typeface="Calibri"/>
                <a:sym typeface="Calibri"/>
              </a:rPr>
              <a:t>Hungary</a:t>
            </a:r>
            <a:r>
              <a:rPr b="0" i="0" lang="en-GB" sz="1100" u="none" cap="none" strike="noStrike">
                <a:solidFill>
                  <a:schemeClr val="dk1"/>
                </a:solidFill>
                <a:latin typeface="Calibri"/>
                <a:ea typeface="Calibri"/>
                <a:cs typeface="Calibri"/>
                <a:sym typeface="Calibri"/>
              </a:rPr>
              <a:t> – Taken over by Russia in 1949 when the Russians </a:t>
            </a:r>
            <a:r>
              <a:rPr b="1" i="0" lang="en-GB" sz="1100" u="none" cap="none" strike="noStrike">
                <a:solidFill>
                  <a:schemeClr val="dk1"/>
                </a:solidFill>
                <a:latin typeface="Calibri"/>
                <a:ea typeface="Calibri"/>
                <a:cs typeface="Calibri"/>
                <a:sym typeface="Calibri"/>
              </a:rPr>
              <a:t>interfered in their elections </a:t>
            </a:r>
            <a:r>
              <a:rPr b="0" i="0" lang="en-GB" sz="1100" u="none" cap="none" strike="noStrike">
                <a:solidFill>
                  <a:schemeClr val="dk1"/>
                </a:solidFill>
                <a:latin typeface="Calibri"/>
                <a:ea typeface="Calibri"/>
                <a:cs typeface="Calibri"/>
                <a:sym typeface="Calibri"/>
              </a:rPr>
              <a:t>to guarantee a win.</a:t>
            </a:r>
            <a:endParaRPr b="1" i="0" sz="11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100"/>
              <a:buFont typeface="Noto Sans Symbols"/>
              <a:buChar char="❑"/>
            </a:pPr>
            <a:r>
              <a:rPr b="1" i="0" lang="en-GB" sz="1100" u="none" cap="none" strike="noStrike">
                <a:solidFill>
                  <a:schemeClr val="dk1"/>
                </a:solidFill>
                <a:latin typeface="Calibri"/>
                <a:ea typeface="Calibri"/>
                <a:cs typeface="Calibri"/>
                <a:sym typeface="Calibri"/>
              </a:rPr>
              <a:t>Romania </a:t>
            </a:r>
            <a:r>
              <a:rPr b="0" i="0" lang="en-GB" sz="1100" u="none" cap="none" strike="noStrike">
                <a:solidFill>
                  <a:schemeClr val="dk1"/>
                </a:solidFill>
                <a:latin typeface="Calibri"/>
                <a:ea typeface="Calibri"/>
                <a:cs typeface="Calibri"/>
                <a:sym typeface="Calibri"/>
              </a:rPr>
              <a:t>and</a:t>
            </a:r>
            <a:r>
              <a:rPr b="1" i="0" lang="en-GB" sz="1100" u="none" cap="none" strike="noStrike">
                <a:solidFill>
                  <a:schemeClr val="dk1"/>
                </a:solidFill>
                <a:latin typeface="Calibri"/>
                <a:ea typeface="Calibri"/>
                <a:cs typeface="Calibri"/>
                <a:sym typeface="Calibri"/>
              </a:rPr>
              <a:t> Bulgaria</a:t>
            </a:r>
            <a:r>
              <a:rPr b="0" i="0" lang="en-GB" sz="1100" u="none" cap="none" strike="noStrike">
                <a:solidFill>
                  <a:schemeClr val="dk1"/>
                </a:solidFill>
                <a:latin typeface="Calibri"/>
                <a:ea typeface="Calibri"/>
                <a:cs typeface="Calibri"/>
                <a:sym typeface="Calibri"/>
              </a:rPr>
              <a:t> – People voted in a Russian Communist government after being </a:t>
            </a:r>
            <a:r>
              <a:rPr b="1" i="0" lang="en-GB" sz="1100" u="none" cap="none" strike="noStrike">
                <a:solidFill>
                  <a:schemeClr val="dk1"/>
                </a:solidFill>
                <a:latin typeface="Calibri"/>
                <a:ea typeface="Calibri"/>
                <a:cs typeface="Calibri"/>
                <a:sym typeface="Calibri"/>
              </a:rPr>
              <a:t>intimidated</a:t>
            </a:r>
            <a:r>
              <a:rPr b="0" i="0" lang="en-GB" sz="1100" u="none" cap="none" strike="noStrike">
                <a:solidFill>
                  <a:schemeClr val="dk1"/>
                </a:solidFill>
                <a:latin typeface="Calibri"/>
                <a:ea typeface="Calibri"/>
                <a:cs typeface="Calibri"/>
                <a:sym typeface="Calibri"/>
              </a:rPr>
              <a:t> by the Communist Party in 1944 </a:t>
            </a:r>
            <a:endParaRPr b="0" i="0" sz="1400" u="none" cap="none" strike="noStrike">
              <a:solidFill>
                <a:srgbClr val="000000"/>
              </a:solidFill>
              <a:latin typeface="Arial"/>
              <a:ea typeface="Arial"/>
              <a:cs typeface="Arial"/>
              <a:sym typeface="Arial"/>
            </a:endParaRPr>
          </a:p>
        </p:txBody>
      </p:sp>
      <p:pic>
        <p:nvPicPr>
          <p:cNvPr id="149" name="Google Shape;149;p4"/>
          <p:cNvPicPr preferRelativeResize="0"/>
          <p:nvPr/>
        </p:nvPicPr>
        <p:blipFill rotWithShape="1">
          <a:blip r:embed="rId3">
            <a:alphaModFix/>
          </a:blip>
          <a:srcRect b="0" l="0" r="0" t="0"/>
          <a:stretch/>
        </p:blipFill>
        <p:spPr>
          <a:xfrm>
            <a:off x="9204648" y="67377"/>
            <a:ext cx="2881481" cy="3767203"/>
          </a:xfrm>
          <a:prstGeom prst="rect">
            <a:avLst/>
          </a:prstGeom>
          <a:solidFill>
            <a:schemeClr val="lt1"/>
          </a:solidFill>
          <a:ln cap="flat" cmpd="sng" w="28575">
            <a:solidFill>
              <a:schemeClr val="dk1"/>
            </a:solidFill>
            <a:prstDash val="solid"/>
            <a:round/>
            <a:headEnd len="sm" w="sm" type="none"/>
            <a:tailEnd len="sm" w="sm" type="none"/>
          </a:ln>
        </p:spPr>
      </p:pic>
      <p:sp>
        <p:nvSpPr>
          <p:cNvPr id="150" name="Google Shape;150;p4"/>
          <p:cNvSpPr/>
          <p:nvPr/>
        </p:nvSpPr>
        <p:spPr>
          <a:xfrm>
            <a:off x="105871" y="2036613"/>
            <a:ext cx="3539700" cy="1869600"/>
          </a:xfrm>
          <a:prstGeom prst="rect">
            <a:avLst/>
          </a:prstGeom>
          <a:noFill/>
          <a:ln cap="flat" cmpd="sng" w="1905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Winston Churchill was no longer Prime Minister but he still had great respect and influence.  On a visit to the </a:t>
            </a:r>
            <a:r>
              <a:rPr b="1" i="0" lang="en-GB" sz="1050" u="none" cap="none" strike="noStrike">
                <a:solidFill>
                  <a:schemeClr val="dk1"/>
                </a:solidFill>
                <a:latin typeface="Calibri"/>
                <a:ea typeface="Calibri"/>
                <a:cs typeface="Calibri"/>
                <a:sym typeface="Calibri"/>
              </a:rPr>
              <a:t>USA</a:t>
            </a:r>
            <a:r>
              <a:rPr b="0" i="0" lang="en-GB" sz="1050" u="none" cap="none" strike="noStrike">
                <a:solidFill>
                  <a:schemeClr val="dk1"/>
                </a:solidFill>
                <a:latin typeface="Calibri"/>
                <a:ea typeface="Calibri"/>
                <a:cs typeface="Calibri"/>
                <a:sym typeface="Calibri"/>
              </a:rPr>
              <a:t> he gave a speech which was remembered for his use of a famous phrase ‘</a:t>
            </a:r>
            <a:r>
              <a:rPr b="1" i="0" lang="en-GB" sz="1050" u="none" cap="none" strike="noStrike">
                <a:solidFill>
                  <a:schemeClr val="dk1"/>
                </a:solidFill>
                <a:latin typeface="Calibri"/>
                <a:ea typeface="Calibri"/>
                <a:cs typeface="Calibri"/>
                <a:sym typeface="Calibri"/>
              </a:rPr>
              <a:t>The Iron Curtain’</a:t>
            </a:r>
            <a:r>
              <a:rPr b="0" i="0" lang="en-GB" sz="105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Churchill stated that an </a:t>
            </a:r>
            <a:r>
              <a:rPr b="1" i="0" lang="en-GB" sz="1050" u="none" cap="none" strike="noStrike">
                <a:solidFill>
                  <a:schemeClr val="dk1"/>
                </a:solidFill>
                <a:latin typeface="Calibri"/>
                <a:ea typeface="Calibri"/>
                <a:cs typeface="Calibri"/>
                <a:sym typeface="Calibri"/>
              </a:rPr>
              <a:t>Iron Curtain had descended across Europe</a:t>
            </a:r>
            <a:r>
              <a:rPr b="0" i="0" lang="en-GB" sz="1050" u="none" cap="none" strike="noStrike">
                <a:solidFill>
                  <a:schemeClr val="dk1"/>
                </a:solidFill>
                <a:latin typeface="Calibri"/>
                <a:ea typeface="Calibri"/>
                <a:cs typeface="Calibri"/>
                <a:sym typeface="Calibri"/>
              </a:rPr>
              <a:t> and behind the Iron Curtain there were states controlled by Moscow.  In the speech he made it clear that the Soviet Union were a threat to freedom and world peace.  He made it clear that he did not like how </a:t>
            </a:r>
            <a:r>
              <a:rPr b="1" i="0" lang="en-GB" sz="1050" u="none" cap="none" strike="noStrike">
                <a:solidFill>
                  <a:schemeClr val="dk1"/>
                </a:solidFill>
                <a:latin typeface="Calibri"/>
                <a:ea typeface="Calibri"/>
                <a:cs typeface="Calibri"/>
                <a:sym typeface="Calibri"/>
              </a:rPr>
              <a:t>Communist governments </a:t>
            </a:r>
            <a:r>
              <a:rPr b="0" i="0" lang="en-GB" sz="1050" u="none" cap="none" strike="noStrike">
                <a:solidFill>
                  <a:schemeClr val="dk1"/>
                </a:solidFill>
                <a:latin typeface="Calibri"/>
                <a:ea typeface="Calibri"/>
                <a:cs typeface="Calibri"/>
                <a:sym typeface="Calibri"/>
              </a:rPr>
              <a:t>had been set up in Hungary, Poland and Czechoslovakia.</a:t>
            </a:r>
            <a:endParaRPr b="0" i="0" sz="1050" u="none" cap="none" strike="noStrike">
              <a:solidFill>
                <a:schemeClr val="dk1"/>
              </a:solidFill>
              <a:latin typeface="Calibri"/>
              <a:ea typeface="Calibri"/>
              <a:cs typeface="Calibri"/>
              <a:sym typeface="Calibri"/>
            </a:endParaRPr>
          </a:p>
        </p:txBody>
      </p:sp>
      <p:sp>
        <p:nvSpPr>
          <p:cNvPr id="151" name="Google Shape;151;p4"/>
          <p:cNvSpPr/>
          <p:nvPr/>
        </p:nvSpPr>
        <p:spPr>
          <a:xfrm>
            <a:off x="105871" y="3997551"/>
            <a:ext cx="3539700" cy="276900"/>
          </a:xfrm>
          <a:prstGeom prst="rect">
            <a:avLst/>
          </a:prstGeom>
          <a:solidFill>
            <a:srgbClr val="FEE599"/>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b="1" i="0" lang="en-GB" sz="1200" u="none" cap="none" strike="noStrike">
                <a:solidFill>
                  <a:schemeClr val="dk1"/>
                </a:solidFill>
                <a:latin typeface="Calibri"/>
                <a:ea typeface="Calibri"/>
                <a:cs typeface="Calibri"/>
                <a:sym typeface="Calibri"/>
              </a:rPr>
              <a:t>The Impact of Churchill’s Speech</a:t>
            </a:r>
            <a:endParaRPr b="0" i="0" sz="1400" u="none" cap="none" strike="noStrike">
              <a:solidFill>
                <a:srgbClr val="000000"/>
              </a:solidFill>
              <a:latin typeface="Arial"/>
              <a:ea typeface="Arial"/>
              <a:cs typeface="Arial"/>
              <a:sym typeface="Arial"/>
            </a:endParaRPr>
          </a:p>
        </p:txBody>
      </p:sp>
      <p:sp>
        <p:nvSpPr>
          <p:cNvPr id="152" name="Google Shape;152;p4"/>
          <p:cNvSpPr/>
          <p:nvPr/>
        </p:nvSpPr>
        <p:spPr>
          <a:xfrm>
            <a:off x="105871" y="4274550"/>
            <a:ext cx="3539700" cy="2516100"/>
          </a:xfrm>
          <a:prstGeom prst="rect">
            <a:avLst/>
          </a:prstGeom>
          <a:noFill/>
          <a:ln cap="flat" cmpd="sng" w="1905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In the same year as the Long and Novikov telegrams and with the same message, it caused even more tension between the USA and Russia. Churchill made it clear that he thought Russia was a threat to world peace &amp; freedom.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Making the speech in the USA showed that the USA believed the same and Churchill was on their side. Russian backed Communist governments had been set up on Hungary and Poland.  Churchill saw this as a huge threat to the rest of Europe.  </a:t>
            </a:r>
            <a:r>
              <a:rPr b="1" i="0" lang="en-GB" sz="1050" u="none" cap="none" strike="noStrike">
                <a:solidFill>
                  <a:schemeClr val="dk1"/>
                </a:solidFill>
                <a:latin typeface="Calibri"/>
                <a:ea typeface="Calibri"/>
                <a:cs typeface="Calibri"/>
                <a:sym typeface="Calibri"/>
              </a:rPr>
              <a:t> </a:t>
            </a:r>
            <a:r>
              <a:rPr b="0" i="0" lang="en-GB" sz="1050" u="none" cap="none" strike="noStrike">
                <a:solidFill>
                  <a:schemeClr val="dk1"/>
                </a:solidFill>
                <a:latin typeface="Calibri"/>
                <a:ea typeface="Calibri"/>
                <a:cs typeface="Calibri"/>
                <a:sym typeface="Calibri"/>
              </a:rPr>
              <a:t>It increased tensions even more between the USA and Russia and led to both sides strengthening their forces against each other.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It was an important speech as it made the divide between Communism in the east and capitalism in the west a real idea, with the ‘Iron Curtain’ being the dividing line between the two.</a:t>
            </a:r>
            <a:endParaRPr b="0" i="0" sz="1050" u="none" cap="none" strike="noStrike">
              <a:solidFill>
                <a:schemeClr val="dk1"/>
              </a:solidFill>
              <a:latin typeface="Calibri"/>
              <a:ea typeface="Calibri"/>
              <a:cs typeface="Calibri"/>
              <a:sym typeface="Calibri"/>
            </a:endParaRPr>
          </a:p>
        </p:txBody>
      </p:sp>
      <p:sp>
        <p:nvSpPr>
          <p:cNvPr id="153" name="Google Shape;153;p4"/>
          <p:cNvSpPr/>
          <p:nvPr/>
        </p:nvSpPr>
        <p:spPr>
          <a:xfrm>
            <a:off x="3740332" y="2074383"/>
            <a:ext cx="5369400" cy="276900"/>
          </a:xfrm>
          <a:prstGeom prst="rect">
            <a:avLst/>
          </a:prstGeom>
          <a:solidFill>
            <a:srgbClr val="FEE599"/>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b="1" i="0" lang="en-GB" sz="1200" u="none" cap="none" strike="noStrike">
                <a:solidFill>
                  <a:schemeClr val="dk1"/>
                </a:solidFill>
                <a:latin typeface="Calibri"/>
                <a:ea typeface="Calibri"/>
                <a:cs typeface="Calibri"/>
                <a:sym typeface="Calibri"/>
              </a:rPr>
              <a:t>Why were Russia given control over Eastern European Countries?</a:t>
            </a:r>
            <a:endParaRPr b="0" i="0" sz="1400" u="none" cap="none" strike="noStrike">
              <a:solidFill>
                <a:srgbClr val="000000"/>
              </a:solidFill>
              <a:latin typeface="Arial"/>
              <a:ea typeface="Arial"/>
              <a:cs typeface="Arial"/>
              <a:sym typeface="Arial"/>
            </a:endParaRPr>
          </a:p>
        </p:txBody>
      </p:sp>
      <p:sp>
        <p:nvSpPr>
          <p:cNvPr id="154" name="Google Shape;154;p4"/>
          <p:cNvSpPr/>
          <p:nvPr/>
        </p:nvSpPr>
        <p:spPr>
          <a:xfrm>
            <a:off x="3740332" y="4362853"/>
            <a:ext cx="5369400" cy="276900"/>
          </a:xfrm>
          <a:prstGeom prst="rect">
            <a:avLst/>
          </a:prstGeom>
          <a:solidFill>
            <a:srgbClr val="FEE599"/>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b="1" i="0" lang="en-GB" sz="1200" u="none" cap="none" strike="noStrike">
                <a:solidFill>
                  <a:schemeClr val="dk1"/>
                </a:solidFill>
                <a:latin typeface="Calibri"/>
                <a:ea typeface="Calibri"/>
                <a:cs typeface="Calibri"/>
                <a:sym typeface="Calibri"/>
              </a:rPr>
              <a:t>Why did Stalin want to keep control of these ‘satellite states’?</a:t>
            </a:r>
            <a:endParaRPr b="0" i="0" sz="1400" u="none" cap="none" strike="noStrike">
              <a:solidFill>
                <a:srgbClr val="000000"/>
              </a:solidFill>
              <a:latin typeface="Arial"/>
              <a:ea typeface="Arial"/>
              <a:cs typeface="Arial"/>
              <a:sym typeface="Arial"/>
            </a:endParaRPr>
          </a:p>
        </p:txBody>
      </p:sp>
      <p:pic>
        <p:nvPicPr>
          <p:cNvPr id="155" name="Google Shape;155;p4"/>
          <p:cNvPicPr preferRelativeResize="0"/>
          <p:nvPr/>
        </p:nvPicPr>
        <p:blipFill rotWithShape="1">
          <a:blip r:embed="rId4">
            <a:alphaModFix/>
          </a:blip>
          <a:srcRect b="0" l="0" r="15490" t="0"/>
          <a:stretch/>
        </p:blipFill>
        <p:spPr>
          <a:xfrm>
            <a:off x="3737090" y="4678972"/>
            <a:ext cx="2575220" cy="2084538"/>
          </a:xfrm>
          <a:prstGeom prst="rect">
            <a:avLst/>
          </a:prstGeom>
          <a:noFill/>
          <a:ln>
            <a:noFill/>
          </a:ln>
        </p:spPr>
      </p:pic>
      <p:sp>
        <p:nvSpPr>
          <p:cNvPr id="156" name="Google Shape;156;p4"/>
          <p:cNvSpPr txBox="1"/>
          <p:nvPr/>
        </p:nvSpPr>
        <p:spPr>
          <a:xfrm>
            <a:off x="10645388" y="1906110"/>
            <a:ext cx="6390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Calibri"/>
                <a:ea typeface="Calibri"/>
                <a:cs typeface="Calibri"/>
                <a:sym typeface="Calibri"/>
              </a:rPr>
              <a:t>Poland</a:t>
            </a:r>
            <a:endParaRPr b="0" i="0" sz="1400" u="none" cap="none" strike="noStrike">
              <a:solidFill>
                <a:srgbClr val="000000"/>
              </a:solidFill>
              <a:latin typeface="Arial"/>
              <a:ea typeface="Arial"/>
              <a:cs typeface="Arial"/>
              <a:sym typeface="Arial"/>
            </a:endParaRPr>
          </a:p>
        </p:txBody>
      </p:sp>
      <p:sp>
        <p:nvSpPr>
          <p:cNvPr id="157" name="Google Shape;157;p4"/>
          <p:cNvSpPr txBox="1"/>
          <p:nvPr/>
        </p:nvSpPr>
        <p:spPr>
          <a:xfrm>
            <a:off x="11043595" y="2571115"/>
            <a:ext cx="6765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Calibri"/>
                <a:ea typeface="Calibri"/>
                <a:cs typeface="Calibri"/>
                <a:sym typeface="Calibri"/>
              </a:rPr>
              <a:t>Romania</a:t>
            </a:r>
            <a:endParaRPr b="0" i="0" sz="1400" u="none" cap="none" strike="noStrike">
              <a:solidFill>
                <a:srgbClr val="000000"/>
              </a:solidFill>
              <a:latin typeface="Arial"/>
              <a:ea typeface="Arial"/>
              <a:cs typeface="Arial"/>
              <a:sym typeface="Arial"/>
            </a:endParaRPr>
          </a:p>
        </p:txBody>
      </p:sp>
      <p:sp>
        <p:nvSpPr>
          <p:cNvPr id="158" name="Google Shape;158;p4"/>
          <p:cNvSpPr txBox="1"/>
          <p:nvPr/>
        </p:nvSpPr>
        <p:spPr>
          <a:xfrm>
            <a:off x="10571646" y="2241973"/>
            <a:ext cx="6390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Calibri"/>
                <a:ea typeface="Calibri"/>
                <a:cs typeface="Calibri"/>
                <a:sym typeface="Calibri"/>
              </a:rPr>
              <a:t>Czech</a:t>
            </a:r>
            <a:endParaRPr b="0" i="0" sz="1400" u="none" cap="none" strike="noStrike">
              <a:solidFill>
                <a:srgbClr val="000000"/>
              </a:solidFill>
              <a:latin typeface="Arial"/>
              <a:ea typeface="Arial"/>
              <a:cs typeface="Arial"/>
              <a:sym typeface="Arial"/>
            </a:endParaRPr>
          </a:p>
        </p:txBody>
      </p:sp>
      <p:sp>
        <p:nvSpPr>
          <p:cNvPr id="159" name="Google Shape;159;p4"/>
          <p:cNvSpPr txBox="1"/>
          <p:nvPr/>
        </p:nvSpPr>
        <p:spPr>
          <a:xfrm>
            <a:off x="10840892" y="2455699"/>
            <a:ext cx="6390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Calibri"/>
                <a:ea typeface="Calibri"/>
                <a:cs typeface="Calibri"/>
                <a:sym typeface="Calibri"/>
              </a:rPr>
              <a:t>Hungary</a:t>
            </a:r>
            <a:endParaRPr b="0" i="0" sz="1400" u="none" cap="none" strike="noStrike">
              <a:solidFill>
                <a:srgbClr val="000000"/>
              </a:solidFill>
              <a:latin typeface="Arial"/>
              <a:ea typeface="Arial"/>
              <a:cs typeface="Arial"/>
              <a:sym typeface="Arial"/>
            </a:endParaRPr>
          </a:p>
        </p:txBody>
      </p:sp>
      <p:sp>
        <p:nvSpPr>
          <p:cNvPr id="160" name="Google Shape;160;p4"/>
          <p:cNvSpPr txBox="1"/>
          <p:nvPr/>
        </p:nvSpPr>
        <p:spPr>
          <a:xfrm>
            <a:off x="10473087" y="2088903"/>
            <a:ext cx="808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Calibri"/>
                <a:ea typeface="Calibri"/>
                <a:cs typeface="Calibri"/>
                <a:sym typeface="Calibri"/>
              </a:rPr>
              <a:t>E. Germany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5"/>
          <p:cNvSpPr txBox="1"/>
          <p:nvPr/>
        </p:nvSpPr>
        <p:spPr>
          <a:xfrm>
            <a:off x="105879" y="67377"/>
            <a:ext cx="10838400" cy="369300"/>
          </a:xfrm>
          <a:prstGeom prst="rect">
            <a:avLst/>
          </a:pr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LESSON 4: </a:t>
            </a:r>
            <a:r>
              <a:rPr b="0" i="0" lang="en-GB" sz="1800" u="none" cap="none" strike="noStrike">
                <a:solidFill>
                  <a:schemeClr val="dk1"/>
                </a:solidFill>
                <a:latin typeface="Calibri"/>
                <a:ea typeface="Calibri"/>
                <a:cs typeface="Calibri"/>
                <a:sym typeface="Calibri"/>
              </a:rPr>
              <a:t>The Consequences and importance of the </a:t>
            </a:r>
            <a:r>
              <a:rPr b="1" i="0" lang="en-GB" sz="1800" u="none" cap="none" strike="noStrike">
                <a:solidFill>
                  <a:schemeClr val="dk1"/>
                </a:solidFill>
                <a:latin typeface="Calibri"/>
                <a:ea typeface="Calibri"/>
                <a:cs typeface="Calibri"/>
                <a:sym typeface="Calibri"/>
              </a:rPr>
              <a:t>Truman Doctrine </a:t>
            </a:r>
            <a:r>
              <a:rPr b="0" i="0" lang="en-GB" sz="1800" u="none" cap="none" strike="noStrike">
                <a:solidFill>
                  <a:schemeClr val="dk1"/>
                </a:solidFill>
                <a:latin typeface="Calibri"/>
                <a:ea typeface="Calibri"/>
                <a:cs typeface="Calibri"/>
                <a:sym typeface="Calibri"/>
              </a:rPr>
              <a:t>and </a:t>
            </a:r>
            <a:r>
              <a:rPr b="1" i="0" lang="en-GB" sz="1800" u="none" cap="none" strike="noStrike">
                <a:solidFill>
                  <a:schemeClr val="dk1"/>
                </a:solidFill>
                <a:latin typeface="Calibri"/>
                <a:ea typeface="Calibri"/>
                <a:cs typeface="Calibri"/>
                <a:sym typeface="Calibri"/>
              </a:rPr>
              <a:t>Marshall Plan </a:t>
            </a:r>
            <a:r>
              <a:rPr b="0" i="0" lang="en-GB" sz="1800" u="none" cap="none" strike="noStrike">
                <a:solidFill>
                  <a:schemeClr val="dk1"/>
                </a:solidFill>
                <a:latin typeface="Calibri"/>
                <a:ea typeface="Calibri"/>
                <a:cs typeface="Calibri"/>
                <a:sym typeface="Calibri"/>
              </a:rPr>
              <a:t>in </a:t>
            </a:r>
            <a:r>
              <a:rPr b="1" i="0" lang="en-GB" sz="1800" u="none" cap="none" strike="noStrike">
                <a:solidFill>
                  <a:schemeClr val="dk1"/>
                </a:solidFill>
                <a:latin typeface="Calibri"/>
                <a:ea typeface="Calibri"/>
                <a:cs typeface="Calibri"/>
                <a:sym typeface="Calibri"/>
              </a:rPr>
              <a:t>1947</a:t>
            </a:r>
            <a:r>
              <a:rPr b="0" i="0" lang="en-GB"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67" name="Google Shape;167;p5"/>
          <p:cNvSpPr txBox="1"/>
          <p:nvPr/>
        </p:nvSpPr>
        <p:spPr>
          <a:xfrm>
            <a:off x="105872" y="519203"/>
            <a:ext cx="2865900" cy="10158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sng" cap="none" strike="noStrike">
                <a:solidFill>
                  <a:schemeClr val="dk1"/>
                </a:solidFill>
                <a:latin typeface="Calibri"/>
                <a:ea typeface="Calibri"/>
                <a:cs typeface="Calibri"/>
                <a:sym typeface="Calibri"/>
              </a:rPr>
              <a:t>Key Questions: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What was the </a:t>
            </a:r>
            <a:r>
              <a:rPr b="1" i="0" lang="en-GB" sz="1200" u="none" cap="none" strike="noStrike">
                <a:solidFill>
                  <a:schemeClr val="dk1"/>
                </a:solidFill>
                <a:latin typeface="Calibri"/>
                <a:ea typeface="Calibri"/>
                <a:cs typeface="Calibri"/>
                <a:sym typeface="Calibri"/>
              </a:rPr>
              <a:t>1947</a:t>
            </a:r>
            <a:r>
              <a:rPr b="0" i="0" lang="en-GB" sz="1200" u="none" cap="none" strike="noStrike">
                <a:solidFill>
                  <a:schemeClr val="dk1"/>
                </a:solidFill>
                <a:latin typeface="Calibri"/>
                <a:ea typeface="Calibri"/>
                <a:cs typeface="Calibri"/>
                <a:sym typeface="Calibri"/>
              </a:rPr>
              <a:t> </a:t>
            </a:r>
            <a:r>
              <a:rPr b="1" i="0" lang="en-GB" sz="1200" u="none" cap="none" strike="noStrike">
                <a:solidFill>
                  <a:schemeClr val="dk1"/>
                </a:solidFill>
                <a:latin typeface="Calibri"/>
                <a:ea typeface="Calibri"/>
                <a:cs typeface="Calibri"/>
                <a:sym typeface="Calibri"/>
              </a:rPr>
              <a:t>Truman Doctrine</a:t>
            </a:r>
            <a:r>
              <a:rPr b="0" i="0" lang="en-GB" sz="12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What was the </a:t>
            </a:r>
            <a:r>
              <a:rPr b="1" i="0" lang="en-GB" sz="1200" u="none" cap="none" strike="noStrike">
                <a:solidFill>
                  <a:schemeClr val="dk1"/>
                </a:solidFill>
                <a:latin typeface="Calibri"/>
                <a:ea typeface="Calibri"/>
                <a:cs typeface="Calibri"/>
                <a:sym typeface="Calibri"/>
              </a:rPr>
              <a:t>1947</a:t>
            </a:r>
            <a:r>
              <a:rPr b="0" i="0" lang="en-GB" sz="1200" u="none" cap="none" strike="noStrike">
                <a:solidFill>
                  <a:schemeClr val="dk1"/>
                </a:solidFill>
                <a:latin typeface="Calibri"/>
                <a:ea typeface="Calibri"/>
                <a:cs typeface="Calibri"/>
                <a:sym typeface="Calibri"/>
              </a:rPr>
              <a:t> </a:t>
            </a:r>
            <a:r>
              <a:rPr b="1" i="0" lang="en-GB" sz="1200" u="none" cap="none" strike="noStrike">
                <a:solidFill>
                  <a:schemeClr val="dk1"/>
                </a:solidFill>
                <a:latin typeface="Calibri"/>
                <a:ea typeface="Calibri"/>
                <a:cs typeface="Calibri"/>
                <a:sym typeface="Calibri"/>
              </a:rPr>
              <a:t>Marshall Plan</a:t>
            </a:r>
            <a:r>
              <a:rPr b="0" i="0" lang="en-GB" sz="12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What were their </a:t>
            </a:r>
            <a:r>
              <a:rPr b="1" i="0" lang="en-GB" sz="1200" u="none" cap="none" strike="noStrike">
                <a:solidFill>
                  <a:schemeClr val="dk1"/>
                </a:solidFill>
                <a:latin typeface="Calibri"/>
                <a:ea typeface="Calibri"/>
                <a:cs typeface="Calibri"/>
                <a:sym typeface="Calibri"/>
              </a:rPr>
              <a:t>consequences</a:t>
            </a:r>
            <a:r>
              <a:rPr b="0" i="0" lang="en-GB" sz="1200" u="none" cap="none" strike="noStrike">
                <a:solidFill>
                  <a:schemeClr val="dk1"/>
                </a:solidFill>
                <a:latin typeface="Calibri"/>
                <a:ea typeface="Calibri"/>
                <a:cs typeface="Calibri"/>
                <a:sym typeface="Calibri"/>
              </a:rPr>
              <a:t> and why were they </a:t>
            </a:r>
            <a:r>
              <a:rPr b="1" i="0" lang="en-GB" sz="1200" u="none" cap="none" strike="noStrike">
                <a:solidFill>
                  <a:schemeClr val="dk1"/>
                </a:solidFill>
                <a:latin typeface="Calibri"/>
                <a:ea typeface="Calibri"/>
                <a:cs typeface="Calibri"/>
                <a:sym typeface="Calibri"/>
              </a:rPr>
              <a:t>important</a:t>
            </a:r>
            <a:r>
              <a:rPr b="0" i="0" lang="en-GB" sz="12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68" name="Google Shape;168;p5"/>
          <p:cNvSpPr txBox="1"/>
          <p:nvPr/>
        </p:nvSpPr>
        <p:spPr>
          <a:xfrm>
            <a:off x="3051314" y="519202"/>
            <a:ext cx="7893000" cy="10158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The Background: </a:t>
            </a:r>
            <a:r>
              <a:rPr b="0" i="0" lang="en-GB" sz="1200" u="none" cap="none" strike="noStrike">
                <a:solidFill>
                  <a:schemeClr val="dk1"/>
                </a:solidFill>
                <a:latin typeface="Calibri"/>
                <a:ea typeface="Calibri"/>
                <a:cs typeface="Calibri"/>
                <a:sym typeface="Calibri"/>
              </a:rPr>
              <a:t>After the war, the Soviet Union had set up </a:t>
            </a:r>
            <a:r>
              <a:rPr b="1" i="0" lang="en-GB" sz="1200" u="none" cap="none" strike="noStrike">
                <a:solidFill>
                  <a:schemeClr val="dk1"/>
                </a:solidFill>
                <a:latin typeface="Calibri"/>
                <a:ea typeface="Calibri"/>
                <a:cs typeface="Calibri"/>
                <a:sym typeface="Calibri"/>
              </a:rPr>
              <a:t>communist governments </a:t>
            </a:r>
            <a:r>
              <a:rPr b="0" i="0" lang="en-GB" sz="1200" u="none" cap="none" strike="noStrike">
                <a:solidFill>
                  <a:schemeClr val="dk1"/>
                </a:solidFill>
                <a:latin typeface="Calibri"/>
                <a:ea typeface="Calibri"/>
                <a:cs typeface="Calibri"/>
                <a:sym typeface="Calibri"/>
              </a:rPr>
              <a:t>in the eastern European countries it controlled. However, President Truman was worried about the spread of communism and came up with a set of ideas called a ‘</a:t>
            </a:r>
            <a:r>
              <a:rPr b="1" i="0" lang="en-GB" sz="1200" u="none" cap="none" strike="noStrike">
                <a:solidFill>
                  <a:schemeClr val="dk1"/>
                </a:solidFill>
                <a:latin typeface="Calibri"/>
                <a:ea typeface="Calibri"/>
                <a:cs typeface="Calibri"/>
                <a:sym typeface="Calibri"/>
              </a:rPr>
              <a:t>doctrine</a:t>
            </a:r>
            <a:r>
              <a:rPr b="0" i="0" lang="en-GB" sz="1200" u="none" cap="none" strike="noStrike">
                <a:solidFill>
                  <a:schemeClr val="dk1"/>
                </a:solidFill>
                <a:latin typeface="Calibri"/>
                <a:ea typeface="Calibri"/>
                <a:cs typeface="Calibri"/>
                <a:sym typeface="Calibri"/>
              </a:rPr>
              <a:t>’ to stop the influence of Communism in Europe.  His ‘doctrine’ was to give money and send troops to Europe to fight against Communism and was known as the </a:t>
            </a:r>
            <a:r>
              <a:rPr b="1" i="0" lang="en-GB" sz="1200" u="none" cap="none" strike="noStrike">
                <a:solidFill>
                  <a:schemeClr val="dk1"/>
                </a:solidFill>
                <a:latin typeface="Calibri"/>
                <a:ea typeface="Calibri"/>
                <a:cs typeface="Calibri"/>
                <a:sym typeface="Calibri"/>
              </a:rPr>
              <a:t>Truman Doctrine</a:t>
            </a:r>
            <a:r>
              <a:rPr b="0" i="0" lang="en-GB" sz="1200" u="none" cap="none" strike="noStrike">
                <a:solidFill>
                  <a:schemeClr val="dk1"/>
                </a:solidFill>
                <a:latin typeface="Calibri"/>
                <a:ea typeface="Calibri"/>
                <a:cs typeface="Calibri"/>
                <a:sym typeface="Calibri"/>
              </a:rPr>
              <a:t>.  The Marshall Plan, carried out by the US Secretary of State, George Marshall went even further by giving economic aid to Eastern European countries who had fought in the war.  </a:t>
            </a:r>
            <a:endParaRPr b="0" i="0" sz="1400" u="none" cap="none" strike="noStrike">
              <a:solidFill>
                <a:srgbClr val="000000"/>
              </a:solidFill>
              <a:latin typeface="Arial"/>
              <a:ea typeface="Arial"/>
              <a:cs typeface="Arial"/>
              <a:sym typeface="Arial"/>
            </a:endParaRPr>
          </a:p>
        </p:txBody>
      </p:sp>
      <p:sp>
        <p:nvSpPr>
          <p:cNvPr id="169" name="Google Shape;169;p5"/>
          <p:cNvSpPr txBox="1"/>
          <p:nvPr/>
        </p:nvSpPr>
        <p:spPr>
          <a:xfrm>
            <a:off x="105872" y="2036151"/>
            <a:ext cx="1803000" cy="47793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82562" lvl="0" marL="182562"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The Soviet Union’s </a:t>
            </a:r>
            <a:r>
              <a:rPr b="1" i="0" lang="en-GB" sz="1050" u="none" cap="none" strike="noStrike">
                <a:solidFill>
                  <a:schemeClr val="dk1"/>
                </a:solidFill>
                <a:latin typeface="Calibri"/>
                <a:ea typeface="Calibri"/>
                <a:cs typeface="Calibri"/>
                <a:sym typeface="Calibri"/>
              </a:rPr>
              <a:t>Red Army </a:t>
            </a:r>
            <a:r>
              <a:rPr b="0" i="0" lang="en-GB" sz="1050" u="none" cap="none" strike="noStrike">
                <a:solidFill>
                  <a:schemeClr val="dk1"/>
                </a:solidFill>
                <a:latin typeface="Calibri"/>
                <a:ea typeface="Calibri"/>
                <a:cs typeface="Calibri"/>
                <a:sym typeface="Calibri"/>
              </a:rPr>
              <a:t>still occupied much of Eastern Europe.  They were therefore still seen as a threat to peace. </a:t>
            </a:r>
            <a:endParaRPr b="0" i="0" sz="1400" u="none" cap="none" strike="noStrike">
              <a:solidFill>
                <a:srgbClr val="000000"/>
              </a:solidFill>
              <a:latin typeface="Arial"/>
              <a:ea typeface="Arial"/>
              <a:cs typeface="Arial"/>
              <a:sym typeface="Arial"/>
            </a:endParaRPr>
          </a:p>
          <a:p>
            <a:pPr indent="-182562" lvl="0" marL="182562"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Truman was worried that the people in Stalin’s </a:t>
            </a:r>
            <a:r>
              <a:rPr b="1" i="0" lang="en-GB" sz="1050" u="none" cap="none" strike="noStrike">
                <a:solidFill>
                  <a:schemeClr val="dk1"/>
                </a:solidFill>
                <a:latin typeface="Calibri"/>
                <a:ea typeface="Calibri"/>
                <a:cs typeface="Calibri"/>
                <a:sym typeface="Calibri"/>
              </a:rPr>
              <a:t>satellite countries</a:t>
            </a:r>
            <a:r>
              <a:rPr b="0" i="0" lang="en-GB" sz="1050" u="none" cap="none" strike="noStrike">
                <a:solidFill>
                  <a:schemeClr val="dk1"/>
                </a:solidFill>
                <a:latin typeface="Calibri"/>
                <a:ea typeface="Calibri"/>
                <a:cs typeface="Calibri"/>
                <a:sym typeface="Calibri"/>
              </a:rPr>
              <a:t> would easily accept the ‘Communist’ way of thinking.  </a:t>
            </a:r>
            <a:endParaRPr b="0" i="0" sz="1400" u="none" cap="none" strike="noStrike">
              <a:solidFill>
                <a:srgbClr val="000000"/>
              </a:solidFill>
              <a:latin typeface="Arial"/>
              <a:ea typeface="Arial"/>
              <a:cs typeface="Arial"/>
              <a:sym typeface="Arial"/>
            </a:endParaRPr>
          </a:p>
          <a:p>
            <a:pPr indent="-182562" lvl="0" marL="182562"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They were living in </a:t>
            </a:r>
            <a:r>
              <a:rPr b="1" i="0" lang="en-GB" sz="1050" u="none" cap="none" strike="noStrike">
                <a:solidFill>
                  <a:schemeClr val="dk1"/>
                </a:solidFill>
                <a:latin typeface="Calibri"/>
                <a:ea typeface="Calibri"/>
                <a:cs typeface="Calibri"/>
                <a:sym typeface="Calibri"/>
              </a:rPr>
              <a:t>poverty</a:t>
            </a:r>
            <a:r>
              <a:rPr b="0" i="0" lang="en-GB" sz="1050" u="none" cap="none" strike="noStrike">
                <a:solidFill>
                  <a:schemeClr val="dk1"/>
                </a:solidFill>
                <a:latin typeface="Calibri"/>
                <a:ea typeface="Calibri"/>
                <a:cs typeface="Calibri"/>
                <a:sym typeface="Calibri"/>
              </a:rPr>
              <a:t> and </a:t>
            </a:r>
            <a:r>
              <a:rPr b="1" i="0" lang="en-GB" sz="1050" u="none" cap="none" strike="noStrike">
                <a:solidFill>
                  <a:schemeClr val="dk1"/>
                </a:solidFill>
                <a:latin typeface="Calibri"/>
                <a:ea typeface="Calibri"/>
                <a:cs typeface="Calibri"/>
                <a:sym typeface="Calibri"/>
              </a:rPr>
              <a:t>destruction</a:t>
            </a:r>
            <a:r>
              <a:rPr b="0" i="0" lang="en-GB" sz="1050" u="none" cap="none" strike="noStrike">
                <a:solidFill>
                  <a:schemeClr val="dk1"/>
                </a:solidFill>
                <a:latin typeface="Calibri"/>
                <a:ea typeface="Calibri"/>
                <a:cs typeface="Calibri"/>
                <a:sym typeface="Calibri"/>
              </a:rPr>
              <a:t> and Communism promised to share wealth from the rich to help the poor.  Millions of people in eastern Europe would support the idea of communism with the hope of improving their lives.  </a:t>
            </a:r>
            <a:endParaRPr b="0" i="0" sz="1400" u="none" cap="none" strike="noStrike">
              <a:solidFill>
                <a:srgbClr val="000000"/>
              </a:solidFill>
              <a:latin typeface="Arial"/>
              <a:ea typeface="Arial"/>
              <a:cs typeface="Arial"/>
              <a:sym typeface="Arial"/>
            </a:endParaRPr>
          </a:p>
          <a:p>
            <a:pPr indent="-182562" lvl="0" marL="182562"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This would make communism, the Soviet Union and Stalin even stronger.  It would also threaten capitalism in the west. Truman wanted a plan to stop this.</a:t>
            </a:r>
            <a:endParaRPr b="0" i="0" sz="1400" u="none" cap="none" strike="noStrike">
              <a:solidFill>
                <a:srgbClr val="000000"/>
              </a:solidFill>
              <a:latin typeface="Arial"/>
              <a:ea typeface="Arial"/>
              <a:cs typeface="Arial"/>
              <a:sym typeface="Arial"/>
            </a:endParaRPr>
          </a:p>
        </p:txBody>
      </p:sp>
      <p:sp>
        <p:nvSpPr>
          <p:cNvPr id="170" name="Google Shape;170;p5"/>
          <p:cNvSpPr txBox="1"/>
          <p:nvPr/>
        </p:nvSpPr>
        <p:spPr>
          <a:xfrm>
            <a:off x="2004177" y="1857383"/>
            <a:ext cx="1558200" cy="34863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President Truman came up with a </a:t>
            </a:r>
            <a:r>
              <a:rPr b="1" i="0" lang="en-GB" sz="1050" u="none" cap="none" strike="noStrike">
                <a:solidFill>
                  <a:schemeClr val="dk1"/>
                </a:solidFill>
                <a:latin typeface="Calibri"/>
                <a:ea typeface="Calibri"/>
                <a:cs typeface="Calibri"/>
                <a:sym typeface="Calibri"/>
              </a:rPr>
              <a:t>set of ideas</a:t>
            </a:r>
            <a:r>
              <a:rPr b="0" i="0" lang="en-GB" sz="1050" u="none" cap="none" strike="noStrike">
                <a:solidFill>
                  <a:schemeClr val="dk1"/>
                </a:solidFill>
                <a:latin typeface="Calibri"/>
                <a:ea typeface="Calibri"/>
                <a:cs typeface="Calibri"/>
                <a:sym typeface="Calibri"/>
              </a:rPr>
              <a:t>, called a ‘doctrine’, to </a:t>
            </a:r>
            <a:r>
              <a:rPr b="1" i="0" lang="en-GB" sz="1050" u="none" cap="none" strike="noStrike">
                <a:solidFill>
                  <a:schemeClr val="dk1"/>
                </a:solidFill>
                <a:latin typeface="Calibri"/>
                <a:ea typeface="Calibri"/>
                <a:cs typeface="Calibri"/>
                <a:sym typeface="Calibri"/>
              </a:rPr>
              <a:t>stop the spread of communism</a:t>
            </a:r>
            <a:r>
              <a:rPr b="0" i="0" lang="en-GB" sz="1050" u="none" cap="none" strike="noStrike">
                <a:solidFill>
                  <a:schemeClr val="dk1"/>
                </a:solidFill>
                <a:latin typeface="Calibri"/>
                <a:ea typeface="Calibri"/>
                <a:cs typeface="Calibri"/>
                <a:sym typeface="Calibri"/>
              </a:rPr>
              <a:t> in Europe.  These ideas were known as the </a:t>
            </a:r>
            <a:r>
              <a:rPr b="1" i="0" lang="en-GB" sz="1050" u="none" cap="none" strike="noStrike">
                <a:solidFill>
                  <a:schemeClr val="dk1"/>
                </a:solidFill>
                <a:latin typeface="Calibri"/>
                <a:ea typeface="Calibri"/>
                <a:cs typeface="Calibri"/>
                <a:sym typeface="Calibri"/>
              </a:rPr>
              <a:t>Truman Doctrine.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It followed the idea of </a:t>
            </a:r>
            <a:r>
              <a:rPr b="1" i="0" lang="en-GB" sz="1050" u="none" cap="none" strike="noStrike">
                <a:solidFill>
                  <a:schemeClr val="dk1"/>
                </a:solidFill>
                <a:latin typeface="Calibri"/>
                <a:ea typeface="Calibri"/>
                <a:cs typeface="Calibri"/>
                <a:sym typeface="Calibri"/>
              </a:rPr>
              <a:t>CONTAINMENT </a:t>
            </a:r>
            <a:r>
              <a:rPr b="0" i="0" lang="en-GB" sz="1050" u="none" cap="none" strike="noStrike">
                <a:solidFill>
                  <a:schemeClr val="dk1"/>
                </a:solidFill>
                <a:latin typeface="Calibri"/>
                <a:ea typeface="Calibri"/>
                <a:cs typeface="Calibri"/>
                <a:sym typeface="Calibri"/>
              </a:rPr>
              <a:t>– To keep Communism in the Soviet Union and not letting it spread.</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Truman’s idea was to </a:t>
            </a:r>
            <a:r>
              <a:rPr b="1" i="0" lang="en-GB" sz="1050" u="none" cap="none" strike="noStrike">
                <a:solidFill>
                  <a:schemeClr val="dk1"/>
                </a:solidFill>
                <a:latin typeface="Calibri"/>
                <a:ea typeface="Calibri"/>
                <a:cs typeface="Calibri"/>
                <a:sym typeface="Calibri"/>
              </a:rPr>
              <a:t>give money and military support </a:t>
            </a:r>
            <a:r>
              <a:rPr b="0" i="0" lang="en-GB" sz="1050" u="none" cap="none" strike="noStrike">
                <a:solidFill>
                  <a:schemeClr val="dk1"/>
                </a:solidFill>
                <a:latin typeface="Calibri"/>
                <a:ea typeface="Calibri"/>
                <a:cs typeface="Calibri"/>
                <a:sym typeface="Calibri"/>
              </a:rPr>
              <a:t>to any country in Europe that wanted to fight off the influence of Communism.</a:t>
            </a:r>
            <a:endParaRPr b="0" i="0" sz="1400" u="none" cap="none" strike="noStrike">
              <a:solidFill>
                <a:srgbClr val="000000"/>
              </a:solidFill>
              <a:latin typeface="Arial"/>
              <a:ea typeface="Arial"/>
              <a:cs typeface="Arial"/>
              <a:sym typeface="Arial"/>
            </a:endParaRPr>
          </a:p>
        </p:txBody>
      </p:sp>
      <p:sp>
        <p:nvSpPr>
          <p:cNvPr id="171" name="Google Shape;171;p5"/>
          <p:cNvSpPr txBox="1"/>
          <p:nvPr/>
        </p:nvSpPr>
        <p:spPr>
          <a:xfrm>
            <a:off x="3657662" y="1857383"/>
            <a:ext cx="2118000" cy="47793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On</a:t>
            </a:r>
            <a:r>
              <a:rPr b="1" i="0" lang="en-GB" sz="1050" u="none" cap="none" strike="noStrike">
                <a:solidFill>
                  <a:schemeClr val="dk1"/>
                </a:solidFill>
                <a:latin typeface="Calibri"/>
                <a:ea typeface="Calibri"/>
                <a:cs typeface="Calibri"/>
                <a:sym typeface="Calibri"/>
              </a:rPr>
              <a:t> 12</a:t>
            </a:r>
            <a:r>
              <a:rPr b="1" baseline="30000" i="0" lang="en-GB" sz="1050" u="none" cap="none" strike="noStrike">
                <a:solidFill>
                  <a:schemeClr val="dk1"/>
                </a:solidFill>
                <a:latin typeface="Calibri"/>
                <a:ea typeface="Calibri"/>
                <a:cs typeface="Calibri"/>
                <a:sym typeface="Calibri"/>
              </a:rPr>
              <a:t>th</a:t>
            </a:r>
            <a:r>
              <a:rPr b="1" i="0" lang="en-GB" sz="1050" u="none" cap="none" strike="noStrike">
                <a:solidFill>
                  <a:schemeClr val="dk1"/>
                </a:solidFill>
                <a:latin typeface="Calibri"/>
                <a:ea typeface="Calibri"/>
                <a:cs typeface="Calibri"/>
                <a:sym typeface="Calibri"/>
              </a:rPr>
              <a:t> March 1947</a:t>
            </a:r>
            <a:r>
              <a:rPr b="0" i="0" lang="en-GB" sz="1050" u="none" cap="none" strike="noStrike">
                <a:solidFill>
                  <a:schemeClr val="dk1"/>
                </a:solidFill>
                <a:latin typeface="Calibri"/>
                <a:ea typeface="Calibri"/>
                <a:cs typeface="Calibri"/>
                <a:sym typeface="Calibri"/>
              </a:rPr>
              <a:t>, President Truman announced that he would provide </a:t>
            </a:r>
            <a:r>
              <a:rPr b="1" i="0" lang="en-GB" sz="1050" u="none" cap="none" strike="noStrike">
                <a:solidFill>
                  <a:schemeClr val="dk1"/>
                </a:solidFill>
                <a:latin typeface="Calibri"/>
                <a:ea typeface="Calibri"/>
                <a:cs typeface="Calibri"/>
                <a:sym typeface="Calibri"/>
              </a:rPr>
              <a:t>economic help</a:t>
            </a:r>
            <a:r>
              <a:rPr b="0" i="0" lang="en-GB" sz="1050" u="none" cap="none" strike="noStrike">
                <a:solidFill>
                  <a:schemeClr val="dk1"/>
                </a:solidFill>
                <a:latin typeface="Calibri"/>
                <a:ea typeface="Calibri"/>
                <a:cs typeface="Calibri"/>
                <a:sym typeface="Calibri"/>
              </a:rPr>
              <a:t> to countries such as </a:t>
            </a:r>
            <a:r>
              <a:rPr b="1" i="0" lang="en-GB" sz="1050" u="none" cap="none" strike="noStrike">
                <a:solidFill>
                  <a:schemeClr val="dk1"/>
                </a:solidFill>
                <a:latin typeface="Calibri"/>
                <a:ea typeface="Calibri"/>
                <a:cs typeface="Calibri"/>
                <a:sym typeface="Calibri"/>
              </a:rPr>
              <a:t>Greece</a:t>
            </a:r>
            <a:r>
              <a:rPr b="0" i="0" lang="en-GB" sz="1050" u="none" cap="none" strike="noStrike">
                <a:solidFill>
                  <a:schemeClr val="dk1"/>
                </a:solidFill>
                <a:latin typeface="Calibri"/>
                <a:ea typeface="Calibri"/>
                <a:cs typeface="Calibri"/>
                <a:sym typeface="Calibri"/>
              </a:rPr>
              <a:t> and </a:t>
            </a:r>
            <a:r>
              <a:rPr b="1" i="0" lang="en-GB" sz="1050" u="none" cap="none" strike="noStrike">
                <a:solidFill>
                  <a:schemeClr val="dk1"/>
                </a:solidFill>
                <a:latin typeface="Calibri"/>
                <a:ea typeface="Calibri"/>
                <a:cs typeface="Calibri"/>
                <a:sym typeface="Calibri"/>
              </a:rPr>
              <a:t>Turkey</a:t>
            </a:r>
            <a:r>
              <a:rPr b="0" i="0" lang="en-GB" sz="1050" u="none" cap="none" strike="noStrike">
                <a:solidFill>
                  <a:schemeClr val="dk1"/>
                </a:solidFill>
                <a:latin typeface="Calibri"/>
                <a:ea typeface="Calibri"/>
                <a:cs typeface="Calibri"/>
                <a:sym typeface="Calibri"/>
              </a:rPr>
              <a:t> which were being threatened with Communism by the Soviet Union.  He promised them </a:t>
            </a:r>
            <a:r>
              <a:rPr b="1" i="0" lang="en-GB" sz="1050" u="none" cap="none" strike="noStrike">
                <a:solidFill>
                  <a:schemeClr val="dk1"/>
                </a:solidFill>
                <a:latin typeface="Calibri"/>
                <a:ea typeface="Calibri"/>
                <a:cs typeface="Calibri"/>
                <a:sym typeface="Calibri"/>
              </a:rPr>
              <a:t>$400 million</a:t>
            </a:r>
            <a:r>
              <a:rPr b="0" i="0" lang="en-GB" sz="105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Truman sent </a:t>
            </a:r>
            <a:r>
              <a:rPr b="1" i="0" lang="en-GB" sz="1050" u="none" cap="none" strike="noStrike">
                <a:solidFill>
                  <a:schemeClr val="dk1"/>
                </a:solidFill>
                <a:latin typeface="Calibri"/>
                <a:ea typeface="Calibri"/>
                <a:cs typeface="Calibri"/>
                <a:sym typeface="Calibri"/>
              </a:rPr>
              <a:t>American soldiers </a:t>
            </a:r>
            <a:r>
              <a:rPr b="0" i="0" lang="en-GB" sz="1050" u="none" cap="none" strike="noStrike">
                <a:solidFill>
                  <a:schemeClr val="dk1"/>
                </a:solidFill>
                <a:latin typeface="Calibri"/>
                <a:ea typeface="Calibri"/>
                <a:cs typeface="Calibri"/>
                <a:sym typeface="Calibri"/>
              </a:rPr>
              <a:t>to Greece and Turkey to prevent them being influenced by Communism.</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Truman made a clear statement about the differences between </a:t>
            </a:r>
            <a:r>
              <a:rPr b="1" i="0" lang="en-GB" sz="1050" u="none" cap="none" strike="noStrike">
                <a:solidFill>
                  <a:schemeClr val="dk1"/>
                </a:solidFill>
                <a:latin typeface="Calibri"/>
                <a:ea typeface="Calibri"/>
                <a:cs typeface="Calibri"/>
                <a:sym typeface="Calibri"/>
              </a:rPr>
              <a:t>democracy</a:t>
            </a:r>
            <a:r>
              <a:rPr b="0" i="0" lang="en-GB" sz="1050" u="none" cap="none" strike="noStrike">
                <a:solidFill>
                  <a:schemeClr val="dk1"/>
                </a:solidFill>
                <a:latin typeface="Calibri"/>
                <a:ea typeface="Calibri"/>
                <a:cs typeface="Calibri"/>
                <a:sym typeface="Calibri"/>
              </a:rPr>
              <a:t> (the ability to vote) and communism, which he believed was a </a:t>
            </a:r>
            <a:r>
              <a:rPr b="1" i="0" lang="en-GB" sz="1050" u="none" cap="none" strike="noStrike">
                <a:solidFill>
                  <a:schemeClr val="dk1"/>
                </a:solidFill>
                <a:latin typeface="Calibri"/>
                <a:ea typeface="Calibri"/>
                <a:cs typeface="Calibri"/>
                <a:sym typeface="Calibri"/>
              </a:rPr>
              <a:t>dictatorship</a:t>
            </a:r>
            <a:r>
              <a:rPr b="0" i="0" lang="en-GB" sz="1050" u="none" cap="none" strike="noStrike">
                <a:solidFill>
                  <a:schemeClr val="dk1"/>
                </a:solidFill>
                <a:latin typeface="Calibri"/>
                <a:ea typeface="Calibri"/>
                <a:cs typeface="Calibri"/>
                <a:sym typeface="Calibri"/>
              </a:rPr>
              <a:t>. He told the world that democracy offered freedom and choice.  He then said that Communism forced ideas onto people.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He compared capitalism and communism to ‘</a:t>
            </a:r>
            <a:r>
              <a:rPr b="1" i="0" lang="en-GB" sz="1050" u="none" cap="none" strike="noStrike">
                <a:solidFill>
                  <a:schemeClr val="dk1"/>
                </a:solidFill>
                <a:latin typeface="Calibri"/>
                <a:ea typeface="Calibri"/>
                <a:cs typeface="Calibri"/>
                <a:sym typeface="Calibri"/>
              </a:rPr>
              <a:t>good and evil’</a:t>
            </a:r>
            <a:r>
              <a:rPr b="0" i="0" lang="en-GB" sz="105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America was able to afford the economic aid as it had joined the war late.  It had not been destroyed like many other countries in Europe such as Britain and France.</a:t>
            </a:r>
            <a:endParaRPr b="0" i="0" sz="1400" u="none" cap="none" strike="noStrike">
              <a:solidFill>
                <a:srgbClr val="000000"/>
              </a:solidFill>
              <a:latin typeface="Arial"/>
              <a:ea typeface="Arial"/>
              <a:cs typeface="Arial"/>
              <a:sym typeface="Arial"/>
            </a:endParaRPr>
          </a:p>
        </p:txBody>
      </p:sp>
      <p:sp>
        <p:nvSpPr>
          <p:cNvPr id="172" name="Google Shape;172;p5"/>
          <p:cNvSpPr txBox="1"/>
          <p:nvPr/>
        </p:nvSpPr>
        <p:spPr>
          <a:xfrm>
            <a:off x="5857433" y="1857383"/>
            <a:ext cx="2118000" cy="4941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The Marshall Plan was named after the </a:t>
            </a:r>
            <a:r>
              <a:rPr b="1" i="0" lang="en-GB" sz="1050" u="none" cap="none" strike="noStrike">
                <a:solidFill>
                  <a:schemeClr val="dk1"/>
                </a:solidFill>
                <a:latin typeface="Calibri"/>
                <a:ea typeface="Calibri"/>
                <a:cs typeface="Calibri"/>
                <a:sym typeface="Calibri"/>
              </a:rPr>
              <a:t>US Secretary of State George Marshall</a:t>
            </a:r>
            <a:r>
              <a:rPr b="0" i="0" lang="en-GB" sz="1050" u="none" cap="none" strike="noStrike">
                <a:solidFill>
                  <a:schemeClr val="dk1"/>
                </a:solidFill>
                <a:latin typeface="Calibri"/>
                <a:ea typeface="Calibri"/>
                <a:cs typeface="Calibri"/>
                <a:sym typeface="Calibri"/>
              </a:rPr>
              <a:t>.  After Truman had set out the Truman Doctrine , George Marshall set out a plan to give money to countries in Europe that were needing help after the destruction of war. If the populations in each country were better off and happier, they would be less likely to support communism.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The Marshall Plan gave </a:t>
            </a:r>
            <a:r>
              <a:rPr b="1" i="0" lang="en-GB" sz="1050" u="none" cap="none" strike="noStrike">
                <a:solidFill>
                  <a:schemeClr val="dk1"/>
                </a:solidFill>
                <a:latin typeface="Calibri"/>
                <a:ea typeface="Calibri"/>
                <a:cs typeface="Calibri"/>
                <a:sym typeface="Calibri"/>
              </a:rPr>
              <a:t>economic aid </a:t>
            </a:r>
            <a:r>
              <a:rPr b="0" i="0" lang="en-GB" sz="1050" u="none" cap="none" strike="noStrike">
                <a:solidFill>
                  <a:schemeClr val="dk1"/>
                </a:solidFill>
                <a:latin typeface="Calibri"/>
                <a:ea typeface="Calibri"/>
                <a:cs typeface="Calibri"/>
                <a:sym typeface="Calibri"/>
              </a:rPr>
              <a:t>to countries that had been hit by war - Britain, France, West Germany, Belgium, Italy, Austria. The USA gave </a:t>
            </a:r>
            <a:r>
              <a:rPr b="1" i="0" lang="en-GB" sz="1050" u="none" cap="none" strike="noStrike">
                <a:solidFill>
                  <a:schemeClr val="dk1"/>
                </a:solidFill>
                <a:latin typeface="Calibri"/>
                <a:ea typeface="Calibri"/>
                <a:cs typeface="Calibri"/>
                <a:sym typeface="Calibri"/>
              </a:rPr>
              <a:t>$12.7 billion dollars </a:t>
            </a:r>
            <a:r>
              <a:rPr b="0" i="0" lang="en-GB" sz="1050" u="none" cap="none" strike="noStrike">
                <a:solidFill>
                  <a:schemeClr val="dk1"/>
                </a:solidFill>
                <a:latin typeface="Calibri"/>
                <a:ea typeface="Calibri"/>
                <a:cs typeface="Calibri"/>
                <a:sym typeface="Calibri"/>
              </a:rPr>
              <a:t>between 1948-52.</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The British Foreign Secretary called it a ‘</a:t>
            </a:r>
            <a:r>
              <a:rPr b="1" i="0" lang="en-GB" sz="1050" u="none" cap="none" strike="noStrike">
                <a:solidFill>
                  <a:schemeClr val="dk1"/>
                </a:solidFill>
                <a:latin typeface="Calibri"/>
                <a:ea typeface="Calibri"/>
                <a:cs typeface="Calibri"/>
                <a:sym typeface="Calibri"/>
              </a:rPr>
              <a:t>Lifeline to sinking men, giving hope where there was none</a:t>
            </a:r>
            <a:r>
              <a:rPr b="0" i="0" lang="en-GB" sz="105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Money was also offered to the Eastern European satellite states controlled by Stalin, but </a:t>
            </a:r>
            <a:r>
              <a:rPr b="1" i="0" lang="en-GB" sz="1050" u="none" cap="none" strike="noStrike">
                <a:solidFill>
                  <a:schemeClr val="dk1"/>
                </a:solidFill>
                <a:latin typeface="Calibri"/>
                <a:ea typeface="Calibri"/>
                <a:cs typeface="Calibri"/>
                <a:sym typeface="Calibri"/>
              </a:rPr>
              <a:t>Stalin refused the money </a:t>
            </a:r>
            <a:r>
              <a:rPr b="0" i="0" lang="en-GB" sz="1050" u="none" cap="none" strike="noStrike">
                <a:solidFill>
                  <a:schemeClr val="dk1"/>
                </a:solidFill>
                <a:latin typeface="Calibri"/>
                <a:ea typeface="Calibri"/>
                <a:cs typeface="Calibri"/>
                <a:sym typeface="Calibri"/>
              </a:rPr>
              <a:t>so these countries did not gain anything from America.</a:t>
            </a:r>
            <a:endParaRPr b="0" i="0" sz="1400" u="none" cap="none" strike="noStrike">
              <a:solidFill>
                <a:srgbClr val="000000"/>
              </a:solidFill>
              <a:latin typeface="Arial"/>
              <a:ea typeface="Arial"/>
              <a:cs typeface="Arial"/>
              <a:sym typeface="Arial"/>
            </a:endParaRPr>
          </a:p>
        </p:txBody>
      </p:sp>
      <p:sp>
        <p:nvSpPr>
          <p:cNvPr id="173" name="Google Shape;173;p5"/>
          <p:cNvSpPr txBox="1"/>
          <p:nvPr/>
        </p:nvSpPr>
        <p:spPr>
          <a:xfrm>
            <a:off x="8057203" y="2043030"/>
            <a:ext cx="1915500" cy="30015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Stalin believed that the USA were trying to become even more powerful and create an </a:t>
            </a:r>
            <a:r>
              <a:rPr b="1" i="0" lang="en-GB" sz="1050" u="none" cap="none" strike="noStrike">
                <a:solidFill>
                  <a:schemeClr val="dk1"/>
                </a:solidFill>
                <a:latin typeface="Calibri"/>
                <a:ea typeface="Calibri"/>
                <a:cs typeface="Calibri"/>
                <a:sym typeface="Calibri"/>
              </a:rPr>
              <a:t>American empire </a:t>
            </a:r>
            <a:r>
              <a:rPr b="0" i="0" lang="en-GB" sz="1050" u="none" cap="none" strike="noStrike">
                <a:solidFill>
                  <a:schemeClr val="dk1"/>
                </a:solidFill>
                <a:latin typeface="Calibri"/>
                <a:ea typeface="Calibri"/>
                <a:cs typeface="Calibri"/>
                <a:sym typeface="Calibri"/>
              </a:rPr>
              <a:t>in Europe by offering ‘free’ money to Eastern European countries.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Stalin criticised the the USA’s actions calling it ‘</a:t>
            </a:r>
            <a:r>
              <a:rPr b="1" i="0" lang="en-GB" sz="1050" u="none" cap="none" strike="noStrike">
                <a:solidFill>
                  <a:schemeClr val="dk1"/>
                </a:solidFill>
                <a:latin typeface="Calibri"/>
                <a:ea typeface="Calibri"/>
                <a:cs typeface="Calibri"/>
                <a:sym typeface="Calibri"/>
              </a:rPr>
              <a:t>Dollar Imperialism’</a:t>
            </a:r>
            <a:r>
              <a:rPr b="0" i="0" lang="en-GB" sz="1050" u="none" cap="none" strike="noStrike">
                <a:solidFill>
                  <a:schemeClr val="dk1"/>
                </a:solidFill>
                <a:latin typeface="Calibri"/>
                <a:ea typeface="Calibri"/>
                <a:cs typeface="Calibri"/>
                <a:sym typeface="Calibri"/>
              </a:rPr>
              <a:t>. In other words, a way to use money to take control and have influence over other countries.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They saw the USA as an even greater threat as more American troops would be based in Europe.</a:t>
            </a:r>
            <a:endParaRPr b="0" i="0" sz="1400" u="none" cap="none" strike="noStrike">
              <a:solidFill>
                <a:srgbClr val="000000"/>
              </a:solidFill>
              <a:latin typeface="Arial"/>
              <a:ea typeface="Arial"/>
              <a:cs typeface="Arial"/>
              <a:sym typeface="Arial"/>
            </a:endParaRPr>
          </a:p>
        </p:txBody>
      </p:sp>
      <p:pic>
        <p:nvPicPr>
          <p:cNvPr descr="Harry S Truman" id="174" name="Google Shape;174;p5"/>
          <p:cNvPicPr preferRelativeResize="0"/>
          <p:nvPr/>
        </p:nvPicPr>
        <p:blipFill rotWithShape="1">
          <a:blip r:embed="rId3">
            <a:alphaModFix/>
          </a:blip>
          <a:srcRect b="1497" l="14168" r="14161" t="0"/>
          <a:stretch/>
        </p:blipFill>
        <p:spPr>
          <a:xfrm>
            <a:off x="11042375" y="67378"/>
            <a:ext cx="1043747" cy="1470782"/>
          </a:xfrm>
          <a:prstGeom prst="rect">
            <a:avLst/>
          </a:prstGeom>
          <a:noFill/>
          <a:ln cap="flat" cmpd="sng" w="19050">
            <a:solidFill>
              <a:srgbClr val="2F201B"/>
            </a:solidFill>
            <a:prstDash val="solid"/>
            <a:round/>
            <a:headEnd len="sm" w="sm" type="none"/>
            <a:tailEnd len="sm" w="sm" type="none"/>
          </a:ln>
        </p:spPr>
      </p:pic>
      <p:sp>
        <p:nvSpPr>
          <p:cNvPr id="175" name="Google Shape;175;p5"/>
          <p:cNvSpPr/>
          <p:nvPr/>
        </p:nvSpPr>
        <p:spPr>
          <a:xfrm>
            <a:off x="105872" y="1581365"/>
            <a:ext cx="1803000" cy="461700"/>
          </a:xfrm>
          <a:prstGeom prst="rect">
            <a:avLst/>
          </a:prstGeom>
          <a:solidFill>
            <a:srgbClr val="FEE599"/>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b="1" i="0" lang="en-GB" sz="1200" u="none" cap="none" strike="noStrike">
                <a:solidFill>
                  <a:schemeClr val="dk1"/>
                </a:solidFill>
                <a:latin typeface="Calibri"/>
                <a:ea typeface="Calibri"/>
                <a:cs typeface="Calibri"/>
                <a:sym typeface="Calibri"/>
              </a:rPr>
              <a:t>1. Truman was worried about Soviet Influence</a:t>
            </a:r>
            <a:endParaRPr b="0" i="0" sz="1400" u="none" cap="none" strike="noStrike">
              <a:solidFill>
                <a:srgbClr val="000000"/>
              </a:solidFill>
              <a:latin typeface="Arial"/>
              <a:ea typeface="Arial"/>
              <a:cs typeface="Arial"/>
              <a:sym typeface="Arial"/>
            </a:endParaRPr>
          </a:p>
        </p:txBody>
      </p:sp>
      <p:sp>
        <p:nvSpPr>
          <p:cNvPr id="176" name="Google Shape;176;p5"/>
          <p:cNvSpPr/>
          <p:nvPr/>
        </p:nvSpPr>
        <p:spPr>
          <a:xfrm>
            <a:off x="2004176" y="1581365"/>
            <a:ext cx="1558200" cy="276900"/>
          </a:xfrm>
          <a:prstGeom prst="rect">
            <a:avLst/>
          </a:prstGeom>
          <a:solidFill>
            <a:srgbClr val="FEE599"/>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b="1" i="0" lang="en-GB" sz="1200" u="none" cap="none" strike="noStrike">
                <a:solidFill>
                  <a:schemeClr val="dk1"/>
                </a:solidFill>
                <a:latin typeface="Calibri"/>
                <a:ea typeface="Calibri"/>
                <a:cs typeface="Calibri"/>
                <a:sym typeface="Calibri"/>
              </a:rPr>
              <a:t>2. Truman’s Ideas</a:t>
            </a:r>
            <a:endParaRPr b="0" i="0" sz="1400" u="none" cap="none" strike="noStrike">
              <a:solidFill>
                <a:srgbClr val="000000"/>
              </a:solidFill>
              <a:latin typeface="Arial"/>
              <a:ea typeface="Arial"/>
              <a:cs typeface="Arial"/>
              <a:sym typeface="Arial"/>
            </a:endParaRPr>
          </a:p>
        </p:txBody>
      </p:sp>
      <p:sp>
        <p:nvSpPr>
          <p:cNvPr id="177" name="Google Shape;177;p5"/>
          <p:cNvSpPr/>
          <p:nvPr/>
        </p:nvSpPr>
        <p:spPr>
          <a:xfrm>
            <a:off x="3657663" y="1580384"/>
            <a:ext cx="2118000" cy="276900"/>
          </a:xfrm>
          <a:prstGeom prst="rect">
            <a:avLst/>
          </a:prstGeom>
          <a:solidFill>
            <a:srgbClr val="FEE599"/>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b="1" i="0" lang="en-GB" sz="1200" u="none" cap="none" strike="noStrike">
                <a:solidFill>
                  <a:schemeClr val="dk1"/>
                </a:solidFill>
                <a:latin typeface="Calibri"/>
                <a:ea typeface="Calibri"/>
                <a:cs typeface="Calibri"/>
                <a:sym typeface="Calibri"/>
              </a:rPr>
              <a:t>3. The Truman Doctrine 1947</a:t>
            </a:r>
            <a:endParaRPr b="0" i="0" sz="1400" u="none" cap="none" strike="noStrike">
              <a:solidFill>
                <a:srgbClr val="000000"/>
              </a:solidFill>
              <a:latin typeface="Arial"/>
              <a:ea typeface="Arial"/>
              <a:cs typeface="Arial"/>
              <a:sym typeface="Arial"/>
            </a:endParaRPr>
          </a:p>
        </p:txBody>
      </p:sp>
      <p:sp>
        <p:nvSpPr>
          <p:cNvPr id="178" name="Google Shape;178;p5"/>
          <p:cNvSpPr/>
          <p:nvPr/>
        </p:nvSpPr>
        <p:spPr>
          <a:xfrm>
            <a:off x="5857434" y="1581364"/>
            <a:ext cx="2118000" cy="276900"/>
          </a:xfrm>
          <a:prstGeom prst="rect">
            <a:avLst/>
          </a:prstGeom>
          <a:solidFill>
            <a:srgbClr val="FEE599"/>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b="1" i="0" lang="en-GB" sz="1200" u="none" cap="none" strike="noStrike">
                <a:solidFill>
                  <a:schemeClr val="dk1"/>
                </a:solidFill>
                <a:latin typeface="Calibri"/>
                <a:ea typeface="Calibri"/>
                <a:cs typeface="Calibri"/>
                <a:sym typeface="Calibri"/>
              </a:rPr>
              <a:t>4. The Marshall Plan</a:t>
            </a:r>
            <a:endParaRPr b="0" i="0" sz="1400" u="none" cap="none" strike="noStrike">
              <a:solidFill>
                <a:srgbClr val="000000"/>
              </a:solidFill>
              <a:latin typeface="Arial"/>
              <a:ea typeface="Arial"/>
              <a:cs typeface="Arial"/>
              <a:sym typeface="Arial"/>
            </a:endParaRPr>
          </a:p>
        </p:txBody>
      </p:sp>
      <p:sp>
        <p:nvSpPr>
          <p:cNvPr id="179" name="Google Shape;179;p5"/>
          <p:cNvSpPr/>
          <p:nvPr/>
        </p:nvSpPr>
        <p:spPr>
          <a:xfrm>
            <a:off x="8057203" y="1580124"/>
            <a:ext cx="1915500" cy="461700"/>
          </a:xfrm>
          <a:prstGeom prst="rect">
            <a:avLst/>
          </a:prstGeom>
          <a:solidFill>
            <a:srgbClr val="FEE599"/>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b="1" i="0" lang="en-GB" sz="1200" u="none" cap="none" strike="noStrike">
                <a:solidFill>
                  <a:schemeClr val="dk1"/>
                </a:solidFill>
                <a:latin typeface="Calibri"/>
                <a:ea typeface="Calibri"/>
                <a:cs typeface="Calibri"/>
                <a:sym typeface="Calibri"/>
              </a:rPr>
              <a:t>5. Soviet Response – ‘Dollar Imperialism’</a:t>
            </a:r>
            <a:endParaRPr b="1" i="0" sz="1200" u="none" cap="none" strike="noStrike">
              <a:solidFill>
                <a:schemeClr val="dk1"/>
              </a:solidFill>
              <a:latin typeface="Calibri"/>
              <a:ea typeface="Calibri"/>
              <a:cs typeface="Calibri"/>
              <a:sym typeface="Calibri"/>
            </a:endParaRPr>
          </a:p>
        </p:txBody>
      </p:sp>
      <p:pic>
        <p:nvPicPr>
          <p:cNvPr descr="Joseph Stalin" id="180" name="Google Shape;180;p5"/>
          <p:cNvPicPr preferRelativeResize="0"/>
          <p:nvPr/>
        </p:nvPicPr>
        <p:blipFill rotWithShape="1">
          <a:blip r:embed="rId4">
            <a:alphaModFix/>
          </a:blip>
          <a:srcRect b="22963" l="4090" r="5606" t="0"/>
          <a:stretch/>
        </p:blipFill>
        <p:spPr>
          <a:xfrm>
            <a:off x="8223724" y="4905375"/>
            <a:ext cx="2231666" cy="1814617"/>
          </a:xfrm>
          <a:prstGeom prst="rect">
            <a:avLst/>
          </a:prstGeom>
          <a:noFill/>
          <a:ln>
            <a:noFill/>
          </a:ln>
        </p:spPr>
      </p:pic>
      <p:sp>
        <p:nvSpPr>
          <p:cNvPr id="181" name="Google Shape;181;p5"/>
          <p:cNvSpPr txBox="1"/>
          <p:nvPr/>
        </p:nvSpPr>
        <p:spPr>
          <a:xfrm>
            <a:off x="10058399" y="2226455"/>
            <a:ext cx="2027700" cy="44946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228600" lvl="0" marL="22860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The idea of a friendly </a:t>
            </a:r>
            <a:r>
              <a:rPr b="1" i="0" lang="en-GB" sz="1100" u="none" cap="none" strike="noStrike">
                <a:solidFill>
                  <a:schemeClr val="dk1"/>
                </a:solidFill>
                <a:latin typeface="Calibri"/>
                <a:ea typeface="Calibri"/>
                <a:cs typeface="Calibri"/>
                <a:sym typeface="Calibri"/>
              </a:rPr>
              <a:t>Grand Alliance </a:t>
            </a:r>
            <a:r>
              <a:rPr b="0" i="0" lang="en-GB" sz="1100" u="none" cap="none" strike="noStrike">
                <a:solidFill>
                  <a:schemeClr val="dk1"/>
                </a:solidFill>
                <a:latin typeface="Calibri"/>
                <a:ea typeface="Calibri"/>
                <a:cs typeface="Calibri"/>
                <a:sym typeface="Calibri"/>
              </a:rPr>
              <a:t>had now gone completely. There was even more mistrust between the two countries and both believed the other was trying to expand their power and influence in Europe.</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The USA was now directly in opposition to the Soviet Union as the two nations had different beliefs in capitalism and communism.  They clearly had little in common with each other.</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Europe became divided into Western Europe, which was supported by the USA and Eastern Europe which was controlled by the Communist Soviet Union. The ‘Iron Curtain’ seemed real and the map of Europe now looked like two opposing sides.</a:t>
            </a:r>
            <a:endParaRPr b="0" i="0" sz="1400" u="none" cap="none" strike="noStrike">
              <a:solidFill>
                <a:srgbClr val="000000"/>
              </a:solidFill>
              <a:latin typeface="Arial"/>
              <a:ea typeface="Arial"/>
              <a:cs typeface="Arial"/>
              <a:sym typeface="Arial"/>
            </a:endParaRPr>
          </a:p>
        </p:txBody>
      </p:sp>
      <p:sp>
        <p:nvSpPr>
          <p:cNvPr id="182" name="Google Shape;182;p5"/>
          <p:cNvSpPr/>
          <p:nvPr/>
        </p:nvSpPr>
        <p:spPr>
          <a:xfrm>
            <a:off x="10058398" y="1580124"/>
            <a:ext cx="2027700" cy="646200"/>
          </a:xfrm>
          <a:prstGeom prst="rect">
            <a:avLst/>
          </a:prstGeom>
          <a:solidFill>
            <a:srgbClr val="FEE599"/>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b="1" i="0" lang="en-GB" sz="1200" u="none" cap="none" strike="noStrike">
                <a:solidFill>
                  <a:schemeClr val="dk1"/>
                </a:solidFill>
                <a:latin typeface="Calibri"/>
                <a:ea typeface="Calibri"/>
                <a:cs typeface="Calibri"/>
                <a:sym typeface="Calibri"/>
              </a:rPr>
              <a:t>6. The Impact of the Truman Doctrine &amp; Marshall Plan for US-Soviet Relations</a:t>
            </a:r>
            <a:endParaRPr b="1" i="0" sz="1200" u="none" cap="none" strike="noStrike">
              <a:solidFill>
                <a:schemeClr val="dk1"/>
              </a:solidFill>
              <a:latin typeface="Calibri"/>
              <a:ea typeface="Calibri"/>
              <a:cs typeface="Calibri"/>
              <a:sym typeface="Calibri"/>
            </a:endParaRPr>
          </a:p>
        </p:txBody>
      </p:sp>
      <p:sp>
        <p:nvSpPr>
          <p:cNvPr id="183" name="Google Shape;183;p5"/>
          <p:cNvSpPr/>
          <p:nvPr/>
        </p:nvSpPr>
        <p:spPr>
          <a:xfrm>
            <a:off x="8029576" y="5139710"/>
            <a:ext cx="857250" cy="1015663"/>
          </a:xfrm>
          <a:custGeom>
            <a:rect b="b" l="l" r="r" t="t"/>
            <a:pathLst>
              <a:path extrusionOk="0" fill="none" h="1015663" w="857250">
                <a:moveTo>
                  <a:pt x="0" y="142878"/>
                </a:moveTo>
                <a:cubicBezTo>
                  <a:pt x="12039" y="70485"/>
                  <a:pt x="57088" y="2767"/>
                  <a:pt x="142878" y="0"/>
                </a:cubicBezTo>
                <a:cubicBezTo>
                  <a:pt x="238106" y="-29399"/>
                  <a:pt x="341194" y="-11821"/>
                  <a:pt x="500063" y="0"/>
                </a:cubicBezTo>
                <a:lnTo>
                  <a:pt x="500063" y="0"/>
                </a:lnTo>
                <a:cubicBezTo>
                  <a:pt x="565462" y="-1903"/>
                  <a:pt x="690272" y="-5966"/>
                  <a:pt x="714375" y="0"/>
                </a:cubicBezTo>
                <a:lnTo>
                  <a:pt x="714372" y="0"/>
                </a:lnTo>
                <a:cubicBezTo>
                  <a:pt x="802556" y="-5373"/>
                  <a:pt x="848070" y="74068"/>
                  <a:pt x="857250" y="142878"/>
                </a:cubicBezTo>
                <a:cubicBezTo>
                  <a:pt x="861875" y="204120"/>
                  <a:pt x="831575" y="465341"/>
                  <a:pt x="857250" y="592470"/>
                </a:cubicBezTo>
                <a:cubicBezTo>
                  <a:pt x="881539" y="635608"/>
                  <a:pt x="979777" y="720061"/>
                  <a:pt x="1030895" y="771142"/>
                </a:cubicBezTo>
                <a:cubicBezTo>
                  <a:pt x="975317" y="785667"/>
                  <a:pt x="900440" y="827168"/>
                  <a:pt x="857250" y="846386"/>
                </a:cubicBezTo>
                <a:cubicBezTo>
                  <a:pt x="859621" y="850619"/>
                  <a:pt x="856497" y="870086"/>
                  <a:pt x="857250" y="872785"/>
                </a:cubicBezTo>
                <a:cubicBezTo>
                  <a:pt x="856520" y="954989"/>
                  <a:pt x="797578" y="1025772"/>
                  <a:pt x="714372" y="1015663"/>
                </a:cubicBezTo>
                <a:lnTo>
                  <a:pt x="714375" y="1015663"/>
                </a:lnTo>
                <a:cubicBezTo>
                  <a:pt x="626396" y="1003536"/>
                  <a:pt x="547726" y="1025769"/>
                  <a:pt x="500063" y="1015663"/>
                </a:cubicBezTo>
                <a:lnTo>
                  <a:pt x="500063" y="1015663"/>
                </a:lnTo>
                <a:cubicBezTo>
                  <a:pt x="411364" y="1016361"/>
                  <a:pt x="183942" y="1008934"/>
                  <a:pt x="142878" y="1015663"/>
                </a:cubicBezTo>
                <a:cubicBezTo>
                  <a:pt x="55393" y="1015627"/>
                  <a:pt x="6355" y="938659"/>
                  <a:pt x="0" y="872785"/>
                </a:cubicBezTo>
                <a:cubicBezTo>
                  <a:pt x="2352" y="866062"/>
                  <a:pt x="-140" y="851753"/>
                  <a:pt x="0" y="846386"/>
                </a:cubicBezTo>
                <a:cubicBezTo>
                  <a:pt x="-11602" y="723234"/>
                  <a:pt x="22400" y="634143"/>
                  <a:pt x="0" y="592470"/>
                </a:cubicBezTo>
                <a:lnTo>
                  <a:pt x="0" y="592470"/>
                </a:lnTo>
                <a:cubicBezTo>
                  <a:pt x="8176" y="524368"/>
                  <a:pt x="-37784" y="307654"/>
                  <a:pt x="0" y="142878"/>
                </a:cubicBezTo>
                <a:close/>
              </a:path>
              <a:path extrusionOk="0" h="1015663" w="857250">
                <a:moveTo>
                  <a:pt x="0" y="142878"/>
                </a:moveTo>
                <a:cubicBezTo>
                  <a:pt x="-6390" y="74896"/>
                  <a:pt x="73136" y="-6200"/>
                  <a:pt x="142878" y="0"/>
                </a:cubicBezTo>
                <a:cubicBezTo>
                  <a:pt x="219188" y="26137"/>
                  <a:pt x="397864" y="-7440"/>
                  <a:pt x="500063" y="0"/>
                </a:cubicBezTo>
                <a:lnTo>
                  <a:pt x="500063" y="0"/>
                </a:lnTo>
                <a:cubicBezTo>
                  <a:pt x="581160" y="5611"/>
                  <a:pt x="626313" y="14079"/>
                  <a:pt x="714375" y="0"/>
                </a:cubicBezTo>
                <a:lnTo>
                  <a:pt x="714372" y="0"/>
                </a:lnTo>
                <a:cubicBezTo>
                  <a:pt x="798193" y="-5196"/>
                  <a:pt x="844396" y="56630"/>
                  <a:pt x="857250" y="142878"/>
                </a:cubicBezTo>
                <a:cubicBezTo>
                  <a:pt x="818193" y="276536"/>
                  <a:pt x="862766" y="384723"/>
                  <a:pt x="857250" y="592470"/>
                </a:cubicBezTo>
                <a:cubicBezTo>
                  <a:pt x="921477" y="640156"/>
                  <a:pt x="976716" y="706751"/>
                  <a:pt x="1030895" y="771142"/>
                </a:cubicBezTo>
                <a:cubicBezTo>
                  <a:pt x="956096" y="785686"/>
                  <a:pt x="924399" y="831151"/>
                  <a:pt x="857250" y="846386"/>
                </a:cubicBezTo>
                <a:cubicBezTo>
                  <a:pt x="858018" y="858249"/>
                  <a:pt x="854923" y="868164"/>
                  <a:pt x="857250" y="872785"/>
                </a:cubicBezTo>
                <a:cubicBezTo>
                  <a:pt x="858736" y="939441"/>
                  <a:pt x="797044" y="1015541"/>
                  <a:pt x="714372" y="1015663"/>
                </a:cubicBezTo>
                <a:lnTo>
                  <a:pt x="714375" y="1015663"/>
                </a:lnTo>
                <a:cubicBezTo>
                  <a:pt x="690257" y="1021782"/>
                  <a:pt x="561649" y="1028007"/>
                  <a:pt x="500063" y="1015663"/>
                </a:cubicBezTo>
                <a:lnTo>
                  <a:pt x="500063" y="1015663"/>
                </a:lnTo>
                <a:cubicBezTo>
                  <a:pt x="359774" y="994217"/>
                  <a:pt x="303898" y="1031774"/>
                  <a:pt x="142878" y="1015663"/>
                </a:cubicBezTo>
                <a:cubicBezTo>
                  <a:pt x="58101" y="1010311"/>
                  <a:pt x="3087" y="950971"/>
                  <a:pt x="0" y="872785"/>
                </a:cubicBezTo>
                <a:cubicBezTo>
                  <a:pt x="814" y="862999"/>
                  <a:pt x="-966" y="857366"/>
                  <a:pt x="0" y="846386"/>
                </a:cubicBezTo>
                <a:cubicBezTo>
                  <a:pt x="-26" y="730385"/>
                  <a:pt x="-1748" y="717806"/>
                  <a:pt x="0" y="592470"/>
                </a:cubicBezTo>
                <a:lnTo>
                  <a:pt x="0" y="592470"/>
                </a:lnTo>
                <a:cubicBezTo>
                  <a:pt x="36607" y="371671"/>
                  <a:pt x="-18184" y="268305"/>
                  <a:pt x="0" y="142878"/>
                </a:cubicBezTo>
                <a:close/>
              </a:path>
            </a:pathLst>
          </a:cu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Comic Sans MS"/>
                <a:ea typeface="Comic Sans MS"/>
                <a:cs typeface="Comic Sans MS"/>
                <a:sym typeface="Comic Sans MS"/>
              </a:rPr>
              <a:t>You just pay people to like you!</a:t>
            </a:r>
            <a:endParaRPr b="0" i="0" sz="1400" u="none" cap="none" strike="noStrike">
              <a:solidFill>
                <a:srgbClr val="000000"/>
              </a:solidFill>
              <a:latin typeface="Arial"/>
              <a:ea typeface="Arial"/>
              <a:cs typeface="Arial"/>
              <a:sym typeface="Arial"/>
            </a:endParaRPr>
          </a:p>
        </p:txBody>
      </p:sp>
      <p:pic>
        <p:nvPicPr>
          <p:cNvPr descr="Black army tank vector icon" id="184" name="Google Shape;184;p5"/>
          <p:cNvPicPr preferRelativeResize="0"/>
          <p:nvPr/>
        </p:nvPicPr>
        <p:blipFill rotWithShape="1">
          <a:blip r:embed="rId5">
            <a:alphaModFix/>
          </a:blip>
          <a:srcRect b="0" l="0" r="0" t="0"/>
          <a:stretch/>
        </p:blipFill>
        <p:spPr>
          <a:xfrm>
            <a:off x="2004174" y="5419725"/>
            <a:ext cx="1571652" cy="13708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6"/>
          <p:cNvSpPr txBox="1"/>
          <p:nvPr/>
        </p:nvSpPr>
        <p:spPr>
          <a:xfrm>
            <a:off x="105878" y="67377"/>
            <a:ext cx="11983500" cy="400200"/>
          </a:xfrm>
          <a:prstGeom prst="rect">
            <a:avLst/>
          </a:pr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Calibri"/>
                <a:ea typeface="Calibri"/>
                <a:cs typeface="Calibri"/>
                <a:sym typeface="Calibri"/>
              </a:rPr>
              <a:t>LESSON 5: </a:t>
            </a:r>
            <a:r>
              <a:rPr b="0" i="0" lang="en-GB" sz="2000" u="none" cap="none" strike="noStrike">
                <a:solidFill>
                  <a:schemeClr val="dk1"/>
                </a:solidFill>
                <a:latin typeface="Calibri"/>
                <a:ea typeface="Calibri"/>
                <a:cs typeface="Calibri"/>
                <a:sym typeface="Calibri"/>
              </a:rPr>
              <a:t>Stalin’s creation of Cominform (1947) and Comecon (1949)</a:t>
            </a:r>
            <a:endParaRPr b="0" i="0" sz="1400" u="none" cap="none" strike="noStrike">
              <a:solidFill>
                <a:srgbClr val="000000"/>
              </a:solidFill>
              <a:latin typeface="Arial"/>
              <a:ea typeface="Arial"/>
              <a:cs typeface="Arial"/>
              <a:sym typeface="Arial"/>
            </a:endParaRPr>
          </a:p>
        </p:txBody>
      </p:sp>
      <p:sp>
        <p:nvSpPr>
          <p:cNvPr id="191" name="Google Shape;191;p6"/>
          <p:cNvSpPr txBox="1"/>
          <p:nvPr/>
        </p:nvSpPr>
        <p:spPr>
          <a:xfrm>
            <a:off x="102670" y="541262"/>
            <a:ext cx="2253000" cy="9390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sng" cap="none" strike="noStrike">
                <a:solidFill>
                  <a:schemeClr val="dk1"/>
                </a:solidFill>
                <a:latin typeface="Calibri"/>
                <a:ea typeface="Calibri"/>
                <a:cs typeface="Calibri"/>
                <a:sym typeface="Calibri"/>
              </a:rPr>
              <a:t>Key Questions:</a:t>
            </a:r>
            <a:endParaRPr b="0" i="0" sz="1400" u="none" cap="none" strike="noStrike">
              <a:solidFill>
                <a:srgbClr val="000000"/>
              </a:solidFill>
              <a:latin typeface="Arial"/>
              <a:ea typeface="Arial"/>
              <a:cs typeface="Arial"/>
              <a:sym typeface="Arial"/>
            </a:endParaRPr>
          </a:p>
          <a:p>
            <a:pPr indent="-179387" lvl="0" marL="179387"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What was Cominform (1947)?</a:t>
            </a:r>
            <a:endParaRPr b="0" i="0" sz="1400" u="none" cap="none" strike="noStrike">
              <a:solidFill>
                <a:srgbClr val="000000"/>
              </a:solidFill>
              <a:latin typeface="Arial"/>
              <a:ea typeface="Arial"/>
              <a:cs typeface="Arial"/>
              <a:sym typeface="Arial"/>
            </a:endParaRPr>
          </a:p>
          <a:p>
            <a:pPr indent="-179387" lvl="0" marL="179387"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What was Comecon (1949)?</a:t>
            </a:r>
            <a:endParaRPr b="0" i="0" sz="1400" u="none" cap="none" strike="noStrike">
              <a:solidFill>
                <a:srgbClr val="000000"/>
              </a:solidFill>
              <a:latin typeface="Arial"/>
              <a:ea typeface="Arial"/>
              <a:cs typeface="Arial"/>
              <a:sym typeface="Arial"/>
            </a:endParaRPr>
          </a:p>
          <a:p>
            <a:pPr indent="-179387" lvl="0" marL="179387"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What were their </a:t>
            </a:r>
            <a:r>
              <a:rPr b="1" i="0" lang="en-GB" sz="1100" u="none" cap="none" strike="noStrike">
                <a:solidFill>
                  <a:schemeClr val="dk1"/>
                </a:solidFill>
                <a:latin typeface="Calibri"/>
                <a:ea typeface="Calibri"/>
                <a:cs typeface="Calibri"/>
                <a:sym typeface="Calibri"/>
              </a:rPr>
              <a:t>consequences</a:t>
            </a:r>
            <a:r>
              <a:rPr b="0" i="0" lang="en-GB" sz="1100" u="none" cap="none" strike="noStrike">
                <a:solidFill>
                  <a:schemeClr val="dk1"/>
                </a:solidFill>
                <a:latin typeface="Calibri"/>
                <a:ea typeface="Calibri"/>
                <a:cs typeface="Calibri"/>
                <a:sym typeface="Calibri"/>
              </a:rPr>
              <a:t> and why were they </a:t>
            </a:r>
            <a:r>
              <a:rPr b="1" i="0" lang="en-GB" sz="1100" u="none" cap="none" strike="noStrike">
                <a:solidFill>
                  <a:schemeClr val="dk1"/>
                </a:solidFill>
                <a:latin typeface="Calibri"/>
                <a:ea typeface="Calibri"/>
                <a:cs typeface="Calibri"/>
                <a:sym typeface="Calibri"/>
              </a:rPr>
              <a:t>important</a:t>
            </a:r>
            <a:r>
              <a:rPr b="0" i="0" lang="en-GB" sz="11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92" name="Google Shape;192;p6"/>
          <p:cNvSpPr txBox="1"/>
          <p:nvPr/>
        </p:nvSpPr>
        <p:spPr>
          <a:xfrm>
            <a:off x="2451950" y="541262"/>
            <a:ext cx="9637500" cy="9390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The Background: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Stalin was worried about the impact of the Truman Doctrine and the Marshall Plan.  He was worried that the USA were trying to control Europe and potentially take away the support that the Soviet Union already had from its satellite states in eastern Europe.  Stalin created two organisations.  These organisations were called ‘</a:t>
            </a:r>
            <a:r>
              <a:rPr b="1" i="0" lang="en-GB" sz="1100" u="none" cap="none" strike="noStrike">
                <a:solidFill>
                  <a:srgbClr val="C00000"/>
                </a:solidFill>
                <a:latin typeface="Calibri"/>
                <a:ea typeface="Calibri"/>
                <a:cs typeface="Calibri"/>
                <a:sym typeface="Calibri"/>
              </a:rPr>
              <a:t>Cominform</a:t>
            </a:r>
            <a:r>
              <a:rPr b="0" i="0" lang="en-GB" sz="1100" u="none" cap="none" strike="noStrike">
                <a:solidFill>
                  <a:schemeClr val="dk1"/>
                </a:solidFill>
                <a:latin typeface="Calibri"/>
                <a:ea typeface="Calibri"/>
                <a:cs typeface="Calibri"/>
                <a:sym typeface="Calibri"/>
              </a:rPr>
              <a:t>’ (which started as a quick response to the Truman Doctrine and Marshall Plan in 1947), and ‘</a:t>
            </a:r>
            <a:r>
              <a:rPr b="1" i="0" lang="en-GB" sz="1100" u="none" cap="none" strike="noStrike">
                <a:solidFill>
                  <a:srgbClr val="C00000"/>
                </a:solidFill>
                <a:latin typeface="Calibri"/>
                <a:ea typeface="Calibri"/>
                <a:cs typeface="Calibri"/>
                <a:sym typeface="Calibri"/>
              </a:rPr>
              <a:t>Comecon</a:t>
            </a:r>
            <a:r>
              <a:rPr b="1" i="0" lang="en-GB" sz="1100" u="none" cap="none" strike="noStrike">
                <a:solidFill>
                  <a:schemeClr val="dk1"/>
                </a:solidFill>
                <a:latin typeface="Calibri"/>
                <a:ea typeface="Calibri"/>
                <a:cs typeface="Calibri"/>
                <a:sym typeface="Calibri"/>
              </a:rPr>
              <a:t>’</a:t>
            </a:r>
            <a:r>
              <a:rPr b="0" i="0" lang="en-GB" sz="1100" u="none" cap="none" strike="noStrike">
                <a:solidFill>
                  <a:schemeClr val="dk1"/>
                </a:solidFill>
                <a:latin typeface="Calibri"/>
                <a:ea typeface="Calibri"/>
                <a:cs typeface="Calibri"/>
                <a:sym typeface="Calibri"/>
              </a:rPr>
              <a:t>, which began running in 1949.  Both of these communist organisations were a way to keep control and influence over the states and the people controlled by the Soviet Union after the Second World War.</a:t>
            </a:r>
            <a:endParaRPr b="0" i="0" sz="1400" u="none" cap="none" strike="noStrike">
              <a:solidFill>
                <a:srgbClr val="000000"/>
              </a:solidFill>
              <a:latin typeface="Arial"/>
              <a:ea typeface="Arial"/>
              <a:cs typeface="Arial"/>
              <a:sym typeface="Arial"/>
            </a:endParaRPr>
          </a:p>
        </p:txBody>
      </p:sp>
      <p:sp>
        <p:nvSpPr>
          <p:cNvPr id="193" name="Google Shape;193;p6"/>
          <p:cNvSpPr txBox="1"/>
          <p:nvPr/>
        </p:nvSpPr>
        <p:spPr>
          <a:xfrm>
            <a:off x="105869" y="1944877"/>
            <a:ext cx="5519700" cy="3648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a:t>
            </a:r>
            <a:r>
              <a:rPr b="1" i="0" lang="en-GB" sz="1050" u="none" cap="none" strike="noStrike">
                <a:solidFill>
                  <a:schemeClr val="dk1"/>
                </a:solidFill>
                <a:latin typeface="Calibri"/>
                <a:ea typeface="Calibri"/>
                <a:cs typeface="Calibri"/>
                <a:sym typeface="Calibri"/>
              </a:rPr>
              <a:t>Cominform</a:t>
            </a:r>
            <a:r>
              <a:rPr b="0" i="0" lang="en-GB" sz="1050" u="none" cap="none" strike="noStrike">
                <a:solidFill>
                  <a:schemeClr val="dk1"/>
                </a:solidFill>
                <a:latin typeface="Calibri"/>
                <a:ea typeface="Calibri"/>
                <a:cs typeface="Calibri"/>
                <a:sym typeface="Calibri"/>
              </a:rPr>
              <a:t>’ (The Communist Information Bureau) was a political organisation set up by Stalin in September 1947.  As an organisation, it had 9 members.  These members were expected to follow the rules set out by the Cominform organisation.  The members were the Communist Party of the Soviet Union, the Communist Parties of the satellite states of Bulgaria, Czechoslovakia, Hungary, Poland and Romania and Yugoslavia.  The Community Party of France and Italy were also members.  These two countries were not officially part of the Soviet Union, but Communism was strong enough for them to have an influential Communist Party in each country.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i="0" lang="en-GB" sz="1050" u="none" cap="none" strike="noStrike">
                <a:solidFill>
                  <a:schemeClr val="dk1"/>
                </a:solidFill>
                <a:latin typeface="Calibri"/>
                <a:ea typeface="Calibri"/>
                <a:cs typeface="Calibri"/>
                <a:sym typeface="Calibri"/>
              </a:rPr>
              <a:t>What did Cominform do?</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Cominform gave Stalin a way to </a:t>
            </a:r>
            <a:r>
              <a:rPr b="1" i="0" lang="en-GB" sz="1050" u="none" cap="none" strike="noStrike">
                <a:solidFill>
                  <a:schemeClr val="dk1"/>
                </a:solidFill>
                <a:latin typeface="Calibri"/>
                <a:ea typeface="Calibri"/>
                <a:cs typeface="Calibri"/>
                <a:sym typeface="Calibri"/>
              </a:rPr>
              <a:t>CONTROL </a:t>
            </a:r>
            <a:r>
              <a:rPr b="0" i="0" lang="en-GB" sz="1050" u="none" cap="none" strike="noStrike">
                <a:solidFill>
                  <a:schemeClr val="dk1"/>
                </a:solidFill>
                <a:latin typeface="Calibri"/>
                <a:ea typeface="Calibri"/>
                <a:cs typeface="Calibri"/>
                <a:sym typeface="Calibri"/>
              </a:rPr>
              <a:t>the governments of the satellite states.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Cominform made sure that all of the rules and orders given out by Stalin were carried out in each country.  It was a way to make sure that the satellite countries followed communism.  This also meant that orders could be given by Stalin in Moscow, and Cominform would make sure they were followed in all of eastern Europe.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Any political communication and contact with non-communist countries was discouraged.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Cominform also began to spread negative, anti-American propaganda.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i="0" lang="en-GB" sz="1050" u="none" cap="none" strike="noStrike">
                <a:solidFill>
                  <a:schemeClr val="dk1"/>
                </a:solidFill>
                <a:latin typeface="Calibri"/>
                <a:ea typeface="Calibri"/>
                <a:cs typeface="Calibri"/>
                <a:sym typeface="Calibri"/>
              </a:rPr>
              <a:t>For example?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Stalin did not want agree with the Truman Doctrine or the Marshall Plan.  He ordered that no other eastern European country accepted money from the Marshall Plan.  Cominform made sure that each country followed his order.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i="0" lang="en-GB" sz="1050" u="none" cap="none" strike="noStrike">
                <a:solidFill>
                  <a:schemeClr val="dk1"/>
                </a:solidFill>
                <a:latin typeface="Calibri"/>
                <a:ea typeface="Calibri"/>
                <a:cs typeface="Calibri"/>
                <a:sym typeface="Calibri"/>
              </a:rPr>
              <a:t>Overall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Cominform was a way to control the ‘</a:t>
            </a:r>
            <a:r>
              <a:rPr b="1" i="0" lang="en-GB" sz="1050" u="none" cap="none" strike="noStrike">
                <a:solidFill>
                  <a:schemeClr val="dk1"/>
                </a:solidFill>
                <a:latin typeface="Calibri"/>
                <a:ea typeface="Calibri"/>
                <a:cs typeface="Calibri"/>
                <a:sym typeface="Calibri"/>
              </a:rPr>
              <a:t>inform</a:t>
            </a:r>
            <a:r>
              <a:rPr b="0" i="0" lang="en-GB" sz="1050" u="none" cap="none" strike="noStrike">
                <a:solidFill>
                  <a:schemeClr val="dk1"/>
                </a:solidFill>
                <a:latin typeface="Calibri"/>
                <a:ea typeface="Calibri"/>
                <a:cs typeface="Calibri"/>
                <a:sym typeface="Calibri"/>
              </a:rPr>
              <a:t>’ation given to each eastern European country as a way to make them follow the orders set out by Stalin.</a:t>
            </a:r>
            <a:endParaRPr b="0" i="0" sz="1400" u="none" cap="none" strike="noStrike">
              <a:solidFill>
                <a:srgbClr val="000000"/>
              </a:solidFill>
              <a:latin typeface="Arial"/>
              <a:ea typeface="Arial"/>
              <a:cs typeface="Arial"/>
              <a:sym typeface="Arial"/>
            </a:endParaRPr>
          </a:p>
        </p:txBody>
      </p:sp>
      <p:sp>
        <p:nvSpPr>
          <p:cNvPr id="194" name="Google Shape;194;p6"/>
          <p:cNvSpPr txBox="1"/>
          <p:nvPr/>
        </p:nvSpPr>
        <p:spPr>
          <a:xfrm>
            <a:off x="7732643" y="1942991"/>
            <a:ext cx="4353600" cy="3648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a:t>
            </a:r>
            <a:r>
              <a:rPr b="1" i="0" lang="en-GB" sz="1050" u="none" cap="none" strike="noStrike">
                <a:solidFill>
                  <a:schemeClr val="dk1"/>
                </a:solidFill>
                <a:latin typeface="Calibri"/>
                <a:ea typeface="Calibri"/>
                <a:cs typeface="Calibri"/>
                <a:sym typeface="Calibri"/>
              </a:rPr>
              <a:t>Comecon</a:t>
            </a:r>
            <a:r>
              <a:rPr b="0" i="0" lang="en-GB" sz="1050" u="none" cap="none" strike="noStrike">
                <a:solidFill>
                  <a:schemeClr val="dk1"/>
                </a:solidFill>
                <a:latin typeface="Calibri"/>
                <a:ea typeface="Calibri"/>
                <a:cs typeface="Calibri"/>
                <a:sym typeface="Calibri"/>
              </a:rPr>
              <a:t>’ (The Council for Mutual Economic Assistance) was another organisation set up by the order of Stalin in 1949.  It made sure that all communist states rejected (did not follow) capitalist ideas.  It was an alternative to Marshall Aid being offered by America and made everyone in communist countries believe that communism was just as strong and effective as capitalism.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i="0" lang="en-GB" sz="1050" u="none" cap="none" strike="noStrike">
                <a:solidFill>
                  <a:schemeClr val="dk1"/>
                </a:solidFill>
                <a:latin typeface="Calibri"/>
                <a:ea typeface="Calibri"/>
                <a:cs typeface="Calibri"/>
                <a:sym typeface="Calibri"/>
              </a:rPr>
              <a:t>What did Cominform do?</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Comecon aimed to help the economies of the Soviet Union’s satellite states.  It arranged trade between all of the communist countries.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It also allowed money to be lent/borrowed between all communist countries.  It also planned for the growth of industry in the Soviet Union.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050"/>
              <a:buFont typeface="Noto Sans Symbols"/>
              <a:buChar char="❑"/>
            </a:pPr>
            <a:r>
              <a:rPr b="0" i="0" lang="en-GB" sz="1050" u="none" cap="none" strike="noStrike">
                <a:solidFill>
                  <a:schemeClr val="dk1"/>
                </a:solidFill>
                <a:latin typeface="Calibri"/>
                <a:ea typeface="Calibri"/>
                <a:cs typeface="Calibri"/>
                <a:sym typeface="Calibri"/>
              </a:rPr>
              <a:t>Each communist country had a 5 Year Plan which aimed to give all industry and business to the government to control.  Any trade with the USA and other capitalist countries in the west was banned.  This would mean that any goods and trade would be in the Soviet Union only.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i="0" lang="en-GB" sz="1050" u="none" cap="none" strike="noStrike">
                <a:solidFill>
                  <a:schemeClr val="dk1"/>
                </a:solidFill>
                <a:latin typeface="Calibri"/>
                <a:ea typeface="Calibri"/>
                <a:cs typeface="Calibri"/>
                <a:sym typeface="Calibri"/>
              </a:rPr>
              <a:t>For example?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Bulgaria’s trade with other communist countries increased from 10% in the 1930s to 90% by 1951.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i="0" lang="en-GB" sz="1050" u="none" cap="none" strike="noStrike">
                <a:solidFill>
                  <a:schemeClr val="dk1"/>
                </a:solidFill>
                <a:latin typeface="Calibri"/>
                <a:ea typeface="Calibri"/>
                <a:cs typeface="Calibri"/>
                <a:sym typeface="Calibri"/>
              </a:rPr>
              <a:t>Overall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Com’</a:t>
            </a:r>
            <a:r>
              <a:rPr b="1" i="0" lang="en-GB" sz="1050" u="none" cap="none" strike="noStrike">
                <a:solidFill>
                  <a:schemeClr val="dk1"/>
                </a:solidFill>
                <a:latin typeface="Calibri"/>
                <a:ea typeface="Calibri"/>
                <a:cs typeface="Calibri"/>
                <a:sym typeface="Calibri"/>
              </a:rPr>
              <a:t>econ’</a:t>
            </a:r>
            <a:r>
              <a:rPr b="0" i="0" lang="en-GB" sz="1050" u="none" cap="none" strike="noStrike">
                <a:solidFill>
                  <a:schemeClr val="dk1"/>
                </a:solidFill>
                <a:latin typeface="Calibri"/>
                <a:ea typeface="Calibri"/>
                <a:cs typeface="Calibri"/>
                <a:sym typeface="Calibri"/>
              </a:rPr>
              <a:t> was a way for Stalin to control the economy of each communist country.  It made people living in communist countries believe that communism was much better than capitalism.  </a:t>
            </a:r>
            <a:endParaRPr b="0" i="0" sz="1400" u="none" cap="none" strike="noStrike">
              <a:solidFill>
                <a:srgbClr val="000000"/>
              </a:solidFill>
              <a:latin typeface="Arial"/>
              <a:ea typeface="Arial"/>
              <a:cs typeface="Arial"/>
              <a:sym typeface="Arial"/>
            </a:endParaRPr>
          </a:p>
        </p:txBody>
      </p:sp>
      <p:sp>
        <p:nvSpPr>
          <p:cNvPr id="195" name="Google Shape;195;p6"/>
          <p:cNvSpPr txBox="1"/>
          <p:nvPr/>
        </p:nvSpPr>
        <p:spPr>
          <a:xfrm>
            <a:off x="105869" y="5714245"/>
            <a:ext cx="11980200" cy="1046700"/>
          </a:xfrm>
          <a:prstGeom prst="rect">
            <a:avLst/>
          </a:prstGeom>
          <a:solidFill>
            <a:srgbClr val="DDEAF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The Consequences and Importance of Cominform and Comecon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The creation of these two communist organisations was yet another way to highlight the differences between capitalism in the west and communism in the east.  This just increased the tension and competition between the two sides.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The propaganda that was published from both sides increased.  This made an even greater divide between the USA and the Soviet Union.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The eventual consequence was the USA and Western European countries became even more worried about the threat of communism and created their own military alliance called NATO.</a:t>
            </a:r>
            <a:endParaRPr b="0" i="0" sz="1100" u="none" cap="none" strike="noStrike">
              <a:solidFill>
                <a:schemeClr val="dk1"/>
              </a:solidFill>
              <a:latin typeface="Calibri"/>
              <a:ea typeface="Calibri"/>
              <a:cs typeface="Calibri"/>
              <a:sym typeface="Calibri"/>
            </a:endParaRPr>
          </a:p>
        </p:txBody>
      </p:sp>
      <p:sp>
        <p:nvSpPr>
          <p:cNvPr id="196" name="Google Shape;196;p6"/>
          <p:cNvSpPr/>
          <p:nvPr/>
        </p:nvSpPr>
        <p:spPr>
          <a:xfrm>
            <a:off x="105869" y="1536333"/>
            <a:ext cx="5519679" cy="338554"/>
          </a:xfrm>
          <a:custGeom>
            <a:rect b="b" l="l" r="r" t="t"/>
            <a:pathLst>
              <a:path extrusionOk="0" fill="none" h="338554" w="5519679">
                <a:moveTo>
                  <a:pt x="0" y="0"/>
                </a:moveTo>
                <a:cubicBezTo>
                  <a:pt x="320783" y="27"/>
                  <a:pt x="509298" y="5168"/>
                  <a:pt x="689960" y="0"/>
                </a:cubicBezTo>
                <a:cubicBezTo>
                  <a:pt x="870622" y="-5168"/>
                  <a:pt x="1027411" y="-4751"/>
                  <a:pt x="1214329" y="0"/>
                </a:cubicBezTo>
                <a:cubicBezTo>
                  <a:pt x="1401247" y="4751"/>
                  <a:pt x="1553723" y="10349"/>
                  <a:pt x="1738699" y="0"/>
                </a:cubicBezTo>
                <a:cubicBezTo>
                  <a:pt x="1923675" y="-10349"/>
                  <a:pt x="2177144" y="1497"/>
                  <a:pt x="2539052" y="0"/>
                </a:cubicBezTo>
                <a:cubicBezTo>
                  <a:pt x="2900960" y="-1497"/>
                  <a:pt x="3112462" y="1995"/>
                  <a:pt x="3339406" y="0"/>
                </a:cubicBezTo>
                <a:cubicBezTo>
                  <a:pt x="3566350" y="-1995"/>
                  <a:pt x="3936938" y="-10892"/>
                  <a:pt x="4139759" y="0"/>
                </a:cubicBezTo>
                <a:cubicBezTo>
                  <a:pt x="4342580" y="10892"/>
                  <a:pt x="4733200" y="1615"/>
                  <a:pt x="4884916" y="0"/>
                </a:cubicBezTo>
                <a:cubicBezTo>
                  <a:pt x="5036632" y="-1615"/>
                  <a:pt x="5299240" y="-29559"/>
                  <a:pt x="5519679" y="0"/>
                </a:cubicBezTo>
                <a:cubicBezTo>
                  <a:pt x="5526327" y="151846"/>
                  <a:pt x="5507824" y="241954"/>
                  <a:pt x="5519679" y="338554"/>
                </a:cubicBezTo>
                <a:cubicBezTo>
                  <a:pt x="5285668" y="317738"/>
                  <a:pt x="4926367" y="323561"/>
                  <a:pt x="4719326" y="338554"/>
                </a:cubicBezTo>
                <a:cubicBezTo>
                  <a:pt x="4512285" y="353547"/>
                  <a:pt x="4382945" y="334605"/>
                  <a:pt x="4084562" y="338554"/>
                </a:cubicBezTo>
                <a:cubicBezTo>
                  <a:pt x="3786179" y="342503"/>
                  <a:pt x="3708023" y="344967"/>
                  <a:pt x="3560193" y="338554"/>
                </a:cubicBezTo>
                <a:cubicBezTo>
                  <a:pt x="3412363" y="332141"/>
                  <a:pt x="3097922" y="322730"/>
                  <a:pt x="2815036" y="338554"/>
                </a:cubicBezTo>
                <a:cubicBezTo>
                  <a:pt x="2532150" y="354378"/>
                  <a:pt x="2366585" y="310884"/>
                  <a:pt x="2125076" y="338554"/>
                </a:cubicBezTo>
                <a:cubicBezTo>
                  <a:pt x="1883567" y="366224"/>
                  <a:pt x="1558194" y="339048"/>
                  <a:pt x="1379920" y="338554"/>
                </a:cubicBezTo>
                <a:cubicBezTo>
                  <a:pt x="1201646" y="338060"/>
                  <a:pt x="977431" y="340847"/>
                  <a:pt x="855550" y="338554"/>
                </a:cubicBezTo>
                <a:cubicBezTo>
                  <a:pt x="733669" y="336262"/>
                  <a:pt x="341736" y="311169"/>
                  <a:pt x="0" y="338554"/>
                </a:cubicBezTo>
                <a:cubicBezTo>
                  <a:pt x="-2486" y="175295"/>
                  <a:pt x="-5828" y="146422"/>
                  <a:pt x="0" y="0"/>
                </a:cubicBezTo>
                <a:close/>
              </a:path>
              <a:path extrusionOk="0" h="338554" w="5519679">
                <a:moveTo>
                  <a:pt x="0" y="0"/>
                </a:moveTo>
                <a:cubicBezTo>
                  <a:pt x="234659" y="-14180"/>
                  <a:pt x="364073" y="1471"/>
                  <a:pt x="579566" y="0"/>
                </a:cubicBezTo>
                <a:cubicBezTo>
                  <a:pt x="795059" y="-1471"/>
                  <a:pt x="974605" y="19524"/>
                  <a:pt x="1324723" y="0"/>
                </a:cubicBezTo>
                <a:cubicBezTo>
                  <a:pt x="1674841" y="-19524"/>
                  <a:pt x="1916207" y="-16254"/>
                  <a:pt x="2069880" y="0"/>
                </a:cubicBezTo>
                <a:cubicBezTo>
                  <a:pt x="2223553" y="16254"/>
                  <a:pt x="2528172" y="-12705"/>
                  <a:pt x="2870233" y="0"/>
                </a:cubicBezTo>
                <a:cubicBezTo>
                  <a:pt x="3212294" y="12705"/>
                  <a:pt x="3182895" y="18228"/>
                  <a:pt x="3449799" y="0"/>
                </a:cubicBezTo>
                <a:cubicBezTo>
                  <a:pt x="3716703" y="-18228"/>
                  <a:pt x="3911242" y="23541"/>
                  <a:pt x="4029366" y="0"/>
                </a:cubicBezTo>
                <a:cubicBezTo>
                  <a:pt x="4147490" y="-23541"/>
                  <a:pt x="4461601" y="10037"/>
                  <a:pt x="4719326" y="0"/>
                </a:cubicBezTo>
                <a:cubicBezTo>
                  <a:pt x="4977051" y="-10037"/>
                  <a:pt x="5136848" y="-35228"/>
                  <a:pt x="5519679" y="0"/>
                </a:cubicBezTo>
                <a:cubicBezTo>
                  <a:pt x="5521559" y="147064"/>
                  <a:pt x="5536357" y="221909"/>
                  <a:pt x="5519679" y="338554"/>
                </a:cubicBezTo>
                <a:cubicBezTo>
                  <a:pt x="5338733" y="336227"/>
                  <a:pt x="5000505" y="364847"/>
                  <a:pt x="4774522" y="338554"/>
                </a:cubicBezTo>
                <a:cubicBezTo>
                  <a:pt x="4548539" y="312261"/>
                  <a:pt x="4439630" y="327836"/>
                  <a:pt x="4139759" y="338554"/>
                </a:cubicBezTo>
                <a:cubicBezTo>
                  <a:pt x="3839888" y="349272"/>
                  <a:pt x="3730101" y="371737"/>
                  <a:pt x="3339406" y="338554"/>
                </a:cubicBezTo>
                <a:cubicBezTo>
                  <a:pt x="2948711" y="305371"/>
                  <a:pt x="3017455" y="366537"/>
                  <a:pt x="2704643" y="338554"/>
                </a:cubicBezTo>
                <a:cubicBezTo>
                  <a:pt x="2391831" y="310571"/>
                  <a:pt x="2198560" y="304331"/>
                  <a:pt x="1959486" y="338554"/>
                </a:cubicBezTo>
                <a:cubicBezTo>
                  <a:pt x="1720412" y="372777"/>
                  <a:pt x="1569110" y="311979"/>
                  <a:pt x="1269526" y="338554"/>
                </a:cubicBezTo>
                <a:cubicBezTo>
                  <a:pt x="969942" y="365129"/>
                  <a:pt x="480134" y="308220"/>
                  <a:pt x="0" y="338554"/>
                </a:cubicBezTo>
                <a:cubicBezTo>
                  <a:pt x="1132" y="172752"/>
                  <a:pt x="-9133" y="169086"/>
                  <a:pt x="0" y="0"/>
                </a:cubicBezTo>
                <a:close/>
              </a:path>
            </a:pathLst>
          </a:custGeom>
          <a:solidFill>
            <a:srgbClr val="BBD6EE"/>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rPr b="1" i="0" lang="en-GB" sz="1600" u="none" cap="none" strike="noStrike">
                <a:solidFill>
                  <a:schemeClr val="dk1"/>
                </a:solidFill>
                <a:latin typeface="Calibri"/>
                <a:ea typeface="Calibri"/>
                <a:cs typeface="Calibri"/>
                <a:sym typeface="Calibri"/>
              </a:rPr>
              <a:t>Com</a:t>
            </a:r>
            <a:r>
              <a:rPr b="1" i="0" lang="en-GB" sz="1600" u="none" cap="none" strike="noStrike">
                <a:solidFill>
                  <a:srgbClr val="C00000"/>
                </a:solidFill>
                <a:latin typeface="Calibri"/>
                <a:ea typeface="Calibri"/>
                <a:cs typeface="Calibri"/>
                <a:sym typeface="Calibri"/>
              </a:rPr>
              <a:t>inform </a:t>
            </a:r>
            <a:r>
              <a:rPr b="1" i="0" lang="en-GB" sz="1600" u="none" cap="none" strike="noStrike">
                <a:solidFill>
                  <a:schemeClr val="dk1"/>
                </a:solidFill>
                <a:latin typeface="Calibri"/>
                <a:ea typeface="Calibri"/>
                <a:cs typeface="Calibri"/>
                <a:sym typeface="Calibri"/>
              </a:rPr>
              <a:t>(1947)</a:t>
            </a:r>
            <a:endParaRPr b="1" i="0" sz="1600" u="none" cap="none" strike="noStrike">
              <a:solidFill>
                <a:schemeClr val="dk1"/>
              </a:solidFill>
              <a:latin typeface="Calibri"/>
              <a:ea typeface="Calibri"/>
              <a:cs typeface="Calibri"/>
              <a:sym typeface="Calibri"/>
            </a:endParaRPr>
          </a:p>
        </p:txBody>
      </p:sp>
      <p:sp>
        <p:nvSpPr>
          <p:cNvPr id="197" name="Google Shape;197;p6"/>
          <p:cNvSpPr/>
          <p:nvPr/>
        </p:nvSpPr>
        <p:spPr>
          <a:xfrm>
            <a:off x="7732643" y="1542209"/>
            <a:ext cx="4353488" cy="338554"/>
          </a:xfrm>
          <a:custGeom>
            <a:rect b="b" l="l" r="r" t="t"/>
            <a:pathLst>
              <a:path extrusionOk="0" fill="none" h="338554" w="4353488">
                <a:moveTo>
                  <a:pt x="0" y="0"/>
                </a:moveTo>
                <a:cubicBezTo>
                  <a:pt x="224160" y="3667"/>
                  <a:pt x="381871" y="-14697"/>
                  <a:pt x="534857" y="0"/>
                </a:cubicBezTo>
                <a:cubicBezTo>
                  <a:pt x="687843" y="14697"/>
                  <a:pt x="1096962" y="13777"/>
                  <a:pt x="1243854" y="0"/>
                </a:cubicBezTo>
                <a:cubicBezTo>
                  <a:pt x="1390746" y="-13777"/>
                  <a:pt x="1528569" y="17967"/>
                  <a:pt x="1735176" y="0"/>
                </a:cubicBezTo>
                <a:cubicBezTo>
                  <a:pt x="1941783" y="-17967"/>
                  <a:pt x="2076183" y="-1883"/>
                  <a:pt x="2226498" y="0"/>
                </a:cubicBezTo>
                <a:cubicBezTo>
                  <a:pt x="2376813" y="1883"/>
                  <a:pt x="2738370" y="-17332"/>
                  <a:pt x="2935495" y="0"/>
                </a:cubicBezTo>
                <a:cubicBezTo>
                  <a:pt x="3132620" y="17332"/>
                  <a:pt x="3415396" y="18861"/>
                  <a:pt x="3644491" y="0"/>
                </a:cubicBezTo>
                <a:cubicBezTo>
                  <a:pt x="3873586" y="-18861"/>
                  <a:pt x="4048496" y="459"/>
                  <a:pt x="4353488" y="0"/>
                </a:cubicBezTo>
                <a:cubicBezTo>
                  <a:pt x="4360275" y="134979"/>
                  <a:pt x="4357874" y="178106"/>
                  <a:pt x="4353488" y="338554"/>
                </a:cubicBezTo>
                <a:cubicBezTo>
                  <a:pt x="4117886" y="309991"/>
                  <a:pt x="3926827" y="359752"/>
                  <a:pt x="3688026" y="338554"/>
                </a:cubicBezTo>
                <a:cubicBezTo>
                  <a:pt x="3449225" y="317356"/>
                  <a:pt x="3183128" y="361465"/>
                  <a:pt x="2979030" y="338554"/>
                </a:cubicBezTo>
                <a:cubicBezTo>
                  <a:pt x="2774932" y="315643"/>
                  <a:pt x="2703715" y="340258"/>
                  <a:pt x="2487707" y="338554"/>
                </a:cubicBezTo>
                <a:cubicBezTo>
                  <a:pt x="2271699" y="336850"/>
                  <a:pt x="2156861" y="356257"/>
                  <a:pt x="1909315" y="338554"/>
                </a:cubicBezTo>
                <a:cubicBezTo>
                  <a:pt x="1661769" y="320851"/>
                  <a:pt x="1516346" y="346799"/>
                  <a:pt x="1417993" y="338554"/>
                </a:cubicBezTo>
                <a:cubicBezTo>
                  <a:pt x="1319640" y="330309"/>
                  <a:pt x="898564" y="315978"/>
                  <a:pt x="752531" y="338554"/>
                </a:cubicBezTo>
                <a:cubicBezTo>
                  <a:pt x="606498" y="361130"/>
                  <a:pt x="268447" y="311497"/>
                  <a:pt x="0" y="338554"/>
                </a:cubicBezTo>
                <a:cubicBezTo>
                  <a:pt x="8385" y="233172"/>
                  <a:pt x="9504" y="153043"/>
                  <a:pt x="0" y="0"/>
                </a:cubicBezTo>
                <a:close/>
              </a:path>
              <a:path extrusionOk="0" h="338554" w="4353488">
                <a:moveTo>
                  <a:pt x="0" y="0"/>
                </a:moveTo>
                <a:cubicBezTo>
                  <a:pt x="166710" y="-16441"/>
                  <a:pt x="412867" y="-23475"/>
                  <a:pt x="534857" y="0"/>
                </a:cubicBezTo>
                <a:cubicBezTo>
                  <a:pt x="656847" y="23475"/>
                  <a:pt x="993416" y="-12609"/>
                  <a:pt x="1200319" y="0"/>
                </a:cubicBezTo>
                <a:cubicBezTo>
                  <a:pt x="1407222" y="12609"/>
                  <a:pt x="1645887" y="31301"/>
                  <a:pt x="1865781" y="0"/>
                </a:cubicBezTo>
                <a:cubicBezTo>
                  <a:pt x="2085675" y="-31301"/>
                  <a:pt x="2247684" y="24383"/>
                  <a:pt x="2574777" y="0"/>
                </a:cubicBezTo>
                <a:cubicBezTo>
                  <a:pt x="2901870" y="-24383"/>
                  <a:pt x="2901986" y="8761"/>
                  <a:pt x="3109634" y="0"/>
                </a:cubicBezTo>
                <a:cubicBezTo>
                  <a:pt x="3317282" y="-8761"/>
                  <a:pt x="3451047" y="-1781"/>
                  <a:pt x="3644491" y="0"/>
                </a:cubicBezTo>
                <a:cubicBezTo>
                  <a:pt x="3837935" y="1781"/>
                  <a:pt x="4009147" y="12062"/>
                  <a:pt x="4353488" y="0"/>
                </a:cubicBezTo>
                <a:cubicBezTo>
                  <a:pt x="4337466" y="159314"/>
                  <a:pt x="4339484" y="267949"/>
                  <a:pt x="4353488" y="338554"/>
                </a:cubicBezTo>
                <a:cubicBezTo>
                  <a:pt x="4133152" y="361341"/>
                  <a:pt x="3960721" y="347604"/>
                  <a:pt x="3775096" y="338554"/>
                </a:cubicBezTo>
                <a:cubicBezTo>
                  <a:pt x="3589471" y="329504"/>
                  <a:pt x="3417138" y="329192"/>
                  <a:pt x="3240239" y="338554"/>
                </a:cubicBezTo>
                <a:cubicBezTo>
                  <a:pt x="3063340" y="347916"/>
                  <a:pt x="2796222" y="336730"/>
                  <a:pt x="2661847" y="338554"/>
                </a:cubicBezTo>
                <a:cubicBezTo>
                  <a:pt x="2527472" y="340378"/>
                  <a:pt x="2275488" y="321840"/>
                  <a:pt x="1952850" y="338554"/>
                </a:cubicBezTo>
                <a:cubicBezTo>
                  <a:pt x="1630212" y="355268"/>
                  <a:pt x="1499671" y="318462"/>
                  <a:pt x="1374458" y="338554"/>
                </a:cubicBezTo>
                <a:cubicBezTo>
                  <a:pt x="1249245" y="358646"/>
                  <a:pt x="873960" y="327341"/>
                  <a:pt x="708997" y="338554"/>
                </a:cubicBezTo>
                <a:cubicBezTo>
                  <a:pt x="544034" y="349767"/>
                  <a:pt x="269223" y="325914"/>
                  <a:pt x="0" y="338554"/>
                </a:cubicBezTo>
                <a:cubicBezTo>
                  <a:pt x="10950" y="224678"/>
                  <a:pt x="13500" y="104083"/>
                  <a:pt x="0" y="0"/>
                </a:cubicBezTo>
                <a:close/>
              </a:path>
            </a:pathLst>
          </a:custGeom>
          <a:solidFill>
            <a:srgbClr val="BBD6EE"/>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rPr b="1" i="0" lang="en-GB" sz="1600" u="none" cap="none" strike="noStrike">
                <a:solidFill>
                  <a:schemeClr val="dk1"/>
                </a:solidFill>
                <a:latin typeface="Calibri"/>
                <a:ea typeface="Calibri"/>
                <a:cs typeface="Calibri"/>
                <a:sym typeface="Calibri"/>
              </a:rPr>
              <a:t>Com</a:t>
            </a:r>
            <a:r>
              <a:rPr b="1" i="0" lang="en-GB" sz="1600" u="none" cap="none" strike="noStrike">
                <a:solidFill>
                  <a:srgbClr val="C00000"/>
                </a:solidFill>
                <a:latin typeface="Calibri"/>
                <a:ea typeface="Calibri"/>
                <a:cs typeface="Calibri"/>
                <a:sym typeface="Calibri"/>
              </a:rPr>
              <a:t>econ </a:t>
            </a:r>
            <a:r>
              <a:rPr b="1" i="0" lang="en-GB" sz="1600" u="none" cap="none" strike="noStrike">
                <a:solidFill>
                  <a:schemeClr val="dk1"/>
                </a:solidFill>
                <a:latin typeface="Calibri"/>
                <a:ea typeface="Calibri"/>
                <a:cs typeface="Calibri"/>
                <a:sym typeface="Calibri"/>
              </a:rPr>
              <a:t>(1949)</a:t>
            </a:r>
            <a:endParaRPr b="1" i="0" sz="1600" u="none" cap="none" strike="noStrike">
              <a:solidFill>
                <a:schemeClr val="dk1"/>
              </a:solidFill>
              <a:latin typeface="Calibri"/>
              <a:ea typeface="Calibri"/>
              <a:cs typeface="Calibri"/>
              <a:sym typeface="Calibri"/>
            </a:endParaRPr>
          </a:p>
        </p:txBody>
      </p:sp>
      <p:pic>
        <p:nvPicPr>
          <p:cNvPr descr="Joseph Stalin portrait vector image" id="198" name="Google Shape;198;p6"/>
          <p:cNvPicPr preferRelativeResize="0"/>
          <p:nvPr/>
        </p:nvPicPr>
        <p:blipFill rotWithShape="1">
          <a:blip r:embed="rId3">
            <a:alphaModFix/>
          </a:blip>
          <a:srcRect b="0" l="0" r="0" t="0"/>
          <a:stretch/>
        </p:blipFill>
        <p:spPr>
          <a:xfrm>
            <a:off x="5625548" y="1549971"/>
            <a:ext cx="2107095" cy="2519243"/>
          </a:xfrm>
          <a:custGeom>
            <a:rect b="b" l="l" r="r" t="t"/>
            <a:pathLst>
              <a:path extrusionOk="0" fill="none" h="2519243" w="2107095">
                <a:moveTo>
                  <a:pt x="0" y="1259622"/>
                </a:moveTo>
                <a:cubicBezTo>
                  <a:pt x="42704" y="1194765"/>
                  <a:pt x="109840" y="1165641"/>
                  <a:pt x="164648" y="1050893"/>
                </a:cubicBezTo>
                <a:cubicBezTo>
                  <a:pt x="172058" y="1102931"/>
                  <a:pt x="161040" y="1108649"/>
                  <a:pt x="164648" y="1158165"/>
                </a:cubicBezTo>
                <a:cubicBezTo>
                  <a:pt x="177430" y="1155004"/>
                  <a:pt x="198222" y="1162923"/>
                  <a:pt x="208623" y="1158165"/>
                </a:cubicBezTo>
                <a:cubicBezTo>
                  <a:pt x="175398" y="932722"/>
                  <a:pt x="262205" y="818089"/>
                  <a:pt x="208623" y="579083"/>
                </a:cubicBezTo>
                <a:cubicBezTo>
                  <a:pt x="155041" y="340077"/>
                  <a:pt x="212201" y="141433"/>
                  <a:pt x="208623" y="0"/>
                </a:cubicBezTo>
                <a:cubicBezTo>
                  <a:pt x="440954" y="-3983"/>
                  <a:pt x="656098" y="196"/>
                  <a:pt x="771906" y="0"/>
                </a:cubicBezTo>
                <a:cubicBezTo>
                  <a:pt x="887714" y="-196"/>
                  <a:pt x="1127925" y="62486"/>
                  <a:pt x="1368986" y="0"/>
                </a:cubicBezTo>
                <a:cubicBezTo>
                  <a:pt x="1610047" y="-62486"/>
                  <a:pt x="1659739" y="49629"/>
                  <a:pt x="1898472" y="0"/>
                </a:cubicBezTo>
                <a:cubicBezTo>
                  <a:pt x="1900760" y="289439"/>
                  <a:pt x="1895565" y="293697"/>
                  <a:pt x="1898472" y="579083"/>
                </a:cubicBezTo>
                <a:cubicBezTo>
                  <a:pt x="1901379" y="864469"/>
                  <a:pt x="1877948" y="1037321"/>
                  <a:pt x="1898472" y="1158165"/>
                </a:cubicBezTo>
                <a:cubicBezTo>
                  <a:pt x="1911560" y="1154138"/>
                  <a:pt x="1926833" y="1161454"/>
                  <a:pt x="1942447" y="1158165"/>
                </a:cubicBezTo>
                <a:cubicBezTo>
                  <a:pt x="1930820" y="1132709"/>
                  <a:pt x="1946276" y="1077809"/>
                  <a:pt x="1942447" y="1050893"/>
                </a:cubicBezTo>
                <a:cubicBezTo>
                  <a:pt x="2015618" y="1112148"/>
                  <a:pt x="2038799" y="1207608"/>
                  <a:pt x="2107095" y="1259622"/>
                </a:cubicBezTo>
                <a:cubicBezTo>
                  <a:pt x="2066369" y="1314384"/>
                  <a:pt x="1968400" y="1413699"/>
                  <a:pt x="1942447" y="1468350"/>
                </a:cubicBezTo>
                <a:cubicBezTo>
                  <a:pt x="1935718" y="1421496"/>
                  <a:pt x="1951025" y="1413979"/>
                  <a:pt x="1942447" y="1361078"/>
                </a:cubicBezTo>
                <a:cubicBezTo>
                  <a:pt x="1928888" y="1363855"/>
                  <a:pt x="1915554" y="1359641"/>
                  <a:pt x="1898472" y="1361078"/>
                </a:cubicBezTo>
                <a:cubicBezTo>
                  <a:pt x="1920848" y="1497600"/>
                  <a:pt x="1882639" y="1796552"/>
                  <a:pt x="1898472" y="1916997"/>
                </a:cubicBezTo>
                <a:cubicBezTo>
                  <a:pt x="1914305" y="2037442"/>
                  <a:pt x="1849684" y="2299412"/>
                  <a:pt x="1898472" y="2519243"/>
                </a:cubicBezTo>
                <a:cubicBezTo>
                  <a:pt x="1683407" y="2543623"/>
                  <a:pt x="1612853" y="2486474"/>
                  <a:pt x="1335189" y="2519243"/>
                </a:cubicBezTo>
                <a:cubicBezTo>
                  <a:pt x="1057525" y="2552012"/>
                  <a:pt x="918507" y="2472425"/>
                  <a:pt x="755008" y="2519243"/>
                </a:cubicBezTo>
                <a:cubicBezTo>
                  <a:pt x="591509" y="2566061"/>
                  <a:pt x="353916" y="2454554"/>
                  <a:pt x="208623" y="2519243"/>
                </a:cubicBezTo>
                <a:cubicBezTo>
                  <a:pt x="163212" y="2303644"/>
                  <a:pt x="273057" y="2190143"/>
                  <a:pt x="208623" y="1928579"/>
                </a:cubicBezTo>
                <a:cubicBezTo>
                  <a:pt x="144189" y="1667015"/>
                  <a:pt x="258378" y="1589371"/>
                  <a:pt x="208623" y="1361078"/>
                </a:cubicBezTo>
                <a:cubicBezTo>
                  <a:pt x="189180" y="1361891"/>
                  <a:pt x="173641" y="1356298"/>
                  <a:pt x="164648" y="1361078"/>
                </a:cubicBezTo>
                <a:cubicBezTo>
                  <a:pt x="175684" y="1382942"/>
                  <a:pt x="158425" y="1446347"/>
                  <a:pt x="164648" y="1468350"/>
                </a:cubicBezTo>
                <a:cubicBezTo>
                  <a:pt x="98708" y="1419708"/>
                  <a:pt x="92392" y="1345162"/>
                  <a:pt x="0" y="1259622"/>
                </a:cubicBezTo>
                <a:close/>
              </a:path>
              <a:path extrusionOk="0" h="2519243" w="2107095">
                <a:moveTo>
                  <a:pt x="0" y="1259622"/>
                </a:moveTo>
                <a:cubicBezTo>
                  <a:pt x="47950" y="1170013"/>
                  <a:pt x="114504" y="1162292"/>
                  <a:pt x="164648" y="1050893"/>
                </a:cubicBezTo>
                <a:cubicBezTo>
                  <a:pt x="166305" y="1076175"/>
                  <a:pt x="158123" y="1108282"/>
                  <a:pt x="164648" y="1158165"/>
                </a:cubicBezTo>
                <a:cubicBezTo>
                  <a:pt x="174967" y="1156234"/>
                  <a:pt x="189632" y="1161053"/>
                  <a:pt x="208623" y="1158165"/>
                </a:cubicBezTo>
                <a:cubicBezTo>
                  <a:pt x="170154" y="990886"/>
                  <a:pt x="222044" y="747802"/>
                  <a:pt x="208623" y="590664"/>
                </a:cubicBezTo>
                <a:cubicBezTo>
                  <a:pt x="195202" y="433526"/>
                  <a:pt x="229111" y="170454"/>
                  <a:pt x="208623" y="0"/>
                </a:cubicBezTo>
                <a:cubicBezTo>
                  <a:pt x="374343" y="-44517"/>
                  <a:pt x="596184" y="1721"/>
                  <a:pt x="755008" y="0"/>
                </a:cubicBezTo>
                <a:cubicBezTo>
                  <a:pt x="913832" y="-1721"/>
                  <a:pt x="1076161" y="7258"/>
                  <a:pt x="1318291" y="0"/>
                </a:cubicBezTo>
                <a:cubicBezTo>
                  <a:pt x="1560421" y="-7258"/>
                  <a:pt x="1776509" y="46243"/>
                  <a:pt x="1898472" y="0"/>
                </a:cubicBezTo>
                <a:cubicBezTo>
                  <a:pt x="1904394" y="163754"/>
                  <a:pt x="1840752" y="381079"/>
                  <a:pt x="1898472" y="544338"/>
                </a:cubicBezTo>
                <a:cubicBezTo>
                  <a:pt x="1956192" y="707597"/>
                  <a:pt x="1844469" y="910759"/>
                  <a:pt x="1898472" y="1158165"/>
                </a:cubicBezTo>
                <a:cubicBezTo>
                  <a:pt x="1914433" y="1155503"/>
                  <a:pt x="1929517" y="1158824"/>
                  <a:pt x="1942447" y="1158165"/>
                </a:cubicBezTo>
                <a:cubicBezTo>
                  <a:pt x="1938562" y="1106809"/>
                  <a:pt x="1950244" y="1090091"/>
                  <a:pt x="1942447" y="1050893"/>
                </a:cubicBezTo>
                <a:cubicBezTo>
                  <a:pt x="2024546" y="1129397"/>
                  <a:pt x="2029808" y="1198060"/>
                  <a:pt x="2107095" y="1259622"/>
                </a:cubicBezTo>
                <a:cubicBezTo>
                  <a:pt x="2083006" y="1329170"/>
                  <a:pt x="1960412" y="1411477"/>
                  <a:pt x="1942447" y="1468350"/>
                </a:cubicBezTo>
                <a:cubicBezTo>
                  <a:pt x="1942143" y="1417896"/>
                  <a:pt x="1947508" y="1385811"/>
                  <a:pt x="1942447" y="1361078"/>
                </a:cubicBezTo>
                <a:cubicBezTo>
                  <a:pt x="1930743" y="1361379"/>
                  <a:pt x="1911550" y="1357979"/>
                  <a:pt x="1898472" y="1361078"/>
                </a:cubicBezTo>
                <a:cubicBezTo>
                  <a:pt x="1937847" y="1524015"/>
                  <a:pt x="1870296" y="1664235"/>
                  <a:pt x="1898472" y="1928579"/>
                </a:cubicBezTo>
                <a:cubicBezTo>
                  <a:pt x="1926648" y="2192923"/>
                  <a:pt x="1862640" y="2326848"/>
                  <a:pt x="1898472" y="2519243"/>
                </a:cubicBezTo>
                <a:cubicBezTo>
                  <a:pt x="1770364" y="2546328"/>
                  <a:pt x="1541186" y="2466368"/>
                  <a:pt x="1318291" y="2519243"/>
                </a:cubicBezTo>
                <a:cubicBezTo>
                  <a:pt x="1095396" y="2572118"/>
                  <a:pt x="867152" y="2472479"/>
                  <a:pt x="721211" y="2519243"/>
                </a:cubicBezTo>
                <a:cubicBezTo>
                  <a:pt x="575270" y="2566007"/>
                  <a:pt x="340159" y="2499060"/>
                  <a:pt x="208623" y="2519243"/>
                </a:cubicBezTo>
                <a:cubicBezTo>
                  <a:pt x="170406" y="2353537"/>
                  <a:pt x="275826" y="2070186"/>
                  <a:pt x="208623" y="1951742"/>
                </a:cubicBezTo>
                <a:cubicBezTo>
                  <a:pt x="141420" y="1833298"/>
                  <a:pt x="210646" y="1533138"/>
                  <a:pt x="208623" y="1361078"/>
                </a:cubicBezTo>
                <a:cubicBezTo>
                  <a:pt x="189365" y="1363381"/>
                  <a:pt x="177855" y="1356489"/>
                  <a:pt x="164648" y="1361078"/>
                </a:cubicBezTo>
                <a:cubicBezTo>
                  <a:pt x="173673" y="1389290"/>
                  <a:pt x="161441" y="1438904"/>
                  <a:pt x="164648" y="1468350"/>
                </a:cubicBezTo>
                <a:cubicBezTo>
                  <a:pt x="106255" y="1412190"/>
                  <a:pt x="68550" y="1340427"/>
                  <a:pt x="0" y="1259622"/>
                </a:cubicBezTo>
                <a:close/>
              </a:path>
            </a:pathLst>
          </a:custGeom>
          <a:solidFill>
            <a:schemeClr val="lt1"/>
          </a:solidFill>
          <a:ln cap="flat" cmpd="sng" w="19050">
            <a:solidFill>
              <a:schemeClr val="dk1"/>
            </a:solidFill>
            <a:prstDash val="solid"/>
            <a:round/>
            <a:headEnd len="sm" w="sm" type="none"/>
            <a:tailEnd len="sm" w="sm" type="none"/>
          </a:ln>
        </p:spPr>
      </p:pic>
      <p:sp>
        <p:nvSpPr>
          <p:cNvPr id="199" name="Google Shape;199;p6"/>
          <p:cNvSpPr/>
          <p:nvPr/>
        </p:nvSpPr>
        <p:spPr>
          <a:xfrm>
            <a:off x="5811906" y="4191430"/>
            <a:ext cx="1734377" cy="1015663"/>
          </a:xfrm>
          <a:custGeom>
            <a:rect b="b" l="l" r="r" t="t"/>
            <a:pathLst>
              <a:path extrusionOk="0" fill="none" h="1015663" w="1734377">
                <a:moveTo>
                  <a:pt x="0" y="0"/>
                </a:moveTo>
                <a:cubicBezTo>
                  <a:pt x="268940" y="27187"/>
                  <a:pt x="370281" y="-1292"/>
                  <a:pt x="560782" y="0"/>
                </a:cubicBezTo>
                <a:cubicBezTo>
                  <a:pt x="751283" y="1292"/>
                  <a:pt x="882253" y="11913"/>
                  <a:pt x="1104220" y="0"/>
                </a:cubicBezTo>
                <a:cubicBezTo>
                  <a:pt x="1326187" y="-11913"/>
                  <a:pt x="1483915" y="28081"/>
                  <a:pt x="1734377" y="0"/>
                </a:cubicBezTo>
                <a:cubicBezTo>
                  <a:pt x="1758487" y="177722"/>
                  <a:pt x="1719260" y="390716"/>
                  <a:pt x="1734377" y="497675"/>
                </a:cubicBezTo>
                <a:cubicBezTo>
                  <a:pt x="1749494" y="604634"/>
                  <a:pt x="1737093" y="890386"/>
                  <a:pt x="1734377" y="1015663"/>
                </a:cubicBezTo>
                <a:cubicBezTo>
                  <a:pt x="1520715" y="1038194"/>
                  <a:pt x="1282656" y="1014280"/>
                  <a:pt x="1156251" y="1015663"/>
                </a:cubicBezTo>
                <a:cubicBezTo>
                  <a:pt x="1029846" y="1017046"/>
                  <a:pt x="841056" y="1002544"/>
                  <a:pt x="630157" y="1015663"/>
                </a:cubicBezTo>
                <a:cubicBezTo>
                  <a:pt x="419258" y="1028782"/>
                  <a:pt x="295979" y="985090"/>
                  <a:pt x="0" y="1015663"/>
                </a:cubicBezTo>
                <a:cubicBezTo>
                  <a:pt x="-1778" y="793073"/>
                  <a:pt x="-17302" y="694078"/>
                  <a:pt x="0" y="487518"/>
                </a:cubicBezTo>
                <a:cubicBezTo>
                  <a:pt x="17302" y="280958"/>
                  <a:pt x="-23419" y="163226"/>
                  <a:pt x="0" y="0"/>
                </a:cubicBezTo>
                <a:close/>
              </a:path>
              <a:path extrusionOk="0" h="1015663" w="1734377">
                <a:moveTo>
                  <a:pt x="0" y="0"/>
                </a:moveTo>
                <a:cubicBezTo>
                  <a:pt x="140882" y="-20213"/>
                  <a:pt x="338087" y="666"/>
                  <a:pt x="543438" y="0"/>
                </a:cubicBezTo>
                <a:cubicBezTo>
                  <a:pt x="748789" y="-666"/>
                  <a:pt x="987849" y="16767"/>
                  <a:pt x="1138908" y="0"/>
                </a:cubicBezTo>
                <a:cubicBezTo>
                  <a:pt x="1289967" y="-16767"/>
                  <a:pt x="1470229" y="-29413"/>
                  <a:pt x="1734377" y="0"/>
                </a:cubicBezTo>
                <a:cubicBezTo>
                  <a:pt x="1758689" y="201714"/>
                  <a:pt x="1743573" y="323201"/>
                  <a:pt x="1734377" y="528145"/>
                </a:cubicBezTo>
                <a:cubicBezTo>
                  <a:pt x="1725181" y="733089"/>
                  <a:pt x="1730826" y="899716"/>
                  <a:pt x="1734377" y="1015663"/>
                </a:cubicBezTo>
                <a:cubicBezTo>
                  <a:pt x="1527116" y="1002890"/>
                  <a:pt x="1330876" y="1014106"/>
                  <a:pt x="1156251" y="1015663"/>
                </a:cubicBezTo>
                <a:cubicBezTo>
                  <a:pt x="981626" y="1017220"/>
                  <a:pt x="807317" y="1042627"/>
                  <a:pt x="612813" y="1015663"/>
                </a:cubicBezTo>
                <a:cubicBezTo>
                  <a:pt x="418309" y="988699"/>
                  <a:pt x="238375" y="994298"/>
                  <a:pt x="0" y="1015663"/>
                </a:cubicBezTo>
                <a:cubicBezTo>
                  <a:pt x="-16585" y="826411"/>
                  <a:pt x="7647" y="625134"/>
                  <a:pt x="0" y="487518"/>
                </a:cubicBezTo>
                <a:cubicBezTo>
                  <a:pt x="-7647" y="349902"/>
                  <a:pt x="8766" y="98465"/>
                  <a:pt x="0" y="0"/>
                </a:cubicBezTo>
                <a:close/>
              </a:path>
            </a:pathLst>
          </a:custGeom>
          <a:solidFill>
            <a:srgbClr val="BBD6EE"/>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Calibri"/>
              <a:buNone/>
            </a:pPr>
            <a:r>
              <a:rPr b="1" i="0" lang="en-GB" sz="2000" u="none" cap="none" strike="noStrike">
                <a:solidFill>
                  <a:schemeClr val="dk1"/>
                </a:solidFill>
                <a:latin typeface="Calibri"/>
                <a:ea typeface="Calibri"/>
                <a:cs typeface="Calibri"/>
                <a:sym typeface="Calibri"/>
              </a:rPr>
              <a:t>Controlling Information and Money</a:t>
            </a:r>
            <a:endParaRPr b="1" i="0" sz="20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7"/>
          <p:cNvSpPr txBox="1"/>
          <p:nvPr/>
        </p:nvSpPr>
        <p:spPr>
          <a:xfrm>
            <a:off x="105878" y="67377"/>
            <a:ext cx="11983500" cy="400200"/>
          </a:xfrm>
          <a:prstGeom prst="rect">
            <a:avLst/>
          </a:pr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Calibri"/>
                <a:ea typeface="Calibri"/>
                <a:cs typeface="Calibri"/>
                <a:sym typeface="Calibri"/>
              </a:rPr>
              <a:t>LESSON 6: </a:t>
            </a:r>
            <a:r>
              <a:rPr b="0" i="0" lang="en-GB" sz="2000" u="none" cap="none" strike="noStrike">
                <a:solidFill>
                  <a:schemeClr val="dk1"/>
                </a:solidFill>
                <a:latin typeface="Calibri"/>
                <a:ea typeface="Calibri"/>
                <a:cs typeface="Calibri"/>
                <a:sym typeface="Calibri"/>
              </a:rPr>
              <a:t>The </a:t>
            </a:r>
            <a:r>
              <a:rPr b="1" i="0" lang="en-GB" sz="2000" u="none" cap="none" strike="noStrike">
                <a:solidFill>
                  <a:schemeClr val="dk1"/>
                </a:solidFill>
                <a:latin typeface="Calibri"/>
                <a:ea typeface="Calibri"/>
                <a:cs typeface="Calibri"/>
                <a:sym typeface="Calibri"/>
              </a:rPr>
              <a:t>Berlin Crisis</a:t>
            </a:r>
            <a:r>
              <a:rPr b="0" i="0" lang="en-GB" sz="2000" u="none" cap="none" strike="noStrike">
                <a:solidFill>
                  <a:schemeClr val="dk1"/>
                </a:solidFill>
                <a:latin typeface="Calibri"/>
                <a:ea typeface="Calibri"/>
                <a:cs typeface="Calibri"/>
                <a:sym typeface="Calibri"/>
              </a:rPr>
              <a:t>, the </a:t>
            </a:r>
            <a:r>
              <a:rPr b="1" i="0" lang="en-GB" sz="2000" u="none" cap="none" strike="noStrike">
                <a:solidFill>
                  <a:schemeClr val="dk1"/>
                </a:solidFill>
                <a:latin typeface="Calibri"/>
                <a:ea typeface="Calibri"/>
                <a:cs typeface="Calibri"/>
                <a:sym typeface="Calibri"/>
              </a:rPr>
              <a:t>Berlin Blockade </a:t>
            </a:r>
            <a:r>
              <a:rPr b="0" i="0" lang="en-GB" sz="2000" u="none" cap="none" strike="noStrike">
                <a:solidFill>
                  <a:schemeClr val="dk1"/>
                </a:solidFill>
                <a:latin typeface="Calibri"/>
                <a:ea typeface="Calibri"/>
                <a:cs typeface="Calibri"/>
                <a:sym typeface="Calibri"/>
              </a:rPr>
              <a:t>and the </a:t>
            </a:r>
            <a:r>
              <a:rPr b="1" i="0" lang="en-GB" sz="2000" u="none" cap="none" strike="noStrike">
                <a:solidFill>
                  <a:schemeClr val="dk1"/>
                </a:solidFill>
                <a:latin typeface="Calibri"/>
                <a:ea typeface="Calibri"/>
                <a:cs typeface="Calibri"/>
                <a:sym typeface="Calibri"/>
              </a:rPr>
              <a:t>Berlin Airlift </a:t>
            </a:r>
            <a:r>
              <a:rPr b="0" i="0" lang="en-GB" sz="2000" u="none" cap="none" strike="noStrike">
                <a:solidFill>
                  <a:schemeClr val="dk1"/>
                </a:solidFill>
                <a:latin typeface="Calibri"/>
                <a:ea typeface="Calibri"/>
                <a:cs typeface="Calibri"/>
                <a:sym typeface="Calibri"/>
              </a:rPr>
              <a:t>(1948 - 9)</a:t>
            </a:r>
            <a:endParaRPr b="0" i="0" sz="1400" u="none" cap="none" strike="noStrike">
              <a:solidFill>
                <a:srgbClr val="000000"/>
              </a:solidFill>
              <a:latin typeface="Arial"/>
              <a:ea typeface="Arial"/>
              <a:cs typeface="Arial"/>
              <a:sym typeface="Arial"/>
            </a:endParaRPr>
          </a:p>
        </p:txBody>
      </p:sp>
      <p:sp>
        <p:nvSpPr>
          <p:cNvPr id="206" name="Google Shape;206;p7"/>
          <p:cNvSpPr txBox="1"/>
          <p:nvPr/>
        </p:nvSpPr>
        <p:spPr>
          <a:xfrm>
            <a:off x="105872" y="505205"/>
            <a:ext cx="2290500" cy="11082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sng" cap="none" strike="noStrike">
                <a:solidFill>
                  <a:schemeClr val="dk1"/>
                </a:solidFill>
                <a:latin typeface="Calibri"/>
                <a:ea typeface="Calibri"/>
                <a:cs typeface="Calibri"/>
                <a:sym typeface="Calibri"/>
              </a:rPr>
              <a:t>Key Questions:</a:t>
            </a:r>
            <a:endParaRPr b="0" i="0" sz="1400" u="none" cap="none" strike="noStrike">
              <a:solidFill>
                <a:srgbClr val="000000"/>
              </a:solidFill>
              <a:latin typeface="Arial"/>
              <a:ea typeface="Arial"/>
              <a:cs typeface="Arial"/>
              <a:sym typeface="Arial"/>
            </a:endParaRPr>
          </a:p>
          <a:p>
            <a:pPr indent="-179387" lvl="0" marL="179387"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What was the Berlin Crisis?</a:t>
            </a:r>
            <a:endParaRPr b="0" i="0" sz="1400" u="none" cap="none" strike="noStrike">
              <a:solidFill>
                <a:srgbClr val="000000"/>
              </a:solidFill>
              <a:latin typeface="Arial"/>
              <a:ea typeface="Arial"/>
              <a:cs typeface="Arial"/>
              <a:sym typeface="Arial"/>
            </a:endParaRPr>
          </a:p>
          <a:p>
            <a:pPr indent="-179387" lvl="0" marL="179387"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What was the Berlin Blockade and how did it lead to the Airlift?</a:t>
            </a:r>
            <a:endParaRPr b="0" i="0" sz="1400" u="none" cap="none" strike="noStrike">
              <a:solidFill>
                <a:srgbClr val="000000"/>
              </a:solidFill>
              <a:latin typeface="Arial"/>
              <a:ea typeface="Arial"/>
              <a:cs typeface="Arial"/>
              <a:sym typeface="Arial"/>
            </a:endParaRPr>
          </a:p>
          <a:p>
            <a:pPr indent="-179387" lvl="0" marL="179387"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What were the </a:t>
            </a:r>
            <a:r>
              <a:rPr b="1" i="0" lang="en-GB" sz="1100" u="none" cap="none" strike="noStrike">
                <a:solidFill>
                  <a:schemeClr val="dk1"/>
                </a:solidFill>
                <a:latin typeface="Calibri"/>
                <a:ea typeface="Calibri"/>
                <a:cs typeface="Calibri"/>
                <a:sym typeface="Calibri"/>
              </a:rPr>
              <a:t>consequences</a:t>
            </a:r>
            <a:r>
              <a:rPr b="0" i="0" lang="en-GB" sz="1100" u="none" cap="none" strike="noStrike">
                <a:solidFill>
                  <a:schemeClr val="dk1"/>
                </a:solidFill>
                <a:latin typeface="Calibri"/>
                <a:ea typeface="Calibri"/>
                <a:cs typeface="Calibri"/>
                <a:sym typeface="Calibri"/>
              </a:rPr>
              <a:t> of the end of the Berlin Airlift?</a:t>
            </a:r>
            <a:endParaRPr b="0" i="0" sz="1400" u="none" cap="none" strike="noStrike">
              <a:solidFill>
                <a:srgbClr val="000000"/>
              </a:solidFill>
              <a:latin typeface="Arial"/>
              <a:ea typeface="Arial"/>
              <a:cs typeface="Arial"/>
              <a:sym typeface="Arial"/>
            </a:endParaRPr>
          </a:p>
        </p:txBody>
      </p:sp>
      <p:sp>
        <p:nvSpPr>
          <p:cNvPr id="207" name="Google Shape;207;p7"/>
          <p:cNvSpPr txBox="1"/>
          <p:nvPr/>
        </p:nvSpPr>
        <p:spPr>
          <a:xfrm>
            <a:off x="2487749" y="501154"/>
            <a:ext cx="9598500" cy="11082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The Background: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When the Grand Alliance met, it was agreed that Germany and its capital Berlin would be divided into </a:t>
            </a:r>
            <a:r>
              <a:rPr b="1" i="0" lang="en-GB" sz="1100" u="none" cap="none" strike="noStrike">
                <a:solidFill>
                  <a:schemeClr val="dk1"/>
                </a:solidFill>
                <a:latin typeface="Calibri"/>
                <a:ea typeface="Calibri"/>
                <a:cs typeface="Calibri"/>
                <a:sym typeface="Calibri"/>
              </a:rPr>
              <a:t>4 zones</a:t>
            </a:r>
            <a:r>
              <a:rPr b="0" i="0" lang="en-GB" sz="1100" u="none" cap="none" strike="noStrike">
                <a:solidFill>
                  <a:schemeClr val="dk1"/>
                </a:solidFill>
                <a:latin typeface="Calibri"/>
                <a:ea typeface="Calibri"/>
                <a:cs typeface="Calibri"/>
                <a:sym typeface="Calibri"/>
              </a:rPr>
              <a:t>.  One zone would be run by the Soviet Union.  The other zones would be run by Britain, France and America. Berlin was significant as it was located in the middle of the </a:t>
            </a:r>
            <a:r>
              <a:rPr b="1" i="0" lang="en-GB" sz="1100" u="none" cap="none" strike="noStrike">
                <a:solidFill>
                  <a:schemeClr val="dk1"/>
                </a:solidFill>
                <a:latin typeface="Calibri"/>
                <a:ea typeface="Calibri"/>
                <a:cs typeface="Calibri"/>
                <a:sym typeface="Calibri"/>
              </a:rPr>
              <a:t>Soviet controlled zone</a:t>
            </a:r>
            <a:r>
              <a:rPr b="0" i="0" lang="en-GB" sz="1100" u="none" cap="none" strike="noStrike">
                <a:solidFill>
                  <a:schemeClr val="dk1"/>
                </a:solidFill>
                <a:latin typeface="Calibri"/>
                <a:ea typeface="Calibri"/>
                <a:cs typeface="Calibri"/>
                <a:sym typeface="Calibri"/>
              </a:rPr>
              <a:t>.  Military checkpoints were put in place to control the movement of people between the zones.  There was an </a:t>
            </a:r>
            <a:r>
              <a:rPr b="1" i="0" lang="en-GB" sz="1100" u="none" cap="none" strike="noStrike">
                <a:solidFill>
                  <a:schemeClr val="dk1"/>
                </a:solidFill>
                <a:latin typeface="Calibri"/>
                <a:ea typeface="Calibri"/>
                <a:cs typeface="Calibri"/>
                <a:sym typeface="Calibri"/>
              </a:rPr>
              <a:t>informal agreement </a:t>
            </a:r>
            <a:r>
              <a:rPr b="0" i="0" lang="en-GB" sz="1100" u="none" cap="none" strike="noStrike">
                <a:solidFill>
                  <a:schemeClr val="dk1"/>
                </a:solidFill>
                <a:latin typeface="Calibri"/>
                <a:ea typeface="Calibri"/>
                <a:cs typeface="Calibri"/>
                <a:sym typeface="Calibri"/>
              </a:rPr>
              <a:t>with the Soviet Union that any supplies needed in West Berlin could be transported in without challenge.  However, in </a:t>
            </a:r>
            <a:r>
              <a:rPr b="1" i="0" lang="en-GB" sz="1100" u="none" cap="none" strike="noStrike">
                <a:solidFill>
                  <a:schemeClr val="dk1"/>
                </a:solidFill>
                <a:latin typeface="Calibri"/>
                <a:ea typeface="Calibri"/>
                <a:cs typeface="Calibri"/>
                <a:sym typeface="Calibri"/>
              </a:rPr>
              <a:t>1948</a:t>
            </a:r>
            <a:r>
              <a:rPr b="0" i="0" lang="en-GB" sz="1100" u="none" cap="none" strike="noStrike">
                <a:solidFill>
                  <a:schemeClr val="dk1"/>
                </a:solidFill>
                <a:latin typeface="Calibri"/>
                <a:ea typeface="Calibri"/>
                <a:cs typeface="Calibri"/>
                <a:sym typeface="Calibri"/>
              </a:rPr>
              <a:t>, this was about to change.  A ‘crisis’ led to Stalin ‘</a:t>
            </a:r>
            <a:r>
              <a:rPr b="1" i="0" lang="en-GB" sz="1100" u="none" cap="none" strike="noStrike">
                <a:solidFill>
                  <a:schemeClr val="dk1"/>
                </a:solidFill>
                <a:latin typeface="Calibri"/>
                <a:ea typeface="Calibri"/>
                <a:cs typeface="Calibri"/>
                <a:sym typeface="Calibri"/>
              </a:rPr>
              <a:t>blockading</a:t>
            </a:r>
            <a:r>
              <a:rPr b="0" i="0" lang="en-GB" sz="1100" u="none" cap="none" strike="noStrike">
                <a:solidFill>
                  <a:schemeClr val="dk1"/>
                </a:solidFill>
                <a:latin typeface="Calibri"/>
                <a:ea typeface="Calibri"/>
                <a:cs typeface="Calibri"/>
                <a:sym typeface="Calibri"/>
              </a:rPr>
              <a:t>’ goods from coming into West Berlin.  The only answer was to transport goods </a:t>
            </a:r>
            <a:r>
              <a:rPr b="1" i="0" lang="en-GB" sz="1100" u="none" cap="none" strike="noStrike">
                <a:solidFill>
                  <a:schemeClr val="dk1"/>
                </a:solidFill>
                <a:latin typeface="Calibri"/>
                <a:ea typeface="Calibri"/>
                <a:cs typeface="Calibri"/>
                <a:sym typeface="Calibri"/>
              </a:rPr>
              <a:t>via aircraft </a:t>
            </a:r>
            <a:r>
              <a:rPr b="0" i="0" lang="en-GB" sz="1100" u="none" cap="none" strike="noStrike">
                <a:solidFill>
                  <a:schemeClr val="dk1"/>
                </a:solidFill>
                <a:latin typeface="Calibri"/>
                <a:ea typeface="Calibri"/>
                <a:cs typeface="Calibri"/>
                <a:sym typeface="Calibri"/>
              </a:rPr>
              <a:t>into Berlin.  This ‘</a:t>
            </a:r>
            <a:r>
              <a:rPr b="1" i="0" lang="en-GB" sz="1100" u="none" cap="none" strike="noStrike">
                <a:solidFill>
                  <a:schemeClr val="dk1"/>
                </a:solidFill>
                <a:latin typeface="Calibri"/>
                <a:ea typeface="Calibri"/>
                <a:cs typeface="Calibri"/>
                <a:sym typeface="Calibri"/>
              </a:rPr>
              <a:t>Berlin Airlift</a:t>
            </a:r>
            <a:r>
              <a:rPr b="0" i="0" lang="en-GB" sz="1100" u="none" cap="none" strike="noStrike">
                <a:solidFill>
                  <a:schemeClr val="dk1"/>
                </a:solidFill>
                <a:latin typeface="Calibri"/>
                <a:ea typeface="Calibri"/>
                <a:cs typeface="Calibri"/>
                <a:sym typeface="Calibri"/>
              </a:rPr>
              <a:t>’ succeeded with Stalin backing down and taking away the Berlin Blockade.  </a:t>
            </a:r>
            <a:endParaRPr b="1" i="0" sz="1100" u="none" cap="none" strike="noStrike">
              <a:solidFill>
                <a:schemeClr val="dk1"/>
              </a:solidFill>
              <a:latin typeface="Calibri"/>
              <a:ea typeface="Calibri"/>
              <a:cs typeface="Calibri"/>
              <a:sym typeface="Calibri"/>
            </a:endParaRPr>
          </a:p>
        </p:txBody>
      </p:sp>
      <p:sp>
        <p:nvSpPr>
          <p:cNvPr id="208" name="Google Shape;208;p7"/>
          <p:cNvSpPr txBox="1"/>
          <p:nvPr/>
        </p:nvSpPr>
        <p:spPr>
          <a:xfrm>
            <a:off x="105871" y="2015716"/>
            <a:ext cx="2927400" cy="17856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1.</a:t>
            </a:r>
            <a:r>
              <a:rPr b="0" i="0" lang="en-GB" sz="1100" u="none" cap="none" strike="noStrike">
                <a:solidFill>
                  <a:schemeClr val="dk1"/>
                </a:solidFill>
                <a:latin typeface="Calibri"/>
                <a:ea typeface="Calibri"/>
                <a:cs typeface="Calibri"/>
                <a:sym typeface="Calibri"/>
              </a:rPr>
              <a:t> After WW2, it was agreed at </a:t>
            </a:r>
            <a:r>
              <a:rPr b="1" i="0" lang="en-GB" sz="1100" u="none" cap="none" strike="noStrike">
                <a:solidFill>
                  <a:schemeClr val="dk1"/>
                </a:solidFill>
                <a:latin typeface="Calibri"/>
                <a:ea typeface="Calibri"/>
                <a:cs typeface="Calibri"/>
                <a:sym typeface="Calibri"/>
              </a:rPr>
              <a:t>Potsdam</a:t>
            </a:r>
            <a:r>
              <a:rPr b="0" i="0" lang="en-GB" sz="1100" u="none" cap="none" strike="noStrike">
                <a:solidFill>
                  <a:schemeClr val="dk1"/>
                </a:solidFill>
                <a:latin typeface="Calibri"/>
                <a:ea typeface="Calibri"/>
                <a:cs typeface="Calibri"/>
                <a:sym typeface="Calibri"/>
              </a:rPr>
              <a:t> by the Grand Alliance that </a:t>
            </a:r>
            <a:r>
              <a:rPr b="1" i="0" lang="en-GB" sz="1100" u="none" cap="none" strike="noStrike">
                <a:solidFill>
                  <a:schemeClr val="dk1"/>
                </a:solidFill>
                <a:latin typeface="Calibri"/>
                <a:ea typeface="Calibri"/>
                <a:cs typeface="Calibri"/>
                <a:sym typeface="Calibri"/>
              </a:rPr>
              <a:t>Germany</a:t>
            </a:r>
            <a:r>
              <a:rPr b="0" i="0" lang="en-GB" sz="1100" u="none" cap="none" strike="noStrike">
                <a:solidFill>
                  <a:schemeClr val="dk1"/>
                </a:solidFill>
                <a:latin typeface="Calibri"/>
                <a:ea typeface="Calibri"/>
                <a:cs typeface="Calibri"/>
                <a:sym typeface="Calibri"/>
              </a:rPr>
              <a:t> and its capital </a:t>
            </a:r>
            <a:r>
              <a:rPr b="1" i="0" lang="en-GB" sz="1100" u="none" cap="none" strike="noStrike">
                <a:solidFill>
                  <a:schemeClr val="dk1"/>
                </a:solidFill>
                <a:latin typeface="Calibri"/>
                <a:ea typeface="Calibri"/>
                <a:cs typeface="Calibri"/>
                <a:sym typeface="Calibri"/>
              </a:rPr>
              <a:t>Berlin</a:t>
            </a:r>
            <a:r>
              <a:rPr b="0" i="0" lang="en-GB" sz="1100" u="none" cap="none" strike="noStrike">
                <a:solidFill>
                  <a:schemeClr val="dk1"/>
                </a:solidFill>
                <a:latin typeface="Calibri"/>
                <a:ea typeface="Calibri"/>
                <a:cs typeface="Calibri"/>
                <a:sym typeface="Calibri"/>
              </a:rPr>
              <a:t>, would be split into </a:t>
            </a:r>
            <a:r>
              <a:rPr b="1" i="0" lang="en-GB" sz="1100" u="none" cap="none" strike="noStrike">
                <a:solidFill>
                  <a:schemeClr val="dk1"/>
                </a:solidFill>
                <a:latin typeface="Calibri"/>
                <a:ea typeface="Calibri"/>
                <a:cs typeface="Calibri"/>
                <a:sym typeface="Calibri"/>
              </a:rPr>
              <a:t>4 zones</a:t>
            </a:r>
            <a:r>
              <a:rPr b="0" i="0" lang="en-GB" sz="1100" u="none" cap="none" strike="noStrike">
                <a:solidFill>
                  <a:schemeClr val="dk1"/>
                </a:solidFill>
                <a:latin typeface="Calibri"/>
                <a:ea typeface="Calibri"/>
                <a:cs typeface="Calibri"/>
                <a:sym typeface="Calibri"/>
              </a:rPr>
              <a:t>. The Soviet Union would run the eastern sector and Britain, France and the USA would run the other three.  The main issue about this agreement was that </a:t>
            </a:r>
            <a:r>
              <a:rPr b="1" i="0" lang="en-GB" sz="1100" u="none" cap="none" strike="noStrike">
                <a:solidFill>
                  <a:schemeClr val="dk1"/>
                </a:solidFill>
                <a:latin typeface="Calibri"/>
                <a:ea typeface="Calibri"/>
                <a:cs typeface="Calibri"/>
                <a:sym typeface="Calibri"/>
              </a:rPr>
              <a:t>Berlin</a:t>
            </a:r>
            <a:r>
              <a:rPr b="0" i="0" lang="en-GB" sz="1100" u="none" cap="none" strike="noStrike">
                <a:solidFill>
                  <a:schemeClr val="dk1"/>
                </a:solidFill>
                <a:latin typeface="Calibri"/>
                <a:ea typeface="Calibri"/>
                <a:cs typeface="Calibri"/>
                <a:sym typeface="Calibri"/>
              </a:rPr>
              <a:t>, the country’s capital was located </a:t>
            </a:r>
            <a:r>
              <a:rPr b="1" i="0" lang="en-GB" sz="1100" u="none" cap="none" strike="noStrike">
                <a:solidFill>
                  <a:schemeClr val="dk1"/>
                </a:solidFill>
                <a:latin typeface="Calibri"/>
                <a:ea typeface="Calibri"/>
                <a:cs typeface="Calibri"/>
                <a:sym typeface="Calibri"/>
              </a:rPr>
              <a:t>deep inside Soviet</a:t>
            </a:r>
            <a:r>
              <a:rPr b="0" i="0" lang="en-GB" sz="1100" u="none" cap="none" strike="noStrike">
                <a:solidFill>
                  <a:schemeClr val="dk1"/>
                </a:solidFill>
                <a:latin typeface="Calibri"/>
                <a:ea typeface="Calibri"/>
                <a:cs typeface="Calibri"/>
                <a:sym typeface="Calibri"/>
              </a:rPr>
              <a:t> run Germany. This meant the 3 ‘western zones’ in Berlin were ‘</a:t>
            </a:r>
            <a:r>
              <a:rPr b="1" i="0" lang="en-GB" sz="1100" u="none" cap="none" strike="noStrike">
                <a:solidFill>
                  <a:schemeClr val="dk1"/>
                </a:solidFill>
                <a:latin typeface="Calibri"/>
                <a:ea typeface="Calibri"/>
                <a:cs typeface="Calibri"/>
                <a:sym typeface="Calibri"/>
              </a:rPr>
              <a:t>trapped</a:t>
            </a:r>
            <a:r>
              <a:rPr b="0" i="0" lang="en-GB" sz="1100" u="none" cap="none" strike="noStrike">
                <a:solidFill>
                  <a:schemeClr val="dk1"/>
                </a:solidFill>
                <a:latin typeface="Calibri"/>
                <a:ea typeface="Calibri"/>
                <a:cs typeface="Calibri"/>
                <a:sym typeface="Calibri"/>
              </a:rPr>
              <a:t>’ deep in Soviet controlled territory.</a:t>
            </a:r>
            <a:endParaRPr b="0" i="0" sz="1400" u="none" cap="none" strike="noStrike">
              <a:solidFill>
                <a:srgbClr val="000000"/>
              </a:solidFill>
              <a:latin typeface="Arial"/>
              <a:ea typeface="Arial"/>
              <a:cs typeface="Arial"/>
              <a:sym typeface="Arial"/>
            </a:endParaRPr>
          </a:p>
        </p:txBody>
      </p:sp>
      <p:sp>
        <p:nvSpPr>
          <p:cNvPr id="209" name="Google Shape;209;p7"/>
          <p:cNvSpPr txBox="1"/>
          <p:nvPr/>
        </p:nvSpPr>
        <p:spPr>
          <a:xfrm>
            <a:off x="3229946" y="1677162"/>
            <a:ext cx="1619400" cy="21240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2. Military checkpoints </a:t>
            </a:r>
            <a:r>
              <a:rPr b="0" i="0" lang="en-GB" sz="1100" u="none" cap="none" strike="noStrike">
                <a:solidFill>
                  <a:schemeClr val="dk1"/>
                </a:solidFill>
                <a:latin typeface="Calibri"/>
                <a:ea typeface="Calibri"/>
                <a:cs typeface="Calibri"/>
                <a:sym typeface="Calibri"/>
              </a:rPr>
              <a:t>were placed in each zone to control the </a:t>
            </a:r>
            <a:r>
              <a:rPr b="1" i="0" lang="en-GB" sz="1100" u="none" cap="none" strike="noStrike">
                <a:solidFill>
                  <a:schemeClr val="dk1"/>
                </a:solidFill>
                <a:latin typeface="Calibri"/>
                <a:ea typeface="Calibri"/>
                <a:cs typeface="Calibri"/>
                <a:sym typeface="Calibri"/>
              </a:rPr>
              <a:t>movement </a:t>
            </a:r>
            <a:r>
              <a:rPr b="0" i="0" lang="en-GB" sz="1100" u="none" cap="none" strike="noStrike">
                <a:solidFill>
                  <a:schemeClr val="dk1"/>
                </a:solidFill>
                <a:latin typeface="Calibri"/>
                <a:ea typeface="Calibri"/>
                <a:cs typeface="Calibri"/>
                <a:sym typeface="Calibri"/>
              </a:rPr>
              <a:t>between the ‘western’ zones and the Soviet ‘eastern’ zones. There was also an informal agreement to allow the transportation of supplies such as food and fuel into the west of Berlin. </a:t>
            </a:r>
            <a:endParaRPr b="0" i="0" sz="1400" u="none" cap="none" strike="noStrike">
              <a:solidFill>
                <a:srgbClr val="000000"/>
              </a:solidFill>
              <a:latin typeface="Arial"/>
              <a:ea typeface="Arial"/>
              <a:cs typeface="Arial"/>
              <a:sym typeface="Arial"/>
            </a:endParaRPr>
          </a:p>
        </p:txBody>
      </p:sp>
      <p:sp>
        <p:nvSpPr>
          <p:cNvPr id="210" name="Google Shape;210;p7"/>
          <p:cNvSpPr txBox="1"/>
          <p:nvPr/>
        </p:nvSpPr>
        <p:spPr>
          <a:xfrm>
            <a:off x="5045755" y="1677162"/>
            <a:ext cx="2358900" cy="2124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3.</a:t>
            </a:r>
            <a:r>
              <a:rPr b="0" i="0" lang="en-GB" sz="1100" u="none" cap="none" strike="noStrike">
                <a:solidFill>
                  <a:schemeClr val="dk1"/>
                </a:solidFill>
                <a:latin typeface="Calibri"/>
                <a:ea typeface="Calibri"/>
                <a:cs typeface="Calibri"/>
                <a:sym typeface="Calibri"/>
              </a:rPr>
              <a:t> There were constant disagreements about Berlin and By </a:t>
            </a:r>
            <a:r>
              <a:rPr b="1" i="0" lang="en-GB" sz="1100" u="none" cap="none" strike="noStrike">
                <a:solidFill>
                  <a:schemeClr val="dk1"/>
                </a:solidFill>
                <a:latin typeface="Calibri"/>
                <a:ea typeface="Calibri"/>
                <a:cs typeface="Calibri"/>
                <a:sym typeface="Calibri"/>
              </a:rPr>
              <a:t>March 1948</a:t>
            </a:r>
            <a:r>
              <a:rPr b="0" i="0" lang="en-GB" sz="1100" u="none" cap="none" strike="noStrike">
                <a:solidFill>
                  <a:schemeClr val="dk1"/>
                </a:solidFill>
                <a:latin typeface="Calibri"/>
                <a:ea typeface="Calibri"/>
                <a:cs typeface="Calibri"/>
                <a:sym typeface="Calibri"/>
              </a:rPr>
              <a:t>, Britain, France and America decided to take two actions: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A)</a:t>
            </a:r>
            <a:r>
              <a:rPr b="0" i="0" lang="en-GB" sz="1100" u="none" cap="none" strike="noStrike">
                <a:solidFill>
                  <a:schemeClr val="dk1"/>
                </a:solidFill>
                <a:latin typeface="Calibri"/>
                <a:ea typeface="Calibri"/>
                <a:cs typeface="Calibri"/>
                <a:sym typeface="Calibri"/>
              </a:rPr>
              <a:t> </a:t>
            </a:r>
            <a:r>
              <a:rPr b="1" i="0" lang="en-GB" sz="1100" u="none" cap="none" strike="noStrike">
                <a:solidFill>
                  <a:schemeClr val="dk1"/>
                </a:solidFill>
                <a:latin typeface="Calibri"/>
                <a:ea typeface="Calibri"/>
                <a:cs typeface="Calibri"/>
                <a:sym typeface="Calibri"/>
              </a:rPr>
              <a:t>Unite</a:t>
            </a:r>
            <a:r>
              <a:rPr b="0" i="0" lang="en-GB" sz="1100" u="none" cap="none" strike="noStrike">
                <a:solidFill>
                  <a:schemeClr val="dk1"/>
                </a:solidFill>
                <a:latin typeface="Calibri"/>
                <a:ea typeface="Calibri"/>
                <a:cs typeface="Calibri"/>
                <a:sym typeface="Calibri"/>
              </a:rPr>
              <a:t> </a:t>
            </a:r>
            <a:r>
              <a:rPr b="1" i="0" lang="en-GB" sz="1100" u="none" cap="none" strike="noStrike">
                <a:solidFill>
                  <a:schemeClr val="dk1"/>
                </a:solidFill>
                <a:latin typeface="Calibri"/>
                <a:ea typeface="Calibri"/>
                <a:cs typeface="Calibri"/>
                <a:sym typeface="Calibri"/>
              </a:rPr>
              <a:t>their zones </a:t>
            </a:r>
            <a:r>
              <a:rPr b="0" i="0" lang="en-GB" sz="1100" u="none" cap="none" strike="noStrike">
                <a:solidFill>
                  <a:schemeClr val="dk1"/>
                </a:solidFill>
                <a:latin typeface="Calibri"/>
                <a:ea typeface="Calibri"/>
                <a:cs typeface="Calibri"/>
                <a:sym typeface="Calibri"/>
              </a:rPr>
              <a:t>in Germany into one.  This united, ‘western’ zone would be called ‘</a:t>
            </a:r>
            <a:r>
              <a:rPr b="1" i="0" lang="en-GB" sz="1100" u="none" cap="none" strike="noStrike">
                <a:solidFill>
                  <a:schemeClr val="dk1"/>
                </a:solidFill>
                <a:latin typeface="Calibri"/>
                <a:ea typeface="Calibri"/>
                <a:cs typeface="Calibri"/>
                <a:sym typeface="Calibri"/>
              </a:rPr>
              <a:t>TRIZONIA</a:t>
            </a:r>
            <a:r>
              <a:rPr b="0" i="0" lang="en-GB" sz="11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B)</a:t>
            </a:r>
            <a:r>
              <a:rPr b="0" i="0" lang="en-GB" sz="1100" u="none" cap="none" strike="noStrike">
                <a:solidFill>
                  <a:schemeClr val="dk1"/>
                </a:solidFill>
                <a:latin typeface="Calibri"/>
                <a:ea typeface="Calibri"/>
                <a:cs typeface="Calibri"/>
                <a:sym typeface="Calibri"/>
              </a:rPr>
              <a:t> </a:t>
            </a:r>
            <a:r>
              <a:rPr b="1" i="0" lang="en-GB" sz="1100" u="none" cap="none" strike="noStrike">
                <a:solidFill>
                  <a:schemeClr val="dk1"/>
                </a:solidFill>
                <a:latin typeface="Calibri"/>
                <a:ea typeface="Calibri"/>
                <a:cs typeface="Calibri"/>
                <a:sym typeface="Calibri"/>
              </a:rPr>
              <a:t>Create a</a:t>
            </a:r>
            <a:r>
              <a:rPr b="0" i="0" lang="en-GB" sz="1100" u="none" cap="none" strike="noStrike">
                <a:solidFill>
                  <a:schemeClr val="dk1"/>
                </a:solidFill>
                <a:latin typeface="Calibri"/>
                <a:ea typeface="Calibri"/>
                <a:cs typeface="Calibri"/>
                <a:sym typeface="Calibri"/>
              </a:rPr>
              <a:t> </a:t>
            </a:r>
            <a:r>
              <a:rPr b="1" i="0" lang="en-GB" sz="1100" u="none" cap="none" strike="noStrike">
                <a:solidFill>
                  <a:schemeClr val="dk1"/>
                </a:solidFill>
                <a:latin typeface="Calibri"/>
                <a:ea typeface="Calibri"/>
                <a:cs typeface="Calibri"/>
                <a:sym typeface="Calibri"/>
              </a:rPr>
              <a:t>new currency </a:t>
            </a:r>
            <a:r>
              <a:rPr b="0" i="0" lang="en-GB" sz="1100" u="none" cap="none" strike="noStrike">
                <a:solidFill>
                  <a:schemeClr val="dk1"/>
                </a:solidFill>
                <a:latin typeface="Calibri"/>
                <a:ea typeface="Calibri"/>
                <a:cs typeface="Calibri"/>
                <a:sym typeface="Calibri"/>
              </a:rPr>
              <a:t>(money) for Trizonia called the </a:t>
            </a:r>
            <a:r>
              <a:rPr b="1" i="0" lang="en-GB" sz="1100" u="none" cap="none" strike="noStrike">
                <a:solidFill>
                  <a:schemeClr val="dk1"/>
                </a:solidFill>
                <a:latin typeface="Calibri"/>
                <a:ea typeface="Calibri"/>
                <a:cs typeface="Calibri"/>
                <a:sym typeface="Calibri"/>
              </a:rPr>
              <a:t>DEUTSCHMARK</a:t>
            </a:r>
            <a:r>
              <a:rPr b="0" i="0" lang="en-GB" sz="1100" u="none" cap="none" strike="noStrike">
                <a:solidFill>
                  <a:schemeClr val="dk1"/>
                </a:solidFill>
                <a:latin typeface="Calibri"/>
                <a:ea typeface="Calibri"/>
                <a:cs typeface="Calibri"/>
                <a:sym typeface="Calibri"/>
              </a:rPr>
              <a:t>. This meant any trade and business in the western, capitalist zones would be easier with the same currency.</a:t>
            </a:r>
            <a:endParaRPr b="0" i="0" sz="1400" u="none" cap="none" strike="noStrike">
              <a:solidFill>
                <a:srgbClr val="000000"/>
              </a:solidFill>
              <a:latin typeface="Arial"/>
              <a:ea typeface="Arial"/>
              <a:cs typeface="Arial"/>
              <a:sym typeface="Arial"/>
            </a:endParaRPr>
          </a:p>
        </p:txBody>
      </p:sp>
      <p:sp>
        <p:nvSpPr>
          <p:cNvPr id="211" name="Google Shape;211;p7"/>
          <p:cNvSpPr txBox="1"/>
          <p:nvPr/>
        </p:nvSpPr>
        <p:spPr>
          <a:xfrm>
            <a:off x="7601132" y="1677162"/>
            <a:ext cx="1202700" cy="2124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4.</a:t>
            </a:r>
            <a:r>
              <a:rPr b="0" i="0" lang="en-GB" sz="1100" u="none" cap="none" strike="noStrike">
                <a:solidFill>
                  <a:schemeClr val="dk1"/>
                </a:solidFill>
                <a:latin typeface="Calibri"/>
                <a:ea typeface="Calibri"/>
                <a:cs typeface="Calibri"/>
                <a:sym typeface="Calibri"/>
              </a:rPr>
              <a:t> The result of the creation of </a:t>
            </a:r>
            <a:r>
              <a:rPr b="1" i="0" lang="en-GB" sz="1100" u="none" cap="none" strike="noStrike">
                <a:solidFill>
                  <a:schemeClr val="dk1"/>
                </a:solidFill>
                <a:latin typeface="Calibri"/>
                <a:ea typeface="Calibri"/>
                <a:cs typeface="Calibri"/>
                <a:sym typeface="Calibri"/>
              </a:rPr>
              <a:t>Trizonia</a:t>
            </a:r>
            <a:r>
              <a:rPr b="0" i="0" lang="en-GB" sz="1100" u="none" cap="none" strike="noStrike">
                <a:solidFill>
                  <a:schemeClr val="dk1"/>
                </a:solidFill>
                <a:latin typeface="Calibri"/>
                <a:ea typeface="Calibri"/>
                <a:cs typeface="Calibri"/>
                <a:sym typeface="Calibri"/>
              </a:rPr>
              <a:t> and the </a:t>
            </a:r>
            <a:r>
              <a:rPr b="1" i="0" lang="en-GB" sz="1100" u="none" cap="none" strike="noStrike">
                <a:solidFill>
                  <a:schemeClr val="dk1"/>
                </a:solidFill>
                <a:latin typeface="Calibri"/>
                <a:ea typeface="Calibri"/>
                <a:cs typeface="Calibri"/>
                <a:sym typeface="Calibri"/>
              </a:rPr>
              <a:t>Deutschmark</a:t>
            </a:r>
            <a:r>
              <a:rPr b="0" i="0" lang="en-GB" sz="1100" u="none" cap="none" strike="noStrike">
                <a:solidFill>
                  <a:schemeClr val="dk1"/>
                </a:solidFill>
                <a:latin typeface="Calibri"/>
                <a:ea typeface="Calibri"/>
                <a:cs typeface="Calibri"/>
                <a:sym typeface="Calibri"/>
              </a:rPr>
              <a:t>, was that the </a:t>
            </a:r>
            <a:r>
              <a:rPr b="1" i="0" lang="en-GB" sz="1100" u="none" cap="none" strike="noStrike">
                <a:solidFill>
                  <a:schemeClr val="dk1"/>
                </a:solidFill>
                <a:latin typeface="Calibri"/>
                <a:ea typeface="Calibri"/>
                <a:cs typeface="Calibri"/>
                <a:sym typeface="Calibri"/>
              </a:rPr>
              <a:t>divide</a:t>
            </a:r>
            <a:r>
              <a:rPr b="0" i="0" lang="en-GB" sz="1100" u="none" cap="none" strike="noStrike">
                <a:solidFill>
                  <a:schemeClr val="dk1"/>
                </a:solidFill>
                <a:latin typeface="Calibri"/>
                <a:ea typeface="Calibri"/>
                <a:cs typeface="Calibri"/>
                <a:sym typeface="Calibri"/>
              </a:rPr>
              <a:t>/</a:t>
            </a:r>
            <a:r>
              <a:rPr b="1" i="0" lang="en-GB" sz="1100" u="none" cap="none" strike="noStrike">
                <a:solidFill>
                  <a:schemeClr val="dk1"/>
                </a:solidFill>
                <a:latin typeface="Calibri"/>
                <a:ea typeface="Calibri"/>
                <a:cs typeface="Calibri"/>
                <a:sym typeface="Calibri"/>
              </a:rPr>
              <a:t>difference</a:t>
            </a:r>
            <a:r>
              <a:rPr b="0" i="0" lang="en-GB" sz="1100" u="none" cap="none" strike="noStrike">
                <a:solidFill>
                  <a:schemeClr val="dk1"/>
                </a:solidFill>
                <a:latin typeface="Calibri"/>
                <a:ea typeface="Calibri"/>
                <a:cs typeface="Calibri"/>
                <a:sym typeface="Calibri"/>
              </a:rPr>
              <a:t> between </a:t>
            </a:r>
            <a:r>
              <a:rPr b="1" i="0" lang="en-GB" sz="1100" u="none" cap="none" strike="noStrike">
                <a:solidFill>
                  <a:schemeClr val="dk1"/>
                </a:solidFill>
                <a:latin typeface="Calibri"/>
                <a:ea typeface="Calibri"/>
                <a:cs typeface="Calibri"/>
                <a:sym typeface="Calibri"/>
              </a:rPr>
              <a:t>capitalism</a:t>
            </a:r>
            <a:r>
              <a:rPr b="0" i="0" lang="en-GB" sz="1100" u="none" cap="none" strike="noStrike">
                <a:solidFill>
                  <a:schemeClr val="dk1"/>
                </a:solidFill>
                <a:latin typeface="Calibri"/>
                <a:ea typeface="Calibri"/>
                <a:cs typeface="Calibri"/>
                <a:sym typeface="Calibri"/>
              </a:rPr>
              <a:t> in the west and </a:t>
            </a:r>
            <a:r>
              <a:rPr b="1" i="0" lang="en-GB" sz="1100" u="none" cap="none" strike="noStrike">
                <a:solidFill>
                  <a:schemeClr val="dk1"/>
                </a:solidFill>
                <a:latin typeface="Calibri"/>
                <a:ea typeface="Calibri"/>
                <a:cs typeface="Calibri"/>
                <a:sym typeface="Calibri"/>
              </a:rPr>
              <a:t>communism</a:t>
            </a:r>
            <a:r>
              <a:rPr b="0" i="0" lang="en-GB" sz="1100" u="none" cap="none" strike="noStrike">
                <a:solidFill>
                  <a:schemeClr val="dk1"/>
                </a:solidFill>
                <a:latin typeface="Calibri"/>
                <a:ea typeface="Calibri"/>
                <a:cs typeface="Calibri"/>
                <a:sym typeface="Calibri"/>
              </a:rPr>
              <a:t> in the east was even more clear.</a:t>
            </a:r>
            <a:endParaRPr b="0" i="0" sz="1400" u="none" cap="none" strike="noStrike">
              <a:solidFill>
                <a:srgbClr val="000000"/>
              </a:solidFill>
              <a:latin typeface="Arial"/>
              <a:ea typeface="Arial"/>
              <a:cs typeface="Arial"/>
              <a:sym typeface="Arial"/>
            </a:endParaRPr>
          </a:p>
        </p:txBody>
      </p:sp>
      <p:sp>
        <p:nvSpPr>
          <p:cNvPr id="212" name="Google Shape;212;p7"/>
          <p:cNvSpPr txBox="1"/>
          <p:nvPr/>
        </p:nvSpPr>
        <p:spPr>
          <a:xfrm>
            <a:off x="9000278" y="1677162"/>
            <a:ext cx="1377000" cy="2124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5.</a:t>
            </a:r>
            <a:r>
              <a:rPr b="0" i="0" lang="en-GB" sz="1100" u="none" cap="none" strike="noStrike">
                <a:solidFill>
                  <a:schemeClr val="dk1"/>
                </a:solidFill>
                <a:latin typeface="Calibri"/>
                <a:ea typeface="Calibri"/>
                <a:cs typeface="Calibri"/>
                <a:sym typeface="Calibri"/>
              </a:rPr>
              <a:t> </a:t>
            </a:r>
            <a:r>
              <a:rPr b="1" i="0" lang="en-GB" sz="1100" u="none" cap="none" strike="noStrike">
                <a:solidFill>
                  <a:schemeClr val="dk1"/>
                </a:solidFill>
                <a:latin typeface="Calibri"/>
                <a:ea typeface="Calibri"/>
                <a:cs typeface="Calibri"/>
                <a:sym typeface="Calibri"/>
              </a:rPr>
              <a:t>Joseph Stalin was also angry</a:t>
            </a:r>
            <a:r>
              <a:rPr b="0" i="0" lang="en-GB" sz="1100" u="none" cap="none" strike="noStrike">
                <a:solidFill>
                  <a:schemeClr val="dk1"/>
                </a:solidFill>
                <a:latin typeface="Calibri"/>
                <a:ea typeface="Calibri"/>
                <a:cs typeface="Calibri"/>
                <a:sym typeface="Calibri"/>
              </a:rPr>
              <a:t>.  He believed he had not been spoken to about the changes, that Britain, France and America were </a:t>
            </a:r>
            <a:r>
              <a:rPr b="1" i="0" lang="en-GB" sz="1100" u="none" cap="none" strike="noStrike">
                <a:solidFill>
                  <a:schemeClr val="dk1"/>
                </a:solidFill>
                <a:latin typeface="Calibri"/>
                <a:ea typeface="Calibri"/>
                <a:cs typeface="Calibri"/>
                <a:sym typeface="Calibri"/>
              </a:rPr>
              <a:t>uniting against him</a:t>
            </a:r>
            <a:r>
              <a:rPr b="0" i="0" lang="en-GB" sz="1100" u="none" cap="none" strike="noStrike">
                <a:solidFill>
                  <a:schemeClr val="dk1"/>
                </a:solidFill>
                <a:latin typeface="Calibri"/>
                <a:ea typeface="Calibri"/>
                <a:cs typeface="Calibri"/>
                <a:sym typeface="Calibri"/>
              </a:rPr>
              <a:t> to show their strength and it went against what was agreed at </a:t>
            </a:r>
            <a:r>
              <a:rPr b="1" i="0" lang="en-GB" sz="1100" u="none" cap="none" strike="noStrike">
                <a:solidFill>
                  <a:schemeClr val="dk1"/>
                </a:solidFill>
                <a:latin typeface="Calibri"/>
                <a:ea typeface="Calibri"/>
                <a:cs typeface="Calibri"/>
                <a:sym typeface="Calibri"/>
              </a:rPr>
              <a:t>Potsdam</a:t>
            </a:r>
            <a:r>
              <a:rPr b="0" i="0" lang="en-GB" sz="11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213" name="Google Shape;213;p7"/>
          <p:cNvSpPr txBox="1"/>
          <p:nvPr/>
        </p:nvSpPr>
        <p:spPr>
          <a:xfrm>
            <a:off x="10573676" y="1677162"/>
            <a:ext cx="1512600" cy="2124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6.</a:t>
            </a:r>
            <a:r>
              <a:rPr b="0" i="0" lang="en-GB" sz="1100" u="none" cap="none" strike="noStrike">
                <a:solidFill>
                  <a:schemeClr val="dk1"/>
                </a:solidFill>
                <a:latin typeface="Calibri"/>
                <a:ea typeface="Calibri"/>
                <a:cs typeface="Calibri"/>
                <a:sym typeface="Calibri"/>
              </a:rPr>
              <a:t> </a:t>
            </a:r>
            <a:r>
              <a:rPr b="1" i="0" lang="en-GB" sz="1100" u="none" cap="none" strike="noStrike">
                <a:solidFill>
                  <a:schemeClr val="dk1"/>
                </a:solidFill>
                <a:latin typeface="Calibri"/>
                <a:ea typeface="Calibri"/>
                <a:cs typeface="Calibri"/>
                <a:sym typeface="Calibri"/>
              </a:rPr>
              <a:t>Stalin therefore responded by using his troops to block the routes used by Britain, America and France to take supplies to West Berlin</a:t>
            </a:r>
            <a:r>
              <a:rPr b="0" i="0" lang="en-GB" sz="1100" u="none" cap="none" strike="noStrike">
                <a:solidFill>
                  <a:schemeClr val="dk1"/>
                </a:solidFill>
                <a:latin typeface="Calibri"/>
                <a:ea typeface="Calibri"/>
                <a:cs typeface="Calibri"/>
                <a:sym typeface="Calibri"/>
              </a:rPr>
              <a:t>.  This was known as the Berlin Blockade.  It began in </a:t>
            </a:r>
            <a:r>
              <a:rPr b="1" i="0" lang="en-GB" sz="1100" u="none" cap="none" strike="noStrike">
                <a:solidFill>
                  <a:schemeClr val="dk1"/>
                </a:solidFill>
                <a:latin typeface="Calibri"/>
                <a:ea typeface="Calibri"/>
                <a:cs typeface="Calibri"/>
                <a:sym typeface="Calibri"/>
              </a:rPr>
              <a:t>June 1948</a:t>
            </a:r>
            <a:r>
              <a:rPr b="0" i="0" lang="en-GB" sz="1100" u="none" cap="none" strike="noStrike">
                <a:solidFill>
                  <a:schemeClr val="dk1"/>
                </a:solidFill>
                <a:latin typeface="Calibri"/>
                <a:ea typeface="Calibri"/>
                <a:cs typeface="Calibri"/>
                <a:sym typeface="Calibri"/>
              </a:rPr>
              <a:t>.  West Berlin was essentially cut off.</a:t>
            </a:r>
            <a:endParaRPr b="0" i="0" sz="1400" u="none" cap="none" strike="noStrike">
              <a:solidFill>
                <a:srgbClr val="000000"/>
              </a:solidFill>
              <a:latin typeface="Arial"/>
              <a:ea typeface="Arial"/>
              <a:cs typeface="Arial"/>
              <a:sym typeface="Arial"/>
            </a:endParaRPr>
          </a:p>
        </p:txBody>
      </p:sp>
      <p:sp>
        <p:nvSpPr>
          <p:cNvPr id="214" name="Google Shape;214;p7"/>
          <p:cNvSpPr txBox="1"/>
          <p:nvPr/>
        </p:nvSpPr>
        <p:spPr>
          <a:xfrm>
            <a:off x="9905675" y="3966874"/>
            <a:ext cx="2183700" cy="28014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7.</a:t>
            </a:r>
            <a:r>
              <a:rPr b="0" i="0" lang="en-GB" sz="1100" u="none" cap="none" strike="noStrike">
                <a:solidFill>
                  <a:schemeClr val="dk1"/>
                </a:solidFill>
                <a:latin typeface="Calibri"/>
                <a:ea typeface="Calibri"/>
                <a:cs typeface="Calibri"/>
                <a:sym typeface="Calibri"/>
              </a:rPr>
              <a:t> </a:t>
            </a:r>
            <a:r>
              <a:rPr b="1" i="0" lang="en-GB" sz="1100" u="none" cap="none" strike="noStrike">
                <a:solidFill>
                  <a:schemeClr val="dk1"/>
                </a:solidFill>
                <a:latin typeface="Calibri"/>
                <a:ea typeface="Calibri"/>
                <a:cs typeface="Calibri"/>
                <a:sym typeface="Calibri"/>
              </a:rPr>
              <a:t>Stalin’s reasons for the Berlin Blockade in June 1948 were: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He needed a quick way to </a:t>
            </a:r>
            <a:r>
              <a:rPr b="1" i="0" lang="en-GB" sz="1100" u="none" cap="none" strike="noStrike">
                <a:solidFill>
                  <a:schemeClr val="dk1"/>
                </a:solidFill>
                <a:latin typeface="Calibri"/>
                <a:ea typeface="Calibri"/>
                <a:cs typeface="Calibri"/>
                <a:sym typeface="Calibri"/>
              </a:rPr>
              <a:t>respond</a:t>
            </a:r>
            <a:r>
              <a:rPr b="0" i="0" lang="en-GB" sz="1100" u="none" cap="none" strike="noStrike">
                <a:solidFill>
                  <a:schemeClr val="dk1"/>
                </a:solidFill>
                <a:latin typeface="Calibri"/>
                <a:ea typeface="Calibri"/>
                <a:cs typeface="Calibri"/>
                <a:sym typeface="Calibri"/>
              </a:rPr>
              <a:t> to the creation of Trizonia and the Deutschmark to show his anger.</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He believed that is people in West Berlin started to </a:t>
            </a:r>
            <a:r>
              <a:rPr b="1" i="0" lang="en-GB" sz="1100" u="none" cap="none" strike="noStrike">
                <a:solidFill>
                  <a:schemeClr val="dk1"/>
                </a:solidFill>
                <a:latin typeface="Calibri"/>
                <a:ea typeface="Calibri"/>
                <a:cs typeface="Calibri"/>
                <a:sym typeface="Calibri"/>
              </a:rPr>
              <a:t>starve</a:t>
            </a:r>
            <a:r>
              <a:rPr b="0" i="0" lang="en-GB" sz="1100" u="none" cap="none" strike="noStrike">
                <a:solidFill>
                  <a:schemeClr val="dk1"/>
                </a:solidFill>
                <a:latin typeface="Calibri"/>
                <a:ea typeface="Calibri"/>
                <a:cs typeface="Calibri"/>
                <a:sym typeface="Calibri"/>
              </a:rPr>
              <a:t>, the ‘western’ powers would give in and allow Stalin to control all of Berlin – essentially </a:t>
            </a:r>
            <a:r>
              <a:rPr b="1" i="0" lang="en-GB" sz="1100" u="none" cap="none" strike="noStrike">
                <a:solidFill>
                  <a:schemeClr val="dk1"/>
                </a:solidFill>
                <a:latin typeface="Calibri"/>
                <a:ea typeface="Calibri"/>
                <a:cs typeface="Calibri"/>
                <a:sym typeface="Calibri"/>
              </a:rPr>
              <a:t>pass control </a:t>
            </a:r>
            <a:r>
              <a:rPr b="0" i="0" lang="en-GB" sz="1100" u="none" cap="none" strike="noStrike">
                <a:solidFill>
                  <a:schemeClr val="dk1"/>
                </a:solidFill>
                <a:latin typeface="Calibri"/>
                <a:ea typeface="Calibri"/>
                <a:cs typeface="Calibri"/>
                <a:sym typeface="Calibri"/>
              </a:rPr>
              <a:t>of the capital city to the Soviet Union.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It was a clear message to the ‘west’ that Stalin wanted to show </a:t>
            </a:r>
            <a:r>
              <a:rPr b="1" i="0" lang="en-GB" sz="1100" u="none" cap="none" strike="noStrike">
                <a:solidFill>
                  <a:schemeClr val="dk1"/>
                </a:solidFill>
                <a:latin typeface="Calibri"/>
                <a:ea typeface="Calibri"/>
                <a:cs typeface="Calibri"/>
                <a:sym typeface="Calibri"/>
              </a:rPr>
              <a:t>his strength</a:t>
            </a:r>
            <a:r>
              <a:rPr b="0" i="0" lang="en-GB" sz="11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215" name="Google Shape;215;p7"/>
          <p:cNvSpPr txBox="1"/>
          <p:nvPr/>
        </p:nvSpPr>
        <p:spPr>
          <a:xfrm>
            <a:off x="7990261" y="3966874"/>
            <a:ext cx="1845900" cy="28014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8.</a:t>
            </a:r>
            <a:r>
              <a:rPr b="0" i="0" lang="en-GB" sz="1100" u="none" cap="none" strike="noStrike">
                <a:solidFill>
                  <a:schemeClr val="dk1"/>
                </a:solidFill>
                <a:latin typeface="Calibri"/>
                <a:ea typeface="Calibri"/>
                <a:cs typeface="Calibri"/>
                <a:sym typeface="Calibri"/>
              </a:rPr>
              <a:t> </a:t>
            </a:r>
            <a:r>
              <a:rPr b="1" i="0" lang="en-GB" sz="1100" u="none" cap="none" strike="noStrike">
                <a:solidFill>
                  <a:schemeClr val="dk1"/>
                </a:solidFill>
                <a:latin typeface="Calibri"/>
                <a:ea typeface="Calibri"/>
                <a:cs typeface="Calibri"/>
                <a:sym typeface="Calibri"/>
              </a:rPr>
              <a:t>President Truman </a:t>
            </a:r>
            <a:r>
              <a:rPr b="0" i="0" lang="en-GB" sz="1100" u="none" cap="none" strike="noStrike">
                <a:solidFill>
                  <a:schemeClr val="dk1"/>
                </a:solidFill>
                <a:latin typeface="Calibri"/>
                <a:ea typeface="Calibri"/>
                <a:cs typeface="Calibri"/>
                <a:sym typeface="Calibri"/>
              </a:rPr>
              <a:t>now needed to plan a way to get food, fuel and supplies to the French, British and Americans in western Berlin.  The answer was to </a:t>
            </a:r>
            <a:r>
              <a:rPr b="1" i="0" lang="en-GB" sz="1100" u="none" cap="none" strike="noStrike">
                <a:solidFill>
                  <a:schemeClr val="dk1"/>
                </a:solidFill>
                <a:latin typeface="Calibri"/>
                <a:ea typeface="Calibri"/>
                <a:cs typeface="Calibri"/>
                <a:sym typeface="Calibri"/>
              </a:rPr>
              <a:t>use aircraft</a:t>
            </a:r>
            <a:r>
              <a:rPr b="0" i="0" lang="en-GB" sz="1100" u="none" cap="none" strike="noStrike">
                <a:solidFill>
                  <a:schemeClr val="dk1"/>
                </a:solidFill>
                <a:latin typeface="Calibri"/>
                <a:ea typeface="Calibri"/>
                <a:cs typeface="Calibri"/>
                <a:sym typeface="Calibri"/>
              </a:rPr>
              <a:t>.  This was risky as the Soviets may shoot the aircraft down.  However, they did not.  Between </a:t>
            </a:r>
            <a:r>
              <a:rPr b="1" i="0" lang="en-GB" sz="1100" u="none" cap="none" strike="noStrike">
                <a:solidFill>
                  <a:schemeClr val="dk1"/>
                </a:solidFill>
                <a:latin typeface="Calibri"/>
                <a:ea typeface="Calibri"/>
                <a:cs typeface="Calibri"/>
                <a:sym typeface="Calibri"/>
              </a:rPr>
              <a:t>June 1948 and May 1949</a:t>
            </a:r>
            <a:r>
              <a:rPr b="0" i="0" lang="en-GB" sz="1100" u="none" cap="none" strike="noStrike">
                <a:solidFill>
                  <a:schemeClr val="dk1"/>
                </a:solidFill>
                <a:latin typeface="Calibri"/>
                <a:ea typeface="Calibri"/>
                <a:cs typeface="Calibri"/>
                <a:sym typeface="Calibri"/>
              </a:rPr>
              <a:t>, </a:t>
            </a:r>
            <a:r>
              <a:rPr b="1" i="0" lang="en-GB" sz="1100" u="none" cap="none" strike="noStrike">
                <a:solidFill>
                  <a:schemeClr val="dk1"/>
                </a:solidFill>
                <a:latin typeface="Calibri"/>
                <a:ea typeface="Calibri"/>
                <a:cs typeface="Calibri"/>
                <a:sym typeface="Calibri"/>
              </a:rPr>
              <a:t>1,000 tonnes </a:t>
            </a:r>
            <a:r>
              <a:rPr b="0" i="0" lang="en-GB" sz="1100" u="none" cap="none" strike="noStrike">
                <a:solidFill>
                  <a:schemeClr val="dk1"/>
                </a:solidFill>
                <a:latin typeface="Calibri"/>
                <a:ea typeface="Calibri"/>
                <a:cs typeface="Calibri"/>
                <a:sym typeface="Calibri"/>
              </a:rPr>
              <a:t>of food and supplies were flown in to keep the western Berliners alive. This was known as the </a:t>
            </a:r>
            <a:r>
              <a:rPr b="1" i="0" lang="en-GB" sz="1100" u="none" cap="none" strike="noStrike">
                <a:solidFill>
                  <a:schemeClr val="dk1"/>
                </a:solidFill>
                <a:latin typeface="Calibri"/>
                <a:ea typeface="Calibri"/>
                <a:cs typeface="Calibri"/>
                <a:sym typeface="Calibri"/>
              </a:rPr>
              <a:t>Berlin Airlift</a:t>
            </a:r>
            <a:r>
              <a:rPr b="0" i="0" lang="en-GB" sz="11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216" name="Google Shape;216;p7"/>
          <p:cNvSpPr txBox="1"/>
          <p:nvPr/>
        </p:nvSpPr>
        <p:spPr>
          <a:xfrm>
            <a:off x="6401317" y="3966874"/>
            <a:ext cx="1519500" cy="8004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9.</a:t>
            </a:r>
            <a:r>
              <a:rPr b="0" i="0" lang="en-GB" sz="1100" u="none" cap="none" strike="noStrike">
                <a:solidFill>
                  <a:schemeClr val="dk1"/>
                </a:solidFill>
                <a:latin typeface="Calibri"/>
                <a:ea typeface="Calibri"/>
                <a:cs typeface="Calibri"/>
                <a:sym typeface="Calibri"/>
              </a:rPr>
              <a:t> </a:t>
            </a:r>
            <a:r>
              <a:rPr b="1" i="0" lang="en-GB" sz="1200" u="none" cap="none" strike="noStrike">
                <a:solidFill>
                  <a:schemeClr val="dk1"/>
                </a:solidFill>
                <a:latin typeface="Calibri"/>
                <a:ea typeface="Calibri"/>
                <a:cs typeface="Calibri"/>
                <a:sym typeface="Calibri"/>
              </a:rPr>
              <a:t>The Berlin Airlift was successful</a:t>
            </a:r>
            <a:r>
              <a:rPr b="0" i="0" lang="en-GB" sz="1100" u="none" cap="none" strike="noStrike">
                <a:solidFill>
                  <a:schemeClr val="dk1"/>
                </a:solidFill>
                <a:latin typeface="Calibri"/>
                <a:ea typeface="Calibri"/>
                <a:cs typeface="Calibri"/>
                <a:sym typeface="Calibri"/>
              </a:rPr>
              <a:t>.  Stalin gave in and ordered the blockade to end.  </a:t>
            </a:r>
            <a:endParaRPr b="0" i="0" sz="1400" u="none" cap="none" strike="noStrike">
              <a:solidFill>
                <a:srgbClr val="000000"/>
              </a:solidFill>
              <a:latin typeface="Arial"/>
              <a:ea typeface="Arial"/>
              <a:cs typeface="Arial"/>
              <a:sym typeface="Arial"/>
            </a:endParaRPr>
          </a:p>
        </p:txBody>
      </p:sp>
      <p:sp>
        <p:nvSpPr>
          <p:cNvPr id="217" name="Google Shape;217;p7"/>
          <p:cNvSpPr txBox="1"/>
          <p:nvPr/>
        </p:nvSpPr>
        <p:spPr>
          <a:xfrm>
            <a:off x="105872" y="3966874"/>
            <a:ext cx="6237900" cy="28014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10.</a:t>
            </a:r>
            <a:r>
              <a:rPr b="0" i="0" lang="en-GB" sz="1100" u="none" cap="none" strike="noStrike">
                <a:solidFill>
                  <a:schemeClr val="dk1"/>
                </a:solidFill>
                <a:latin typeface="Calibri"/>
                <a:ea typeface="Calibri"/>
                <a:cs typeface="Calibri"/>
                <a:sym typeface="Calibri"/>
              </a:rPr>
              <a:t> </a:t>
            </a:r>
            <a:r>
              <a:rPr b="1" i="0" lang="en-GB" sz="1100" u="none" cap="none" strike="noStrike">
                <a:solidFill>
                  <a:schemeClr val="dk1"/>
                </a:solidFill>
                <a:latin typeface="Calibri"/>
                <a:ea typeface="Calibri"/>
                <a:cs typeface="Calibri"/>
                <a:sym typeface="Calibri"/>
              </a:rPr>
              <a:t>The consequences of the successful Berlin airlift were significant for the development of the Cold War.</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The defeat made </a:t>
            </a:r>
            <a:r>
              <a:rPr b="1" i="0" lang="en-GB" sz="1100" u="none" cap="none" strike="noStrike">
                <a:solidFill>
                  <a:schemeClr val="dk1"/>
                </a:solidFill>
                <a:latin typeface="Calibri"/>
                <a:ea typeface="Calibri"/>
                <a:cs typeface="Calibri"/>
                <a:sym typeface="Calibri"/>
              </a:rPr>
              <a:t>Stalin look weak</a:t>
            </a:r>
            <a:r>
              <a:rPr b="0" i="0" lang="en-GB" sz="1100" u="none" cap="none" strike="noStrike">
                <a:solidFill>
                  <a:schemeClr val="dk1"/>
                </a:solidFill>
                <a:latin typeface="Calibri"/>
                <a:ea typeface="Calibri"/>
                <a:cs typeface="Calibri"/>
                <a:sym typeface="Calibri"/>
              </a:rPr>
              <a:t>.  Many of his close communist leaders criticised Stalin for giving into the capitalist, western powers.  This was the first time, Stalin had been defeated.</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It proved that America and the other western powers could defeat the Soviet Union using </a:t>
            </a:r>
            <a:r>
              <a:rPr b="1" i="0" lang="en-GB" sz="1100" u="none" cap="none" strike="noStrike">
                <a:solidFill>
                  <a:schemeClr val="dk1"/>
                </a:solidFill>
                <a:latin typeface="Calibri"/>
                <a:ea typeface="Calibri"/>
                <a:cs typeface="Calibri"/>
                <a:sym typeface="Calibri"/>
              </a:rPr>
              <a:t>peaceful tactics</a:t>
            </a:r>
            <a:r>
              <a:rPr b="0" i="0" lang="en-GB" sz="1100" u="none" cap="none" strike="noStrike">
                <a:solidFill>
                  <a:schemeClr val="dk1"/>
                </a:solidFill>
                <a:latin typeface="Calibri"/>
                <a:ea typeface="Calibri"/>
                <a:cs typeface="Calibri"/>
                <a:sym typeface="Calibri"/>
              </a:rPr>
              <a:t>.  No troops or civilians were killed in this action and so another war was avoided.</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Stalin’s blockade made the western powers worry about the future threat of the Soviet Union.  Therefore, </a:t>
            </a:r>
            <a:r>
              <a:rPr b="1" i="0" lang="en-GB" sz="1100" u="none" cap="none" strike="noStrike">
                <a:solidFill>
                  <a:schemeClr val="dk1"/>
                </a:solidFill>
                <a:latin typeface="Calibri"/>
                <a:ea typeface="Calibri"/>
                <a:cs typeface="Calibri"/>
                <a:sym typeface="Calibri"/>
              </a:rPr>
              <a:t>3 days </a:t>
            </a:r>
            <a:r>
              <a:rPr b="0" i="0" lang="en-GB" sz="1100" u="none" cap="none" strike="noStrike">
                <a:solidFill>
                  <a:schemeClr val="dk1"/>
                </a:solidFill>
                <a:latin typeface="Calibri"/>
                <a:ea typeface="Calibri"/>
                <a:cs typeface="Calibri"/>
                <a:sym typeface="Calibri"/>
              </a:rPr>
              <a:t>after the end of the blockade in May 1949, they officially united their 3 zones and sectors in Berlin.  Trizonia was now officially the </a:t>
            </a:r>
            <a:r>
              <a:rPr b="1" i="0" lang="en-GB" sz="1100" u="none" cap="none" strike="noStrike">
                <a:solidFill>
                  <a:schemeClr val="dk1"/>
                </a:solidFill>
                <a:latin typeface="Calibri"/>
                <a:ea typeface="Calibri"/>
                <a:cs typeface="Calibri"/>
                <a:sym typeface="Calibri"/>
              </a:rPr>
              <a:t>Federal Republic of Germany </a:t>
            </a:r>
            <a:r>
              <a:rPr b="0" i="0" lang="en-GB" sz="1100" u="none" cap="none" strike="noStrike">
                <a:solidFill>
                  <a:schemeClr val="dk1"/>
                </a:solidFill>
                <a:latin typeface="Calibri"/>
                <a:ea typeface="Calibri"/>
                <a:cs typeface="Calibri"/>
                <a:sym typeface="Calibri"/>
              </a:rPr>
              <a:t>or ‘</a:t>
            </a:r>
            <a:r>
              <a:rPr b="1" i="0" lang="en-GB" sz="1100" u="none" cap="none" strike="noStrike">
                <a:solidFill>
                  <a:schemeClr val="dk1"/>
                </a:solidFill>
                <a:latin typeface="Calibri"/>
                <a:ea typeface="Calibri"/>
                <a:cs typeface="Calibri"/>
                <a:sym typeface="Calibri"/>
              </a:rPr>
              <a:t>West Germany’</a:t>
            </a:r>
            <a:r>
              <a:rPr b="0" i="0" lang="en-GB" sz="11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Stalin reacted by October 1949 to this by making the Soviet zone the </a:t>
            </a:r>
            <a:r>
              <a:rPr b="1" i="0" lang="en-GB" sz="1100" u="none" cap="none" strike="noStrike">
                <a:solidFill>
                  <a:schemeClr val="dk1"/>
                </a:solidFill>
                <a:latin typeface="Calibri"/>
                <a:ea typeface="Calibri"/>
                <a:cs typeface="Calibri"/>
                <a:sym typeface="Calibri"/>
              </a:rPr>
              <a:t>German Democratic Republic </a:t>
            </a:r>
            <a:r>
              <a:rPr b="0" i="0" lang="en-GB" sz="1100" u="none" cap="none" strike="noStrike">
                <a:solidFill>
                  <a:schemeClr val="dk1"/>
                </a:solidFill>
                <a:latin typeface="Calibri"/>
                <a:ea typeface="Calibri"/>
                <a:cs typeface="Calibri"/>
                <a:sym typeface="Calibri"/>
              </a:rPr>
              <a:t>or ‘</a:t>
            </a:r>
            <a:r>
              <a:rPr b="1" i="0" lang="en-GB" sz="1100" u="none" cap="none" strike="noStrike">
                <a:solidFill>
                  <a:schemeClr val="dk1"/>
                </a:solidFill>
                <a:latin typeface="Calibri"/>
                <a:ea typeface="Calibri"/>
                <a:cs typeface="Calibri"/>
                <a:sym typeface="Calibri"/>
              </a:rPr>
              <a:t>East Germany</a:t>
            </a:r>
            <a:r>
              <a:rPr b="0" i="0" lang="en-GB" sz="1100" u="none" cap="none" strike="noStrike">
                <a:solidFill>
                  <a:schemeClr val="dk1"/>
                </a:solidFill>
                <a:latin typeface="Calibri"/>
                <a:ea typeface="Calibri"/>
                <a:cs typeface="Calibri"/>
                <a:sym typeface="Calibri"/>
              </a:rPr>
              <a:t>’ for short.  This geographical divide made the difference between east and west even clearer.</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Finally, the western powers believed they now needed military protection against the Soviet Union. The formed a military alliance (friendship) with other capitalist countries who promised to help out if each other were attacked.  This was called the </a:t>
            </a:r>
            <a:r>
              <a:rPr b="1" i="0" lang="en-GB" sz="1100" u="none" cap="none" strike="noStrike">
                <a:solidFill>
                  <a:schemeClr val="dk1"/>
                </a:solidFill>
                <a:latin typeface="Calibri"/>
                <a:ea typeface="Calibri"/>
                <a:cs typeface="Calibri"/>
                <a:sym typeface="Calibri"/>
              </a:rPr>
              <a:t>N</a:t>
            </a:r>
            <a:r>
              <a:rPr b="0" i="0" lang="en-GB" sz="1100" u="none" cap="none" strike="noStrike">
                <a:solidFill>
                  <a:schemeClr val="dk1"/>
                </a:solidFill>
                <a:latin typeface="Calibri"/>
                <a:ea typeface="Calibri"/>
                <a:cs typeface="Calibri"/>
                <a:sym typeface="Calibri"/>
              </a:rPr>
              <a:t>orth </a:t>
            </a:r>
            <a:r>
              <a:rPr b="1" i="0" lang="en-GB" sz="1100" u="none" cap="none" strike="noStrike">
                <a:solidFill>
                  <a:schemeClr val="dk1"/>
                </a:solidFill>
                <a:latin typeface="Calibri"/>
                <a:ea typeface="Calibri"/>
                <a:cs typeface="Calibri"/>
                <a:sym typeface="Calibri"/>
              </a:rPr>
              <a:t>A</a:t>
            </a:r>
            <a:r>
              <a:rPr b="0" i="0" lang="en-GB" sz="1100" u="none" cap="none" strike="noStrike">
                <a:solidFill>
                  <a:schemeClr val="dk1"/>
                </a:solidFill>
                <a:latin typeface="Calibri"/>
                <a:ea typeface="Calibri"/>
                <a:cs typeface="Calibri"/>
                <a:sym typeface="Calibri"/>
              </a:rPr>
              <a:t>tlantic </a:t>
            </a:r>
            <a:r>
              <a:rPr b="1" i="0" lang="en-GB" sz="1100" u="none" cap="none" strike="noStrike">
                <a:solidFill>
                  <a:schemeClr val="dk1"/>
                </a:solidFill>
                <a:latin typeface="Calibri"/>
                <a:ea typeface="Calibri"/>
                <a:cs typeface="Calibri"/>
                <a:sym typeface="Calibri"/>
              </a:rPr>
              <a:t>T</a:t>
            </a:r>
            <a:r>
              <a:rPr b="0" i="0" lang="en-GB" sz="1100" u="none" cap="none" strike="noStrike">
                <a:solidFill>
                  <a:schemeClr val="dk1"/>
                </a:solidFill>
                <a:latin typeface="Calibri"/>
                <a:ea typeface="Calibri"/>
                <a:cs typeface="Calibri"/>
                <a:sym typeface="Calibri"/>
              </a:rPr>
              <a:t>reaty </a:t>
            </a:r>
            <a:r>
              <a:rPr b="1" i="0" lang="en-GB" sz="1100" u="none" cap="none" strike="noStrike">
                <a:solidFill>
                  <a:schemeClr val="dk1"/>
                </a:solidFill>
                <a:latin typeface="Calibri"/>
                <a:ea typeface="Calibri"/>
                <a:cs typeface="Calibri"/>
                <a:sym typeface="Calibri"/>
              </a:rPr>
              <a:t>O</a:t>
            </a:r>
            <a:r>
              <a:rPr b="0" i="0" lang="en-GB" sz="1100" u="none" cap="none" strike="noStrike">
                <a:solidFill>
                  <a:schemeClr val="dk1"/>
                </a:solidFill>
                <a:latin typeface="Calibri"/>
                <a:ea typeface="Calibri"/>
                <a:cs typeface="Calibri"/>
                <a:sym typeface="Calibri"/>
              </a:rPr>
              <a:t>rganisation or </a:t>
            </a:r>
            <a:r>
              <a:rPr b="1" i="0" lang="en-GB" sz="1100" u="none" cap="none" strike="noStrike">
                <a:solidFill>
                  <a:schemeClr val="dk1"/>
                </a:solidFill>
                <a:latin typeface="Calibri"/>
                <a:ea typeface="Calibri"/>
                <a:cs typeface="Calibri"/>
                <a:sym typeface="Calibri"/>
              </a:rPr>
              <a:t>NATO</a:t>
            </a:r>
            <a:r>
              <a:rPr b="0" i="0" lang="en-GB" sz="1100" u="none" cap="none" strike="noStrike">
                <a:solidFill>
                  <a:schemeClr val="dk1"/>
                </a:solidFill>
                <a:latin typeface="Calibri"/>
                <a:ea typeface="Calibri"/>
                <a:cs typeface="Calibri"/>
                <a:sym typeface="Calibri"/>
              </a:rPr>
              <a:t>. It began shortly after in 1949.</a:t>
            </a:r>
            <a:endParaRPr b="0" i="0" sz="1400" u="none" cap="none" strike="noStrike">
              <a:solidFill>
                <a:srgbClr val="000000"/>
              </a:solidFill>
              <a:latin typeface="Arial"/>
              <a:ea typeface="Arial"/>
              <a:cs typeface="Arial"/>
              <a:sym typeface="Arial"/>
            </a:endParaRPr>
          </a:p>
        </p:txBody>
      </p:sp>
      <p:sp>
        <p:nvSpPr>
          <p:cNvPr id="218" name="Google Shape;218;p7"/>
          <p:cNvSpPr/>
          <p:nvPr/>
        </p:nvSpPr>
        <p:spPr>
          <a:xfrm>
            <a:off x="105872" y="1694918"/>
            <a:ext cx="2927537" cy="338554"/>
          </a:xfrm>
          <a:custGeom>
            <a:rect b="b" l="l" r="r" t="t"/>
            <a:pathLst>
              <a:path extrusionOk="0" fill="none" h="338554" w="2927537">
                <a:moveTo>
                  <a:pt x="0" y="0"/>
                </a:moveTo>
                <a:cubicBezTo>
                  <a:pt x="288467" y="-15187"/>
                  <a:pt x="401246" y="19742"/>
                  <a:pt x="614783" y="0"/>
                </a:cubicBezTo>
                <a:cubicBezTo>
                  <a:pt x="828320" y="-19742"/>
                  <a:pt x="969093" y="-13130"/>
                  <a:pt x="1141739" y="0"/>
                </a:cubicBezTo>
                <a:cubicBezTo>
                  <a:pt x="1314385" y="13130"/>
                  <a:pt x="1421236" y="-20148"/>
                  <a:pt x="1639421" y="0"/>
                </a:cubicBezTo>
                <a:cubicBezTo>
                  <a:pt x="1857606" y="20148"/>
                  <a:pt x="1958942" y="-22048"/>
                  <a:pt x="2137102" y="0"/>
                </a:cubicBezTo>
                <a:cubicBezTo>
                  <a:pt x="2315262" y="22048"/>
                  <a:pt x="2685458" y="-34456"/>
                  <a:pt x="2927537" y="0"/>
                </a:cubicBezTo>
                <a:cubicBezTo>
                  <a:pt x="2940436" y="110320"/>
                  <a:pt x="2935520" y="266537"/>
                  <a:pt x="2927537" y="338554"/>
                </a:cubicBezTo>
                <a:cubicBezTo>
                  <a:pt x="2790200" y="313532"/>
                  <a:pt x="2491877" y="321954"/>
                  <a:pt x="2342030" y="338554"/>
                </a:cubicBezTo>
                <a:cubicBezTo>
                  <a:pt x="2192183" y="355154"/>
                  <a:pt x="2039373" y="320143"/>
                  <a:pt x="1815073" y="338554"/>
                </a:cubicBezTo>
                <a:cubicBezTo>
                  <a:pt x="1590774" y="356965"/>
                  <a:pt x="1530748" y="362484"/>
                  <a:pt x="1288116" y="338554"/>
                </a:cubicBezTo>
                <a:cubicBezTo>
                  <a:pt x="1045484" y="314624"/>
                  <a:pt x="917772" y="323460"/>
                  <a:pt x="673334" y="338554"/>
                </a:cubicBezTo>
                <a:cubicBezTo>
                  <a:pt x="428896" y="353648"/>
                  <a:pt x="180342" y="339132"/>
                  <a:pt x="0" y="338554"/>
                </a:cubicBezTo>
                <a:cubicBezTo>
                  <a:pt x="15518" y="234260"/>
                  <a:pt x="-12884" y="138507"/>
                  <a:pt x="0" y="0"/>
                </a:cubicBezTo>
                <a:close/>
              </a:path>
              <a:path extrusionOk="0" h="338554" w="2927537">
                <a:moveTo>
                  <a:pt x="0" y="0"/>
                </a:moveTo>
                <a:cubicBezTo>
                  <a:pt x="206972" y="11999"/>
                  <a:pt x="323058" y="-19578"/>
                  <a:pt x="497681" y="0"/>
                </a:cubicBezTo>
                <a:cubicBezTo>
                  <a:pt x="672304" y="19578"/>
                  <a:pt x="765343" y="5108"/>
                  <a:pt x="995363" y="0"/>
                </a:cubicBezTo>
                <a:cubicBezTo>
                  <a:pt x="1225383" y="-5108"/>
                  <a:pt x="1287233" y="-6205"/>
                  <a:pt x="1551595" y="0"/>
                </a:cubicBezTo>
                <a:cubicBezTo>
                  <a:pt x="1815957" y="6205"/>
                  <a:pt x="1840567" y="-16574"/>
                  <a:pt x="2078551" y="0"/>
                </a:cubicBezTo>
                <a:cubicBezTo>
                  <a:pt x="2316535" y="16574"/>
                  <a:pt x="2570217" y="-37432"/>
                  <a:pt x="2927537" y="0"/>
                </a:cubicBezTo>
                <a:cubicBezTo>
                  <a:pt x="2926724" y="99808"/>
                  <a:pt x="2939355" y="239881"/>
                  <a:pt x="2927537" y="338554"/>
                </a:cubicBezTo>
                <a:cubicBezTo>
                  <a:pt x="2701558" y="333493"/>
                  <a:pt x="2589975" y="329048"/>
                  <a:pt x="2371305" y="338554"/>
                </a:cubicBezTo>
                <a:cubicBezTo>
                  <a:pt x="2152635" y="348060"/>
                  <a:pt x="1868415" y="332480"/>
                  <a:pt x="1727247" y="338554"/>
                </a:cubicBezTo>
                <a:cubicBezTo>
                  <a:pt x="1586079" y="344628"/>
                  <a:pt x="1319302" y="354753"/>
                  <a:pt x="1171015" y="338554"/>
                </a:cubicBezTo>
                <a:cubicBezTo>
                  <a:pt x="1022728" y="322355"/>
                  <a:pt x="703350" y="322807"/>
                  <a:pt x="526957" y="338554"/>
                </a:cubicBezTo>
                <a:cubicBezTo>
                  <a:pt x="350564" y="354301"/>
                  <a:pt x="134598" y="312479"/>
                  <a:pt x="0" y="338554"/>
                </a:cubicBezTo>
                <a:cubicBezTo>
                  <a:pt x="-16815" y="197279"/>
                  <a:pt x="11718" y="146046"/>
                  <a:pt x="0" y="0"/>
                </a:cubicBezTo>
                <a:close/>
              </a:path>
            </a:pathLst>
          </a:cu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Calibri"/>
                <a:ea typeface="Calibri"/>
                <a:cs typeface="Calibri"/>
                <a:sym typeface="Calibri"/>
              </a:rPr>
              <a:t>A narrative of the key events</a:t>
            </a:r>
            <a:endParaRPr b="0" i="0" sz="1400" u="none" cap="none" strike="noStrike">
              <a:solidFill>
                <a:srgbClr val="000000"/>
              </a:solidFill>
              <a:latin typeface="Arial"/>
              <a:ea typeface="Arial"/>
              <a:cs typeface="Arial"/>
              <a:sym typeface="Arial"/>
            </a:endParaRPr>
          </a:p>
        </p:txBody>
      </p:sp>
      <p:pic>
        <p:nvPicPr>
          <p:cNvPr id="219" name="Google Shape;219;p7"/>
          <p:cNvPicPr preferRelativeResize="0"/>
          <p:nvPr/>
        </p:nvPicPr>
        <p:blipFill rotWithShape="1">
          <a:blip r:embed="rId3">
            <a:alphaModFix/>
          </a:blip>
          <a:srcRect b="31022" l="47266" r="19318" t="19095"/>
          <a:stretch/>
        </p:blipFill>
        <p:spPr>
          <a:xfrm>
            <a:off x="6401317" y="4861468"/>
            <a:ext cx="1519550" cy="1906173"/>
          </a:xfrm>
          <a:prstGeom prst="rect">
            <a:avLst/>
          </a:prstGeom>
          <a:noFill/>
          <a:ln cap="flat" cmpd="sng" w="19050">
            <a:solidFill>
              <a:schemeClr val="dk1"/>
            </a:solidFill>
            <a:prstDash val="solid"/>
            <a:round/>
            <a:headEnd len="sm" w="sm" type="none"/>
            <a:tailEnd len="sm" w="sm" type="none"/>
          </a:ln>
        </p:spPr>
      </p:pic>
      <p:sp>
        <p:nvSpPr>
          <p:cNvPr id="220" name="Google Shape;220;p7"/>
          <p:cNvSpPr/>
          <p:nvPr/>
        </p:nvSpPr>
        <p:spPr>
          <a:xfrm>
            <a:off x="2962104" y="2297265"/>
            <a:ext cx="262800" cy="262800"/>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1" name="Google Shape;221;p7"/>
          <p:cNvSpPr/>
          <p:nvPr/>
        </p:nvSpPr>
        <p:spPr>
          <a:xfrm>
            <a:off x="4795024" y="2059245"/>
            <a:ext cx="262800" cy="262800"/>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2" name="Google Shape;222;p7"/>
          <p:cNvSpPr/>
          <p:nvPr/>
        </p:nvSpPr>
        <p:spPr>
          <a:xfrm>
            <a:off x="7347474" y="2005717"/>
            <a:ext cx="262800" cy="262800"/>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3" name="Google Shape;223;p7"/>
          <p:cNvSpPr/>
          <p:nvPr/>
        </p:nvSpPr>
        <p:spPr>
          <a:xfrm>
            <a:off x="8720614" y="2268475"/>
            <a:ext cx="262800" cy="262800"/>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4" name="Google Shape;224;p7"/>
          <p:cNvSpPr/>
          <p:nvPr/>
        </p:nvSpPr>
        <p:spPr>
          <a:xfrm>
            <a:off x="10342678" y="2714836"/>
            <a:ext cx="262800" cy="262800"/>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5" name="Google Shape;225;p7"/>
          <p:cNvSpPr/>
          <p:nvPr/>
        </p:nvSpPr>
        <p:spPr>
          <a:xfrm rot="5400000">
            <a:off x="11800525" y="3835495"/>
            <a:ext cx="262800" cy="262800"/>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6" name="Google Shape;226;p7"/>
          <p:cNvSpPr/>
          <p:nvPr/>
        </p:nvSpPr>
        <p:spPr>
          <a:xfrm rot="10576116">
            <a:off x="9739609" y="4589641"/>
            <a:ext cx="262757" cy="262757"/>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7" name="Google Shape;227;p7"/>
          <p:cNvSpPr/>
          <p:nvPr/>
        </p:nvSpPr>
        <p:spPr>
          <a:xfrm rot="10576116">
            <a:off x="7789496" y="4449981"/>
            <a:ext cx="262757" cy="262757"/>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8" name="Google Shape;228;p7"/>
          <p:cNvSpPr/>
          <p:nvPr/>
        </p:nvSpPr>
        <p:spPr>
          <a:xfrm rot="10576116">
            <a:off x="6187261" y="4106526"/>
            <a:ext cx="262757" cy="262757"/>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8"/>
          <p:cNvSpPr txBox="1"/>
          <p:nvPr/>
        </p:nvSpPr>
        <p:spPr>
          <a:xfrm>
            <a:off x="105878" y="67377"/>
            <a:ext cx="10857000" cy="369300"/>
          </a:xfrm>
          <a:prstGeom prst="rect">
            <a:avLst/>
          </a:pr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LESSON 7</a:t>
            </a:r>
            <a:r>
              <a:rPr b="0" i="0" lang="en-GB" sz="1800" u="none" cap="none" strike="noStrike">
                <a:solidFill>
                  <a:schemeClr val="dk1"/>
                </a:solidFill>
                <a:latin typeface="Calibri"/>
                <a:ea typeface="Calibri"/>
                <a:cs typeface="Calibri"/>
                <a:sym typeface="Calibri"/>
              </a:rPr>
              <a:t> – The </a:t>
            </a:r>
            <a:r>
              <a:rPr b="1" i="0" lang="en-GB" sz="1800" u="none" cap="none" strike="noStrike">
                <a:solidFill>
                  <a:schemeClr val="dk1"/>
                </a:solidFill>
                <a:latin typeface="Calibri"/>
                <a:ea typeface="Calibri"/>
                <a:cs typeface="Calibri"/>
                <a:sym typeface="Calibri"/>
              </a:rPr>
              <a:t>creation of NATO (1949) and the Warsaw Pact (1955)</a:t>
            </a:r>
            <a:endParaRPr b="0" i="0" sz="1800" u="none" cap="none" strike="noStrike">
              <a:solidFill>
                <a:schemeClr val="dk1"/>
              </a:solidFill>
              <a:latin typeface="Calibri"/>
              <a:ea typeface="Calibri"/>
              <a:cs typeface="Calibri"/>
              <a:sym typeface="Calibri"/>
            </a:endParaRPr>
          </a:p>
        </p:txBody>
      </p:sp>
      <p:sp>
        <p:nvSpPr>
          <p:cNvPr id="235" name="Google Shape;235;p8"/>
          <p:cNvSpPr txBox="1"/>
          <p:nvPr/>
        </p:nvSpPr>
        <p:spPr>
          <a:xfrm>
            <a:off x="105876" y="6066780"/>
            <a:ext cx="6097500" cy="6003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The Soviet Perspective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Arial"/>
              <a:buChar char="•"/>
            </a:pPr>
            <a:r>
              <a:rPr b="0" i="0" lang="en-GB" sz="1100" u="none" cap="none" strike="noStrike">
                <a:solidFill>
                  <a:schemeClr val="dk1"/>
                </a:solidFill>
                <a:latin typeface="Calibri"/>
                <a:ea typeface="Calibri"/>
                <a:cs typeface="Calibri"/>
                <a:sym typeface="Calibri"/>
              </a:rPr>
              <a:t>Stalin simply saw this as more evidence of America trying to show their strength and influence in Europe.  The Soviet Union would see the NATO organisation as a threat towards communism.</a:t>
            </a:r>
            <a:endParaRPr b="0" i="0" sz="1400" u="none" cap="none" strike="noStrike">
              <a:solidFill>
                <a:srgbClr val="000000"/>
              </a:solidFill>
              <a:latin typeface="Arial"/>
              <a:ea typeface="Arial"/>
              <a:cs typeface="Arial"/>
              <a:sym typeface="Arial"/>
            </a:endParaRPr>
          </a:p>
        </p:txBody>
      </p:sp>
      <p:sp>
        <p:nvSpPr>
          <p:cNvPr id="236" name="Google Shape;236;p8"/>
          <p:cNvSpPr txBox="1"/>
          <p:nvPr/>
        </p:nvSpPr>
        <p:spPr>
          <a:xfrm>
            <a:off x="6321136" y="2108475"/>
            <a:ext cx="5765100" cy="14622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Why was The Warsaw Pact created in 1955?</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Arial"/>
              <a:buChar char="•"/>
            </a:pPr>
            <a:r>
              <a:rPr b="0" i="0" lang="en-GB" sz="1100" u="none" cap="none" strike="noStrike">
                <a:solidFill>
                  <a:schemeClr val="dk1"/>
                </a:solidFill>
                <a:latin typeface="Calibri"/>
                <a:ea typeface="Calibri"/>
                <a:cs typeface="Calibri"/>
                <a:sym typeface="Calibri"/>
              </a:rPr>
              <a:t>The Soviet Union believed by this point that they needed to respond to the                                       creation of NATO and form their own military alliance.  In 1955, NATO made                                             the big step of allowing newly created West Germany to be a member.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Arial"/>
              <a:buChar char="•"/>
            </a:pPr>
            <a:r>
              <a:rPr b="0" i="0" lang="en-GB" sz="1100" u="none" cap="none" strike="noStrike">
                <a:solidFill>
                  <a:schemeClr val="dk1"/>
                </a:solidFill>
                <a:latin typeface="Calibri"/>
                <a:ea typeface="Calibri"/>
                <a:cs typeface="Calibri"/>
                <a:sym typeface="Calibri"/>
              </a:rPr>
              <a:t>The Soviet Union were unhappy with this as it would mean American and other European troops being stationed on the border of the Soviet Union – to close for comfort!  Within a week of West Germany joining NATO, The Soviet Union created their own version of the military alliance between communist countries.  This was known as </a:t>
            </a:r>
            <a:r>
              <a:rPr b="1" i="0" lang="en-GB" sz="1100" u="none" cap="none" strike="noStrike">
                <a:solidFill>
                  <a:schemeClr val="dk1"/>
                </a:solidFill>
                <a:latin typeface="Calibri"/>
                <a:ea typeface="Calibri"/>
                <a:cs typeface="Calibri"/>
                <a:sym typeface="Calibri"/>
              </a:rPr>
              <a:t>The Warsaw Pact</a:t>
            </a:r>
            <a:r>
              <a:rPr b="0" i="0" lang="en-GB" sz="11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descr="Army soldier" id="237" name="Google Shape;237;p8"/>
          <p:cNvPicPr preferRelativeResize="0"/>
          <p:nvPr/>
        </p:nvPicPr>
        <p:blipFill rotWithShape="1">
          <a:blip r:embed="rId3">
            <a:alphaModFix/>
          </a:blip>
          <a:srcRect b="0" l="12678" r="10345" t="0"/>
          <a:stretch/>
        </p:blipFill>
        <p:spPr>
          <a:xfrm>
            <a:off x="10962968" y="88531"/>
            <a:ext cx="1123154" cy="1541380"/>
          </a:xfrm>
          <a:prstGeom prst="rect">
            <a:avLst/>
          </a:prstGeom>
          <a:noFill/>
          <a:ln>
            <a:noFill/>
          </a:ln>
        </p:spPr>
      </p:pic>
      <p:sp>
        <p:nvSpPr>
          <p:cNvPr id="238" name="Google Shape;238;p8"/>
          <p:cNvSpPr txBox="1"/>
          <p:nvPr/>
        </p:nvSpPr>
        <p:spPr>
          <a:xfrm>
            <a:off x="105878" y="491138"/>
            <a:ext cx="10857000" cy="11082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The Background: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By the end of the Berlin Crisis in 1949, it was clear that the relationship between the USA and the Soviet Union was becoming even more </a:t>
            </a:r>
            <a:r>
              <a:rPr b="1" i="0" lang="en-GB" sz="1100" u="none" cap="none" strike="noStrike">
                <a:solidFill>
                  <a:schemeClr val="dk1"/>
                </a:solidFill>
                <a:latin typeface="Calibri"/>
                <a:ea typeface="Calibri"/>
                <a:cs typeface="Calibri"/>
                <a:sym typeface="Calibri"/>
              </a:rPr>
              <a:t>tense</a:t>
            </a:r>
            <a:r>
              <a:rPr b="0" i="0" lang="en-GB" sz="1100" u="none" cap="none" strike="noStrike">
                <a:solidFill>
                  <a:schemeClr val="dk1"/>
                </a:solidFill>
                <a:latin typeface="Calibri"/>
                <a:ea typeface="Calibri"/>
                <a:cs typeface="Calibri"/>
                <a:sym typeface="Calibri"/>
              </a:rPr>
              <a:t>.  America were concerned about the threatening actions of the Soviet Union, such as the Berlin Blockade.  The Soviet Union believed that America were wanting to gain power and influence in Europe.  There was a </a:t>
            </a:r>
            <a:r>
              <a:rPr b="1" i="0" lang="en-GB" sz="1100" u="none" cap="none" strike="noStrike">
                <a:solidFill>
                  <a:schemeClr val="dk1"/>
                </a:solidFill>
                <a:latin typeface="Calibri"/>
                <a:ea typeface="Calibri"/>
                <a:cs typeface="Calibri"/>
                <a:sym typeface="Calibri"/>
              </a:rPr>
              <a:t>clear divide </a:t>
            </a:r>
            <a:r>
              <a:rPr b="0" i="0" lang="en-GB" sz="1100" u="none" cap="none" strike="noStrike">
                <a:solidFill>
                  <a:schemeClr val="dk1"/>
                </a:solidFill>
                <a:latin typeface="Calibri"/>
                <a:ea typeface="Calibri"/>
                <a:cs typeface="Calibri"/>
                <a:sym typeface="Calibri"/>
              </a:rPr>
              <a:t>in the beliefs of the West and East.  The </a:t>
            </a:r>
            <a:r>
              <a:rPr b="1" i="0" lang="en-GB" sz="1100" u="none" cap="none" strike="noStrike">
                <a:solidFill>
                  <a:schemeClr val="dk1"/>
                </a:solidFill>
                <a:latin typeface="Calibri"/>
                <a:ea typeface="Calibri"/>
                <a:cs typeface="Calibri"/>
                <a:sym typeface="Calibri"/>
              </a:rPr>
              <a:t>political difference </a:t>
            </a:r>
            <a:r>
              <a:rPr b="0" i="0" lang="en-GB" sz="1100" u="none" cap="none" strike="noStrike">
                <a:solidFill>
                  <a:schemeClr val="dk1"/>
                </a:solidFill>
                <a:latin typeface="Calibri"/>
                <a:ea typeface="Calibri"/>
                <a:cs typeface="Calibri"/>
                <a:sym typeface="Calibri"/>
              </a:rPr>
              <a:t>was the belief in </a:t>
            </a:r>
            <a:r>
              <a:rPr b="1" i="0" lang="en-GB" sz="1100" u="none" cap="none" strike="noStrike">
                <a:solidFill>
                  <a:schemeClr val="dk1"/>
                </a:solidFill>
                <a:latin typeface="Calibri"/>
                <a:ea typeface="Calibri"/>
                <a:cs typeface="Calibri"/>
                <a:sym typeface="Calibri"/>
              </a:rPr>
              <a:t>Capitalism</a:t>
            </a:r>
            <a:r>
              <a:rPr b="0" i="0" lang="en-GB" sz="1100" u="none" cap="none" strike="noStrike">
                <a:solidFill>
                  <a:schemeClr val="dk1"/>
                </a:solidFill>
                <a:latin typeface="Calibri"/>
                <a:ea typeface="Calibri"/>
                <a:cs typeface="Calibri"/>
                <a:sym typeface="Calibri"/>
              </a:rPr>
              <a:t> and </a:t>
            </a:r>
            <a:r>
              <a:rPr b="1" i="0" lang="en-GB" sz="1100" u="none" cap="none" strike="noStrike">
                <a:solidFill>
                  <a:schemeClr val="dk1"/>
                </a:solidFill>
                <a:latin typeface="Calibri"/>
                <a:ea typeface="Calibri"/>
                <a:cs typeface="Calibri"/>
                <a:sym typeface="Calibri"/>
              </a:rPr>
              <a:t>Communism</a:t>
            </a:r>
            <a:r>
              <a:rPr b="0" i="0" lang="en-GB" sz="1100" u="none" cap="none" strike="noStrike">
                <a:solidFill>
                  <a:schemeClr val="dk1"/>
                </a:solidFill>
                <a:latin typeface="Calibri"/>
                <a:ea typeface="Calibri"/>
                <a:cs typeface="Calibri"/>
                <a:sym typeface="Calibri"/>
              </a:rPr>
              <a:t>.  On a map, there was now a clear </a:t>
            </a:r>
            <a:r>
              <a:rPr b="1" i="0" lang="en-GB" sz="1100" u="none" cap="none" strike="noStrike">
                <a:solidFill>
                  <a:schemeClr val="dk1"/>
                </a:solidFill>
                <a:latin typeface="Calibri"/>
                <a:ea typeface="Calibri"/>
                <a:cs typeface="Calibri"/>
                <a:sym typeface="Calibri"/>
              </a:rPr>
              <a:t>geographical divide </a:t>
            </a:r>
            <a:r>
              <a:rPr b="0" i="0" lang="en-GB" sz="1100" u="none" cap="none" strike="noStrike">
                <a:solidFill>
                  <a:schemeClr val="dk1"/>
                </a:solidFill>
                <a:latin typeface="Calibri"/>
                <a:ea typeface="Calibri"/>
                <a:cs typeface="Calibri"/>
                <a:sym typeface="Calibri"/>
              </a:rPr>
              <a:t>between the two sides in Germany with the official creation of </a:t>
            </a:r>
            <a:r>
              <a:rPr b="1" i="0" lang="en-GB" sz="1100" u="none" cap="none" strike="noStrike">
                <a:solidFill>
                  <a:schemeClr val="dk1"/>
                </a:solidFill>
                <a:latin typeface="Calibri"/>
                <a:ea typeface="Calibri"/>
                <a:cs typeface="Calibri"/>
                <a:sym typeface="Calibri"/>
              </a:rPr>
              <a:t>West Germany/East Berlin</a:t>
            </a:r>
            <a:r>
              <a:rPr b="0" i="0" lang="en-GB" sz="1100" u="none" cap="none" strike="noStrike">
                <a:solidFill>
                  <a:schemeClr val="dk1"/>
                </a:solidFill>
                <a:latin typeface="Calibri"/>
                <a:ea typeface="Calibri"/>
                <a:cs typeface="Calibri"/>
                <a:sym typeface="Calibri"/>
              </a:rPr>
              <a:t> and </a:t>
            </a:r>
            <a:r>
              <a:rPr b="1" i="0" lang="en-GB" sz="1100" u="none" cap="none" strike="noStrike">
                <a:solidFill>
                  <a:schemeClr val="dk1"/>
                </a:solidFill>
                <a:latin typeface="Calibri"/>
                <a:ea typeface="Calibri"/>
                <a:cs typeface="Calibri"/>
                <a:sym typeface="Calibri"/>
              </a:rPr>
              <a:t>East Germany/East Berlin</a:t>
            </a:r>
            <a:r>
              <a:rPr b="0" i="0" lang="en-GB" sz="1100" u="none" cap="none" strike="noStrike">
                <a:solidFill>
                  <a:schemeClr val="dk1"/>
                </a:solidFill>
                <a:latin typeface="Calibri"/>
                <a:ea typeface="Calibri"/>
                <a:cs typeface="Calibri"/>
                <a:sym typeface="Calibri"/>
              </a:rPr>
              <a:t>.  By the end of 1949, there was to be one more divide between the two sides – a </a:t>
            </a:r>
            <a:r>
              <a:rPr b="1" i="0" lang="en-GB" sz="1100" u="none" cap="none" strike="noStrike">
                <a:solidFill>
                  <a:schemeClr val="dk1"/>
                </a:solidFill>
                <a:latin typeface="Calibri"/>
                <a:ea typeface="Calibri"/>
                <a:cs typeface="Calibri"/>
                <a:sym typeface="Calibri"/>
              </a:rPr>
              <a:t>military divide</a:t>
            </a:r>
            <a:r>
              <a:rPr b="0" i="0" lang="en-GB" sz="1100" u="none" cap="none" strike="noStrike">
                <a:solidFill>
                  <a:schemeClr val="dk1"/>
                </a:solidFill>
                <a:latin typeface="Calibri"/>
                <a:ea typeface="Calibri"/>
                <a:cs typeface="Calibri"/>
                <a:sym typeface="Calibri"/>
              </a:rPr>
              <a:t>.  America and its allies (friends) created a military organisation called </a:t>
            </a:r>
            <a:r>
              <a:rPr b="1" i="0" lang="en-GB" sz="1100" u="none" cap="none" strike="noStrike">
                <a:solidFill>
                  <a:schemeClr val="dk1"/>
                </a:solidFill>
                <a:latin typeface="Calibri"/>
                <a:ea typeface="Calibri"/>
                <a:cs typeface="Calibri"/>
                <a:sym typeface="Calibri"/>
              </a:rPr>
              <a:t>NATO</a:t>
            </a:r>
            <a:r>
              <a:rPr b="0" i="0" lang="en-GB" sz="1100" u="none" cap="none" strike="noStrike">
                <a:solidFill>
                  <a:schemeClr val="dk1"/>
                </a:solidFill>
                <a:latin typeface="Calibri"/>
                <a:ea typeface="Calibri"/>
                <a:cs typeface="Calibri"/>
                <a:sym typeface="Calibri"/>
              </a:rPr>
              <a:t>.  The Soviet Union in response created a similar military organisation called the </a:t>
            </a:r>
            <a:r>
              <a:rPr b="1" i="0" lang="en-GB" sz="1100" u="none" cap="none" strike="noStrike">
                <a:solidFill>
                  <a:schemeClr val="dk1"/>
                </a:solidFill>
                <a:latin typeface="Calibri"/>
                <a:ea typeface="Calibri"/>
                <a:cs typeface="Calibri"/>
                <a:sym typeface="Calibri"/>
              </a:rPr>
              <a:t>Warsaw Pact </a:t>
            </a:r>
            <a:r>
              <a:rPr b="0" i="0" lang="en-GB" sz="1100" u="none" cap="none" strike="noStrike">
                <a:solidFill>
                  <a:schemeClr val="dk1"/>
                </a:solidFill>
                <a:latin typeface="Calibri"/>
                <a:ea typeface="Calibri"/>
                <a:cs typeface="Calibri"/>
                <a:sym typeface="Calibri"/>
              </a:rPr>
              <a:t>by 1955.</a:t>
            </a:r>
            <a:endParaRPr b="1" i="0" sz="1100" u="none" cap="none" strike="noStrike">
              <a:solidFill>
                <a:schemeClr val="dk1"/>
              </a:solidFill>
              <a:latin typeface="Calibri"/>
              <a:ea typeface="Calibri"/>
              <a:cs typeface="Calibri"/>
              <a:sym typeface="Calibri"/>
            </a:endParaRPr>
          </a:p>
        </p:txBody>
      </p:sp>
      <p:sp>
        <p:nvSpPr>
          <p:cNvPr id="239" name="Google Shape;239;p8"/>
          <p:cNvSpPr/>
          <p:nvPr/>
        </p:nvSpPr>
        <p:spPr>
          <a:xfrm>
            <a:off x="105878" y="1684340"/>
            <a:ext cx="6097493" cy="338554"/>
          </a:xfrm>
          <a:custGeom>
            <a:rect b="b" l="l" r="r" t="t"/>
            <a:pathLst>
              <a:path extrusionOk="0" fill="none" h="338554" w="6097493">
                <a:moveTo>
                  <a:pt x="0" y="0"/>
                </a:moveTo>
                <a:cubicBezTo>
                  <a:pt x="150289" y="-908"/>
                  <a:pt x="280639" y="-23730"/>
                  <a:pt x="555549" y="0"/>
                </a:cubicBezTo>
                <a:cubicBezTo>
                  <a:pt x="830459" y="23730"/>
                  <a:pt x="846088" y="-13122"/>
                  <a:pt x="1050124" y="0"/>
                </a:cubicBezTo>
                <a:cubicBezTo>
                  <a:pt x="1254160" y="13122"/>
                  <a:pt x="1432100" y="20653"/>
                  <a:pt x="1544698" y="0"/>
                </a:cubicBezTo>
                <a:cubicBezTo>
                  <a:pt x="1657296" y="-20653"/>
                  <a:pt x="1934231" y="-35701"/>
                  <a:pt x="2283172" y="0"/>
                </a:cubicBezTo>
                <a:cubicBezTo>
                  <a:pt x="2632113" y="35701"/>
                  <a:pt x="2871552" y="1259"/>
                  <a:pt x="3021647" y="0"/>
                </a:cubicBezTo>
                <a:cubicBezTo>
                  <a:pt x="3171742" y="-1259"/>
                  <a:pt x="3333537" y="5686"/>
                  <a:pt x="3577196" y="0"/>
                </a:cubicBezTo>
                <a:cubicBezTo>
                  <a:pt x="3820855" y="-5686"/>
                  <a:pt x="4000834" y="-10458"/>
                  <a:pt x="4254695" y="0"/>
                </a:cubicBezTo>
                <a:cubicBezTo>
                  <a:pt x="4508556" y="10458"/>
                  <a:pt x="4607729" y="-24931"/>
                  <a:pt x="4871219" y="0"/>
                </a:cubicBezTo>
                <a:cubicBezTo>
                  <a:pt x="5134709" y="24931"/>
                  <a:pt x="5764507" y="16197"/>
                  <a:pt x="6097493" y="0"/>
                </a:cubicBezTo>
                <a:cubicBezTo>
                  <a:pt x="6111377" y="90467"/>
                  <a:pt x="6104766" y="267520"/>
                  <a:pt x="6097493" y="338554"/>
                </a:cubicBezTo>
                <a:cubicBezTo>
                  <a:pt x="5878157" y="329062"/>
                  <a:pt x="5731112" y="310162"/>
                  <a:pt x="5480969" y="338554"/>
                </a:cubicBezTo>
                <a:cubicBezTo>
                  <a:pt x="5230826" y="366946"/>
                  <a:pt x="4989002" y="344931"/>
                  <a:pt x="4803469" y="338554"/>
                </a:cubicBezTo>
                <a:cubicBezTo>
                  <a:pt x="4617936" y="332177"/>
                  <a:pt x="4406696" y="325503"/>
                  <a:pt x="4186945" y="338554"/>
                </a:cubicBezTo>
                <a:cubicBezTo>
                  <a:pt x="3967194" y="351605"/>
                  <a:pt x="3844434" y="349965"/>
                  <a:pt x="3631396" y="338554"/>
                </a:cubicBezTo>
                <a:cubicBezTo>
                  <a:pt x="3418358" y="327143"/>
                  <a:pt x="3176103" y="343782"/>
                  <a:pt x="2953897" y="338554"/>
                </a:cubicBezTo>
                <a:cubicBezTo>
                  <a:pt x="2731691" y="333326"/>
                  <a:pt x="2467220" y="321430"/>
                  <a:pt x="2337372" y="338554"/>
                </a:cubicBezTo>
                <a:cubicBezTo>
                  <a:pt x="2207524" y="355678"/>
                  <a:pt x="1965076" y="344127"/>
                  <a:pt x="1659873" y="338554"/>
                </a:cubicBezTo>
                <a:cubicBezTo>
                  <a:pt x="1354670" y="332981"/>
                  <a:pt x="1361180" y="337563"/>
                  <a:pt x="1165299" y="338554"/>
                </a:cubicBezTo>
                <a:cubicBezTo>
                  <a:pt x="969418" y="339545"/>
                  <a:pt x="888051" y="330691"/>
                  <a:pt x="670724" y="338554"/>
                </a:cubicBezTo>
                <a:cubicBezTo>
                  <a:pt x="453398" y="346417"/>
                  <a:pt x="195108" y="341420"/>
                  <a:pt x="0" y="338554"/>
                </a:cubicBezTo>
                <a:cubicBezTo>
                  <a:pt x="-12538" y="192285"/>
                  <a:pt x="-5339" y="152691"/>
                  <a:pt x="0" y="0"/>
                </a:cubicBezTo>
                <a:close/>
              </a:path>
              <a:path extrusionOk="0" h="338554" w="6097493">
                <a:moveTo>
                  <a:pt x="0" y="0"/>
                </a:moveTo>
                <a:cubicBezTo>
                  <a:pt x="228810" y="-752"/>
                  <a:pt x="329408" y="12911"/>
                  <a:pt x="494574" y="0"/>
                </a:cubicBezTo>
                <a:cubicBezTo>
                  <a:pt x="659740" y="-12911"/>
                  <a:pt x="881674" y="4484"/>
                  <a:pt x="989149" y="0"/>
                </a:cubicBezTo>
                <a:cubicBezTo>
                  <a:pt x="1096625" y="-4484"/>
                  <a:pt x="1365667" y="27313"/>
                  <a:pt x="1605673" y="0"/>
                </a:cubicBezTo>
                <a:cubicBezTo>
                  <a:pt x="1845679" y="-27313"/>
                  <a:pt x="2025494" y="-5363"/>
                  <a:pt x="2161223" y="0"/>
                </a:cubicBezTo>
                <a:cubicBezTo>
                  <a:pt x="2296952" y="5363"/>
                  <a:pt x="2691810" y="-12976"/>
                  <a:pt x="2899697" y="0"/>
                </a:cubicBezTo>
                <a:cubicBezTo>
                  <a:pt x="3107584" y="12976"/>
                  <a:pt x="3229755" y="20594"/>
                  <a:pt x="3394271" y="0"/>
                </a:cubicBezTo>
                <a:cubicBezTo>
                  <a:pt x="3558787" y="-20594"/>
                  <a:pt x="3732328" y="25823"/>
                  <a:pt x="4010795" y="0"/>
                </a:cubicBezTo>
                <a:cubicBezTo>
                  <a:pt x="4289262" y="-25823"/>
                  <a:pt x="4536377" y="16137"/>
                  <a:pt x="4810244" y="0"/>
                </a:cubicBezTo>
                <a:cubicBezTo>
                  <a:pt x="5084111" y="-16137"/>
                  <a:pt x="5098152" y="17994"/>
                  <a:pt x="5365794" y="0"/>
                </a:cubicBezTo>
                <a:cubicBezTo>
                  <a:pt x="5633436" y="-17994"/>
                  <a:pt x="5931736" y="7958"/>
                  <a:pt x="6097493" y="0"/>
                </a:cubicBezTo>
                <a:cubicBezTo>
                  <a:pt x="6102052" y="167200"/>
                  <a:pt x="6085992" y="259901"/>
                  <a:pt x="6097493" y="338554"/>
                </a:cubicBezTo>
                <a:cubicBezTo>
                  <a:pt x="5927419" y="359752"/>
                  <a:pt x="5750079" y="370746"/>
                  <a:pt x="5419994" y="338554"/>
                </a:cubicBezTo>
                <a:cubicBezTo>
                  <a:pt x="5089909" y="306362"/>
                  <a:pt x="4789534" y="333960"/>
                  <a:pt x="4620545" y="338554"/>
                </a:cubicBezTo>
                <a:cubicBezTo>
                  <a:pt x="4451556" y="343148"/>
                  <a:pt x="4239441" y="346450"/>
                  <a:pt x="4004020" y="338554"/>
                </a:cubicBezTo>
                <a:cubicBezTo>
                  <a:pt x="3768600" y="330658"/>
                  <a:pt x="3458036" y="320956"/>
                  <a:pt x="3265546" y="338554"/>
                </a:cubicBezTo>
                <a:cubicBezTo>
                  <a:pt x="3073056" y="356152"/>
                  <a:pt x="2906605" y="315334"/>
                  <a:pt x="2649022" y="338554"/>
                </a:cubicBezTo>
                <a:cubicBezTo>
                  <a:pt x="2391439" y="361774"/>
                  <a:pt x="2325395" y="357135"/>
                  <a:pt x="2154448" y="338554"/>
                </a:cubicBezTo>
                <a:cubicBezTo>
                  <a:pt x="1983501" y="319973"/>
                  <a:pt x="1697482" y="364409"/>
                  <a:pt x="1537923" y="338554"/>
                </a:cubicBezTo>
                <a:cubicBezTo>
                  <a:pt x="1378365" y="312699"/>
                  <a:pt x="1156788" y="337355"/>
                  <a:pt x="921399" y="338554"/>
                </a:cubicBezTo>
                <a:cubicBezTo>
                  <a:pt x="686010" y="339753"/>
                  <a:pt x="287885" y="348937"/>
                  <a:pt x="0" y="338554"/>
                </a:cubicBezTo>
                <a:cubicBezTo>
                  <a:pt x="-766" y="197868"/>
                  <a:pt x="-6700" y="153246"/>
                  <a:pt x="0" y="0"/>
                </a:cubicBezTo>
                <a:close/>
              </a:path>
            </a:pathLst>
          </a:custGeom>
          <a:solidFill>
            <a:srgbClr val="BBD6EE"/>
          </a:solid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Calibri"/>
                <a:ea typeface="Calibri"/>
                <a:cs typeface="Calibri"/>
                <a:sym typeface="Calibri"/>
              </a:rPr>
              <a:t>NATO (1949) </a:t>
            </a:r>
            <a:r>
              <a:rPr b="1" i="0" lang="en-GB" sz="1600" u="sng" cap="none" strike="noStrike">
                <a:solidFill>
                  <a:srgbClr val="C00000"/>
                </a:solidFill>
                <a:latin typeface="Calibri"/>
                <a:ea typeface="Calibri"/>
                <a:cs typeface="Calibri"/>
                <a:sym typeface="Calibri"/>
              </a:rPr>
              <a:t>N</a:t>
            </a:r>
            <a:r>
              <a:rPr b="1" i="0" lang="en-GB" sz="1600" u="none" cap="none" strike="noStrike">
                <a:solidFill>
                  <a:schemeClr val="dk1"/>
                </a:solidFill>
                <a:latin typeface="Calibri"/>
                <a:ea typeface="Calibri"/>
                <a:cs typeface="Calibri"/>
                <a:sym typeface="Calibri"/>
              </a:rPr>
              <a:t>orth </a:t>
            </a:r>
            <a:r>
              <a:rPr b="1" i="0" lang="en-GB" sz="1600" u="sng" cap="none" strike="noStrike">
                <a:solidFill>
                  <a:srgbClr val="C00000"/>
                </a:solidFill>
                <a:latin typeface="Calibri"/>
                <a:ea typeface="Calibri"/>
                <a:cs typeface="Calibri"/>
                <a:sym typeface="Calibri"/>
              </a:rPr>
              <a:t>A</a:t>
            </a:r>
            <a:r>
              <a:rPr b="1" i="0" lang="en-GB" sz="1600" u="none" cap="none" strike="noStrike">
                <a:solidFill>
                  <a:schemeClr val="dk1"/>
                </a:solidFill>
                <a:latin typeface="Calibri"/>
                <a:ea typeface="Calibri"/>
                <a:cs typeface="Calibri"/>
                <a:sym typeface="Calibri"/>
              </a:rPr>
              <a:t>tlantic </a:t>
            </a:r>
            <a:r>
              <a:rPr b="1" i="0" lang="en-GB" sz="1600" u="sng" cap="none" strike="noStrike">
                <a:solidFill>
                  <a:srgbClr val="C00000"/>
                </a:solidFill>
                <a:latin typeface="Calibri"/>
                <a:ea typeface="Calibri"/>
                <a:cs typeface="Calibri"/>
                <a:sym typeface="Calibri"/>
              </a:rPr>
              <a:t>T</a:t>
            </a:r>
            <a:r>
              <a:rPr b="1" i="0" lang="en-GB" sz="1600" u="none" cap="none" strike="noStrike">
                <a:solidFill>
                  <a:schemeClr val="dk1"/>
                </a:solidFill>
                <a:latin typeface="Calibri"/>
                <a:ea typeface="Calibri"/>
                <a:cs typeface="Calibri"/>
                <a:sym typeface="Calibri"/>
              </a:rPr>
              <a:t>reaty </a:t>
            </a:r>
            <a:r>
              <a:rPr b="1" i="0" lang="en-GB" sz="1600" u="sng" cap="none" strike="noStrike">
                <a:solidFill>
                  <a:srgbClr val="C00000"/>
                </a:solidFill>
                <a:latin typeface="Calibri"/>
                <a:ea typeface="Calibri"/>
                <a:cs typeface="Calibri"/>
                <a:sym typeface="Calibri"/>
              </a:rPr>
              <a:t>O</a:t>
            </a:r>
            <a:r>
              <a:rPr b="1" i="0" lang="en-GB" sz="1600" u="none" cap="none" strike="noStrike">
                <a:solidFill>
                  <a:schemeClr val="dk1"/>
                </a:solidFill>
                <a:latin typeface="Calibri"/>
                <a:ea typeface="Calibri"/>
                <a:cs typeface="Calibri"/>
                <a:sym typeface="Calibri"/>
              </a:rPr>
              <a:t>rganisation</a:t>
            </a:r>
            <a:endParaRPr b="0" i="0" sz="1400" u="none" cap="none" strike="noStrike">
              <a:solidFill>
                <a:srgbClr val="000000"/>
              </a:solidFill>
              <a:latin typeface="Arial"/>
              <a:ea typeface="Arial"/>
              <a:cs typeface="Arial"/>
              <a:sym typeface="Arial"/>
            </a:endParaRPr>
          </a:p>
        </p:txBody>
      </p:sp>
      <p:sp>
        <p:nvSpPr>
          <p:cNvPr id="240" name="Google Shape;240;p8"/>
          <p:cNvSpPr/>
          <p:nvPr/>
        </p:nvSpPr>
        <p:spPr>
          <a:xfrm>
            <a:off x="6321137" y="1690630"/>
            <a:ext cx="5764986" cy="338554"/>
          </a:xfrm>
          <a:custGeom>
            <a:rect b="b" l="l" r="r" t="t"/>
            <a:pathLst>
              <a:path extrusionOk="0" fill="none" h="338554" w="5764986">
                <a:moveTo>
                  <a:pt x="0" y="0"/>
                </a:moveTo>
                <a:cubicBezTo>
                  <a:pt x="144230" y="13871"/>
                  <a:pt x="360924" y="-23979"/>
                  <a:pt x="525254" y="0"/>
                </a:cubicBezTo>
                <a:cubicBezTo>
                  <a:pt x="689584" y="23979"/>
                  <a:pt x="845255" y="-16732"/>
                  <a:pt x="992859" y="0"/>
                </a:cubicBezTo>
                <a:cubicBezTo>
                  <a:pt x="1140463" y="16732"/>
                  <a:pt x="1328804" y="-6978"/>
                  <a:pt x="1460463" y="0"/>
                </a:cubicBezTo>
                <a:cubicBezTo>
                  <a:pt x="1592122" y="6978"/>
                  <a:pt x="1813240" y="-32256"/>
                  <a:pt x="2158667" y="0"/>
                </a:cubicBezTo>
                <a:cubicBezTo>
                  <a:pt x="2504094" y="32256"/>
                  <a:pt x="2703859" y="25417"/>
                  <a:pt x="2856871" y="0"/>
                </a:cubicBezTo>
                <a:cubicBezTo>
                  <a:pt x="3009883" y="-25417"/>
                  <a:pt x="3257578" y="-15239"/>
                  <a:pt x="3382125" y="0"/>
                </a:cubicBezTo>
                <a:cubicBezTo>
                  <a:pt x="3506672" y="15239"/>
                  <a:pt x="3878720" y="8766"/>
                  <a:pt x="4022679" y="0"/>
                </a:cubicBezTo>
                <a:cubicBezTo>
                  <a:pt x="4166638" y="-8766"/>
                  <a:pt x="4357566" y="-2512"/>
                  <a:pt x="4605583" y="0"/>
                </a:cubicBezTo>
                <a:cubicBezTo>
                  <a:pt x="4853600" y="2512"/>
                  <a:pt x="5244032" y="-39700"/>
                  <a:pt x="5764986" y="0"/>
                </a:cubicBezTo>
                <a:cubicBezTo>
                  <a:pt x="5778870" y="90467"/>
                  <a:pt x="5772259" y="267520"/>
                  <a:pt x="5764986" y="338554"/>
                </a:cubicBezTo>
                <a:cubicBezTo>
                  <a:pt x="5474348" y="353352"/>
                  <a:pt x="5347017" y="340290"/>
                  <a:pt x="5182082" y="338554"/>
                </a:cubicBezTo>
                <a:cubicBezTo>
                  <a:pt x="5017147" y="336818"/>
                  <a:pt x="4684132" y="318794"/>
                  <a:pt x="4541528" y="338554"/>
                </a:cubicBezTo>
                <a:cubicBezTo>
                  <a:pt x="4398924" y="358314"/>
                  <a:pt x="4234818" y="349470"/>
                  <a:pt x="3958624" y="338554"/>
                </a:cubicBezTo>
                <a:cubicBezTo>
                  <a:pt x="3682430" y="327638"/>
                  <a:pt x="3562582" y="355169"/>
                  <a:pt x="3433369" y="338554"/>
                </a:cubicBezTo>
                <a:cubicBezTo>
                  <a:pt x="3304157" y="321939"/>
                  <a:pt x="2980139" y="338874"/>
                  <a:pt x="2792815" y="338554"/>
                </a:cubicBezTo>
                <a:cubicBezTo>
                  <a:pt x="2605491" y="338234"/>
                  <a:pt x="2480951" y="351053"/>
                  <a:pt x="2209911" y="338554"/>
                </a:cubicBezTo>
                <a:cubicBezTo>
                  <a:pt x="1938871" y="326055"/>
                  <a:pt x="1701361" y="307338"/>
                  <a:pt x="1569357" y="338554"/>
                </a:cubicBezTo>
                <a:cubicBezTo>
                  <a:pt x="1437353" y="369770"/>
                  <a:pt x="1267211" y="318154"/>
                  <a:pt x="1101753" y="338554"/>
                </a:cubicBezTo>
                <a:cubicBezTo>
                  <a:pt x="936295" y="358954"/>
                  <a:pt x="808702" y="323299"/>
                  <a:pt x="634148" y="338554"/>
                </a:cubicBezTo>
                <a:cubicBezTo>
                  <a:pt x="459595" y="353809"/>
                  <a:pt x="290714" y="308667"/>
                  <a:pt x="0" y="338554"/>
                </a:cubicBezTo>
                <a:cubicBezTo>
                  <a:pt x="-12538" y="192285"/>
                  <a:pt x="-5339" y="152691"/>
                  <a:pt x="0" y="0"/>
                </a:cubicBezTo>
                <a:close/>
              </a:path>
              <a:path extrusionOk="0" h="338554" w="5764986">
                <a:moveTo>
                  <a:pt x="0" y="0"/>
                </a:moveTo>
                <a:cubicBezTo>
                  <a:pt x="200343" y="15569"/>
                  <a:pt x="276341" y="9051"/>
                  <a:pt x="467604" y="0"/>
                </a:cubicBezTo>
                <a:cubicBezTo>
                  <a:pt x="658867" y="-9051"/>
                  <a:pt x="751397" y="3867"/>
                  <a:pt x="935209" y="0"/>
                </a:cubicBezTo>
                <a:cubicBezTo>
                  <a:pt x="1119022" y="-3867"/>
                  <a:pt x="1310896" y="14373"/>
                  <a:pt x="1518113" y="0"/>
                </a:cubicBezTo>
                <a:cubicBezTo>
                  <a:pt x="1725330" y="-14373"/>
                  <a:pt x="1877362" y="-16286"/>
                  <a:pt x="2043367" y="0"/>
                </a:cubicBezTo>
                <a:cubicBezTo>
                  <a:pt x="2209372" y="16286"/>
                  <a:pt x="2573334" y="23531"/>
                  <a:pt x="2741571" y="0"/>
                </a:cubicBezTo>
                <a:cubicBezTo>
                  <a:pt x="2909808" y="-23531"/>
                  <a:pt x="2992495" y="13955"/>
                  <a:pt x="3209176" y="0"/>
                </a:cubicBezTo>
                <a:cubicBezTo>
                  <a:pt x="3425857" y="-13955"/>
                  <a:pt x="3602170" y="-26061"/>
                  <a:pt x="3792080" y="0"/>
                </a:cubicBezTo>
                <a:cubicBezTo>
                  <a:pt x="3981990" y="26061"/>
                  <a:pt x="4180937" y="23329"/>
                  <a:pt x="4547933" y="0"/>
                </a:cubicBezTo>
                <a:cubicBezTo>
                  <a:pt x="4914929" y="-23329"/>
                  <a:pt x="4821123" y="-17978"/>
                  <a:pt x="5073188" y="0"/>
                </a:cubicBezTo>
                <a:cubicBezTo>
                  <a:pt x="5325254" y="17978"/>
                  <a:pt x="5607919" y="-638"/>
                  <a:pt x="5764986" y="0"/>
                </a:cubicBezTo>
                <a:cubicBezTo>
                  <a:pt x="5769545" y="167200"/>
                  <a:pt x="5753485" y="259901"/>
                  <a:pt x="5764986" y="338554"/>
                </a:cubicBezTo>
                <a:cubicBezTo>
                  <a:pt x="5609843" y="339984"/>
                  <a:pt x="5379279" y="365221"/>
                  <a:pt x="5124432" y="338554"/>
                </a:cubicBezTo>
                <a:cubicBezTo>
                  <a:pt x="4869585" y="311887"/>
                  <a:pt x="4649279" y="311944"/>
                  <a:pt x="4368578" y="338554"/>
                </a:cubicBezTo>
                <a:cubicBezTo>
                  <a:pt x="4087877" y="365164"/>
                  <a:pt x="3923594" y="334110"/>
                  <a:pt x="3785674" y="338554"/>
                </a:cubicBezTo>
                <a:cubicBezTo>
                  <a:pt x="3647754" y="342998"/>
                  <a:pt x="3279418" y="369691"/>
                  <a:pt x="3087470" y="338554"/>
                </a:cubicBezTo>
                <a:cubicBezTo>
                  <a:pt x="2895522" y="307417"/>
                  <a:pt x="2644081" y="313458"/>
                  <a:pt x="2504566" y="338554"/>
                </a:cubicBezTo>
                <a:cubicBezTo>
                  <a:pt x="2365051" y="363650"/>
                  <a:pt x="2252794" y="359618"/>
                  <a:pt x="2036962" y="338554"/>
                </a:cubicBezTo>
                <a:cubicBezTo>
                  <a:pt x="1821130" y="317490"/>
                  <a:pt x="1713305" y="362699"/>
                  <a:pt x="1454058" y="338554"/>
                </a:cubicBezTo>
                <a:cubicBezTo>
                  <a:pt x="1194811" y="314409"/>
                  <a:pt x="1060763" y="360223"/>
                  <a:pt x="871153" y="338554"/>
                </a:cubicBezTo>
                <a:cubicBezTo>
                  <a:pt x="681543" y="316885"/>
                  <a:pt x="259770" y="316738"/>
                  <a:pt x="0" y="338554"/>
                </a:cubicBezTo>
                <a:cubicBezTo>
                  <a:pt x="-766" y="197868"/>
                  <a:pt x="-6700" y="153246"/>
                  <a:pt x="0" y="0"/>
                </a:cubicBezTo>
                <a:close/>
              </a:path>
            </a:pathLst>
          </a:custGeom>
          <a:solidFill>
            <a:srgbClr val="F5CFBA"/>
          </a:solid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Calibri"/>
                <a:ea typeface="Calibri"/>
                <a:cs typeface="Calibri"/>
                <a:sym typeface="Calibri"/>
              </a:rPr>
              <a:t>The Warsaw Pact (1955)</a:t>
            </a:r>
            <a:endParaRPr b="0" i="0" sz="1400" u="none" cap="none" strike="noStrike">
              <a:solidFill>
                <a:srgbClr val="000000"/>
              </a:solidFill>
              <a:latin typeface="Arial"/>
              <a:ea typeface="Arial"/>
              <a:cs typeface="Arial"/>
              <a:sym typeface="Arial"/>
            </a:endParaRPr>
          </a:p>
        </p:txBody>
      </p:sp>
      <p:sp>
        <p:nvSpPr>
          <p:cNvPr id="241" name="Google Shape;241;p8"/>
          <p:cNvSpPr txBox="1"/>
          <p:nvPr/>
        </p:nvSpPr>
        <p:spPr>
          <a:xfrm>
            <a:off x="3260860" y="4863448"/>
            <a:ext cx="2942400" cy="11082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A further turning point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By 1955, it was agreed by all members of NATO that West Germany could join the organisation as it was then strong enough to offer help if needed elsewhere.  This led to the Soviet Union creating their own military alliance in response.</a:t>
            </a:r>
            <a:endParaRPr b="0" i="0" sz="1400" u="none" cap="none" strike="noStrike">
              <a:solidFill>
                <a:srgbClr val="000000"/>
              </a:solidFill>
              <a:latin typeface="Arial"/>
              <a:ea typeface="Arial"/>
              <a:cs typeface="Arial"/>
              <a:sym typeface="Arial"/>
            </a:endParaRPr>
          </a:p>
        </p:txBody>
      </p:sp>
      <p:sp>
        <p:nvSpPr>
          <p:cNvPr id="242" name="Google Shape;242;p8"/>
          <p:cNvSpPr txBox="1"/>
          <p:nvPr/>
        </p:nvSpPr>
        <p:spPr>
          <a:xfrm>
            <a:off x="105876" y="4863448"/>
            <a:ext cx="3048600" cy="11082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The Consequences of NATO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The creation of NATO meant that American troops would continue to be present in Europe after the Second World War. American troops could be called upon at short notice to help European countries fight against the communist threat.</a:t>
            </a:r>
            <a:endParaRPr b="0" i="0" sz="1400" u="none" cap="none" strike="noStrike">
              <a:solidFill>
                <a:srgbClr val="000000"/>
              </a:solidFill>
              <a:latin typeface="Arial"/>
              <a:ea typeface="Arial"/>
              <a:cs typeface="Arial"/>
              <a:sym typeface="Arial"/>
            </a:endParaRPr>
          </a:p>
        </p:txBody>
      </p:sp>
      <p:sp>
        <p:nvSpPr>
          <p:cNvPr id="243" name="Google Shape;243;p8"/>
          <p:cNvSpPr txBox="1"/>
          <p:nvPr/>
        </p:nvSpPr>
        <p:spPr>
          <a:xfrm>
            <a:off x="105876" y="3490839"/>
            <a:ext cx="4747500" cy="12774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What was NATO?</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Arial"/>
              <a:buChar char="•"/>
            </a:pPr>
            <a:r>
              <a:rPr b="0" i="0" lang="en-GB" sz="1100" u="none" cap="none" strike="noStrike">
                <a:solidFill>
                  <a:schemeClr val="dk1"/>
                </a:solidFill>
                <a:latin typeface="Calibri"/>
                <a:ea typeface="Calibri"/>
                <a:cs typeface="Calibri"/>
                <a:sym typeface="Calibri"/>
              </a:rPr>
              <a:t>For this reason, the USA persuaded other western powers that they needed a formal military alliance to protect themselves from the Soviet Union.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Arial"/>
              <a:buChar char="•"/>
            </a:pPr>
            <a:r>
              <a:rPr b="0" i="0" lang="en-GB" sz="1100" u="none" cap="none" strike="noStrike">
                <a:solidFill>
                  <a:schemeClr val="dk1"/>
                </a:solidFill>
                <a:latin typeface="Calibri"/>
                <a:ea typeface="Calibri"/>
                <a:cs typeface="Calibri"/>
                <a:sym typeface="Calibri"/>
              </a:rPr>
              <a:t>In April 1949, the USA, France, Britain and 9 other western countries joined together in the North Atlantic Treaty Organisation – N.A.T.O.. They agreed that if any of the NATO members were attacked, all of the other members would help.</a:t>
            </a:r>
            <a:endParaRPr b="0" i="0" sz="1400" u="none" cap="none" strike="noStrike">
              <a:solidFill>
                <a:srgbClr val="000000"/>
              </a:solidFill>
              <a:latin typeface="Arial"/>
              <a:ea typeface="Arial"/>
              <a:cs typeface="Arial"/>
              <a:sym typeface="Arial"/>
            </a:endParaRPr>
          </a:p>
        </p:txBody>
      </p:sp>
      <p:sp>
        <p:nvSpPr>
          <p:cNvPr id="244" name="Google Shape;244;p8"/>
          <p:cNvSpPr txBox="1"/>
          <p:nvPr/>
        </p:nvSpPr>
        <p:spPr>
          <a:xfrm>
            <a:off x="105876" y="2118230"/>
            <a:ext cx="6108900" cy="12774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Why was NATO created in October 1948?</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Arial"/>
              <a:buChar char="•"/>
            </a:pPr>
            <a:r>
              <a:rPr b="0" i="0" lang="en-GB" sz="1100" u="none" cap="none" strike="noStrike">
                <a:solidFill>
                  <a:schemeClr val="dk1"/>
                </a:solidFill>
                <a:latin typeface="Calibri"/>
                <a:ea typeface="Calibri"/>
                <a:cs typeface="Calibri"/>
                <a:sym typeface="Calibri"/>
              </a:rPr>
              <a:t>America and its allies believed that Stalin and communism were becoming                                                    an even greater threat.  Stalin had attempted to gain control of Berlin with the Berlin Blockade.  This was not successful but showed his intention of spreading communism further in Europe.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Arial"/>
              <a:buChar char="•"/>
            </a:pPr>
            <a:r>
              <a:rPr b="0" i="0" lang="en-GB" sz="1100" u="none" cap="none" strike="noStrike">
                <a:solidFill>
                  <a:schemeClr val="dk1"/>
                </a:solidFill>
                <a:latin typeface="Calibri"/>
                <a:ea typeface="Calibri"/>
                <a:cs typeface="Calibri"/>
                <a:sym typeface="Calibri"/>
              </a:rPr>
              <a:t>However, also in 1948, the Soviet Union were successful in taking over Czechoslovakia.  They put a communist government in place there. The western powers believed they needed to protect themselves from the communist, Soviet threat.</a:t>
            </a:r>
            <a:endParaRPr b="0" i="0" sz="1400" u="none" cap="none" strike="noStrike">
              <a:solidFill>
                <a:srgbClr val="000000"/>
              </a:solidFill>
              <a:latin typeface="Arial"/>
              <a:ea typeface="Arial"/>
              <a:cs typeface="Arial"/>
              <a:sym typeface="Arial"/>
            </a:endParaRPr>
          </a:p>
        </p:txBody>
      </p:sp>
      <p:pic>
        <p:nvPicPr>
          <p:cNvPr descr="NATO vector flag.eps" id="245" name="Google Shape;245;p8"/>
          <p:cNvPicPr preferRelativeResize="0"/>
          <p:nvPr/>
        </p:nvPicPr>
        <p:blipFill rotWithShape="1">
          <a:blip r:embed="rId4">
            <a:alphaModFix/>
          </a:blip>
          <a:srcRect b="14612" l="4171" r="4116" t="13753"/>
          <a:stretch/>
        </p:blipFill>
        <p:spPr>
          <a:xfrm>
            <a:off x="4959468" y="3490838"/>
            <a:ext cx="1255430" cy="1277273"/>
          </a:xfrm>
          <a:prstGeom prst="rect">
            <a:avLst/>
          </a:prstGeom>
          <a:noFill/>
          <a:ln cap="flat" cmpd="sng" w="9525">
            <a:solidFill>
              <a:schemeClr val="dk1"/>
            </a:solidFill>
            <a:prstDash val="solid"/>
            <a:round/>
            <a:headEnd len="sm" w="sm" type="none"/>
            <a:tailEnd len="sm" w="sm" type="none"/>
          </a:ln>
        </p:spPr>
      </p:pic>
      <p:sp>
        <p:nvSpPr>
          <p:cNvPr id="246" name="Google Shape;246;p8"/>
          <p:cNvSpPr txBox="1"/>
          <p:nvPr/>
        </p:nvSpPr>
        <p:spPr>
          <a:xfrm>
            <a:off x="6332717" y="3623519"/>
            <a:ext cx="4502400" cy="11235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What was The Warsaw Pact?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Arial"/>
              <a:buChar char="•"/>
            </a:pPr>
            <a:r>
              <a:rPr b="0" i="0" lang="en-GB" sz="1100" u="none" cap="none" strike="noStrike">
                <a:solidFill>
                  <a:schemeClr val="dk1"/>
                </a:solidFill>
                <a:latin typeface="Calibri"/>
                <a:ea typeface="Calibri"/>
                <a:cs typeface="Calibri"/>
                <a:sym typeface="Calibri"/>
              </a:rPr>
              <a:t>It was created by the Soviet Union in May 1955.  Its members were the Soviet Union, Poland, Czechoslovakia, Hungary, Romania, Bulgaria, Albania and East Germany.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Arial"/>
              <a:buChar char="•"/>
            </a:pPr>
            <a:r>
              <a:rPr b="0" i="0" lang="en-GB" sz="1100" u="none" cap="none" strike="noStrike">
                <a:solidFill>
                  <a:schemeClr val="dk1"/>
                </a:solidFill>
                <a:latin typeface="Calibri"/>
                <a:ea typeface="Calibri"/>
                <a:cs typeface="Calibri"/>
                <a:sym typeface="Calibri"/>
              </a:rPr>
              <a:t>All of these countries became known as the ‘Eastern Bloc’.  These countries promised to help each other if another member was attacked.</a:t>
            </a:r>
            <a:endParaRPr b="0" i="0" sz="1400" u="none" cap="none" strike="noStrike">
              <a:solidFill>
                <a:srgbClr val="000000"/>
              </a:solidFill>
              <a:latin typeface="Arial"/>
              <a:ea typeface="Arial"/>
              <a:cs typeface="Arial"/>
              <a:sym typeface="Arial"/>
            </a:endParaRPr>
          </a:p>
        </p:txBody>
      </p:sp>
      <p:sp>
        <p:nvSpPr>
          <p:cNvPr id="247" name="Google Shape;247;p8"/>
          <p:cNvSpPr txBox="1"/>
          <p:nvPr/>
        </p:nvSpPr>
        <p:spPr>
          <a:xfrm>
            <a:off x="6332717" y="4800008"/>
            <a:ext cx="3981300" cy="19701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The Consequences of The Warsaw Pact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Arial"/>
              <a:buChar char="•"/>
            </a:pPr>
            <a:r>
              <a:rPr b="0" i="0" lang="en-GB" sz="1100" u="none" cap="none" strike="noStrike">
                <a:solidFill>
                  <a:schemeClr val="dk1"/>
                </a:solidFill>
                <a:latin typeface="Calibri"/>
                <a:ea typeface="Calibri"/>
                <a:cs typeface="Calibri"/>
                <a:sym typeface="Calibri"/>
              </a:rPr>
              <a:t>It was now clear that Europe was divided into two.  One half was part of the NATO military alliance and worked together to stop the spread of communism and strengthen capitalism and democracy.  The other half was under the control of the Warsaw Pact and worked to expand the influence of communism.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Arial"/>
              <a:buChar char="•"/>
            </a:pPr>
            <a:r>
              <a:rPr b="0" i="0" lang="en-GB" sz="1100" u="none" cap="none" strike="noStrike">
                <a:solidFill>
                  <a:schemeClr val="dk1"/>
                </a:solidFill>
                <a:latin typeface="Calibri"/>
                <a:ea typeface="Calibri"/>
                <a:cs typeface="Calibri"/>
                <a:sym typeface="Calibri"/>
              </a:rPr>
              <a:t>There was now a real fear that Europe could end up in war so soon after the end of World War Two. Having a political set of differences was one worry, but now each side essentially had an army, it created even more fear of another war.</a:t>
            </a:r>
            <a:endParaRPr b="0" i="0" sz="1200" u="none" cap="none" strike="noStrike">
              <a:solidFill>
                <a:schemeClr val="dk1"/>
              </a:solidFill>
              <a:latin typeface="Calibri"/>
              <a:ea typeface="Calibri"/>
              <a:cs typeface="Calibri"/>
              <a:sym typeface="Calibri"/>
            </a:endParaRPr>
          </a:p>
        </p:txBody>
      </p:sp>
      <p:sp>
        <p:nvSpPr>
          <p:cNvPr id="248" name="Google Shape;248;p8"/>
          <p:cNvSpPr txBox="1"/>
          <p:nvPr/>
        </p:nvSpPr>
        <p:spPr>
          <a:xfrm>
            <a:off x="10443387" y="4800008"/>
            <a:ext cx="1642800" cy="19857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The perspective of the western powers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Other NATO powers saw the creation of the Warsaw Pact as another threat.  Now there were two opposing military alliances in Europe and any small disagreement could lead to war between the two sides.</a:t>
            </a:r>
            <a:endParaRPr b="0" i="0" sz="1400" u="none" cap="none" strike="noStrike">
              <a:solidFill>
                <a:srgbClr val="000000"/>
              </a:solidFill>
              <a:latin typeface="Arial"/>
              <a:ea typeface="Arial"/>
              <a:cs typeface="Arial"/>
              <a:sym typeface="Arial"/>
            </a:endParaRPr>
          </a:p>
        </p:txBody>
      </p:sp>
      <p:pic>
        <p:nvPicPr>
          <p:cNvPr id="249" name="Google Shape;249;p8"/>
          <p:cNvPicPr preferRelativeResize="0"/>
          <p:nvPr/>
        </p:nvPicPr>
        <p:blipFill rotWithShape="1">
          <a:blip r:embed="rId5">
            <a:alphaModFix/>
          </a:blip>
          <a:srcRect b="0" l="0" r="0" t="0"/>
          <a:stretch/>
        </p:blipFill>
        <p:spPr>
          <a:xfrm>
            <a:off x="10952967" y="3605533"/>
            <a:ext cx="1133155" cy="114137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9"/>
          <p:cNvSpPr txBox="1"/>
          <p:nvPr/>
        </p:nvSpPr>
        <p:spPr>
          <a:xfrm>
            <a:off x="105878" y="67377"/>
            <a:ext cx="10260900" cy="338700"/>
          </a:xfrm>
          <a:prstGeom prst="rect">
            <a:avLst/>
          </a:pr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Calibri"/>
                <a:ea typeface="Calibri"/>
                <a:cs typeface="Calibri"/>
                <a:sym typeface="Calibri"/>
              </a:rPr>
              <a:t>LESSON 8: </a:t>
            </a:r>
            <a:r>
              <a:rPr b="0" i="0" lang="en-GB" sz="1600" u="none" cap="none" strike="noStrike">
                <a:solidFill>
                  <a:schemeClr val="dk1"/>
                </a:solidFill>
                <a:latin typeface="Calibri"/>
                <a:ea typeface="Calibri"/>
                <a:cs typeface="Calibri"/>
                <a:sym typeface="Calibri"/>
              </a:rPr>
              <a:t>The importance of the </a:t>
            </a:r>
            <a:r>
              <a:rPr b="1" i="0" lang="en-GB" sz="1600" u="none" cap="none" strike="noStrike">
                <a:solidFill>
                  <a:schemeClr val="dk1"/>
                </a:solidFill>
                <a:latin typeface="Calibri"/>
                <a:ea typeface="Calibri"/>
                <a:cs typeface="Calibri"/>
                <a:sym typeface="Calibri"/>
              </a:rPr>
              <a:t>Arms Race </a:t>
            </a:r>
            <a:r>
              <a:rPr b="0" i="0" lang="en-GB" sz="1600" u="none" cap="none" strike="noStrike">
                <a:solidFill>
                  <a:schemeClr val="dk1"/>
                </a:solidFill>
                <a:latin typeface="Calibri"/>
                <a:ea typeface="Calibri"/>
                <a:cs typeface="Calibri"/>
                <a:sym typeface="Calibri"/>
              </a:rPr>
              <a:t>during the </a:t>
            </a:r>
            <a:r>
              <a:rPr b="1" i="0" lang="en-GB" sz="1600" u="none" cap="none" strike="noStrike">
                <a:solidFill>
                  <a:schemeClr val="dk1"/>
                </a:solidFill>
                <a:latin typeface="Calibri"/>
                <a:ea typeface="Calibri"/>
                <a:cs typeface="Calibri"/>
                <a:sym typeface="Calibri"/>
              </a:rPr>
              <a:t>1950s on US-Soviet Relations</a:t>
            </a:r>
            <a:endParaRPr b="0" i="0" sz="1600" u="none" cap="none" strike="noStrike">
              <a:solidFill>
                <a:schemeClr val="dk1"/>
              </a:solidFill>
              <a:latin typeface="Calibri"/>
              <a:ea typeface="Calibri"/>
              <a:cs typeface="Calibri"/>
              <a:sym typeface="Calibri"/>
            </a:endParaRPr>
          </a:p>
        </p:txBody>
      </p:sp>
      <p:sp>
        <p:nvSpPr>
          <p:cNvPr id="256" name="Google Shape;256;p9"/>
          <p:cNvSpPr txBox="1"/>
          <p:nvPr/>
        </p:nvSpPr>
        <p:spPr>
          <a:xfrm>
            <a:off x="105877" y="437384"/>
            <a:ext cx="10260900" cy="12006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The Background: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Calibri"/>
                <a:ea typeface="Calibri"/>
                <a:cs typeface="Calibri"/>
                <a:sym typeface="Calibri"/>
              </a:rPr>
              <a:t>By the 1950s, there was a very clear divide in Europe.  Germany had been officially split into </a:t>
            </a:r>
            <a:r>
              <a:rPr b="1" i="0" lang="en-GB" sz="1200" u="none" cap="none" strike="noStrike">
                <a:solidFill>
                  <a:schemeClr val="dk1"/>
                </a:solidFill>
                <a:latin typeface="Calibri"/>
                <a:ea typeface="Calibri"/>
                <a:cs typeface="Calibri"/>
                <a:sym typeface="Calibri"/>
              </a:rPr>
              <a:t>East Germany </a:t>
            </a:r>
            <a:r>
              <a:rPr b="0" i="0" lang="en-GB" sz="1200" u="none" cap="none" strike="noStrike">
                <a:solidFill>
                  <a:schemeClr val="dk1"/>
                </a:solidFill>
                <a:latin typeface="Calibri"/>
                <a:ea typeface="Calibri"/>
                <a:cs typeface="Calibri"/>
                <a:sym typeface="Calibri"/>
              </a:rPr>
              <a:t>and </a:t>
            </a:r>
            <a:r>
              <a:rPr b="1" i="0" lang="en-GB" sz="1200" u="none" cap="none" strike="noStrike">
                <a:solidFill>
                  <a:schemeClr val="dk1"/>
                </a:solidFill>
                <a:latin typeface="Calibri"/>
                <a:ea typeface="Calibri"/>
                <a:cs typeface="Calibri"/>
                <a:sym typeface="Calibri"/>
              </a:rPr>
              <a:t>West Germany </a:t>
            </a:r>
            <a:r>
              <a:rPr b="0" i="0" lang="en-GB" sz="1200" u="none" cap="none" strike="noStrike">
                <a:solidFill>
                  <a:schemeClr val="dk1"/>
                </a:solidFill>
                <a:latin typeface="Calibri"/>
                <a:ea typeface="Calibri"/>
                <a:cs typeface="Calibri"/>
                <a:sym typeface="Calibri"/>
              </a:rPr>
              <a:t>after the events of the </a:t>
            </a:r>
            <a:r>
              <a:rPr b="1" i="0" lang="en-GB" sz="1200" u="none" cap="none" strike="noStrike">
                <a:solidFill>
                  <a:schemeClr val="dk1"/>
                </a:solidFill>
                <a:latin typeface="Calibri"/>
                <a:ea typeface="Calibri"/>
                <a:cs typeface="Calibri"/>
                <a:sym typeface="Calibri"/>
              </a:rPr>
              <a:t>Berlin Blockade </a:t>
            </a:r>
            <a:r>
              <a:rPr b="0" i="0" lang="en-GB" sz="1200" u="none" cap="none" strike="noStrike">
                <a:solidFill>
                  <a:schemeClr val="dk1"/>
                </a:solidFill>
                <a:latin typeface="Calibri"/>
                <a:ea typeface="Calibri"/>
                <a:cs typeface="Calibri"/>
                <a:sym typeface="Calibri"/>
              </a:rPr>
              <a:t>and </a:t>
            </a:r>
            <a:r>
              <a:rPr b="1" i="0" lang="en-GB" sz="1200" u="none" cap="none" strike="noStrike">
                <a:solidFill>
                  <a:schemeClr val="dk1"/>
                </a:solidFill>
                <a:latin typeface="Calibri"/>
                <a:ea typeface="Calibri"/>
                <a:cs typeface="Calibri"/>
                <a:sym typeface="Calibri"/>
              </a:rPr>
              <a:t>Berlin Airlift</a:t>
            </a:r>
            <a:r>
              <a:rPr b="0" i="0" lang="en-GB" sz="1200" u="none" cap="none" strike="noStrike">
                <a:solidFill>
                  <a:schemeClr val="dk1"/>
                </a:solidFill>
                <a:latin typeface="Calibri"/>
                <a:ea typeface="Calibri"/>
                <a:cs typeface="Calibri"/>
                <a:sym typeface="Calibri"/>
              </a:rPr>
              <a:t>.  Berlin itself was split into ‘east’ and ‘west’.  As a consequence of the increasing tension between the USA and the Soviet Union, the two sides created their own military alliance with </a:t>
            </a:r>
            <a:r>
              <a:rPr b="1" i="0" lang="en-GB" sz="1200" u="none" cap="none" strike="noStrike">
                <a:solidFill>
                  <a:schemeClr val="dk1"/>
                </a:solidFill>
                <a:latin typeface="Calibri"/>
                <a:ea typeface="Calibri"/>
                <a:cs typeface="Calibri"/>
                <a:sym typeface="Calibri"/>
              </a:rPr>
              <a:t>NATO</a:t>
            </a:r>
            <a:r>
              <a:rPr b="0" i="0" lang="en-GB" sz="1200" u="none" cap="none" strike="noStrike">
                <a:solidFill>
                  <a:schemeClr val="dk1"/>
                </a:solidFill>
                <a:latin typeface="Calibri"/>
                <a:ea typeface="Calibri"/>
                <a:cs typeface="Calibri"/>
                <a:sym typeface="Calibri"/>
              </a:rPr>
              <a:t> in 1949. Following West Germany’s membership of NATO, the Soviet Union formed their own military alliance, the </a:t>
            </a:r>
            <a:r>
              <a:rPr b="1" i="0" lang="en-GB" sz="1200" u="none" cap="none" strike="noStrike">
                <a:solidFill>
                  <a:schemeClr val="dk1"/>
                </a:solidFill>
                <a:latin typeface="Calibri"/>
                <a:ea typeface="Calibri"/>
                <a:cs typeface="Calibri"/>
                <a:sym typeface="Calibri"/>
              </a:rPr>
              <a:t>Warsaw Pact </a:t>
            </a:r>
            <a:r>
              <a:rPr b="0" i="0" lang="en-GB" sz="1200" u="none" cap="none" strike="noStrike">
                <a:solidFill>
                  <a:schemeClr val="dk1"/>
                </a:solidFill>
                <a:latin typeface="Calibri"/>
                <a:ea typeface="Calibri"/>
                <a:cs typeface="Calibri"/>
                <a:sym typeface="Calibri"/>
              </a:rPr>
              <a:t>in 1955. There was also build up and competition between the USA and the Soviet Union for </a:t>
            </a:r>
            <a:r>
              <a:rPr b="1" i="0" lang="en-GB" sz="1200" u="none" cap="none" strike="noStrike">
                <a:solidFill>
                  <a:schemeClr val="dk1"/>
                </a:solidFill>
                <a:latin typeface="Calibri"/>
                <a:ea typeface="Calibri"/>
                <a:cs typeface="Calibri"/>
                <a:sym typeface="Calibri"/>
              </a:rPr>
              <a:t>nuclear superiority</a:t>
            </a:r>
            <a:r>
              <a:rPr b="0" i="0" lang="en-GB" sz="1200" u="none" cap="none" strike="noStrike">
                <a:solidFill>
                  <a:schemeClr val="dk1"/>
                </a:solidFill>
                <a:latin typeface="Calibri"/>
                <a:ea typeface="Calibri"/>
                <a:cs typeface="Calibri"/>
                <a:sym typeface="Calibri"/>
              </a:rPr>
              <a:t>.  The 1950s would be the start of the </a:t>
            </a:r>
            <a:r>
              <a:rPr b="1" i="0" lang="en-GB" sz="1200" u="none" cap="none" strike="noStrike">
                <a:solidFill>
                  <a:schemeClr val="dk1"/>
                </a:solidFill>
                <a:latin typeface="Calibri"/>
                <a:ea typeface="Calibri"/>
                <a:cs typeface="Calibri"/>
                <a:sym typeface="Calibri"/>
              </a:rPr>
              <a:t>Arms Race</a:t>
            </a:r>
            <a:r>
              <a:rPr b="0" i="0" lang="en-GB" sz="1200" u="none" cap="none" strike="noStrike">
                <a:solidFill>
                  <a:schemeClr val="dk1"/>
                </a:solidFill>
                <a:latin typeface="Calibri"/>
                <a:ea typeface="Calibri"/>
                <a:cs typeface="Calibri"/>
                <a:sym typeface="Calibri"/>
              </a:rPr>
              <a:t>, where both sides competes to develop and test more powerful nuclear weapons. </a:t>
            </a:r>
            <a:endParaRPr b="0" i="0" sz="1400" u="none" cap="none" strike="noStrike">
              <a:solidFill>
                <a:srgbClr val="000000"/>
              </a:solidFill>
              <a:latin typeface="Arial"/>
              <a:ea typeface="Arial"/>
              <a:cs typeface="Arial"/>
              <a:sym typeface="Arial"/>
            </a:endParaRPr>
          </a:p>
        </p:txBody>
      </p:sp>
      <p:sp>
        <p:nvSpPr>
          <p:cNvPr id="257" name="Google Shape;257;p9"/>
          <p:cNvSpPr txBox="1"/>
          <p:nvPr/>
        </p:nvSpPr>
        <p:spPr>
          <a:xfrm>
            <a:off x="105877" y="1959954"/>
            <a:ext cx="5148900" cy="4617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7800" lvl="0" marL="17780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The USA elected a new President in 1953: </a:t>
            </a:r>
            <a:r>
              <a:rPr b="1" i="0" lang="en-GB" sz="1200" u="none" cap="none" strike="noStrike">
                <a:solidFill>
                  <a:schemeClr val="dk1"/>
                </a:solidFill>
                <a:latin typeface="Calibri"/>
                <a:ea typeface="Calibri"/>
                <a:cs typeface="Calibri"/>
                <a:sym typeface="Calibri"/>
              </a:rPr>
              <a:t>President Eisenhower.</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Stalin died in 1952. </a:t>
            </a:r>
            <a:r>
              <a:rPr b="1" i="0" lang="en-GB" sz="1200" u="none" cap="none" strike="noStrike">
                <a:solidFill>
                  <a:schemeClr val="dk1"/>
                </a:solidFill>
                <a:latin typeface="Calibri"/>
                <a:ea typeface="Calibri"/>
                <a:cs typeface="Calibri"/>
                <a:sym typeface="Calibri"/>
              </a:rPr>
              <a:t>Nikita Khrushchev </a:t>
            </a:r>
            <a:r>
              <a:rPr b="0" i="0" lang="en-GB" sz="1100" u="none" cap="none" strike="noStrike">
                <a:solidFill>
                  <a:schemeClr val="dk1"/>
                </a:solidFill>
                <a:latin typeface="Calibri"/>
                <a:ea typeface="Calibri"/>
                <a:cs typeface="Calibri"/>
                <a:sym typeface="Calibri"/>
              </a:rPr>
              <a:t>became the next key Soviet leader in 1956.</a:t>
            </a:r>
            <a:endParaRPr b="0" i="0" sz="1400" u="none" cap="none" strike="noStrike">
              <a:solidFill>
                <a:srgbClr val="000000"/>
              </a:solidFill>
              <a:latin typeface="Arial"/>
              <a:ea typeface="Arial"/>
              <a:cs typeface="Arial"/>
              <a:sym typeface="Arial"/>
            </a:endParaRPr>
          </a:p>
        </p:txBody>
      </p:sp>
      <p:sp>
        <p:nvSpPr>
          <p:cNvPr id="258" name="Google Shape;258;p9"/>
          <p:cNvSpPr txBox="1"/>
          <p:nvPr/>
        </p:nvSpPr>
        <p:spPr>
          <a:xfrm>
            <a:off x="287075" y="4507071"/>
            <a:ext cx="4189200" cy="11082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Status and Pride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This competition to develop bigger nuclear weapons became known as the arms race.  Both countries had huge numbers of ‘conventional’ (normal) weapons which had been used in previous wars.  However, the impact of the first atomic bomb on Japan proved that nuclear weapons would give status and power to a country.</a:t>
            </a:r>
            <a:endParaRPr b="0" i="0" sz="1400" u="none" cap="none" strike="noStrike">
              <a:solidFill>
                <a:srgbClr val="000000"/>
              </a:solidFill>
              <a:latin typeface="Arial"/>
              <a:ea typeface="Arial"/>
              <a:cs typeface="Arial"/>
              <a:sym typeface="Arial"/>
            </a:endParaRPr>
          </a:p>
        </p:txBody>
      </p:sp>
      <p:sp>
        <p:nvSpPr>
          <p:cNvPr id="259" name="Google Shape;259;p9"/>
          <p:cNvSpPr txBox="1"/>
          <p:nvPr/>
        </p:nvSpPr>
        <p:spPr>
          <a:xfrm>
            <a:off x="287076" y="5676815"/>
            <a:ext cx="3843000" cy="11082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Propaganda Opportunity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The USA and the Soviet Union knew that whoever developed the most powerful nuclear weapon, could promote this to their own people and around the world – to prove they were the best. It would also be a way to prove that either capitalism or communism was the most successful way to run a country.</a:t>
            </a:r>
            <a:endParaRPr b="0" i="0" sz="1400" u="none" cap="none" strike="noStrike">
              <a:solidFill>
                <a:srgbClr val="000000"/>
              </a:solidFill>
              <a:latin typeface="Arial"/>
              <a:ea typeface="Arial"/>
              <a:cs typeface="Arial"/>
              <a:sym typeface="Arial"/>
            </a:endParaRPr>
          </a:p>
        </p:txBody>
      </p:sp>
      <p:sp>
        <p:nvSpPr>
          <p:cNvPr id="260" name="Google Shape;260;p9"/>
          <p:cNvSpPr txBox="1"/>
          <p:nvPr/>
        </p:nvSpPr>
        <p:spPr>
          <a:xfrm>
            <a:off x="287079" y="2844691"/>
            <a:ext cx="3843000" cy="7695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The Cost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The development of nuclear weapons meant both countries spending huge amounts of money.  It was important that they stay ahead of each other to claim a victory in the arms race.</a:t>
            </a:r>
            <a:endParaRPr b="0" i="0" sz="1400" u="none" cap="none" strike="noStrike">
              <a:solidFill>
                <a:srgbClr val="000000"/>
              </a:solidFill>
              <a:latin typeface="Arial"/>
              <a:ea typeface="Arial"/>
              <a:cs typeface="Arial"/>
              <a:sym typeface="Arial"/>
            </a:endParaRPr>
          </a:p>
        </p:txBody>
      </p:sp>
      <p:sp>
        <p:nvSpPr>
          <p:cNvPr id="261" name="Google Shape;261;p9"/>
          <p:cNvSpPr txBox="1"/>
          <p:nvPr/>
        </p:nvSpPr>
        <p:spPr>
          <a:xfrm>
            <a:off x="287077" y="3675881"/>
            <a:ext cx="4933500" cy="7695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Mutually Assured Destruction (MAD)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It was believed that from the early 1950s, both countries had such powerful nuclear weapons that the bombs could have destroyed the world many times over.  This meant that the risk of starting a war would have extreme consequences.</a:t>
            </a:r>
            <a:endParaRPr b="0" i="0" sz="1400" u="none" cap="none" strike="noStrike">
              <a:solidFill>
                <a:srgbClr val="000000"/>
              </a:solidFill>
              <a:latin typeface="Arial"/>
              <a:ea typeface="Arial"/>
              <a:cs typeface="Arial"/>
              <a:sym typeface="Arial"/>
            </a:endParaRPr>
          </a:p>
        </p:txBody>
      </p:sp>
      <p:sp>
        <p:nvSpPr>
          <p:cNvPr id="262" name="Google Shape;262;p9"/>
          <p:cNvSpPr txBox="1"/>
          <p:nvPr/>
        </p:nvSpPr>
        <p:spPr>
          <a:xfrm>
            <a:off x="5337033" y="5671905"/>
            <a:ext cx="2935200" cy="11082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The End of Peace: </a:t>
            </a:r>
            <a:r>
              <a:rPr b="0" i="0" lang="en-GB" sz="1100" u="none" cap="none" strike="noStrike">
                <a:solidFill>
                  <a:schemeClr val="dk1"/>
                </a:solidFill>
                <a:latin typeface="Calibri"/>
                <a:ea typeface="Calibri"/>
                <a:cs typeface="Calibri"/>
                <a:sym typeface="Calibri"/>
              </a:rPr>
              <a:t>By the end of 1955, West Germany had been allowed to join NATO and this made the Soviet Union angry with the west.  The potential peace between the two sides had gone, when the Soviet Union then formed the Warsaw Pact.</a:t>
            </a:r>
            <a:endParaRPr b="0" i="0" sz="1200" u="none" cap="none" strike="noStrike">
              <a:solidFill>
                <a:schemeClr val="dk1"/>
              </a:solidFill>
              <a:latin typeface="Calibri"/>
              <a:ea typeface="Calibri"/>
              <a:cs typeface="Calibri"/>
              <a:sym typeface="Calibri"/>
            </a:endParaRPr>
          </a:p>
        </p:txBody>
      </p:sp>
      <p:pic>
        <p:nvPicPr>
          <p:cNvPr descr="Nuclear explosion drawing | Free SVG" id="263" name="Google Shape;263;p9"/>
          <p:cNvPicPr preferRelativeResize="0"/>
          <p:nvPr/>
        </p:nvPicPr>
        <p:blipFill rotWithShape="1">
          <a:blip r:embed="rId3">
            <a:alphaModFix/>
          </a:blip>
          <a:srcRect b="0" l="0" r="0" t="0"/>
          <a:stretch/>
        </p:blipFill>
        <p:spPr>
          <a:xfrm>
            <a:off x="10449411" y="73189"/>
            <a:ext cx="1619941" cy="1564524"/>
          </a:xfrm>
          <a:prstGeom prst="rect">
            <a:avLst/>
          </a:prstGeom>
          <a:noFill/>
          <a:ln>
            <a:noFill/>
          </a:ln>
        </p:spPr>
      </p:pic>
      <p:sp>
        <p:nvSpPr>
          <p:cNvPr id="264" name="Google Shape;264;p9"/>
          <p:cNvSpPr/>
          <p:nvPr/>
        </p:nvSpPr>
        <p:spPr>
          <a:xfrm>
            <a:off x="71540" y="2505943"/>
            <a:ext cx="5149042" cy="276999"/>
          </a:xfrm>
          <a:custGeom>
            <a:rect b="b" l="l" r="r" t="t"/>
            <a:pathLst>
              <a:path extrusionOk="0" fill="none" h="276999" w="5149042">
                <a:moveTo>
                  <a:pt x="0" y="0"/>
                </a:moveTo>
                <a:cubicBezTo>
                  <a:pt x="227780" y="-11707"/>
                  <a:pt x="470345" y="-7496"/>
                  <a:pt x="643630" y="0"/>
                </a:cubicBezTo>
                <a:cubicBezTo>
                  <a:pt x="816915" y="7496"/>
                  <a:pt x="1122216" y="2007"/>
                  <a:pt x="1287261" y="0"/>
                </a:cubicBezTo>
                <a:cubicBezTo>
                  <a:pt x="1452306" y="-2007"/>
                  <a:pt x="1658499" y="6998"/>
                  <a:pt x="1930891" y="0"/>
                </a:cubicBezTo>
                <a:cubicBezTo>
                  <a:pt x="2203283" y="-6998"/>
                  <a:pt x="2215985" y="16676"/>
                  <a:pt x="2471540" y="0"/>
                </a:cubicBezTo>
                <a:cubicBezTo>
                  <a:pt x="2727095" y="-16676"/>
                  <a:pt x="2744797" y="-17544"/>
                  <a:pt x="2960699" y="0"/>
                </a:cubicBezTo>
                <a:cubicBezTo>
                  <a:pt x="3176601" y="17544"/>
                  <a:pt x="3263797" y="15770"/>
                  <a:pt x="3449858" y="0"/>
                </a:cubicBezTo>
                <a:cubicBezTo>
                  <a:pt x="3635919" y="-15770"/>
                  <a:pt x="3871552" y="-10826"/>
                  <a:pt x="4144979" y="0"/>
                </a:cubicBezTo>
                <a:cubicBezTo>
                  <a:pt x="4418406" y="10826"/>
                  <a:pt x="4924591" y="10414"/>
                  <a:pt x="5149042" y="0"/>
                </a:cubicBezTo>
                <a:cubicBezTo>
                  <a:pt x="5151325" y="76180"/>
                  <a:pt x="5151842" y="190716"/>
                  <a:pt x="5149042" y="276999"/>
                </a:cubicBezTo>
                <a:cubicBezTo>
                  <a:pt x="4964458" y="269469"/>
                  <a:pt x="4783901" y="303669"/>
                  <a:pt x="4505412" y="276999"/>
                </a:cubicBezTo>
                <a:cubicBezTo>
                  <a:pt x="4226923" y="250330"/>
                  <a:pt x="4087352" y="269662"/>
                  <a:pt x="3913272" y="276999"/>
                </a:cubicBezTo>
                <a:cubicBezTo>
                  <a:pt x="3739192" y="284336"/>
                  <a:pt x="3507511" y="260272"/>
                  <a:pt x="3166661" y="276999"/>
                </a:cubicBezTo>
                <a:cubicBezTo>
                  <a:pt x="2825811" y="293726"/>
                  <a:pt x="2781824" y="254484"/>
                  <a:pt x="2677502" y="276999"/>
                </a:cubicBezTo>
                <a:cubicBezTo>
                  <a:pt x="2573180" y="299514"/>
                  <a:pt x="2228040" y="305519"/>
                  <a:pt x="2033872" y="276999"/>
                </a:cubicBezTo>
                <a:cubicBezTo>
                  <a:pt x="1839704" y="248480"/>
                  <a:pt x="1545170" y="303972"/>
                  <a:pt x="1390241" y="276999"/>
                </a:cubicBezTo>
                <a:cubicBezTo>
                  <a:pt x="1235312" y="250026"/>
                  <a:pt x="937595" y="293129"/>
                  <a:pt x="798102" y="276999"/>
                </a:cubicBezTo>
                <a:cubicBezTo>
                  <a:pt x="658609" y="260869"/>
                  <a:pt x="219436" y="301450"/>
                  <a:pt x="0" y="276999"/>
                </a:cubicBezTo>
                <a:cubicBezTo>
                  <a:pt x="4490" y="152631"/>
                  <a:pt x="67" y="63029"/>
                  <a:pt x="0" y="0"/>
                </a:cubicBezTo>
                <a:close/>
              </a:path>
              <a:path extrusionOk="0" h="276999" w="5149042">
                <a:moveTo>
                  <a:pt x="0" y="0"/>
                </a:moveTo>
                <a:cubicBezTo>
                  <a:pt x="101991" y="-7343"/>
                  <a:pt x="249821" y="-18108"/>
                  <a:pt x="489159" y="0"/>
                </a:cubicBezTo>
                <a:cubicBezTo>
                  <a:pt x="728497" y="18108"/>
                  <a:pt x="842804" y="-7351"/>
                  <a:pt x="978318" y="0"/>
                </a:cubicBezTo>
                <a:cubicBezTo>
                  <a:pt x="1113832" y="7351"/>
                  <a:pt x="1374730" y="13869"/>
                  <a:pt x="1570458" y="0"/>
                </a:cubicBezTo>
                <a:cubicBezTo>
                  <a:pt x="1766186" y="-13869"/>
                  <a:pt x="1897651" y="-26523"/>
                  <a:pt x="2111107" y="0"/>
                </a:cubicBezTo>
                <a:cubicBezTo>
                  <a:pt x="2324563" y="26523"/>
                  <a:pt x="2486671" y="-6239"/>
                  <a:pt x="2806228" y="0"/>
                </a:cubicBezTo>
                <a:cubicBezTo>
                  <a:pt x="3125785" y="6239"/>
                  <a:pt x="3172813" y="-13498"/>
                  <a:pt x="3295387" y="0"/>
                </a:cubicBezTo>
                <a:cubicBezTo>
                  <a:pt x="3417961" y="13498"/>
                  <a:pt x="3680434" y="14903"/>
                  <a:pt x="3887527" y="0"/>
                </a:cubicBezTo>
                <a:cubicBezTo>
                  <a:pt x="4094620" y="-14903"/>
                  <a:pt x="4723476" y="46746"/>
                  <a:pt x="5149042" y="0"/>
                </a:cubicBezTo>
                <a:cubicBezTo>
                  <a:pt x="5150044" y="111186"/>
                  <a:pt x="5145761" y="219764"/>
                  <a:pt x="5149042" y="276999"/>
                </a:cubicBezTo>
                <a:cubicBezTo>
                  <a:pt x="4947841" y="273925"/>
                  <a:pt x="4789024" y="290940"/>
                  <a:pt x="4556902" y="276999"/>
                </a:cubicBezTo>
                <a:cubicBezTo>
                  <a:pt x="4324780" y="263058"/>
                  <a:pt x="4085249" y="244337"/>
                  <a:pt x="3861782" y="276999"/>
                </a:cubicBezTo>
                <a:cubicBezTo>
                  <a:pt x="3638315" y="309661"/>
                  <a:pt x="3487631" y="267590"/>
                  <a:pt x="3218151" y="276999"/>
                </a:cubicBezTo>
                <a:cubicBezTo>
                  <a:pt x="2948671" y="286408"/>
                  <a:pt x="2756783" y="243788"/>
                  <a:pt x="2471540" y="276999"/>
                </a:cubicBezTo>
                <a:cubicBezTo>
                  <a:pt x="2186297" y="310210"/>
                  <a:pt x="2044104" y="296807"/>
                  <a:pt x="1879400" y="276999"/>
                </a:cubicBezTo>
                <a:cubicBezTo>
                  <a:pt x="1714696" y="257191"/>
                  <a:pt x="1418704" y="286949"/>
                  <a:pt x="1184280" y="276999"/>
                </a:cubicBezTo>
                <a:cubicBezTo>
                  <a:pt x="949856" y="267049"/>
                  <a:pt x="746188" y="306406"/>
                  <a:pt x="592140" y="276999"/>
                </a:cubicBezTo>
                <a:cubicBezTo>
                  <a:pt x="438092" y="247592"/>
                  <a:pt x="129299" y="303918"/>
                  <a:pt x="0" y="276999"/>
                </a:cubicBezTo>
                <a:cubicBezTo>
                  <a:pt x="9922" y="210791"/>
                  <a:pt x="3664" y="95173"/>
                  <a:pt x="0" y="0"/>
                </a:cubicBezTo>
                <a:close/>
              </a:path>
            </a:pathLst>
          </a:cu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The Impact of the Arms Race</a:t>
            </a:r>
            <a:endParaRPr b="0" i="0" sz="1400" u="none" cap="none" strike="noStrike">
              <a:solidFill>
                <a:srgbClr val="000000"/>
              </a:solidFill>
              <a:latin typeface="Arial"/>
              <a:ea typeface="Arial"/>
              <a:cs typeface="Arial"/>
              <a:sym typeface="Arial"/>
            </a:endParaRPr>
          </a:p>
        </p:txBody>
      </p:sp>
      <p:sp>
        <p:nvSpPr>
          <p:cNvPr id="265" name="Google Shape;265;p9"/>
          <p:cNvSpPr/>
          <p:nvPr/>
        </p:nvSpPr>
        <p:spPr>
          <a:xfrm>
            <a:off x="5337032" y="2613686"/>
            <a:ext cx="4285433" cy="276999"/>
          </a:xfrm>
          <a:custGeom>
            <a:rect b="b" l="l" r="r" t="t"/>
            <a:pathLst>
              <a:path extrusionOk="0" fill="none" h="276999" w="4285433">
                <a:moveTo>
                  <a:pt x="0" y="0"/>
                </a:moveTo>
                <a:cubicBezTo>
                  <a:pt x="206052" y="21265"/>
                  <a:pt x="249646" y="-15214"/>
                  <a:pt x="483642" y="0"/>
                </a:cubicBezTo>
                <a:cubicBezTo>
                  <a:pt x="717638" y="15214"/>
                  <a:pt x="819253" y="-5811"/>
                  <a:pt x="967283" y="0"/>
                </a:cubicBezTo>
                <a:cubicBezTo>
                  <a:pt x="1115313" y="5811"/>
                  <a:pt x="1261491" y="476"/>
                  <a:pt x="1536634" y="0"/>
                </a:cubicBezTo>
                <a:cubicBezTo>
                  <a:pt x="1811777" y="-476"/>
                  <a:pt x="2024344" y="-18762"/>
                  <a:pt x="2148839" y="0"/>
                </a:cubicBezTo>
                <a:cubicBezTo>
                  <a:pt x="2273335" y="18762"/>
                  <a:pt x="2586610" y="8569"/>
                  <a:pt x="2761043" y="0"/>
                </a:cubicBezTo>
                <a:cubicBezTo>
                  <a:pt x="2935476" y="-8569"/>
                  <a:pt x="3153039" y="22777"/>
                  <a:pt x="3287539" y="0"/>
                </a:cubicBezTo>
                <a:cubicBezTo>
                  <a:pt x="3422039" y="-22777"/>
                  <a:pt x="3806451" y="34383"/>
                  <a:pt x="4285433" y="0"/>
                </a:cubicBezTo>
                <a:cubicBezTo>
                  <a:pt x="4281637" y="83149"/>
                  <a:pt x="4299243" y="161837"/>
                  <a:pt x="4285433" y="276999"/>
                </a:cubicBezTo>
                <a:cubicBezTo>
                  <a:pt x="4039653" y="262666"/>
                  <a:pt x="3882739" y="274877"/>
                  <a:pt x="3630374" y="276999"/>
                </a:cubicBezTo>
                <a:cubicBezTo>
                  <a:pt x="3378009" y="279121"/>
                  <a:pt x="3281485" y="261121"/>
                  <a:pt x="2975315" y="276999"/>
                </a:cubicBezTo>
                <a:cubicBezTo>
                  <a:pt x="2669145" y="292877"/>
                  <a:pt x="2632115" y="257584"/>
                  <a:pt x="2405965" y="276999"/>
                </a:cubicBezTo>
                <a:cubicBezTo>
                  <a:pt x="2179815" y="296415"/>
                  <a:pt x="1926360" y="276819"/>
                  <a:pt x="1750905" y="276999"/>
                </a:cubicBezTo>
                <a:cubicBezTo>
                  <a:pt x="1575450" y="277179"/>
                  <a:pt x="1371880" y="293625"/>
                  <a:pt x="1181555" y="276999"/>
                </a:cubicBezTo>
                <a:cubicBezTo>
                  <a:pt x="991230" y="260374"/>
                  <a:pt x="508876" y="281103"/>
                  <a:pt x="0" y="276999"/>
                </a:cubicBezTo>
                <a:cubicBezTo>
                  <a:pt x="-9392" y="190027"/>
                  <a:pt x="1624" y="56589"/>
                  <a:pt x="0" y="0"/>
                </a:cubicBezTo>
                <a:close/>
              </a:path>
              <a:path extrusionOk="0" h="276999" w="4285433">
                <a:moveTo>
                  <a:pt x="0" y="0"/>
                </a:moveTo>
                <a:cubicBezTo>
                  <a:pt x="125338" y="-3933"/>
                  <a:pt x="320759" y="-23684"/>
                  <a:pt x="483642" y="0"/>
                </a:cubicBezTo>
                <a:cubicBezTo>
                  <a:pt x="646525" y="23684"/>
                  <a:pt x="729796" y="2758"/>
                  <a:pt x="967283" y="0"/>
                </a:cubicBezTo>
                <a:cubicBezTo>
                  <a:pt x="1204770" y="-2758"/>
                  <a:pt x="1338796" y="-6467"/>
                  <a:pt x="1536634" y="0"/>
                </a:cubicBezTo>
                <a:cubicBezTo>
                  <a:pt x="1734472" y="6467"/>
                  <a:pt x="1895866" y="25117"/>
                  <a:pt x="2063130" y="0"/>
                </a:cubicBezTo>
                <a:cubicBezTo>
                  <a:pt x="2230394" y="-25117"/>
                  <a:pt x="2567379" y="25485"/>
                  <a:pt x="2718189" y="0"/>
                </a:cubicBezTo>
                <a:cubicBezTo>
                  <a:pt x="2868999" y="-25485"/>
                  <a:pt x="3065403" y="3775"/>
                  <a:pt x="3201831" y="0"/>
                </a:cubicBezTo>
                <a:cubicBezTo>
                  <a:pt x="3338259" y="-3775"/>
                  <a:pt x="3795655" y="-32830"/>
                  <a:pt x="4285433" y="0"/>
                </a:cubicBezTo>
                <a:cubicBezTo>
                  <a:pt x="4288678" y="126779"/>
                  <a:pt x="4284710" y="156034"/>
                  <a:pt x="4285433" y="276999"/>
                </a:cubicBezTo>
                <a:cubicBezTo>
                  <a:pt x="4103658" y="253392"/>
                  <a:pt x="3957634" y="275766"/>
                  <a:pt x="3801791" y="276999"/>
                </a:cubicBezTo>
                <a:cubicBezTo>
                  <a:pt x="3645948" y="278232"/>
                  <a:pt x="3292102" y="301252"/>
                  <a:pt x="3103878" y="276999"/>
                </a:cubicBezTo>
                <a:cubicBezTo>
                  <a:pt x="2915654" y="252746"/>
                  <a:pt x="2750666" y="263227"/>
                  <a:pt x="2448819" y="276999"/>
                </a:cubicBezTo>
                <a:cubicBezTo>
                  <a:pt x="2146972" y="290771"/>
                  <a:pt x="1960678" y="304031"/>
                  <a:pt x="1836614" y="276999"/>
                </a:cubicBezTo>
                <a:cubicBezTo>
                  <a:pt x="1712551" y="249967"/>
                  <a:pt x="1420381" y="257167"/>
                  <a:pt x="1138701" y="276999"/>
                </a:cubicBezTo>
                <a:cubicBezTo>
                  <a:pt x="857021" y="296831"/>
                  <a:pt x="838772" y="269278"/>
                  <a:pt x="569350" y="276999"/>
                </a:cubicBezTo>
                <a:cubicBezTo>
                  <a:pt x="299928" y="284720"/>
                  <a:pt x="133128" y="248555"/>
                  <a:pt x="0" y="276999"/>
                </a:cubicBezTo>
                <a:cubicBezTo>
                  <a:pt x="8719" y="221568"/>
                  <a:pt x="11417" y="73216"/>
                  <a:pt x="0" y="0"/>
                </a:cubicBezTo>
                <a:close/>
              </a:path>
            </a:pathLst>
          </a:cu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Was there an opportunity for Peace?</a:t>
            </a:r>
            <a:endParaRPr b="0" i="0" sz="1400" u="none" cap="none" strike="noStrike">
              <a:solidFill>
                <a:srgbClr val="000000"/>
              </a:solidFill>
              <a:latin typeface="Arial"/>
              <a:ea typeface="Arial"/>
              <a:cs typeface="Arial"/>
              <a:sym typeface="Arial"/>
            </a:endParaRPr>
          </a:p>
        </p:txBody>
      </p:sp>
      <p:sp>
        <p:nvSpPr>
          <p:cNvPr id="266" name="Google Shape;266;p9"/>
          <p:cNvSpPr/>
          <p:nvPr/>
        </p:nvSpPr>
        <p:spPr>
          <a:xfrm>
            <a:off x="5337032" y="2952417"/>
            <a:ext cx="4285500" cy="26565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The new Soviet leader from 1956, Khrushchev, openly criticised the policies and ideas of Joseph Stalin in his opening speech.  He suggested there would be more peace between the USA and the Soviet Union if either side stopped being so hostile towards each other.  He believed that both countries could ‘peacefully coexist’ with each other.  This gave </a:t>
            </a:r>
            <a:r>
              <a:rPr b="1" i="0" lang="en-GB" sz="1100" u="none" cap="none" strike="noStrike">
                <a:solidFill>
                  <a:schemeClr val="dk1"/>
                </a:solidFill>
                <a:latin typeface="Calibri"/>
                <a:ea typeface="Calibri"/>
                <a:cs typeface="Calibri"/>
                <a:sym typeface="Calibri"/>
              </a:rPr>
              <a:t>hope</a:t>
            </a:r>
            <a:r>
              <a:rPr b="0" i="0" lang="en-GB" sz="1100" u="none" cap="none" strike="noStrike">
                <a:solidFill>
                  <a:schemeClr val="dk1"/>
                </a:solidFill>
                <a:latin typeface="Calibri"/>
                <a:ea typeface="Calibri"/>
                <a:cs typeface="Calibri"/>
                <a:sym typeface="Calibri"/>
              </a:rPr>
              <a:t> around the world of peace and an end to the Cold War.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Other reasons to hope for peace</a:t>
            </a:r>
            <a:endParaRPr b="0" i="0" sz="11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The war in </a:t>
            </a:r>
            <a:r>
              <a:rPr b="1" i="0" lang="en-GB" sz="1100" u="none" cap="none" strike="noStrike">
                <a:solidFill>
                  <a:schemeClr val="dk1"/>
                </a:solidFill>
                <a:latin typeface="Calibri"/>
                <a:ea typeface="Calibri"/>
                <a:cs typeface="Calibri"/>
                <a:sym typeface="Calibri"/>
              </a:rPr>
              <a:t>Korea </a:t>
            </a:r>
            <a:r>
              <a:rPr b="0" i="0" lang="en-GB" sz="1100" u="none" cap="none" strike="noStrike">
                <a:solidFill>
                  <a:schemeClr val="dk1"/>
                </a:solidFill>
                <a:latin typeface="Calibri"/>
                <a:ea typeface="Calibri"/>
                <a:cs typeface="Calibri"/>
                <a:sym typeface="Calibri"/>
              </a:rPr>
              <a:t>between the North (supported by the Soviet Union) and the South (supported by the USA) had ended.</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Both countries were spending so much </a:t>
            </a:r>
            <a:r>
              <a:rPr b="1" i="0" lang="en-GB" sz="1100" u="none" cap="none" strike="noStrike">
                <a:solidFill>
                  <a:schemeClr val="dk1"/>
                </a:solidFill>
                <a:latin typeface="Calibri"/>
                <a:ea typeface="Calibri"/>
                <a:cs typeface="Calibri"/>
                <a:sym typeface="Calibri"/>
              </a:rPr>
              <a:t>money</a:t>
            </a:r>
            <a:r>
              <a:rPr b="0" i="0" lang="en-GB" sz="1100" u="none" cap="none" strike="noStrike">
                <a:solidFill>
                  <a:schemeClr val="dk1"/>
                </a:solidFill>
                <a:latin typeface="Calibri"/>
                <a:ea typeface="Calibri"/>
                <a:cs typeface="Calibri"/>
                <a:sym typeface="Calibri"/>
              </a:rPr>
              <a:t> on the arms race, they knew this competition had to come to an end at some point.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Noto Sans Symbols"/>
              <a:buChar char="❑"/>
            </a:pPr>
            <a:r>
              <a:rPr b="0" i="0" lang="en-GB" sz="1100" u="none" cap="none" strike="noStrike">
                <a:solidFill>
                  <a:schemeClr val="dk1"/>
                </a:solidFill>
                <a:latin typeface="Calibri"/>
                <a:ea typeface="Calibri"/>
                <a:cs typeface="Calibri"/>
                <a:sym typeface="Calibri"/>
              </a:rPr>
              <a:t>A </a:t>
            </a:r>
            <a:r>
              <a:rPr b="1" i="0" lang="en-GB" sz="1100" u="none" cap="none" strike="noStrike">
                <a:solidFill>
                  <a:schemeClr val="dk1"/>
                </a:solidFill>
                <a:latin typeface="Calibri"/>
                <a:ea typeface="Calibri"/>
                <a:cs typeface="Calibri"/>
                <a:sym typeface="Calibri"/>
              </a:rPr>
              <a:t>meeting of both sides in Austria in 1955</a:t>
            </a:r>
            <a:r>
              <a:rPr b="0" i="0" lang="en-GB" sz="1100" u="none" cap="none" strike="noStrike">
                <a:solidFill>
                  <a:schemeClr val="dk1"/>
                </a:solidFill>
                <a:latin typeface="Calibri"/>
                <a:ea typeface="Calibri"/>
                <a:cs typeface="Calibri"/>
                <a:sym typeface="Calibri"/>
              </a:rPr>
              <a:t> went peacefully and both America and the Soviet Union co-operated with each other, despite not agreeing on a final outcome for how to help Austria.</a:t>
            </a:r>
            <a:endParaRPr b="1" i="0" sz="900" u="none" cap="none" strike="noStrike">
              <a:solidFill>
                <a:schemeClr val="dk1"/>
              </a:solidFill>
              <a:latin typeface="Calibri"/>
              <a:ea typeface="Calibri"/>
              <a:cs typeface="Calibri"/>
              <a:sym typeface="Calibri"/>
            </a:endParaRPr>
          </a:p>
        </p:txBody>
      </p:sp>
      <p:sp>
        <p:nvSpPr>
          <p:cNvPr id="267" name="Google Shape;267;p9"/>
          <p:cNvSpPr/>
          <p:nvPr/>
        </p:nvSpPr>
        <p:spPr>
          <a:xfrm>
            <a:off x="5337032" y="1695480"/>
            <a:ext cx="6749100" cy="8628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Nuclear Weapons used as a Deterrent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Both sides and the rest of the world could see that there were huge risks with conflict.  Rather than developing weapons to win a war, the tactic changed to using nuclear weapons as a deterrent.  A deterrent is a force that prevents something from happening. A country would be deterred from using their own weapons as the consequence of a nuclear attack would be even worse.</a:t>
            </a:r>
            <a:r>
              <a:rPr b="1" i="0" lang="en-GB" sz="1200" u="none" cap="none" strike="noStrike">
                <a:solidFill>
                  <a:schemeClr val="dk1"/>
                </a:solidFill>
                <a:latin typeface="Calibri"/>
                <a:ea typeface="Calibri"/>
                <a:cs typeface="Calibri"/>
                <a:sym typeface="Calibri"/>
              </a:rPr>
              <a:t> Nuclear</a:t>
            </a:r>
            <a:endParaRPr b="0" i="0" sz="1200" u="none" cap="none" strike="noStrike">
              <a:solidFill>
                <a:schemeClr val="lt1"/>
              </a:solidFill>
              <a:latin typeface="Calibri"/>
              <a:ea typeface="Calibri"/>
              <a:cs typeface="Calibri"/>
              <a:sym typeface="Calibri"/>
            </a:endParaRPr>
          </a:p>
        </p:txBody>
      </p:sp>
      <p:sp>
        <p:nvSpPr>
          <p:cNvPr id="268" name="Google Shape;268;p9"/>
          <p:cNvSpPr/>
          <p:nvPr/>
        </p:nvSpPr>
        <p:spPr>
          <a:xfrm>
            <a:off x="9718157" y="2612299"/>
            <a:ext cx="2367966" cy="276999"/>
          </a:xfrm>
          <a:custGeom>
            <a:rect b="b" l="l" r="r" t="t"/>
            <a:pathLst>
              <a:path extrusionOk="0" fill="none" h="276999" w="2367966">
                <a:moveTo>
                  <a:pt x="0" y="0"/>
                </a:moveTo>
                <a:cubicBezTo>
                  <a:pt x="283473" y="8159"/>
                  <a:pt x="475807" y="-7203"/>
                  <a:pt x="615671" y="0"/>
                </a:cubicBezTo>
                <a:cubicBezTo>
                  <a:pt x="755535" y="7203"/>
                  <a:pt x="918373" y="1076"/>
                  <a:pt x="1136624" y="0"/>
                </a:cubicBezTo>
                <a:cubicBezTo>
                  <a:pt x="1354875" y="-1076"/>
                  <a:pt x="1522376" y="19383"/>
                  <a:pt x="1752295" y="0"/>
                </a:cubicBezTo>
                <a:cubicBezTo>
                  <a:pt x="1982214" y="-19383"/>
                  <a:pt x="2138423" y="28839"/>
                  <a:pt x="2367966" y="0"/>
                </a:cubicBezTo>
                <a:cubicBezTo>
                  <a:pt x="2380451" y="80173"/>
                  <a:pt x="2361028" y="210505"/>
                  <a:pt x="2367966" y="276999"/>
                </a:cubicBezTo>
                <a:cubicBezTo>
                  <a:pt x="2130518" y="300224"/>
                  <a:pt x="2012862" y="294147"/>
                  <a:pt x="1799654" y="276999"/>
                </a:cubicBezTo>
                <a:cubicBezTo>
                  <a:pt x="1586446" y="259851"/>
                  <a:pt x="1367133" y="290813"/>
                  <a:pt x="1207663" y="276999"/>
                </a:cubicBezTo>
                <a:cubicBezTo>
                  <a:pt x="1048193" y="263185"/>
                  <a:pt x="779705" y="291284"/>
                  <a:pt x="591992" y="276999"/>
                </a:cubicBezTo>
                <a:cubicBezTo>
                  <a:pt x="404279" y="262714"/>
                  <a:pt x="120595" y="275562"/>
                  <a:pt x="0" y="276999"/>
                </a:cubicBezTo>
                <a:cubicBezTo>
                  <a:pt x="1466" y="182420"/>
                  <a:pt x="8959" y="69656"/>
                  <a:pt x="0" y="0"/>
                </a:cubicBezTo>
                <a:close/>
              </a:path>
              <a:path extrusionOk="0" h="276999" w="2367966">
                <a:moveTo>
                  <a:pt x="0" y="0"/>
                </a:moveTo>
                <a:cubicBezTo>
                  <a:pt x="200523" y="-14013"/>
                  <a:pt x="279681" y="-4650"/>
                  <a:pt x="520953" y="0"/>
                </a:cubicBezTo>
                <a:cubicBezTo>
                  <a:pt x="762225" y="4650"/>
                  <a:pt x="826654" y="13589"/>
                  <a:pt x="1041905" y="0"/>
                </a:cubicBezTo>
                <a:cubicBezTo>
                  <a:pt x="1257156" y="-13589"/>
                  <a:pt x="1411044" y="18640"/>
                  <a:pt x="1610217" y="0"/>
                </a:cubicBezTo>
                <a:cubicBezTo>
                  <a:pt x="1809390" y="-18640"/>
                  <a:pt x="2185727" y="27544"/>
                  <a:pt x="2367966" y="0"/>
                </a:cubicBezTo>
                <a:cubicBezTo>
                  <a:pt x="2362519" y="100959"/>
                  <a:pt x="2370705" y="138579"/>
                  <a:pt x="2367966" y="276999"/>
                </a:cubicBezTo>
                <a:cubicBezTo>
                  <a:pt x="2219007" y="304374"/>
                  <a:pt x="1982981" y="277267"/>
                  <a:pt x="1775975" y="276999"/>
                </a:cubicBezTo>
                <a:cubicBezTo>
                  <a:pt x="1568969" y="276731"/>
                  <a:pt x="1458458" y="267103"/>
                  <a:pt x="1183983" y="276999"/>
                </a:cubicBezTo>
                <a:cubicBezTo>
                  <a:pt x="909508" y="286895"/>
                  <a:pt x="816618" y="280173"/>
                  <a:pt x="544632" y="276999"/>
                </a:cubicBezTo>
                <a:cubicBezTo>
                  <a:pt x="272646" y="273825"/>
                  <a:pt x="244541" y="287395"/>
                  <a:pt x="0" y="276999"/>
                </a:cubicBezTo>
                <a:cubicBezTo>
                  <a:pt x="-10529" y="221375"/>
                  <a:pt x="12332" y="62196"/>
                  <a:pt x="0" y="0"/>
                </a:cubicBezTo>
                <a:close/>
              </a:path>
            </a:pathLst>
          </a:cu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A Timeline of the Arms Race</a:t>
            </a:r>
            <a:endParaRPr b="0" i="0" sz="1400" u="none" cap="none" strike="noStrike">
              <a:solidFill>
                <a:srgbClr val="000000"/>
              </a:solidFill>
              <a:latin typeface="Arial"/>
              <a:ea typeface="Arial"/>
              <a:cs typeface="Arial"/>
              <a:sym typeface="Arial"/>
            </a:endParaRPr>
          </a:p>
        </p:txBody>
      </p:sp>
      <p:sp>
        <p:nvSpPr>
          <p:cNvPr id="269" name="Google Shape;269;p9"/>
          <p:cNvSpPr/>
          <p:nvPr/>
        </p:nvSpPr>
        <p:spPr>
          <a:xfrm>
            <a:off x="9718157" y="2952417"/>
            <a:ext cx="2367900" cy="38262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C00000"/>
                </a:solidFill>
                <a:latin typeface="Calibri"/>
                <a:ea typeface="Calibri"/>
                <a:cs typeface="Calibri"/>
                <a:sym typeface="Calibri"/>
              </a:rPr>
              <a:t>1945: </a:t>
            </a:r>
            <a:r>
              <a:rPr b="0" i="0" lang="en-GB" sz="1100" u="none" cap="none" strike="noStrike">
                <a:solidFill>
                  <a:schemeClr val="dk1"/>
                </a:solidFill>
                <a:latin typeface="Calibri"/>
                <a:ea typeface="Calibri"/>
                <a:cs typeface="Calibri"/>
                <a:sym typeface="Calibri"/>
              </a:rPr>
              <a:t>America were the first to create an atomic bomb which was used on Japan to end the Second World War.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C00000"/>
                </a:solidFill>
                <a:latin typeface="Calibri"/>
                <a:ea typeface="Calibri"/>
                <a:cs typeface="Calibri"/>
                <a:sym typeface="Calibri"/>
              </a:rPr>
              <a:t>1949:  </a:t>
            </a:r>
            <a:r>
              <a:rPr b="0" i="0" lang="en-GB" sz="1100" u="none" cap="none" strike="noStrike">
                <a:solidFill>
                  <a:schemeClr val="dk1"/>
                </a:solidFill>
                <a:latin typeface="Calibri"/>
                <a:ea typeface="Calibri"/>
                <a:cs typeface="Calibri"/>
                <a:sym typeface="Calibri"/>
              </a:rPr>
              <a:t>Stalin pushed for the Soviet Union to make their own atomic bomb and this was achieved by 1949.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C00000"/>
                </a:solidFill>
                <a:latin typeface="Calibri"/>
                <a:ea typeface="Calibri"/>
                <a:cs typeface="Calibri"/>
                <a:sym typeface="Calibri"/>
              </a:rPr>
              <a:t>1952: </a:t>
            </a:r>
            <a:r>
              <a:rPr b="0" i="0" lang="en-GB" sz="1100" u="none" cap="none" strike="noStrike">
                <a:solidFill>
                  <a:schemeClr val="dk1"/>
                </a:solidFill>
                <a:latin typeface="Calibri"/>
                <a:ea typeface="Calibri"/>
                <a:cs typeface="Calibri"/>
                <a:sym typeface="Calibri"/>
              </a:rPr>
              <a:t>In response, America then developed a more powerful </a:t>
            </a:r>
            <a:r>
              <a:rPr b="1" i="0" lang="en-GB" sz="1100" u="none" cap="none" strike="noStrike">
                <a:solidFill>
                  <a:schemeClr val="dk1"/>
                </a:solidFill>
                <a:latin typeface="Calibri"/>
                <a:ea typeface="Calibri"/>
                <a:cs typeface="Calibri"/>
                <a:sym typeface="Calibri"/>
              </a:rPr>
              <a:t>hydrogen bomb. </a:t>
            </a:r>
            <a:r>
              <a:rPr b="0" i="0" lang="en-GB" sz="1100" u="none" cap="none" strike="noStrike">
                <a:solidFill>
                  <a:schemeClr val="dk1"/>
                </a:solidFill>
                <a:latin typeface="Calibri"/>
                <a:ea typeface="Calibri"/>
                <a:cs typeface="Calibri"/>
                <a:sym typeface="Calibri"/>
              </a:rPr>
              <a:t>This</a:t>
            </a:r>
            <a:r>
              <a:rPr b="1" i="0" lang="en-GB" sz="1100" u="none" cap="none" strike="noStrike">
                <a:solidFill>
                  <a:schemeClr val="dk1"/>
                </a:solidFill>
                <a:latin typeface="Calibri"/>
                <a:ea typeface="Calibri"/>
                <a:cs typeface="Calibri"/>
                <a:sym typeface="Calibri"/>
              </a:rPr>
              <a:t> </a:t>
            </a:r>
            <a:r>
              <a:rPr b="0" i="0" lang="en-GB" sz="1100" u="none" cap="none" strike="noStrike">
                <a:solidFill>
                  <a:schemeClr val="dk1"/>
                </a:solidFill>
                <a:latin typeface="Calibri"/>
                <a:ea typeface="Calibri"/>
                <a:cs typeface="Calibri"/>
                <a:sym typeface="Calibri"/>
              </a:rPr>
              <a:t>was 1,000 more powerful than the atom bomb.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C00000"/>
                </a:solidFill>
                <a:latin typeface="Calibri"/>
                <a:ea typeface="Calibri"/>
                <a:cs typeface="Calibri"/>
                <a:sym typeface="Calibri"/>
              </a:rPr>
              <a:t>1953: </a:t>
            </a:r>
            <a:r>
              <a:rPr b="1" i="0" lang="en-GB" sz="1100" u="none" cap="none" strike="noStrike">
                <a:solidFill>
                  <a:schemeClr val="dk1"/>
                </a:solidFill>
                <a:latin typeface="Calibri"/>
                <a:ea typeface="Calibri"/>
                <a:cs typeface="Calibri"/>
                <a:sym typeface="Calibri"/>
              </a:rPr>
              <a:t>T</a:t>
            </a:r>
            <a:r>
              <a:rPr b="0" i="0" lang="en-GB" sz="1100" u="none" cap="none" strike="noStrike">
                <a:solidFill>
                  <a:schemeClr val="dk1"/>
                </a:solidFill>
                <a:latin typeface="Calibri"/>
                <a:ea typeface="Calibri"/>
                <a:cs typeface="Calibri"/>
                <a:sym typeface="Calibri"/>
              </a:rPr>
              <a:t>he Soviet Union developed their own hydrogen bomb.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C00000"/>
                </a:solidFill>
                <a:latin typeface="Calibri"/>
                <a:ea typeface="Calibri"/>
                <a:cs typeface="Calibri"/>
                <a:sym typeface="Calibri"/>
              </a:rPr>
              <a:t>1957: </a:t>
            </a:r>
            <a:r>
              <a:rPr b="0" i="0" lang="en-GB" sz="1100" u="none" cap="none" strike="noStrike">
                <a:solidFill>
                  <a:schemeClr val="dk1"/>
                </a:solidFill>
                <a:latin typeface="Calibri"/>
                <a:ea typeface="Calibri"/>
                <a:cs typeface="Calibri"/>
                <a:sym typeface="Calibri"/>
              </a:rPr>
              <a:t>In June, the USA developed </a:t>
            </a:r>
            <a:r>
              <a:rPr b="1" i="0" lang="en-GB" sz="1100" u="none" cap="none" strike="noStrike">
                <a:solidFill>
                  <a:schemeClr val="dk1"/>
                </a:solidFill>
                <a:latin typeface="Calibri"/>
                <a:ea typeface="Calibri"/>
                <a:cs typeface="Calibri"/>
                <a:sym typeface="Calibri"/>
              </a:rPr>
              <a:t>ICBM Inter-continental ballistic missiles </a:t>
            </a:r>
            <a:r>
              <a:rPr b="0" i="0" lang="en-GB" sz="1100" u="none" cap="none" strike="noStrike">
                <a:solidFill>
                  <a:schemeClr val="dk1"/>
                </a:solidFill>
                <a:latin typeface="Calibri"/>
                <a:ea typeface="Calibri"/>
                <a:cs typeface="Calibri"/>
                <a:sym typeface="Calibri"/>
              </a:rPr>
              <a:t>which could fire a nuclear bomb 4,500km</a:t>
            </a:r>
            <a:r>
              <a:rPr b="1" i="0" lang="en-GB" sz="1100" u="none" cap="none" strike="noStrike">
                <a:solidFill>
                  <a:schemeClr val="dk1"/>
                </a:solidFill>
                <a:latin typeface="Calibri"/>
                <a:ea typeface="Calibri"/>
                <a:cs typeface="Calibri"/>
                <a:sym typeface="Calibri"/>
              </a:rPr>
              <a:t> away</a:t>
            </a:r>
            <a:r>
              <a:rPr b="0" i="0" lang="en-GB" sz="1100" u="none" cap="none" strike="noStrike">
                <a:solidFill>
                  <a:schemeClr val="dk1"/>
                </a:solidFill>
                <a:latin typeface="Calibri"/>
                <a:ea typeface="Calibri"/>
                <a:cs typeface="Calibri"/>
                <a:sym typeface="Calibri"/>
              </a:rPr>
              <a:t>. This was enough distance to reach the Soviet Union.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C00000"/>
                </a:solidFill>
                <a:latin typeface="Calibri"/>
                <a:ea typeface="Calibri"/>
                <a:cs typeface="Calibri"/>
                <a:sym typeface="Calibri"/>
              </a:rPr>
              <a:t>1957: </a:t>
            </a:r>
            <a:r>
              <a:rPr b="0" i="0" lang="en-GB" sz="1100" u="none" cap="none" strike="noStrike">
                <a:solidFill>
                  <a:schemeClr val="dk1"/>
                </a:solidFill>
                <a:latin typeface="Calibri"/>
                <a:ea typeface="Calibri"/>
                <a:cs typeface="Calibri"/>
                <a:sym typeface="Calibri"/>
              </a:rPr>
              <a:t>The Soviet Union then had their own ICBM by August.  This meant they too, could potentially target the USA mainland from the Soviet Union.</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dk1"/>
              </a:solidFill>
              <a:latin typeface="Calibri"/>
              <a:ea typeface="Calibri"/>
              <a:cs typeface="Calibri"/>
              <a:sym typeface="Calibri"/>
            </a:endParaRPr>
          </a:p>
        </p:txBody>
      </p:sp>
      <p:sp>
        <p:nvSpPr>
          <p:cNvPr id="270" name="Google Shape;270;p9"/>
          <p:cNvSpPr/>
          <p:nvPr/>
        </p:nvSpPr>
        <p:spPr>
          <a:xfrm>
            <a:off x="105877" y="1689959"/>
            <a:ext cx="5149042" cy="276999"/>
          </a:xfrm>
          <a:custGeom>
            <a:rect b="b" l="l" r="r" t="t"/>
            <a:pathLst>
              <a:path extrusionOk="0" fill="none" h="276999" w="5149042">
                <a:moveTo>
                  <a:pt x="0" y="0"/>
                </a:moveTo>
                <a:cubicBezTo>
                  <a:pt x="227780" y="-11707"/>
                  <a:pt x="470345" y="-7496"/>
                  <a:pt x="643630" y="0"/>
                </a:cubicBezTo>
                <a:cubicBezTo>
                  <a:pt x="816915" y="7496"/>
                  <a:pt x="1122216" y="2007"/>
                  <a:pt x="1287261" y="0"/>
                </a:cubicBezTo>
                <a:cubicBezTo>
                  <a:pt x="1452306" y="-2007"/>
                  <a:pt x="1658499" y="6998"/>
                  <a:pt x="1930891" y="0"/>
                </a:cubicBezTo>
                <a:cubicBezTo>
                  <a:pt x="2203283" y="-6998"/>
                  <a:pt x="2215985" y="16676"/>
                  <a:pt x="2471540" y="0"/>
                </a:cubicBezTo>
                <a:cubicBezTo>
                  <a:pt x="2727095" y="-16676"/>
                  <a:pt x="2744797" y="-17544"/>
                  <a:pt x="2960699" y="0"/>
                </a:cubicBezTo>
                <a:cubicBezTo>
                  <a:pt x="3176601" y="17544"/>
                  <a:pt x="3263797" y="15770"/>
                  <a:pt x="3449858" y="0"/>
                </a:cubicBezTo>
                <a:cubicBezTo>
                  <a:pt x="3635919" y="-15770"/>
                  <a:pt x="3871552" y="-10826"/>
                  <a:pt x="4144979" y="0"/>
                </a:cubicBezTo>
                <a:cubicBezTo>
                  <a:pt x="4418406" y="10826"/>
                  <a:pt x="4924591" y="10414"/>
                  <a:pt x="5149042" y="0"/>
                </a:cubicBezTo>
                <a:cubicBezTo>
                  <a:pt x="5151325" y="76180"/>
                  <a:pt x="5151842" y="190716"/>
                  <a:pt x="5149042" y="276999"/>
                </a:cubicBezTo>
                <a:cubicBezTo>
                  <a:pt x="4964458" y="269469"/>
                  <a:pt x="4783901" y="303669"/>
                  <a:pt x="4505412" y="276999"/>
                </a:cubicBezTo>
                <a:cubicBezTo>
                  <a:pt x="4226923" y="250330"/>
                  <a:pt x="4087352" y="269662"/>
                  <a:pt x="3913272" y="276999"/>
                </a:cubicBezTo>
                <a:cubicBezTo>
                  <a:pt x="3739192" y="284336"/>
                  <a:pt x="3507511" y="260272"/>
                  <a:pt x="3166661" y="276999"/>
                </a:cubicBezTo>
                <a:cubicBezTo>
                  <a:pt x="2825811" y="293726"/>
                  <a:pt x="2781824" y="254484"/>
                  <a:pt x="2677502" y="276999"/>
                </a:cubicBezTo>
                <a:cubicBezTo>
                  <a:pt x="2573180" y="299514"/>
                  <a:pt x="2228040" y="305519"/>
                  <a:pt x="2033872" y="276999"/>
                </a:cubicBezTo>
                <a:cubicBezTo>
                  <a:pt x="1839704" y="248480"/>
                  <a:pt x="1545170" y="303972"/>
                  <a:pt x="1390241" y="276999"/>
                </a:cubicBezTo>
                <a:cubicBezTo>
                  <a:pt x="1235312" y="250026"/>
                  <a:pt x="937595" y="293129"/>
                  <a:pt x="798102" y="276999"/>
                </a:cubicBezTo>
                <a:cubicBezTo>
                  <a:pt x="658609" y="260869"/>
                  <a:pt x="219436" y="301450"/>
                  <a:pt x="0" y="276999"/>
                </a:cubicBezTo>
                <a:cubicBezTo>
                  <a:pt x="4490" y="152631"/>
                  <a:pt x="67" y="63029"/>
                  <a:pt x="0" y="0"/>
                </a:cubicBezTo>
                <a:close/>
              </a:path>
              <a:path extrusionOk="0" h="276999" w="5149042">
                <a:moveTo>
                  <a:pt x="0" y="0"/>
                </a:moveTo>
                <a:cubicBezTo>
                  <a:pt x="101991" y="-7343"/>
                  <a:pt x="249821" y="-18108"/>
                  <a:pt x="489159" y="0"/>
                </a:cubicBezTo>
                <a:cubicBezTo>
                  <a:pt x="728497" y="18108"/>
                  <a:pt x="842804" y="-7351"/>
                  <a:pt x="978318" y="0"/>
                </a:cubicBezTo>
                <a:cubicBezTo>
                  <a:pt x="1113832" y="7351"/>
                  <a:pt x="1374730" y="13869"/>
                  <a:pt x="1570458" y="0"/>
                </a:cubicBezTo>
                <a:cubicBezTo>
                  <a:pt x="1766186" y="-13869"/>
                  <a:pt x="1897651" y="-26523"/>
                  <a:pt x="2111107" y="0"/>
                </a:cubicBezTo>
                <a:cubicBezTo>
                  <a:pt x="2324563" y="26523"/>
                  <a:pt x="2486671" y="-6239"/>
                  <a:pt x="2806228" y="0"/>
                </a:cubicBezTo>
                <a:cubicBezTo>
                  <a:pt x="3125785" y="6239"/>
                  <a:pt x="3172813" y="-13498"/>
                  <a:pt x="3295387" y="0"/>
                </a:cubicBezTo>
                <a:cubicBezTo>
                  <a:pt x="3417961" y="13498"/>
                  <a:pt x="3680434" y="14903"/>
                  <a:pt x="3887527" y="0"/>
                </a:cubicBezTo>
                <a:cubicBezTo>
                  <a:pt x="4094620" y="-14903"/>
                  <a:pt x="4723476" y="46746"/>
                  <a:pt x="5149042" y="0"/>
                </a:cubicBezTo>
                <a:cubicBezTo>
                  <a:pt x="5150044" y="111186"/>
                  <a:pt x="5145761" y="219764"/>
                  <a:pt x="5149042" y="276999"/>
                </a:cubicBezTo>
                <a:cubicBezTo>
                  <a:pt x="4947841" y="273925"/>
                  <a:pt x="4789024" y="290940"/>
                  <a:pt x="4556902" y="276999"/>
                </a:cubicBezTo>
                <a:cubicBezTo>
                  <a:pt x="4324780" y="263058"/>
                  <a:pt x="4085249" y="244337"/>
                  <a:pt x="3861782" y="276999"/>
                </a:cubicBezTo>
                <a:cubicBezTo>
                  <a:pt x="3638315" y="309661"/>
                  <a:pt x="3487631" y="267590"/>
                  <a:pt x="3218151" y="276999"/>
                </a:cubicBezTo>
                <a:cubicBezTo>
                  <a:pt x="2948671" y="286408"/>
                  <a:pt x="2756783" y="243788"/>
                  <a:pt x="2471540" y="276999"/>
                </a:cubicBezTo>
                <a:cubicBezTo>
                  <a:pt x="2186297" y="310210"/>
                  <a:pt x="2044104" y="296807"/>
                  <a:pt x="1879400" y="276999"/>
                </a:cubicBezTo>
                <a:cubicBezTo>
                  <a:pt x="1714696" y="257191"/>
                  <a:pt x="1418704" y="286949"/>
                  <a:pt x="1184280" y="276999"/>
                </a:cubicBezTo>
                <a:cubicBezTo>
                  <a:pt x="949856" y="267049"/>
                  <a:pt x="746188" y="306406"/>
                  <a:pt x="592140" y="276999"/>
                </a:cubicBezTo>
                <a:cubicBezTo>
                  <a:pt x="438092" y="247592"/>
                  <a:pt x="129299" y="303918"/>
                  <a:pt x="0" y="276999"/>
                </a:cubicBezTo>
                <a:cubicBezTo>
                  <a:pt x="9922" y="210791"/>
                  <a:pt x="3664" y="95173"/>
                  <a:pt x="0" y="0"/>
                </a:cubicBezTo>
                <a:close/>
              </a:path>
            </a:pathLst>
          </a:cu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libri"/>
                <a:ea typeface="Calibri"/>
                <a:cs typeface="Calibri"/>
                <a:sym typeface="Calibri"/>
              </a:rPr>
              <a:t>Two New Superpower Leaders</a:t>
            </a:r>
            <a:endParaRPr b="0" i="0" sz="1400" u="none" cap="none" strike="noStrike">
              <a:solidFill>
                <a:srgbClr val="000000"/>
              </a:solidFill>
              <a:latin typeface="Arial"/>
              <a:ea typeface="Arial"/>
              <a:cs typeface="Arial"/>
              <a:sym typeface="Arial"/>
            </a:endParaRPr>
          </a:p>
        </p:txBody>
      </p:sp>
      <p:sp>
        <p:nvSpPr>
          <p:cNvPr id="271" name="Google Shape;271;p9"/>
          <p:cNvSpPr/>
          <p:nvPr/>
        </p:nvSpPr>
        <p:spPr>
          <a:xfrm>
            <a:off x="71540" y="2844692"/>
            <a:ext cx="157200" cy="769500"/>
          </a:xfrm>
          <a:prstGeom prst="rect">
            <a:avLst/>
          </a:prstGeom>
          <a:solidFill>
            <a:srgbClr val="C55A11"/>
          </a:solidFill>
          <a:ln cap="flat" cmpd="sng" w="1905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dk1"/>
              </a:solidFill>
              <a:latin typeface="Calibri"/>
              <a:ea typeface="Calibri"/>
              <a:cs typeface="Calibri"/>
              <a:sym typeface="Calibri"/>
            </a:endParaRPr>
          </a:p>
        </p:txBody>
      </p:sp>
      <p:sp>
        <p:nvSpPr>
          <p:cNvPr id="272" name="Google Shape;272;p9"/>
          <p:cNvSpPr/>
          <p:nvPr/>
        </p:nvSpPr>
        <p:spPr>
          <a:xfrm>
            <a:off x="71540" y="3675881"/>
            <a:ext cx="157200" cy="769500"/>
          </a:xfrm>
          <a:prstGeom prst="rect">
            <a:avLst/>
          </a:prstGeom>
          <a:solidFill>
            <a:srgbClr val="C55A11"/>
          </a:solidFill>
          <a:ln cap="flat" cmpd="sng" w="1905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dk1"/>
              </a:solidFill>
              <a:latin typeface="Calibri"/>
              <a:ea typeface="Calibri"/>
              <a:cs typeface="Calibri"/>
              <a:sym typeface="Calibri"/>
            </a:endParaRPr>
          </a:p>
        </p:txBody>
      </p:sp>
      <p:sp>
        <p:nvSpPr>
          <p:cNvPr id="273" name="Google Shape;273;p9"/>
          <p:cNvSpPr/>
          <p:nvPr/>
        </p:nvSpPr>
        <p:spPr>
          <a:xfrm>
            <a:off x="71539" y="4513351"/>
            <a:ext cx="157200" cy="1101600"/>
          </a:xfrm>
          <a:prstGeom prst="rect">
            <a:avLst/>
          </a:prstGeom>
          <a:solidFill>
            <a:srgbClr val="C55A11"/>
          </a:solidFill>
          <a:ln cap="flat" cmpd="sng" w="1905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dk1"/>
              </a:solidFill>
              <a:latin typeface="Calibri"/>
              <a:ea typeface="Calibri"/>
              <a:cs typeface="Calibri"/>
              <a:sym typeface="Calibri"/>
            </a:endParaRPr>
          </a:p>
        </p:txBody>
      </p:sp>
      <p:sp>
        <p:nvSpPr>
          <p:cNvPr id="274" name="Google Shape;274;p9"/>
          <p:cNvSpPr/>
          <p:nvPr/>
        </p:nvSpPr>
        <p:spPr>
          <a:xfrm>
            <a:off x="71539" y="5676815"/>
            <a:ext cx="157200" cy="1101600"/>
          </a:xfrm>
          <a:prstGeom prst="rect">
            <a:avLst/>
          </a:prstGeom>
          <a:solidFill>
            <a:srgbClr val="C55A11"/>
          </a:solidFill>
          <a:ln cap="flat" cmpd="sng" w="1905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dk1"/>
              </a:solidFill>
              <a:latin typeface="Calibri"/>
              <a:ea typeface="Calibri"/>
              <a:cs typeface="Calibri"/>
              <a:sym typeface="Calibri"/>
            </a:endParaRPr>
          </a:p>
        </p:txBody>
      </p:sp>
      <p:pic>
        <p:nvPicPr>
          <p:cNvPr descr="Money" id="275" name="Google Shape;275;p9"/>
          <p:cNvPicPr preferRelativeResize="0"/>
          <p:nvPr/>
        </p:nvPicPr>
        <p:blipFill rotWithShape="1">
          <a:blip r:embed="rId4">
            <a:alphaModFix/>
          </a:blip>
          <a:srcRect b="15223" l="14555" r="12594" t="18123"/>
          <a:stretch/>
        </p:blipFill>
        <p:spPr>
          <a:xfrm>
            <a:off x="4188269" y="2835187"/>
            <a:ext cx="1032311" cy="778945"/>
          </a:xfrm>
          <a:prstGeom prst="rect">
            <a:avLst/>
          </a:prstGeom>
          <a:noFill/>
          <a:ln>
            <a:noFill/>
          </a:ln>
        </p:spPr>
      </p:pic>
      <p:pic>
        <p:nvPicPr>
          <p:cNvPr id="276" name="Google Shape;276;p9"/>
          <p:cNvPicPr preferRelativeResize="0"/>
          <p:nvPr/>
        </p:nvPicPr>
        <p:blipFill rotWithShape="1">
          <a:blip r:embed="rId5">
            <a:alphaModFix/>
          </a:blip>
          <a:srcRect b="0" l="0" r="0" t="0"/>
          <a:stretch/>
        </p:blipFill>
        <p:spPr>
          <a:xfrm>
            <a:off x="4380286" y="4507070"/>
            <a:ext cx="1032310" cy="1101716"/>
          </a:xfrm>
          <a:prstGeom prst="rect">
            <a:avLst/>
          </a:prstGeom>
          <a:noFill/>
          <a:ln>
            <a:noFill/>
          </a:ln>
        </p:spPr>
      </p:pic>
      <p:pic>
        <p:nvPicPr>
          <p:cNvPr descr="Man reading newspaper vector image" id="277" name="Google Shape;277;p9"/>
          <p:cNvPicPr preferRelativeResize="0"/>
          <p:nvPr/>
        </p:nvPicPr>
        <p:blipFill rotWithShape="1">
          <a:blip r:embed="rId6">
            <a:alphaModFix/>
          </a:blip>
          <a:srcRect b="0" l="0" r="0" t="0"/>
          <a:stretch/>
        </p:blipFill>
        <p:spPr>
          <a:xfrm>
            <a:off x="4135958" y="5670534"/>
            <a:ext cx="1183341" cy="1120089"/>
          </a:xfrm>
          <a:prstGeom prst="rect">
            <a:avLst/>
          </a:prstGeom>
          <a:noFill/>
          <a:ln>
            <a:noFill/>
          </a:ln>
        </p:spPr>
      </p:pic>
      <p:pic>
        <p:nvPicPr>
          <p:cNvPr descr="Bomb vector image" id="278" name="Google Shape;278;p9"/>
          <p:cNvPicPr preferRelativeResize="0"/>
          <p:nvPr/>
        </p:nvPicPr>
        <p:blipFill rotWithShape="1">
          <a:blip r:embed="rId7">
            <a:alphaModFix/>
          </a:blip>
          <a:srcRect b="0" l="0" r="0" t="0"/>
          <a:stretch/>
        </p:blipFill>
        <p:spPr>
          <a:xfrm>
            <a:off x="8348946" y="5294754"/>
            <a:ext cx="1423425" cy="148377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