
<file path=[Content_Types].xml><?xml version="1.0" encoding="utf-8"?>
<Types xmlns="http://schemas.openxmlformats.org/package/2006/content-types">
  <Default Extension="bin" ContentType="application/vnd.openxmlformats-officedocument.oleObject"/>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26"/>
  </p:notesMasterIdLst>
  <p:sldIdLst>
    <p:sldId id="256" r:id="rId2"/>
    <p:sldId id="258" r:id="rId3"/>
    <p:sldId id="257" r:id="rId4"/>
    <p:sldId id="298" r:id="rId5"/>
    <p:sldId id="300" r:id="rId6"/>
    <p:sldId id="263" r:id="rId7"/>
    <p:sldId id="261" r:id="rId8"/>
    <p:sldId id="301" r:id="rId9"/>
    <p:sldId id="291" r:id="rId10"/>
    <p:sldId id="304" r:id="rId11"/>
    <p:sldId id="305" r:id="rId12"/>
    <p:sldId id="272" r:id="rId13"/>
    <p:sldId id="273" r:id="rId14"/>
    <p:sldId id="306" r:id="rId15"/>
    <p:sldId id="276" r:id="rId16"/>
    <p:sldId id="277" r:id="rId17"/>
    <p:sldId id="279" r:id="rId18"/>
    <p:sldId id="267" r:id="rId19"/>
    <p:sldId id="297" r:id="rId20"/>
    <p:sldId id="269" r:id="rId21"/>
    <p:sldId id="302" r:id="rId22"/>
    <p:sldId id="303" r:id="rId23"/>
    <p:sldId id="309" r:id="rId24"/>
    <p:sldId id="308"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99FF"/>
    <a:srgbClr val="9021FF"/>
    <a:srgbClr val="DFA7A1"/>
    <a:srgbClr val="F2CFEE"/>
    <a:srgbClr val="9933FF"/>
    <a:srgbClr val="9900FF"/>
    <a:srgbClr val="9966FF"/>
    <a:srgbClr val="9999FF"/>
    <a:srgbClr val="CC66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80B84D4-A939-1E45-85B9-9742DCE65450}" v="428" dt="2024-06-18T19:13:36.06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949" autoAdjust="0"/>
    <p:restoredTop sz="94672"/>
  </p:normalViewPr>
  <p:slideViewPr>
    <p:cSldViewPr snapToGrid="0">
      <p:cViewPr varScale="1">
        <p:scale>
          <a:sx n="95" d="100"/>
          <a:sy n="95" d="100"/>
        </p:scale>
        <p:origin x="400" y="16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2ED1BA5-5C4B-480A-85BB-68BF424721AD}" type="datetimeFigureOut">
              <a:rPr lang="en-GB" smtClean="0"/>
              <a:t>18/06/2024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8CEDC9D-20AE-448D-A8F2-E63530651D92}" type="slidenum">
              <a:rPr lang="en-GB" smtClean="0"/>
              <a:t>‹#›</a:t>
            </a:fld>
            <a:endParaRPr lang="en-GB"/>
          </a:p>
        </p:txBody>
      </p:sp>
    </p:spTree>
    <p:extLst>
      <p:ext uri="{BB962C8B-B14F-4D97-AF65-F5344CB8AC3E}">
        <p14:creationId xmlns:p14="http://schemas.microsoft.com/office/powerpoint/2010/main" val="26530825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8CEDC9D-20AE-448D-A8F2-E63530651D92}" type="slidenum">
              <a:rPr lang="en-GB" smtClean="0"/>
              <a:t>6</a:t>
            </a:fld>
            <a:endParaRPr lang="en-GB"/>
          </a:p>
        </p:txBody>
      </p:sp>
    </p:spTree>
    <p:extLst>
      <p:ext uri="{BB962C8B-B14F-4D97-AF65-F5344CB8AC3E}">
        <p14:creationId xmlns:p14="http://schemas.microsoft.com/office/powerpoint/2010/main" val="26373106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8CEDC9D-20AE-448D-A8F2-E63530651D92}" type="slidenum">
              <a:rPr lang="en-GB" smtClean="0"/>
              <a:t>7</a:t>
            </a:fld>
            <a:endParaRPr lang="en-GB"/>
          </a:p>
        </p:txBody>
      </p:sp>
    </p:spTree>
    <p:extLst>
      <p:ext uri="{BB962C8B-B14F-4D97-AF65-F5344CB8AC3E}">
        <p14:creationId xmlns:p14="http://schemas.microsoft.com/office/powerpoint/2010/main" val="17209042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4733FA-0B8C-6569-EC7D-4C3983B23697}"/>
              </a:ext>
            </a:extLst>
          </p:cNvPr>
          <p:cNvSpPr>
            <a:spLocks noGrp="1"/>
          </p:cNvSpPr>
          <p:nvPr>
            <p:ph type="ctrTitle"/>
          </p:nvPr>
        </p:nvSpPr>
        <p:spPr>
          <a:xfrm>
            <a:off x="0" y="1219200"/>
            <a:ext cx="12192000" cy="1838325"/>
          </a:xfrm>
          <a:solidFill>
            <a:srgbClr val="9021FF"/>
          </a:solidFill>
        </p:spPr>
        <p:txBody>
          <a:bodyPr anchor="ctr"/>
          <a:lstStyle>
            <a:lvl1pPr algn="ctr">
              <a:defRPr sz="6000"/>
            </a:lvl1pPr>
          </a:lstStyle>
          <a:p>
            <a:r>
              <a:rPr lang="en-GB" dirty="0"/>
              <a:t>Click to edit Master title style</a:t>
            </a:r>
          </a:p>
        </p:txBody>
      </p:sp>
      <p:sp>
        <p:nvSpPr>
          <p:cNvPr id="3" name="Subtitle 2">
            <a:extLst>
              <a:ext uri="{FF2B5EF4-FFF2-40B4-BE49-F238E27FC236}">
                <a16:creationId xmlns:a16="http://schemas.microsoft.com/office/drawing/2014/main" id="{52D07A66-030B-EF63-2A55-487D9FABB53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4" name="Date Placeholder 3">
            <a:extLst>
              <a:ext uri="{FF2B5EF4-FFF2-40B4-BE49-F238E27FC236}">
                <a16:creationId xmlns:a16="http://schemas.microsoft.com/office/drawing/2014/main" id="{93E2F763-1354-21F4-7BBF-0FC406F40C96}"/>
              </a:ext>
            </a:extLst>
          </p:cNvPr>
          <p:cNvSpPr>
            <a:spLocks noGrp="1"/>
          </p:cNvSpPr>
          <p:nvPr>
            <p:ph type="dt" sz="half" idx="10"/>
          </p:nvPr>
        </p:nvSpPr>
        <p:spPr/>
        <p:txBody>
          <a:bodyPr/>
          <a:lstStyle/>
          <a:p>
            <a:fld id="{72BFD61F-6FF5-4E00-AEB2-1DD15F9FB564}" type="datetime1">
              <a:rPr lang="en-GB" smtClean="0"/>
              <a:t>18/06/2024</a:t>
            </a:fld>
            <a:endParaRPr lang="en-GB"/>
          </a:p>
        </p:txBody>
      </p:sp>
      <p:sp>
        <p:nvSpPr>
          <p:cNvPr id="5" name="Footer Placeholder 4">
            <a:extLst>
              <a:ext uri="{FF2B5EF4-FFF2-40B4-BE49-F238E27FC236}">
                <a16:creationId xmlns:a16="http://schemas.microsoft.com/office/drawing/2014/main" id="{1C3C03BA-4808-2C92-0C58-3798F189EF95}"/>
              </a:ext>
            </a:extLst>
          </p:cNvPr>
          <p:cNvSpPr>
            <a:spLocks noGrp="1"/>
          </p:cNvSpPr>
          <p:nvPr>
            <p:ph type="ftr" sz="quarter" idx="11"/>
          </p:nvPr>
        </p:nvSpPr>
        <p:spPr/>
        <p:txBody>
          <a:bodyPr/>
          <a:lstStyle/>
          <a:p>
            <a:r>
              <a:rPr lang="en-GB"/>
              <a:t>Component 1: Exploring Media Products</a:t>
            </a:r>
            <a:endParaRPr lang="en-GB" dirty="0"/>
          </a:p>
        </p:txBody>
      </p:sp>
      <p:sp>
        <p:nvSpPr>
          <p:cNvPr id="6" name="Slide Number Placeholder 5">
            <a:extLst>
              <a:ext uri="{FF2B5EF4-FFF2-40B4-BE49-F238E27FC236}">
                <a16:creationId xmlns:a16="http://schemas.microsoft.com/office/drawing/2014/main" id="{2D2DCE31-BF47-0176-B3CD-E036C92386C3}"/>
              </a:ext>
            </a:extLst>
          </p:cNvPr>
          <p:cNvSpPr>
            <a:spLocks noGrp="1"/>
          </p:cNvSpPr>
          <p:nvPr>
            <p:ph type="sldNum" sz="quarter" idx="12"/>
          </p:nvPr>
        </p:nvSpPr>
        <p:spPr/>
        <p:txBody>
          <a:bodyPr/>
          <a:lstStyle/>
          <a:p>
            <a:fld id="{9C8B04E8-02BC-41D7-8D33-AA2355D7C806}" type="slidenum">
              <a:rPr lang="en-GB" smtClean="0"/>
              <a:t>‹#›</a:t>
            </a:fld>
            <a:endParaRPr lang="en-GB" dirty="0"/>
          </a:p>
        </p:txBody>
      </p:sp>
    </p:spTree>
    <p:extLst>
      <p:ext uri="{BB962C8B-B14F-4D97-AF65-F5344CB8AC3E}">
        <p14:creationId xmlns:p14="http://schemas.microsoft.com/office/powerpoint/2010/main" val="26784845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0249C1-A376-3899-95FD-A0363FBD7B62}"/>
              </a:ext>
            </a:extLst>
          </p:cNvPr>
          <p:cNvSpPr>
            <a:spLocks noGrp="1"/>
          </p:cNvSpPr>
          <p:nvPr>
            <p:ph type="title"/>
          </p:nvPr>
        </p:nvSpPr>
        <p:spPr/>
        <p:txBody>
          <a:bodyPr/>
          <a:lstStyle/>
          <a:p>
            <a:r>
              <a:rPr lang="en-GB"/>
              <a:t>Click to edit Master title style</a:t>
            </a:r>
          </a:p>
        </p:txBody>
      </p:sp>
      <p:sp>
        <p:nvSpPr>
          <p:cNvPr id="3" name="Vertical Text Placeholder 2">
            <a:extLst>
              <a:ext uri="{FF2B5EF4-FFF2-40B4-BE49-F238E27FC236}">
                <a16:creationId xmlns:a16="http://schemas.microsoft.com/office/drawing/2014/main" id="{213EE9D3-36D5-EFF1-191B-27140C59866B}"/>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5A8D0CA8-D2CE-6244-9348-BE4E8ECA53D1}"/>
              </a:ext>
            </a:extLst>
          </p:cNvPr>
          <p:cNvSpPr>
            <a:spLocks noGrp="1"/>
          </p:cNvSpPr>
          <p:nvPr>
            <p:ph type="dt" sz="half" idx="10"/>
          </p:nvPr>
        </p:nvSpPr>
        <p:spPr/>
        <p:txBody>
          <a:bodyPr/>
          <a:lstStyle/>
          <a:p>
            <a:fld id="{4FDBFDBA-FA78-4E34-A7E4-949C01BFA9C7}" type="datetime1">
              <a:rPr lang="en-GB" smtClean="0"/>
              <a:t>18/06/2024</a:t>
            </a:fld>
            <a:endParaRPr lang="en-GB"/>
          </a:p>
        </p:txBody>
      </p:sp>
      <p:sp>
        <p:nvSpPr>
          <p:cNvPr id="5" name="Footer Placeholder 4">
            <a:extLst>
              <a:ext uri="{FF2B5EF4-FFF2-40B4-BE49-F238E27FC236}">
                <a16:creationId xmlns:a16="http://schemas.microsoft.com/office/drawing/2014/main" id="{17EACE26-BD67-6917-84CF-579363F6B135}"/>
              </a:ext>
            </a:extLst>
          </p:cNvPr>
          <p:cNvSpPr>
            <a:spLocks noGrp="1"/>
          </p:cNvSpPr>
          <p:nvPr>
            <p:ph type="ftr" sz="quarter" idx="11"/>
          </p:nvPr>
        </p:nvSpPr>
        <p:spPr/>
        <p:txBody>
          <a:bodyPr/>
          <a:lstStyle/>
          <a:p>
            <a:r>
              <a:rPr lang="en-GB"/>
              <a:t>Component 1: Exploring Media Products</a:t>
            </a:r>
          </a:p>
        </p:txBody>
      </p:sp>
      <p:sp>
        <p:nvSpPr>
          <p:cNvPr id="6" name="Slide Number Placeholder 5">
            <a:extLst>
              <a:ext uri="{FF2B5EF4-FFF2-40B4-BE49-F238E27FC236}">
                <a16:creationId xmlns:a16="http://schemas.microsoft.com/office/drawing/2014/main" id="{67D604F4-1A8F-0F2B-229E-46EE84263829}"/>
              </a:ext>
            </a:extLst>
          </p:cNvPr>
          <p:cNvSpPr>
            <a:spLocks noGrp="1"/>
          </p:cNvSpPr>
          <p:nvPr>
            <p:ph type="sldNum" sz="quarter" idx="12"/>
          </p:nvPr>
        </p:nvSpPr>
        <p:spPr/>
        <p:txBody>
          <a:bodyPr/>
          <a:lstStyle/>
          <a:p>
            <a:fld id="{9C8B04E8-02BC-41D7-8D33-AA2355D7C806}" type="slidenum">
              <a:rPr lang="en-GB" smtClean="0"/>
              <a:t>‹#›</a:t>
            </a:fld>
            <a:endParaRPr lang="en-GB"/>
          </a:p>
        </p:txBody>
      </p:sp>
    </p:spTree>
    <p:extLst>
      <p:ext uri="{BB962C8B-B14F-4D97-AF65-F5344CB8AC3E}">
        <p14:creationId xmlns:p14="http://schemas.microsoft.com/office/powerpoint/2010/main" val="342135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ABED9E7-3ABA-3FA1-B1E9-824659A6C203}"/>
              </a:ext>
            </a:extLst>
          </p:cNvPr>
          <p:cNvSpPr>
            <a:spLocks noGrp="1"/>
          </p:cNvSpPr>
          <p:nvPr>
            <p:ph type="title" orient="vert"/>
          </p:nvPr>
        </p:nvSpPr>
        <p:spPr>
          <a:xfrm>
            <a:off x="8724900" y="365125"/>
            <a:ext cx="2628900" cy="5811838"/>
          </a:xfrm>
        </p:spPr>
        <p:txBody>
          <a:bodyPr vert="eaVert"/>
          <a:lstStyle/>
          <a:p>
            <a:r>
              <a:rPr lang="en-GB"/>
              <a:t>Click to edit Master title style</a:t>
            </a:r>
          </a:p>
        </p:txBody>
      </p:sp>
      <p:sp>
        <p:nvSpPr>
          <p:cNvPr id="3" name="Vertical Text Placeholder 2">
            <a:extLst>
              <a:ext uri="{FF2B5EF4-FFF2-40B4-BE49-F238E27FC236}">
                <a16:creationId xmlns:a16="http://schemas.microsoft.com/office/drawing/2014/main" id="{0377497D-AABA-53CF-645B-06789428E542}"/>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1DE9ECF3-5840-CD99-8340-1595D7CBEBC5}"/>
              </a:ext>
            </a:extLst>
          </p:cNvPr>
          <p:cNvSpPr>
            <a:spLocks noGrp="1"/>
          </p:cNvSpPr>
          <p:nvPr>
            <p:ph type="dt" sz="half" idx="10"/>
          </p:nvPr>
        </p:nvSpPr>
        <p:spPr/>
        <p:txBody>
          <a:bodyPr/>
          <a:lstStyle/>
          <a:p>
            <a:fld id="{F9407A49-F386-4310-8250-A965A0948F22}" type="datetime1">
              <a:rPr lang="en-GB" smtClean="0"/>
              <a:t>18/06/2024</a:t>
            </a:fld>
            <a:endParaRPr lang="en-GB"/>
          </a:p>
        </p:txBody>
      </p:sp>
      <p:sp>
        <p:nvSpPr>
          <p:cNvPr id="5" name="Footer Placeholder 4">
            <a:extLst>
              <a:ext uri="{FF2B5EF4-FFF2-40B4-BE49-F238E27FC236}">
                <a16:creationId xmlns:a16="http://schemas.microsoft.com/office/drawing/2014/main" id="{FDAE0BC2-01B9-8615-0992-A8B4C39FABF4}"/>
              </a:ext>
            </a:extLst>
          </p:cNvPr>
          <p:cNvSpPr>
            <a:spLocks noGrp="1"/>
          </p:cNvSpPr>
          <p:nvPr>
            <p:ph type="ftr" sz="quarter" idx="11"/>
          </p:nvPr>
        </p:nvSpPr>
        <p:spPr/>
        <p:txBody>
          <a:bodyPr/>
          <a:lstStyle/>
          <a:p>
            <a:r>
              <a:rPr lang="en-GB"/>
              <a:t>Component 1: Exploring Media Products</a:t>
            </a:r>
          </a:p>
        </p:txBody>
      </p:sp>
      <p:sp>
        <p:nvSpPr>
          <p:cNvPr id="6" name="Slide Number Placeholder 5">
            <a:extLst>
              <a:ext uri="{FF2B5EF4-FFF2-40B4-BE49-F238E27FC236}">
                <a16:creationId xmlns:a16="http://schemas.microsoft.com/office/drawing/2014/main" id="{BD7C85BA-583E-ECA4-F3C0-C60BED839060}"/>
              </a:ext>
            </a:extLst>
          </p:cNvPr>
          <p:cNvSpPr>
            <a:spLocks noGrp="1"/>
          </p:cNvSpPr>
          <p:nvPr>
            <p:ph type="sldNum" sz="quarter" idx="12"/>
          </p:nvPr>
        </p:nvSpPr>
        <p:spPr/>
        <p:txBody>
          <a:bodyPr/>
          <a:lstStyle/>
          <a:p>
            <a:fld id="{9C8B04E8-02BC-41D7-8D33-AA2355D7C806}" type="slidenum">
              <a:rPr lang="en-GB" smtClean="0"/>
              <a:t>‹#›</a:t>
            </a:fld>
            <a:endParaRPr lang="en-GB"/>
          </a:p>
        </p:txBody>
      </p:sp>
    </p:spTree>
    <p:extLst>
      <p:ext uri="{BB962C8B-B14F-4D97-AF65-F5344CB8AC3E}">
        <p14:creationId xmlns:p14="http://schemas.microsoft.com/office/powerpoint/2010/main" val="1808257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67A02C-8D61-E321-6C43-9370E7F2349E}"/>
              </a:ext>
            </a:extLst>
          </p:cNvPr>
          <p:cNvSpPr>
            <a:spLocks noGrp="1"/>
          </p:cNvSpPr>
          <p:nvPr>
            <p:ph type="title"/>
          </p:nvPr>
        </p:nvSpPr>
        <p:spPr>
          <a:xfrm>
            <a:off x="-2771" y="168002"/>
            <a:ext cx="12192000" cy="498763"/>
          </a:xfrm>
        </p:spPr>
        <p:txBody>
          <a:bodyPr/>
          <a:lstStyle/>
          <a:p>
            <a:r>
              <a:rPr lang="en-GB"/>
              <a:t>Click to edit Master title style</a:t>
            </a:r>
          </a:p>
        </p:txBody>
      </p:sp>
      <p:sp>
        <p:nvSpPr>
          <p:cNvPr id="3" name="Content Placeholder 2">
            <a:extLst>
              <a:ext uri="{FF2B5EF4-FFF2-40B4-BE49-F238E27FC236}">
                <a16:creationId xmlns:a16="http://schemas.microsoft.com/office/drawing/2014/main" id="{2A9CFB84-E7D1-0EEC-42EE-BF4FDE2EAC1B}"/>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C472822B-B8D5-3E01-BD06-6C339F3D6139}"/>
              </a:ext>
            </a:extLst>
          </p:cNvPr>
          <p:cNvSpPr>
            <a:spLocks noGrp="1"/>
          </p:cNvSpPr>
          <p:nvPr>
            <p:ph type="dt" sz="half" idx="10"/>
          </p:nvPr>
        </p:nvSpPr>
        <p:spPr/>
        <p:txBody>
          <a:bodyPr/>
          <a:lstStyle/>
          <a:p>
            <a:fld id="{51B8F5B4-025F-435B-A30C-458312CB755D}" type="datetime1">
              <a:rPr lang="en-GB" smtClean="0"/>
              <a:t>18/06/2024</a:t>
            </a:fld>
            <a:endParaRPr lang="en-GB"/>
          </a:p>
        </p:txBody>
      </p:sp>
      <p:sp>
        <p:nvSpPr>
          <p:cNvPr id="5" name="Footer Placeholder 4">
            <a:extLst>
              <a:ext uri="{FF2B5EF4-FFF2-40B4-BE49-F238E27FC236}">
                <a16:creationId xmlns:a16="http://schemas.microsoft.com/office/drawing/2014/main" id="{517BDD5B-6CC4-C7D2-6821-87D2811D7F44}"/>
              </a:ext>
            </a:extLst>
          </p:cNvPr>
          <p:cNvSpPr>
            <a:spLocks noGrp="1"/>
          </p:cNvSpPr>
          <p:nvPr>
            <p:ph type="ftr" sz="quarter" idx="11"/>
          </p:nvPr>
        </p:nvSpPr>
        <p:spPr/>
        <p:txBody>
          <a:bodyPr/>
          <a:lstStyle/>
          <a:p>
            <a:r>
              <a:rPr lang="en-GB"/>
              <a:t>Component 1: Exploring Media Products</a:t>
            </a:r>
          </a:p>
        </p:txBody>
      </p:sp>
      <p:sp>
        <p:nvSpPr>
          <p:cNvPr id="6" name="Slide Number Placeholder 5">
            <a:extLst>
              <a:ext uri="{FF2B5EF4-FFF2-40B4-BE49-F238E27FC236}">
                <a16:creationId xmlns:a16="http://schemas.microsoft.com/office/drawing/2014/main" id="{FDA3DE70-2DA8-74A3-5B69-153CC93EE73A}"/>
              </a:ext>
            </a:extLst>
          </p:cNvPr>
          <p:cNvSpPr>
            <a:spLocks noGrp="1"/>
          </p:cNvSpPr>
          <p:nvPr>
            <p:ph type="sldNum" sz="quarter" idx="12"/>
          </p:nvPr>
        </p:nvSpPr>
        <p:spPr/>
        <p:txBody>
          <a:bodyPr/>
          <a:lstStyle/>
          <a:p>
            <a:fld id="{9C8B04E8-02BC-41D7-8D33-AA2355D7C806}" type="slidenum">
              <a:rPr lang="en-GB" smtClean="0"/>
              <a:t>‹#›</a:t>
            </a:fld>
            <a:endParaRPr lang="en-GB"/>
          </a:p>
        </p:txBody>
      </p:sp>
    </p:spTree>
    <p:extLst>
      <p:ext uri="{BB962C8B-B14F-4D97-AF65-F5344CB8AC3E}">
        <p14:creationId xmlns:p14="http://schemas.microsoft.com/office/powerpoint/2010/main" val="16739364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9566E7-904A-072B-D96B-9894A322DB62}"/>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p>
        </p:txBody>
      </p:sp>
      <p:sp>
        <p:nvSpPr>
          <p:cNvPr id="3" name="Text Placeholder 2">
            <a:extLst>
              <a:ext uri="{FF2B5EF4-FFF2-40B4-BE49-F238E27FC236}">
                <a16:creationId xmlns:a16="http://schemas.microsoft.com/office/drawing/2014/main" id="{C1AD5FEB-34D3-BB22-B30E-8AF7E0251E27}"/>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68143114-EC7E-37A8-E234-A609FD727FAD}"/>
              </a:ext>
            </a:extLst>
          </p:cNvPr>
          <p:cNvSpPr>
            <a:spLocks noGrp="1"/>
          </p:cNvSpPr>
          <p:nvPr>
            <p:ph type="dt" sz="half" idx="10"/>
          </p:nvPr>
        </p:nvSpPr>
        <p:spPr/>
        <p:txBody>
          <a:bodyPr/>
          <a:lstStyle/>
          <a:p>
            <a:fld id="{84C3E7DB-FDA6-4394-BA86-1362690C9EB0}" type="datetime1">
              <a:rPr lang="en-GB" smtClean="0"/>
              <a:t>18/06/2024</a:t>
            </a:fld>
            <a:endParaRPr lang="en-GB"/>
          </a:p>
        </p:txBody>
      </p:sp>
      <p:sp>
        <p:nvSpPr>
          <p:cNvPr id="5" name="Footer Placeholder 4">
            <a:extLst>
              <a:ext uri="{FF2B5EF4-FFF2-40B4-BE49-F238E27FC236}">
                <a16:creationId xmlns:a16="http://schemas.microsoft.com/office/drawing/2014/main" id="{4EA8E466-F9C7-10B3-1AFB-977261C3D2D0}"/>
              </a:ext>
            </a:extLst>
          </p:cNvPr>
          <p:cNvSpPr>
            <a:spLocks noGrp="1"/>
          </p:cNvSpPr>
          <p:nvPr>
            <p:ph type="ftr" sz="quarter" idx="11"/>
          </p:nvPr>
        </p:nvSpPr>
        <p:spPr/>
        <p:txBody>
          <a:bodyPr/>
          <a:lstStyle/>
          <a:p>
            <a:r>
              <a:rPr lang="en-GB"/>
              <a:t>Component 1: Exploring Media Products</a:t>
            </a:r>
          </a:p>
        </p:txBody>
      </p:sp>
      <p:sp>
        <p:nvSpPr>
          <p:cNvPr id="6" name="Slide Number Placeholder 5">
            <a:extLst>
              <a:ext uri="{FF2B5EF4-FFF2-40B4-BE49-F238E27FC236}">
                <a16:creationId xmlns:a16="http://schemas.microsoft.com/office/drawing/2014/main" id="{AA6BFCE0-15CC-43DD-CBF4-57A3E63A9E5F}"/>
              </a:ext>
            </a:extLst>
          </p:cNvPr>
          <p:cNvSpPr>
            <a:spLocks noGrp="1"/>
          </p:cNvSpPr>
          <p:nvPr>
            <p:ph type="sldNum" sz="quarter" idx="12"/>
          </p:nvPr>
        </p:nvSpPr>
        <p:spPr/>
        <p:txBody>
          <a:bodyPr/>
          <a:lstStyle/>
          <a:p>
            <a:fld id="{9C8B04E8-02BC-41D7-8D33-AA2355D7C806}" type="slidenum">
              <a:rPr lang="en-GB" smtClean="0"/>
              <a:t>‹#›</a:t>
            </a:fld>
            <a:endParaRPr lang="en-GB"/>
          </a:p>
        </p:txBody>
      </p:sp>
    </p:spTree>
    <p:extLst>
      <p:ext uri="{BB962C8B-B14F-4D97-AF65-F5344CB8AC3E}">
        <p14:creationId xmlns:p14="http://schemas.microsoft.com/office/powerpoint/2010/main" val="19163794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7E42D0-ACF6-297F-6C04-7F5B1AFCCB35}"/>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9CCB91F3-A4EE-E514-7F38-F88E491619FB}"/>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053EA682-CE70-94B8-6F04-5D57345CA1BE}"/>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a:extLst>
              <a:ext uri="{FF2B5EF4-FFF2-40B4-BE49-F238E27FC236}">
                <a16:creationId xmlns:a16="http://schemas.microsoft.com/office/drawing/2014/main" id="{AC34D69A-0496-69F3-32B6-F517D557052E}"/>
              </a:ext>
            </a:extLst>
          </p:cNvPr>
          <p:cNvSpPr>
            <a:spLocks noGrp="1"/>
          </p:cNvSpPr>
          <p:nvPr>
            <p:ph type="dt" sz="half" idx="10"/>
          </p:nvPr>
        </p:nvSpPr>
        <p:spPr/>
        <p:txBody>
          <a:bodyPr/>
          <a:lstStyle/>
          <a:p>
            <a:fld id="{BCE55284-ED3B-4AFC-9B12-3726460325F4}" type="datetime1">
              <a:rPr lang="en-GB" smtClean="0"/>
              <a:t>18/06/2024</a:t>
            </a:fld>
            <a:endParaRPr lang="en-GB"/>
          </a:p>
        </p:txBody>
      </p:sp>
      <p:sp>
        <p:nvSpPr>
          <p:cNvPr id="6" name="Footer Placeholder 5">
            <a:extLst>
              <a:ext uri="{FF2B5EF4-FFF2-40B4-BE49-F238E27FC236}">
                <a16:creationId xmlns:a16="http://schemas.microsoft.com/office/drawing/2014/main" id="{E4D94849-3CD3-2836-12A9-464C14771A03}"/>
              </a:ext>
            </a:extLst>
          </p:cNvPr>
          <p:cNvSpPr>
            <a:spLocks noGrp="1"/>
          </p:cNvSpPr>
          <p:nvPr>
            <p:ph type="ftr" sz="quarter" idx="11"/>
          </p:nvPr>
        </p:nvSpPr>
        <p:spPr/>
        <p:txBody>
          <a:bodyPr/>
          <a:lstStyle/>
          <a:p>
            <a:r>
              <a:rPr lang="en-GB"/>
              <a:t>Component 1: Exploring Media Products</a:t>
            </a:r>
          </a:p>
        </p:txBody>
      </p:sp>
      <p:sp>
        <p:nvSpPr>
          <p:cNvPr id="7" name="Slide Number Placeholder 6">
            <a:extLst>
              <a:ext uri="{FF2B5EF4-FFF2-40B4-BE49-F238E27FC236}">
                <a16:creationId xmlns:a16="http://schemas.microsoft.com/office/drawing/2014/main" id="{8AA23263-7924-D167-0A4D-0E85094CEC8F}"/>
              </a:ext>
            </a:extLst>
          </p:cNvPr>
          <p:cNvSpPr>
            <a:spLocks noGrp="1"/>
          </p:cNvSpPr>
          <p:nvPr>
            <p:ph type="sldNum" sz="quarter" idx="12"/>
          </p:nvPr>
        </p:nvSpPr>
        <p:spPr/>
        <p:txBody>
          <a:bodyPr/>
          <a:lstStyle/>
          <a:p>
            <a:fld id="{9C8B04E8-02BC-41D7-8D33-AA2355D7C806}" type="slidenum">
              <a:rPr lang="en-GB" smtClean="0"/>
              <a:t>‹#›</a:t>
            </a:fld>
            <a:endParaRPr lang="en-GB"/>
          </a:p>
        </p:txBody>
      </p:sp>
    </p:spTree>
    <p:extLst>
      <p:ext uri="{BB962C8B-B14F-4D97-AF65-F5344CB8AC3E}">
        <p14:creationId xmlns:p14="http://schemas.microsoft.com/office/powerpoint/2010/main" val="11575126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2FA0FF-A932-7AED-D503-6062ACE67424}"/>
              </a:ext>
            </a:extLst>
          </p:cNvPr>
          <p:cNvSpPr>
            <a:spLocks noGrp="1"/>
          </p:cNvSpPr>
          <p:nvPr>
            <p:ph type="title"/>
          </p:nvPr>
        </p:nvSpPr>
        <p:spPr>
          <a:xfrm>
            <a:off x="839788" y="365125"/>
            <a:ext cx="10515600" cy="1325563"/>
          </a:xfrm>
        </p:spPr>
        <p:txBody>
          <a:bodyPr/>
          <a:lstStyle/>
          <a:p>
            <a:r>
              <a:rPr lang="en-GB"/>
              <a:t>Click to edit Master title style</a:t>
            </a:r>
          </a:p>
        </p:txBody>
      </p:sp>
      <p:sp>
        <p:nvSpPr>
          <p:cNvPr id="3" name="Text Placeholder 2">
            <a:extLst>
              <a:ext uri="{FF2B5EF4-FFF2-40B4-BE49-F238E27FC236}">
                <a16:creationId xmlns:a16="http://schemas.microsoft.com/office/drawing/2014/main" id="{D8C5A034-AD85-37EF-D450-8BEBF105DD9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3DA30012-D3F6-ACC5-9F7E-265D55F3033E}"/>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a:extLst>
              <a:ext uri="{FF2B5EF4-FFF2-40B4-BE49-F238E27FC236}">
                <a16:creationId xmlns:a16="http://schemas.microsoft.com/office/drawing/2014/main" id="{278DEAFC-48DA-9E5E-6BCC-2EA91C7C952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1B6A1DF3-45BF-559A-0CBF-A47C88C5D91D}"/>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a:extLst>
              <a:ext uri="{FF2B5EF4-FFF2-40B4-BE49-F238E27FC236}">
                <a16:creationId xmlns:a16="http://schemas.microsoft.com/office/drawing/2014/main" id="{D612A86D-CCA6-B72B-081A-DD48518A0292}"/>
              </a:ext>
            </a:extLst>
          </p:cNvPr>
          <p:cNvSpPr>
            <a:spLocks noGrp="1"/>
          </p:cNvSpPr>
          <p:nvPr>
            <p:ph type="dt" sz="half" idx="10"/>
          </p:nvPr>
        </p:nvSpPr>
        <p:spPr/>
        <p:txBody>
          <a:bodyPr/>
          <a:lstStyle/>
          <a:p>
            <a:fld id="{B32DB91B-4265-46C7-80F4-58AAE9B87773}" type="datetime1">
              <a:rPr lang="en-GB" smtClean="0"/>
              <a:t>18/06/2024</a:t>
            </a:fld>
            <a:endParaRPr lang="en-GB"/>
          </a:p>
        </p:txBody>
      </p:sp>
      <p:sp>
        <p:nvSpPr>
          <p:cNvPr id="8" name="Footer Placeholder 7">
            <a:extLst>
              <a:ext uri="{FF2B5EF4-FFF2-40B4-BE49-F238E27FC236}">
                <a16:creationId xmlns:a16="http://schemas.microsoft.com/office/drawing/2014/main" id="{32D80962-51EE-5FEB-BED4-1981C5E40196}"/>
              </a:ext>
            </a:extLst>
          </p:cNvPr>
          <p:cNvSpPr>
            <a:spLocks noGrp="1"/>
          </p:cNvSpPr>
          <p:nvPr>
            <p:ph type="ftr" sz="quarter" idx="11"/>
          </p:nvPr>
        </p:nvSpPr>
        <p:spPr/>
        <p:txBody>
          <a:bodyPr/>
          <a:lstStyle/>
          <a:p>
            <a:r>
              <a:rPr lang="en-GB"/>
              <a:t>Component 1: Exploring Media Products</a:t>
            </a:r>
          </a:p>
        </p:txBody>
      </p:sp>
      <p:sp>
        <p:nvSpPr>
          <p:cNvPr id="9" name="Slide Number Placeholder 8">
            <a:extLst>
              <a:ext uri="{FF2B5EF4-FFF2-40B4-BE49-F238E27FC236}">
                <a16:creationId xmlns:a16="http://schemas.microsoft.com/office/drawing/2014/main" id="{AF959950-D9CA-0AA7-2304-A3E01F5BBA60}"/>
              </a:ext>
            </a:extLst>
          </p:cNvPr>
          <p:cNvSpPr>
            <a:spLocks noGrp="1"/>
          </p:cNvSpPr>
          <p:nvPr>
            <p:ph type="sldNum" sz="quarter" idx="12"/>
          </p:nvPr>
        </p:nvSpPr>
        <p:spPr/>
        <p:txBody>
          <a:bodyPr/>
          <a:lstStyle/>
          <a:p>
            <a:fld id="{9C8B04E8-02BC-41D7-8D33-AA2355D7C806}" type="slidenum">
              <a:rPr lang="en-GB" smtClean="0"/>
              <a:t>‹#›</a:t>
            </a:fld>
            <a:endParaRPr lang="en-GB"/>
          </a:p>
        </p:txBody>
      </p:sp>
    </p:spTree>
    <p:extLst>
      <p:ext uri="{BB962C8B-B14F-4D97-AF65-F5344CB8AC3E}">
        <p14:creationId xmlns:p14="http://schemas.microsoft.com/office/powerpoint/2010/main" val="33501870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BF8778-C8ED-0485-AA42-AC460FC131C3}"/>
              </a:ext>
            </a:extLst>
          </p:cNvPr>
          <p:cNvSpPr>
            <a:spLocks noGrp="1"/>
          </p:cNvSpPr>
          <p:nvPr>
            <p:ph type="title"/>
          </p:nvPr>
        </p:nvSpPr>
        <p:spPr/>
        <p:txBody>
          <a:bodyPr/>
          <a:lstStyle/>
          <a:p>
            <a:r>
              <a:rPr lang="en-GB"/>
              <a:t>Click to edit Master title style</a:t>
            </a:r>
          </a:p>
        </p:txBody>
      </p:sp>
      <p:sp>
        <p:nvSpPr>
          <p:cNvPr id="3" name="Date Placeholder 2">
            <a:extLst>
              <a:ext uri="{FF2B5EF4-FFF2-40B4-BE49-F238E27FC236}">
                <a16:creationId xmlns:a16="http://schemas.microsoft.com/office/drawing/2014/main" id="{9C897288-F47B-2E70-BCC5-89EA1DBBA823}"/>
              </a:ext>
            </a:extLst>
          </p:cNvPr>
          <p:cNvSpPr>
            <a:spLocks noGrp="1"/>
          </p:cNvSpPr>
          <p:nvPr>
            <p:ph type="dt" sz="half" idx="10"/>
          </p:nvPr>
        </p:nvSpPr>
        <p:spPr/>
        <p:txBody>
          <a:bodyPr/>
          <a:lstStyle/>
          <a:p>
            <a:fld id="{4E6DF0E1-0232-4794-AB9B-76A6978B2600}" type="datetime1">
              <a:rPr lang="en-GB" smtClean="0"/>
              <a:t>18/06/2024</a:t>
            </a:fld>
            <a:endParaRPr lang="en-GB"/>
          </a:p>
        </p:txBody>
      </p:sp>
      <p:sp>
        <p:nvSpPr>
          <p:cNvPr id="4" name="Footer Placeholder 3">
            <a:extLst>
              <a:ext uri="{FF2B5EF4-FFF2-40B4-BE49-F238E27FC236}">
                <a16:creationId xmlns:a16="http://schemas.microsoft.com/office/drawing/2014/main" id="{DB579EE3-8E10-4C38-3855-57E3889ACFCB}"/>
              </a:ext>
            </a:extLst>
          </p:cNvPr>
          <p:cNvSpPr>
            <a:spLocks noGrp="1"/>
          </p:cNvSpPr>
          <p:nvPr>
            <p:ph type="ftr" sz="quarter" idx="11"/>
          </p:nvPr>
        </p:nvSpPr>
        <p:spPr/>
        <p:txBody>
          <a:bodyPr/>
          <a:lstStyle/>
          <a:p>
            <a:r>
              <a:rPr lang="en-GB"/>
              <a:t>Component 1: Exploring Media Products</a:t>
            </a:r>
          </a:p>
        </p:txBody>
      </p:sp>
      <p:sp>
        <p:nvSpPr>
          <p:cNvPr id="5" name="Slide Number Placeholder 4">
            <a:extLst>
              <a:ext uri="{FF2B5EF4-FFF2-40B4-BE49-F238E27FC236}">
                <a16:creationId xmlns:a16="http://schemas.microsoft.com/office/drawing/2014/main" id="{DABAA376-046E-FD46-FBE4-E23021BB08EA}"/>
              </a:ext>
            </a:extLst>
          </p:cNvPr>
          <p:cNvSpPr>
            <a:spLocks noGrp="1"/>
          </p:cNvSpPr>
          <p:nvPr>
            <p:ph type="sldNum" sz="quarter" idx="12"/>
          </p:nvPr>
        </p:nvSpPr>
        <p:spPr/>
        <p:txBody>
          <a:bodyPr/>
          <a:lstStyle/>
          <a:p>
            <a:fld id="{9C8B04E8-02BC-41D7-8D33-AA2355D7C806}" type="slidenum">
              <a:rPr lang="en-GB" smtClean="0"/>
              <a:t>‹#›</a:t>
            </a:fld>
            <a:endParaRPr lang="en-GB"/>
          </a:p>
        </p:txBody>
      </p:sp>
    </p:spTree>
    <p:extLst>
      <p:ext uri="{BB962C8B-B14F-4D97-AF65-F5344CB8AC3E}">
        <p14:creationId xmlns:p14="http://schemas.microsoft.com/office/powerpoint/2010/main" val="3594342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22C9E71-F333-09A8-4868-23A03E0B245E}"/>
              </a:ext>
            </a:extLst>
          </p:cNvPr>
          <p:cNvSpPr>
            <a:spLocks noGrp="1"/>
          </p:cNvSpPr>
          <p:nvPr>
            <p:ph type="dt" sz="half" idx="10"/>
          </p:nvPr>
        </p:nvSpPr>
        <p:spPr/>
        <p:txBody>
          <a:bodyPr/>
          <a:lstStyle/>
          <a:p>
            <a:fld id="{2BD0E257-79D8-4FFE-8080-64A35E540631}" type="datetime1">
              <a:rPr lang="en-GB" smtClean="0"/>
              <a:t>18/06/2024</a:t>
            </a:fld>
            <a:endParaRPr lang="en-GB"/>
          </a:p>
        </p:txBody>
      </p:sp>
      <p:sp>
        <p:nvSpPr>
          <p:cNvPr id="3" name="Footer Placeholder 2">
            <a:extLst>
              <a:ext uri="{FF2B5EF4-FFF2-40B4-BE49-F238E27FC236}">
                <a16:creationId xmlns:a16="http://schemas.microsoft.com/office/drawing/2014/main" id="{14320689-CB76-4C69-6761-0E2A44EF1D23}"/>
              </a:ext>
            </a:extLst>
          </p:cNvPr>
          <p:cNvSpPr>
            <a:spLocks noGrp="1"/>
          </p:cNvSpPr>
          <p:nvPr>
            <p:ph type="ftr" sz="quarter" idx="11"/>
          </p:nvPr>
        </p:nvSpPr>
        <p:spPr/>
        <p:txBody>
          <a:bodyPr/>
          <a:lstStyle/>
          <a:p>
            <a:r>
              <a:rPr lang="en-GB"/>
              <a:t>Component 1: Exploring Media Products</a:t>
            </a:r>
          </a:p>
        </p:txBody>
      </p:sp>
      <p:sp>
        <p:nvSpPr>
          <p:cNvPr id="4" name="Slide Number Placeholder 3">
            <a:extLst>
              <a:ext uri="{FF2B5EF4-FFF2-40B4-BE49-F238E27FC236}">
                <a16:creationId xmlns:a16="http://schemas.microsoft.com/office/drawing/2014/main" id="{60C8901B-0294-D997-390A-A68280C555E3}"/>
              </a:ext>
            </a:extLst>
          </p:cNvPr>
          <p:cNvSpPr>
            <a:spLocks noGrp="1"/>
          </p:cNvSpPr>
          <p:nvPr>
            <p:ph type="sldNum" sz="quarter" idx="12"/>
          </p:nvPr>
        </p:nvSpPr>
        <p:spPr/>
        <p:txBody>
          <a:bodyPr/>
          <a:lstStyle/>
          <a:p>
            <a:fld id="{9C8B04E8-02BC-41D7-8D33-AA2355D7C806}" type="slidenum">
              <a:rPr lang="en-GB" smtClean="0"/>
              <a:t>‹#›</a:t>
            </a:fld>
            <a:endParaRPr lang="en-GB"/>
          </a:p>
        </p:txBody>
      </p:sp>
    </p:spTree>
    <p:extLst>
      <p:ext uri="{BB962C8B-B14F-4D97-AF65-F5344CB8AC3E}">
        <p14:creationId xmlns:p14="http://schemas.microsoft.com/office/powerpoint/2010/main" val="36748452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8DDA96-2C12-A294-F958-8B42C5AFF1BA}"/>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Content Placeholder 2">
            <a:extLst>
              <a:ext uri="{FF2B5EF4-FFF2-40B4-BE49-F238E27FC236}">
                <a16:creationId xmlns:a16="http://schemas.microsoft.com/office/drawing/2014/main" id="{91E975A5-D5FE-69A7-3F5C-1C48A3540D0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a:extLst>
              <a:ext uri="{FF2B5EF4-FFF2-40B4-BE49-F238E27FC236}">
                <a16:creationId xmlns:a16="http://schemas.microsoft.com/office/drawing/2014/main" id="{67B2AFF3-84EC-E59C-47D7-C87CFE3FBFD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A5C1E3E7-C722-5D8D-024B-B92576373F80}"/>
              </a:ext>
            </a:extLst>
          </p:cNvPr>
          <p:cNvSpPr>
            <a:spLocks noGrp="1"/>
          </p:cNvSpPr>
          <p:nvPr>
            <p:ph type="dt" sz="half" idx="10"/>
          </p:nvPr>
        </p:nvSpPr>
        <p:spPr/>
        <p:txBody>
          <a:bodyPr/>
          <a:lstStyle/>
          <a:p>
            <a:fld id="{6226D57F-7A9F-47DF-9BC6-DCEBD68251DE}" type="datetime1">
              <a:rPr lang="en-GB" smtClean="0"/>
              <a:t>18/06/2024</a:t>
            </a:fld>
            <a:endParaRPr lang="en-GB"/>
          </a:p>
        </p:txBody>
      </p:sp>
      <p:sp>
        <p:nvSpPr>
          <p:cNvPr id="6" name="Footer Placeholder 5">
            <a:extLst>
              <a:ext uri="{FF2B5EF4-FFF2-40B4-BE49-F238E27FC236}">
                <a16:creationId xmlns:a16="http://schemas.microsoft.com/office/drawing/2014/main" id="{AF42B32D-24FC-E493-25E7-E5087380071C}"/>
              </a:ext>
            </a:extLst>
          </p:cNvPr>
          <p:cNvSpPr>
            <a:spLocks noGrp="1"/>
          </p:cNvSpPr>
          <p:nvPr>
            <p:ph type="ftr" sz="quarter" idx="11"/>
          </p:nvPr>
        </p:nvSpPr>
        <p:spPr/>
        <p:txBody>
          <a:bodyPr/>
          <a:lstStyle/>
          <a:p>
            <a:r>
              <a:rPr lang="en-GB"/>
              <a:t>Component 1: Exploring Media Products</a:t>
            </a:r>
          </a:p>
        </p:txBody>
      </p:sp>
      <p:sp>
        <p:nvSpPr>
          <p:cNvPr id="7" name="Slide Number Placeholder 6">
            <a:extLst>
              <a:ext uri="{FF2B5EF4-FFF2-40B4-BE49-F238E27FC236}">
                <a16:creationId xmlns:a16="http://schemas.microsoft.com/office/drawing/2014/main" id="{7957B9D0-C98B-2F42-FB8A-8D22091E5E26}"/>
              </a:ext>
            </a:extLst>
          </p:cNvPr>
          <p:cNvSpPr>
            <a:spLocks noGrp="1"/>
          </p:cNvSpPr>
          <p:nvPr>
            <p:ph type="sldNum" sz="quarter" idx="12"/>
          </p:nvPr>
        </p:nvSpPr>
        <p:spPr/>
        <p:txBody>
          <a:bodyPr/>
          <a:lstStyle/>
          <a:p>
            <a:fld id="{9C8B04E8-02BC-41D7-8D33-AA2355D7C806}" type="slidenum">
              <a:rPr lang="en-GB" smtClean="0"/>
              <a:t>‹#›</a:t>
            </a:fld>
            <a:endParaRPr lang="en-GB"/>
          </a:p>
        </p:txBody>
      </p:sp>
    </p:spTree>
    <p:extLst>
      <p:ext uri="{BB962C8B-B14F-4D97-AF65-F5344CB8AC3E}">
        <p14:creationId xmlns:p14="http://schemas.microsoft.com/office/powerpoint/2010/main" val="15345755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5A4582-E161-BE16-2771-FF14A1131776}"/>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Picture Placeholder 2">
            <a:extLst>
              <a:ext uri="{FF2B5EF4-FFF2-40B4-BE49-F238E27FC236}">
                <a16:creationId xmlns:a16="http://schemas.microsoft.com/office/drawing/2014/main" id="{E74848F8-2851-CDDA-AE07-35E7A33E826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2B20E9EF-695E-BB09-1203-E0CF745ACB0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87A1023B-F9D5-E1E8-D4CC-E32C2549E96B}"/>
              </a:ext>
            </a:extLst>
          </p:cNvPr>
          <p:cNvSpPr>
            <a:spLocks noGrp="1"/>
          </p:cNvSpPr>
          <p:nvPr>
            <p:ph type="dt" sz="half" idx="10"/>
          </p:nvPr>
        </p:nvSpPr>
        <p:spPr/>
        <p:txBody>
          <a:bodyPr/>
          <a:lstStyle/>
          <a:p>
            <a:fld id="{BA361B53-14A8-4734-A636-F0B63BFE4296}" type="datetime1">
              <a:rPr lang="en-GB" smtClean="0"/>
              <a:t>18/06/2024</a:t>
            </a:fld>
            <a:endParaRPr lang="en-GB"/>
          </a:p>
        </p:txBody>
      </p:sp>
      <p:sp>
        <p:nvSpPr>
          <p:cNvPr id="6" name="Footer Placeholder 5">
            <a:extLst>
              <a:ext uri="{FF2B5EF4-FFF2-40B4-BE49-F238E27FC236}">
                <a16:creationId xmlns:a16="http://schemas.microsoft.com/office/drawing/2014/main" id="{048DA0E6-4594-890F-B9D3-80FA00FADE05}"/>
              </a:ext>
            </a:extLst>
          </p:cNvPr>
          <p:cNvSpPr>
            <a:spLocks noGrp="1"/>
          </p:cNvSpPr>
          <p:nvPr>
            <p:ph type="ftr" sz="quarter" idx="11"/>
          </p:nvPr>
        </p:nvSpPr>
        <p:spPr/>
        <p:txBody>
          <a:bodyPr/>
          <a:lstStyle/>
          <a:p>
            <a:r>
              <a:rPr lang="en-GB"/>
              <a:t>Component 1: Exploring Media Products</a:t>
            </a:r>
          </a:p>
        </p:txBody>
      </p:sp>
      <p:sp>
        <p:nvSpPr>
          <p:cNvPr id="7" name="Slide Number Placeholder 6">
            <a:extLst>
              <a:ext uri="{FF2B5EF4-FFF2-40B4-BE49-F238E27FC236}">
                <a16:creationId xmlns:a16="http://schemas.microsoft.com/office/drawing/2014/main" id="{5A698DD9-6AF5-FE50-240A-511C931D169D}"/>
              </a:ext>
            </a:extLst>
          </p:cNvPr>
          <p:cNvSpPr>
            <a:spLocks noGrp="1"/>
          </p:cNvSpPr>
          <p:nvPr>
            <p:ph type="sldNum" sz="quarter" idx="12"/>
          </p:nvPr>
        </p:nvSpPr>
        <p:spPr/>
        <p:txBody>
          <a:bodyPr/>
          <a:lstStyle/>
          <a:p>
            <a:fld id="{9C8B04E8-02BC-41D7-8D33-AA2355D7C806}" type="slidenum">
              <a:rPr lang="en-GB" smtClean="0"/>
              <a:t>‹#›</a:t>
            </a:fld>
            <a:endParaRPr lang="en-GB"/>
          </a:p>
        </p:txBody>
      </p:sp>
    </p:spTree>
    <p:extLst>
      <p:ext uri="{BB962C8B-B14F-4D97-AF65-F5344CB8AC3E}">
        <p14:creationId xmlns:p14="http://schemas.microsoft.com/office/powerpoint/2010/main" val="40222086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3240D75-C562-0E3A-E5BA-87061AF64640}"/>
              </a:ext>
            </a:extLst>
          </p:cNvPr>
          <p:cNvSpPr>
            <a:spLocks noGrp="1"/>
          </p:cNvSpPr>
          <p:nvPr>
            <p:ph type="title"/>
          </p:nvPr>
        </p:nvSpPr>
        <p:spPr>
          <a:xfrm>
            <a:off x="-2771" y="182274"/>
            <a:ext cx="12192000" cy="498763"/>
          </a:xfrm>
          <a:prstGeom prst="rect">
            <a:avLst/>
          </a:prstGeom>
          <a:solidFill>
            <a:srgbClr val="9021FF"/>
          </a:solidFill>
        </p:spPr>
        <p:txBody>
          <a:bodyPr vert="horz" lIns="91440" tIns="45720" rIns="91440" bIns="45720" rtlCol="0" anchor="ctr">
            <a:normAutofit/>
          </a:bodyPr>
          <a:lstStyle/>
          <a:p>
            <a:r>
              <a:rPr lang="en-GB" dirty="0"/>
              <a:t>Click to edit Master title style</a:t>
            </a:r>
          </a:p>
        </p:txBody>
      </p:sp>
      <p:sp>
        <p:nvSpPr>
          <p:cNvPr id="3" name="Text Placeholder 2">
            <a:extLst>
              <a:ext uri="{FF2B5EF4-FFF2-40B4-BE49-F238E27FC236}">
                <a16:creationId xmlns:a16="http://schemas.microsoft.com/office/drawing/2014/main" id="{755DB22F-C3B8-BADE-499E-57C493E4B27D}"/>
              </a:ext>
            </a:extLst>
          </p:cNvPr>
          <p:cNvSpPr>
            <a:spLocks noGrp="1"/>
          </p:cNvSpPr>
          <p:nvPr>
            <p:ph type="body" idx="1"/>
          </p:nvPr>
        </p:nvSpPr>
        <p:spPr>
          <a:xfrm>
            <a:off x="116378" y="1005840"/>
            <a:ext cx="11953702" cy="5171123"/>
          </a:xfrm>
          <a:prstGeom prst="rect">
            <a:avLst/>
          </a:prstGeom>
          <a:noFill/>
          <a:ln>
            <a:solidFill>
              <a:srgbClr val="9021FF"/>
            </a:solidFill>
          </a:ln>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AEEFE149-DEE6-5EEE-ED7E-0E575249F5A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CAD129DC-E660-4509-AF35-A1869963DE25}" type="datetime1">
              <a:rPr lang="en-GB" smtClean="0"/>
              <a:t>18/06/2024</a:t>
            </a:fld>
            <a:endParaRPr lang="en-GB"/>
          </a:p>
        </p:txBody>
      </p:sp>
      <p:sp>
        <p:nvSpPr>
          <p:cNvPr id="5" name="Footer Placeholder 4">
            <a:extLst>
              <a:ext uri="{FF2B5EF4-FFF2-40B4-BE49-F238E27FC236}">
                <a16:creationId xmlns:a16="http://schemas.microsoft.com/office/drawing/2014/main" id="{992A9E83-707C-3BC4-F8D7-6BFC9B525B1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r>
              <a:rPr lang="en-GB"/>
              <a:t>Component 1: Exploring Media Products</a:t>
            </a:r>
          </a:p>
        </p:txBody>
      </p:sp>
      <p:sp>
        <p:nvSpPr>
          <p:cNvPr id="6" name="Slide Number Placeholder 5">
            <a:extLst>
              <a:ext uri="{FF2B5EF4-FFF2-40B4-BE49-F238E27FC236}">
                <a16:creationId xmlns:a16="http://schemas.microsoft.com/office/drawing/2014/main" id="{F41FBBE7-69D2-75C6-03F1-9286B6FC7AA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9C8B04E8-02BC-41D7-8D33-AA2355D7C806}" type="slidenum">
              <a:rPr lang="en-GB" smtClean="0"/>
              <a:t>‹#›</a:t>
            </a:fld>
            <a:endParaRPr lang="en-GB"/>
          </a:p>
        </p:txBody>
      </p:sp>
    </p:spTree>
    <p:extLst>
      <p:ext uri="{BB962C8B-B14F-4D97-AF65-F5344CB8AC3E}">
        <p14:creationId xmlns:p14="http://schemas.microsoft.com/office/powerpoint/2010/main" val="176682931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ctr" defTabSz="914400" rtl="0" eaLnBrk="1" latinLnBrk="0" hangingPunct="1">
        <a:lnSpc>
          <a:spcPct val="90000"/>
        </a:lnSpc>
        <a:spcBef>
          <a:spcPct val="0"/>
        </a:spcBef>
        <a:buNone/>
        <a:defRPr sz="2400" kern="1200">
          <a:solidFill>
            <a:schemeClr val="bg1"/>
          </a:solidFill>
          <a:latin typeface="Franklin Gothic Medium" panose="020B06030201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png"/><Relationship Id="rId3" Type="http://schemas.openxmlformats.org/officeDocument/2006/relationships/image" Target="../media/image7.png"/><Relationship Id="rId7" Type="http://schemas.openxmlformats.org/officeDocument/2006/relationships/image" Target="../media/image11.png"/><Relationship Id="rId12" Type="http://schemas.openxmlformats.org/officeDocument/2006/relationships/image" Target="../media/image16.png"/><Relationship Id="rId2" Type="http://schemas.openxmlformats.org/officeDocument/2006/relationships/image" Target="../media/image6.jpeg"/><Relationship Id="rId1" Type="http://schemas.openxmlformats.org/officeDocument/2006/relationships/slideLayout" Target="../slideLayouts/slideLayout2.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s>
</file>

<file path=ppt/slides/_rels/slide14.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image" Target="../media/image19.jpeg"/><Relationship Id="rId7" Type="http://schemas.openxmlformats.org/officeDocument/2006/relationships/image" Target="../media/image23.jpeg"/><Relationship Id="rId2" Type="http://schemas.openxmlformats.org/officeDocument/2006/relationships/image" Target="../media/image18.jpeg"/><Relationship Id="rId1" Type="http://schemas.openxmlformats.org/officeDocument/2006/relationships/slideLayout" Target="../slideLayouts/slideLayout2.xml"/><Relationship Id="rId6" Type="http://schemas.openxmlformats.org/officeDocument/2006/relationships/image" Target="../media/image22.jpeg"/><Relationship Id="rId11" Type="http://schemas.openxmlformats.org/officeDocument/2006/relationships/image" Target="../media/image27.png"/><Relationship Id="rId5" Type="http://schemas.openxmlformats.org/officeDocument/2006/relationships/image" Target="../media/image21.jpeg"/><Relationship Id="rId10" Type="http://schemas.openxmlformats.org/officeDocument/2006/relationships/image" Target="../media/image26.jpeg"/><Relationship Id="rId4" Type="http://schemas.openxmlformats.org/officeDocument/2006/relationships/image" Target="../media/image20.jpeg"/><Relationship Id="rId9" Type="http://schemas.openxmlformats.org/officeDocument/2006/relationships/image" Target="../media/image25.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32.wmf"/><Relationship Id="rId3" Type="http://schemas.openxmlformats.org/officeDocument/2006/relationships/image" Target="../media/image28.wmf"/><Relationship Id="rId7" Type="http://schemas.openxmlformats.org/officeDocument/2006/relationships/oleObject" Target="../embeddings/oleObject2.bin"/><Relationship Id="rId2" Type="http://schemas.openxmlformats.org/officeDocument/2006/relationships/oleObject" Target="../embeddings/oleObject1.bin"/><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37.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95F684-34BA-6C79-4D21-31A9D4568C73}"/>
              </a:ext>
            </a:extLst>
          </p:cNvPr>
          <p:cNvSpPr>
            <a:spLocks noGrp="1"/>
          </p:cNvSpPr>
          <p:nvPr>
            <p:ph type="ctrTitle"/>
          </p:nvPr>
        </p:nvSpPr>
        <p:spPr/>
        <p:txBody>
          <a:bodyPr anchor="ctr"/>
          <a:lstStyle/>
          <a:p>
            <a:r>
              <a:rPr lang="en-GB" dirty="0">
                <a:latin typeface="Franklin Gothic Medium" panose="020B0603020102020204" pitchFamily="34" charset="0"/>
              </a:rPr>
              <a:t>Component 1</a:t>
            </a:r>
            <a:br>
              <a:rPr lang="en-GB" dirty="0">
                <a:latin typeface="Franklin Gothic Medium" panose="020B0603020102020204" pitchFamily="34" charset="0"/>
              </a:rPr>
            </a:br>
            <a:r>
              <a:rPr lang="en-GB" dirty="0">
                <a:latin typeface="Franklin Gothic Medium" panose="020B0603020102020204" pitchFamily="34" charset="0"/>
              </a:rPr>
              <a:t>Knowledge Organiser</a:t>
            </a:r>
          </a:p>
        </p:txBody>
      </p:sp>
      <p:sp>
        <p:nvSpPr>
          <p:cNvPr id="3" name="Subtitle 2">
            <a:extLst>
              <a:ext uri="{FF2B5EF4-FFF2-40B4-BE49-F238E27FC236}">
                <a16:creationId xmlns:a16="http://schemas.microsoft.com/office/drawing/2014/main" id="{C5462E8C-7A26-53B6-DC06-25E3F412687F}"/>
              </a:ext>
            </a:extLst>
          </p:cNvPr>
          <p:cNvSpPr>
            <a:spLocks noGrp="1"/>
          </p:cNvSpPr>
          <p:nvPr>
            <p:ph type="subTitle" idx="1"/>
          </p:nvPr>
        </p:nvSpPr>
        <p:spPr/>
        <p:txBody>
          <a:bodyPr anchor="ctr">
            <a:normAutofit lnSpcReduction="10000"/>
          </a:bodyPr>
          <a:lstStyle/>
          <a:p>
            <a:r>
              <a:rPr lang="en-GB" dirty="0">
                <a:latin typeface="Franklin Gothic Medium" panose="020B0603020102020204" pitchFamily="34" charset="0"/>
              </a:rPr>
              <a:t>Name: _________________________</a:t>
            </a:r>
          </a:p>
          <a:p>
            <a:r>
              <a:rPr lang="en-GB" dirty="0">
                <a:latin typeface="Franklin Gothic Medium" panose="020B0603020102020204" pitchFamily="34" charset="0"/>
              </a:rPr>
              <a:t>Target Grade: __________</a:t>
            </a:r>
          </a:p>
          <a:p>
            <a:r>
              <a:rPr lang="en-GB" dirty="0">
                <a:latin typeface="Franklin Gothic Medium" panose="020B0603020102020204" pitchFamily="34" charset="0"/>
              </a:rPr>
              <a:t>Media Studies</a:t>
            </a:r>
          </a:p>
          <a:p>
            <a:r>
              <a:rPr lang="en-GB" dirty="0">
                <a:latin typeface="Franklin Gothic Medium" panose="020B0603020102020204" pitchFamily="34" charset="0"/>
              </a:rPr>
              <a:t>AWE05 – Mr Williams</a:t>
            </a:r>
          </a:p>
        </p:txBody>
      </p:sp>
    </p:spTree>
    <p:extLst>
      <p:ext uri="{BB962C8B-B14F-4D97-AF65-F5344CB8AC3E}">
        <p14:creationId xmlns:p14="http://schemas.microsoft.com/office/powerpoint/2010/main" val="37141455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FDB140-8243-EABC-7BDC-20E42B33897D}"/>
              </a:ext>
            </a:extLst>
          </p:cNvPr>
          <p:cNvSpPr>
            <a:spLocks noGrp="1"/>
          </p:cNvSpPr>
          <p:nvPr>
            <p:ph type="title"/>
          </p:nvPr>
        </p:nvSpPr>
        <p:spPr/>
        <p:txBody>
          <a:bodyPr/>
          <a:lstStyle/>
          <a:p>
            <a:r>
              <a:rPr lang="en-GB" dirty="0"/>
              <a:t>Task 1 Marking Criteria</a:t>
            </a:r>
          </a:p>
        </p:txBody>
      </p:sp>
      <p:sp>
        <p:nvSpPr>
          <p:cNvPr id="3" name="Content Placeholder 2">
            <a:extLst>
              <a:ext uri="{FF2B5EF4-FFF2-40B4-BE49-F238E27FC236}">
                <a16:creationId xmlns:a16="http://schemas.microsoft.com/office/drawing/2014/main" id="{1259DDD0-066E-7777-65E6-94BA0EA28831}"/>
              </a:ext>
            </a:extLst>
          </p:cNvPr>
          <p:cNvSpPr>
            <a:spLocks noGrp="1"/>
          </p:cNvSpPr>
          <p:nvPr>
            <p:ph idx="1"/>
          </p:nvPr>
        </p:nvSpPr>
        <p:spPr>
          <a:xfrm>
            <a:off x="8851900" y="1005840"/>
            <a:ext cx="3218180" cy="5171123"/>
          </a:xfrm>
        </p:spPr>
        <p:txBody>
          <a:bodyPr>
            <a:normAutofit fontScale="92500" lnSpcReduction="10000"/>
          </a:bodyPr>
          <a:lstStyle/>
          <a:p>
            <a:pPr marL="0" indent="0">
              <a:buNone/>
            </a:pPr>
            <a:r>
              <a:rPr lang="en-GB" dirty="0"/>
              <a:t>Everyone is aiming for the top mark band.</a:t>
            </a:r>
          </a:p>
          <a:p>
            <a:pPr marL="0" indent="0">
              <a:buNone/>
            </a:pPr>
            <a:endParaRPr lang="en-GB" dirty="0"/>
          </a:p>
          <a:p>
            <a:pPr marL="0" indent="0">
              <a:buNone/>
            </a:pPr>
            <a:r>
              <a:rPr lang="en-GB" dirty="0"/>
              <a:t>In-depth = Covering most, or all, important points of a subject. </a:t>
            </a:r>
          </a:p>
          <a:p>
            <a:pPr marL="0" indent="0">
              <a:buNone/>
            </a:pPr>
            <a:r>
              <a:rPr lang="en-GB" dirty="0"/>
              <a:t>Effective = Applies relevant knowledge and understanding and/or skills appropriately to a task and achieves the desired outcome; successful in producing a desired or intended result. </a:t>
            </a:r>
          </a:p>
          <a:p>
            <a:pPr marL="0" indent="0">
              <a:buNone/>
            </a:pPr>
            <a:r>
              <a:rPr lang="en-GB" dirty="0"/>
              <a:t>Thorough = Comprehensive and extremely attentive to accuracy  and detail. </a:t>
            </a:r>
          </a:p>
          <a:p>
            <a:pPr marL="0" indent="0">
              <a:buNone/>
            </a:pPr>
            <a:r>
              <a:rPr lang="en-GB" dirty="0"/>
              <a:t>Confident = Exhibit certainty, having command over information/ argument, etc. Demonstrate secure application of skills or processes. </a:t>
            </a:r>
          </a:p>
        </p:txBody>
      </p:sp>
      <p:sp>
        <p:nvSpPr>
          <p:cNvPr id="4" name="Footer Placeholder 3">
            <a:extLst>
              <a:ext uri="{FF2B5EF4-FFF2-40B4-BE49-F238E27FC236}">
                <a16:creationId xmlns:a16="http://schemas.microsoft.com/office/drawing/2014/main" id="{F785B007-B4E3-16F4-EBD2-85890C811286}"/>
              </a:ext>
            </a:extLst>
          </p:cNvPr>
          <p:cNvSpPr>
            <a:spLocks noGrp="1"/>
          </p:cNvSpPr>
          <p:nvPr>
            <p:ph type="ftr" sz="quarter" idx="11"/>
          </p:nvPr>
        </p:nvSpPr>
        <p:spPr/>
        <p:txBody>
          <a:bodyPr/>
          <a:lstStyle/>
          <a:p>
            <a:r>
              <a:rPr lang="en-GB"/>
              <a:t>Component 1: Exploring Media Products</a:t>
            </a:r>
          </a:p>
        </p:txBody>
      </p:sp>
      <p:sp>
        <p:nvSpPr>
          <p:cNvPr id="5" name="Slide Number Placeholder 4">
            <a:extLst>
              <a:ext uri="{FF2B5EF4-FFF2-40B4-BE49-F238E27FC236}">
                <a16:creationId xmlns:a16="http://schemas.microsoft.com/office/drawing/2014/main" id="{FCD94754-C863-563A-2F4C-197A74B6362E}"/>
              </a:ext>
            </a:extLst>
          </p:cNvPr>
          <p:cNvSpPr>
            <a:spLocks noGrp="1"/>
          </p:cNvSpPr>
          <p:nvPr>
            <p:ph type="sldNum" sz="quarter" idx="12"/>
          </p:nvPr>
        </p:nvSpPr>
        <p:spPr/>
        <p:txBody>
          <a:bodyPr/>
          <a:lstStyle/>
          <a:p>
            <a:fld id="{9C8B04E8-02BC-41D7-8D33-AA2355D7C806}" type="slidenum">
              <a:rPr lang="en-GB" smtClean="0"/>
              <a:t>10</a:t>
            </a:fld>
            <a:endParaRPr lang="en-GB"/>
          </a:p>
        </p:txBody>
      </p:sp>
      <p:pic>
        <p:nvPicPr>
          <p:cNvPr id="1026" name="Picture 2">
            <a:extLst>
              <a:ext uri="{FF2B5EF4-FFF2-40B4-BE49-F238E27FC236}">
                <a16:creationId xmlns:a16="http://schemas.microsoft.com/office/drawing/2014/main" id="{1812A701-C18C-AF70-268F-28503E7C7E7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073380"/>
            <a:ext cx="4191000" cy="4888326"/>
          </a:xfrm>
          <a:prstGeom prst="rect">
            <a:avLst/>
          </a:prstGeom>
          <a:solidFill>
            <a:srgbClr val="9021FF"/>
          </a:solidFill>
          <a:ln w="12700">
            <a:solidFill>
              <a:srgbClr val="9021FF"/>
            </a:solidFill>
          </a:ln>
        </p:spPr>
      </p:pic>
      <p:pic>
        <p:nvPicPr>
          <p:cNvPr id="1027" name="Picture 3">
            <a:extLst>
              <a:ext uri="{FF2B5EF4-FFF2-40B4-BE49-F238E27FC236}">
                <a16:creationId xmlns:a16="http://schemas.microsoft.com/office/drawing/2014/main" id="{54361839-4E96-5202-9B0C-74B47ECC92D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5800" y="1073380"/>
            <a:ext cx="4191000" cy="4958762"/>
          </a:xfrm>
          <a:prstGeom prst="rect">
            <a:avLst/>
          </a:prstGeom>
          <a:solidFill>
            <a:srgbClr val="9021FF"/>
          </a:solidFill>
          <a:ln w="12700">
            <a:solidFill>
              <a:srgbClr val="9021FF"/>
            </a:solidFill>
          </a:ln>
        </p:spPr>
      </p:pic>
    </p:spTree>
    <p:extLst>
      <p:ext uri="{BB962C8B-B14F-4D97-AF65-F5344CB8AC3E}">
        <p14:creationId xmlns:p14="http://schemas.microsoft.com/office/powerpoint/2010/main" val="23376234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C9A03D-A338-965C-771E-FE9846B81567}"/>
              </a:ext>
            </a:extLst>
          </p:cNvPr>
          <p:cNvSpPr>
            <a:spLocks noGrp="1"/>
          </p:cNvSpPr>
          <p:nvPr>
            <p:ph type="title"/>
          </p:nvPr>
        </p:nvSpPr>
        <p:spPr/>
        <p:txBody>
          <a:bodyPr/>
          <a:lstStyle/>
          <a:p>
            <a:r>
              <a:rPr lang="en-GB" dirty="0"/>
              <a:t>Notes</a:t>
            </a:r>
          </a:p>
        </p:txBody>
      </p:sp>
      <p:sp>
        <p:nvSpPr>
          <p:cNvPr id="3" name="Content Placeholder 2">
            <a:extLst>
              <a:ext uri="{FF2B5EF4-FFF2-40B4-BE49-F238E27FC236}">
                <a16:creationId xmlns:a16="http://schemas.microsoft.com/office/drawing/2014/main" id="{245A7862-6606-0FF5-7DC3-4B012AF082AF}"/>
              </a:ext>
            </a:extLst>
          </p:cNvPr>
          <p:cNvSpPr>
            <a:spLocks noGrp="1"/>
          </p:cNvSpPr>
          <p:nvPr>
            <p:ph idx="1"/>
          </p:nvPr>
        </p:nvSpPr>
        <p:spPr/>
        <p:txBody>
          <a:bodyPr/>
          <a:lstStyle/>
          <a:p>
            <a:endParaRPr lang="en-GB"/>
          </a:p>
        </p:txBody>
      </p:sp>
      <p:sp>
        <p:nvSpPr>
          <p:cNvPr id="4" name="Footer Placeholder 3">
            <a:extLst>
              <a:ext uri="{FF2B5EF4-FFF2-40B4-BE49-F238E27FC236}">
                <a16:creationId xmlns:a16="http://schemas.microsoft.com/office/drawing/2014/main" id="{30F5F96F-9060-C10D-9A21-CDCC177DA663}"/>
              </a:ext>
            </a:extLst>
          </p:cNvPr>
          <p:cNvSpPr>
            <a:spLocks noGrp="1"/>
          </p:cNvSpPr>
          <p:nvPr>
            <p:ph type="ftr" sz="quarter" idx="11"/>
          </p:nvPr>
        </p:nvSpPr>
        <p:spPr/>
        <p:txBody>
          <a:bodyPr/>
          <a:lstStyle/>
          <a:p>
            <a:r>
              <a:rPr lang="en-GB"/>
              <a:t>Component 1: Exploring Media Products</a:t>
            </a:r>
          </a:p>
        </p:txBody>
      </p:sp>
      <p:sp>
        <p:nvSpPr>
          <p:cNvPr id="5" name="Slide Number Placeholder 4">
            <a:extLst>
              <a:ext uri="{FF2B5EF4-FFF2-40B4-BE49-F238E27FC236}">
                <a16:creationId xmlns:a16="http://schemas.microsoft.com/office/drawing/2014/main" id="{75CFD129-9E25-5F0E-2359-4BC4AE5BA679}"/>
              </a:ext>
            </a:extLst>
          </p:cNvPr>
          <p:cNvSpPr>
            <a:spLocks noGrp="1"/>
          </p:cNvSpPr>
          <p:nvPr>
            <p:ph type="sldNum" sz="quarter" idx="12"/>
          </p:nvPr>
        </p:nvSpPr>
        <p:spPr/>
        <p:txBody>
          <a:bodyPr/>
          <a:lstStyle/>
          <a:p>
            <a:fld id="{9C8B04E8-02BC-41D7-8D33-AA2355D7C806}" type="slidenum">
              <a:rPr lang="en-GB" smtClean="0"/>
              <a:t>11</a:t>
            </a:fld>
            <a:endParaRPr lang="en-GB"/>
          </a:p>
        </p:txBody>
      </p:sp>
    </p:spTree>
    <p:extLst>
      <p:ext uri="{BB962C8B-B14F-4D97-AF65-F5344CB8AC3E}">
        <p14:creationId xmlns:p14="http://schemas.microsoft.com/office/powerpoint/2010/main" val="32073168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BF310E-7990-0FC4-CA5F-678B8516EF69}"/>
              </a:ext>
            </a:extLst>
          </p:cNvPr>
          <p:cNvSpPr>
            <a:spLocks noGrp="1"/>
          </p:cNvSpPr>
          <p:nvPr>
            <p:ph type="title"/>
          </p:nvPr>
        </p:nvSpPr>
        <p:spPr/>
        <p:txBody>
          <a:bodyPr/>
          <a:lstStyle/>
          <a:p>
            <a:r>
              <a:rPr lang="en-GB" dirty="0"/>
              <a:t>Task 2: The Brief</a:t>
            </a:r>
          </a:p>
        </p:txBody>
      </p:sp>
      <p:sp>
        <p:nvSpPr>
          <p:cNvPr id="3" name="Content Placeholder 2">
            <a:extLst>
              <a:ext uri="{FF2B5EF4-FFF2-40B4-BE49-F238E27FC236}">
                <a16:creationId xmlns:a16="http://schemas.microsoft.com/office/drawing/2014/main" id="{1C9D6EEA-0499-CA0C-E01D-3023EED84333}"/>
              </a:ext>
            </a:extLst>
          </p:cNvPr>
          <p:cNvSpPr>
            <a:spLocks noGrp="1"/>
          </p:cNvSpPr>
          <p:nvPr>
            <p:ph idx="1"/>
          </p:nvPr>
        </p:nvSpPr>
        <p:spPr>
          <a:xfrm>
            <a:off x="116378" y="1005841"/>
            <a:ext cx="11953702" cy="2677159"/>
          </a:xfrm>
        </p:spPr>
        <p:txBody>
          <a:bodyPr/>
          <a:lstStyle/>
          <a:p>
            <a:pPr marL="0" indent="0">
              <a:buNone/>
            </a:pPr>
            <a:r>
              <a:rPr lang="en-GB" dirty="0"/>
              <a:t>Based on your research relating to the the theme of </a:t>
            </a:r>
            <a:r>
              <a:rPr lang="en-GB" b="1" dirty="0">
                <a:highlight>
                  <a:srgbClr val="00FFFF"/>
                </a:highlight>
              </a:rPr>
              <a:t>INSERT THEME</a:t>
            </a:r>
            <a:r>
              <a:rPr lang="en-GB" dirty="0"/>
              <a:t>, explore how different media products combine media codes and conventions to communicate meaning to audiences. You may chose to focus on products from one sector or products from different sectors. </a:t>
            </a:r>
          </a:p>
          <a:p>
            <a:pPr marL="0" indent="0">
              <a:buNone/>
            </a:pPr>
            <a:r>
              <a:rPr lang="en-GB" dirty="0"/>
              <a:t>You should undertake an analysis of media products and provide examples of:</a:t>
            </a:r>
          </a:p>
          <a:p>
            <a:r>
              <a:rPr lang="en-GB" dirty="0"/>
              <a:t>how genre, narrative and representation are used</a:t>
            </a:r>
          </a:p>
          <a:p>
            <a:r>
              <a:rPr lang="en-GB" dirty="0"/>
              <a:t>how media production techniques are used</a:t>
            </a:r>
          </a:p>
          <a:p>
            <a:r>
              <a:rPr lang="en-GB" dirty="0"/>
              <a:t>how genre, narrative, representation and media production techniques combine to create meaning and engage audiences. </a:t>
            </a:r>
          </a:p>
        </p:txBody>
      </p:sp>
      <p:sp>
        <p:nvSpPr>
          <p:cNvPr id="4" name="Footer Placeholder 3">
            <a:extLst>
              <a:ext uri="{FF2B5EF4-FFF2-40B4-BE49-F238E27FC236}">
                <a16:creationId xmlns:a16="http://schemas.microsoft.com/office/drawing/2014/main" id="{EF2A1815-E000-F288-636F-1ED8A57F2EE0}"/>
              </a:ext>
            </a:extLst>
          </p:cNvPr>
          <p:cNvSpPr>
            <a:spLocks noGrp="1"/>
          </p:cNvSpPr>
          <p:nvPr>
            <p:ph type="ftr" sz="quarter" idx="11"/>
          </p:nvPr>
        </p:nvSpPr>
        <p:spPr/>
        <p:txBody>
          <a:bodyPr/>
          <a:lstStyle/>
          <a:p>
            <a:r>
              <a:rPr lang="en-GB"/>
              <a:t>Component 1: Exploring Media Products</a:t>
            </a:r>
          </a:p>
        </p:txBody>
      </p:sp>
      <p:sp>
        <p:nvSpPr>
          <p:cNvPr id="5" name="Slide Number Placeholder 4">
            <a:extLst>
              <a:ext uri="{FF2B5EF4-FFF2-40B4-BE49-F238E27FC236}">
                <a16:creationId xmlns:a16="http://schemas.microsoft.com/office/drawing/2014/main" id="{BEB75AF1-3177-887A-20BF-3020AC65424B}"/>
              </a:ext>
            </a:extLst>
          </p:cNvPr>
          <p:cNvSpPr>
            <a:spLocks noGrp="1"/>
          </p:cNvSpPr>
          <p:nvPr>
            <p:ph type="sldNum" sz="quarter" idx="12"/>
          </p:nvPr>
        </p:nvSpPr>
        <p:spPr/>
        <p:txBody>
          <a:bodyPr/>
          <a:lstStyle/>
          <a:p>
            <a:fld id="{9C8B04E8-02BC-41D7-8D33-AA2355D7C806}" type="slidenum">
              <a:rPr lang="en-GB" smtClean="0"/>
              <a:t>12</a:t>
            </a:fld>
            <a:endParaRPr lang="en-GB"/>
          </a:p>
        </p:txBody>
      </p:sp>
    </p:spTree>
    <p:extLst>
      <p:ext uri="{BB962C8B-B14F-4D97-AF65-F5344CB8AC3E}">
        <p14:creationId xmlns:p14="http://schemas.microsoft.com/office/powerpoint/2010/main" val="1221365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2670CE-8E3F-17B2-4B3E-7496FFFE74F6}"/>
              </a:ext>
            </a:extLst>
          </p:cNvPr>
          <p:cNvSpPr>
            <a:spLocks noGrp="1"/>
          </p:cNvSpPr>
          <p:nvPr>
            <p:ph type="title"/>
          </p:nvPr>
        </p:nvSpPr>
        <p:spPr/>
        <p:txBody>
          <a:bodyPr/>
          <a:lstStyle/>
          <a:p>
            <a:r>
              <a:rPr lang="en-GB" dirty="0"/>
              <a:t>Genre</a:t>
            </a:r>
          </a:p>
        </p:txBody>
      </p:sp>
      <p:sp>
        <p:nvSpPr>
          <p:cNvPr id="4" name="Footer Placeholder 3">
            <a:extLst>
              <a:ext uri="{FF2B5EF4-FFF2-40B4-BE49-F238E27FC236}">
                <a16:creationId xmlns:a16="http://schemas.microsoft.com/office/drawing/2014/main" id="{EFB58990-FAC8-002B-B842-8717EDF28160}"/>
              </a:ext>
            </a:extLst>
          </p:cNvPr>
          <p:cNvSpPr>
            <a:spLocks noGrp="1"/>
          </p:cNvSpPr>
          <p:nvPr>
            <p:ph type="ftr" sz="quarter" idx="11"/>
          </p:nvPr>
        </p:nvSpPr>
        <p:spPr/>
        <p:txBody>
          <a:bodyPr/>
          <a:lstStyle/>
          <a:p>
            <a:r>
              <a:rPr lang="en-GB"/>
              <a:t>Component 1: Exploring Media Products</a:t>
            </a:r>
          </a:p>
        </p:txBody>
      </p:sp>
      <p:sp>
        <p:nvSpPr>
          <p:cNvPr id="5" name="Slide Number Placeholder 4">
            <a:extLst>
              <a:ext uri="{FF2B5EF4-FFF2-40B4-BE49-F238E27FC236}">
                <a16:creationId xmlns:a16="http://schemas.microsoft.com/office/drawing/2014/main" id="{68155913-EB6A-4B9F-0AC7-A226C7624793}"/>
              </a:ext>
            </a:extLst>
          </p:cNvPr>
          <p:cNvSpPr>
            <a:spLocks noGrp="1"/>
          </p:cNvSpPr>
          <p:nvPr>
            <p:ph type="sldNum" sz="quarter" idx="12"/>
          </p:nvPr>
        </p:nvSpPr>
        <p:spPr/>
        <p:txBody>
          <a:bodyPr/>
          <a:lstStyle/>
          <a:p>
            <a:fld id="{9C8B04E8-02BC-41D7-8D33-AA2355D7C806}" type="slidenum">
              <a:rPr lang="en-GB" smtClean="0"/>
              <a:t>13</a:t>
            </a:fld>
            <a:endParaRPr lang="en-GB"/>
          </a:p>
        </p:txBody>
      </p:sp>
      <p:grpSp>
        <p:nvGrpSpPr>
          <p:cNvPr id="9" name="Group 8">
            <a:extLst>
              <a:ext uri="{FF2B5EF4-FFF2-40B4-BE49-F238E27FC236}">
                <a16:creationId xmlns:a16="http://schemas.microsoft.com/office/drawing/2014/main" id="{5EDA2353-7C77-6216-BACD-26138F639C36}"/>
              </a:ext>
            </a:extLst>
          </p:cNvPr>
          <p:cNvGrpSpPr/>
          <p:nvPr/>
        </p:nvGrpSpPr>
        <p:grpSpPr>
          <a:xfrm>
            <a:off x="137727" y="799170"/>
            <a:ext cx="3573661" cy="1629544"/>
            <a:chOff x="151174" y="866405"/>
            <a:chExt cx="3573661" cy="1629544"/>
          </a:xfrm>
        </p:grpSpPr>
        <p:sp>
          <p:nvSpPr>
            <p:cNvPr id="6" name="Google Shape;98;p14">
              <a:extLst>
                <a:ext uri="{FF2B5EF4-FFF2-40B4-BE49-F238E27FC236}">
                  <a16:creationId xmlns:a16="http://schemas.microsoft.com/office/drawing/2014/main" id="{C3EC3C3D-A0B2-FE8F-7F60-DC61479AFBC4}"/>
                </a:ext>
              </a:extLst>
            </p:cNvPr>
            <p:cNvSpPr/>
            <p:nvPr/>
          </p:nvSpPr>
          <p:spPr>
            <a:xfrm>
              <a:off x="151174" y="866405"/>
              <a:ext cx="3573661" cy="1629544"/>
            </a:xfrm>
            <a:prstGeom prst="rect">
              <a:avLst/>
            </a:prstGeom>
            <a:noFill/>
            <a:ln w="25400" cap="flat" cmpd="sng">
              <a:solidFill>
                <a:srgbClr val="9021FF"/>
              </a:solidFill>
              <a:prstDash val="solid"/>
              <a:round/>
              <a:headEnd type="none" w="sm" len="sm"/>
              <a:tailEnd type="none" w="sm" len="sm"/>
            </a:ln>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7" name="Google Shape;100;p14">
              <a:extLst>
                <a:ext uri="{FF2B5EF4-FFF2-40B4-BE49-F238E27FC236}">
                  <a16:creationId xmlns:a16="http://schemas.microsoft.com/office/drawing/2014/main" id="{721AC541-44EC-76B8-08C4-114D3EEEA8F1}"/>
                </a:ext>
              </a:extLst>
            </p:cNvPr>
            <p:cNvSpPr txBox="1"/>
            <p:nvPr/>
          </p:nvSpPr>
          <p:spPr>
            <a:xfrm>
              <a:off x="166046" y="988700"/>
              <a:ext cx="1969144" cy="1384954"/>
            </a:xfrm>
            <a:prstGeom prst="rect">
              <a:avLst/>
            </a:prstGeom>
            <a:noFill/>
            <a:ln>
              <a:noFill/>
            </a:ln>
          </p:spPr>
          <p:txBody>
            <a:bodyPr spcFirstLastPara="1" wrap="square" lIns="91425" tIns="45700" rIns="91425" bIns="45700" anchor="t" anchorCtr="0">
              <a:spAutoFit/>
            </a:bodyPr>
            <a:lstStyle/>
            <a:p>
              <a:pPr marL="0" marR="0" lvl="0" indent="0" rtl="0">
                <a:lnSpc>
                  <a:spcPct val="100000"/>
                </a:lnSpc>
                <a:spcBef>
                  <a:spcPts val="0"/>
                </a:spcBef>
                <a:spcAft>
                  <a:spcPts val="0"/>
                </a:spcAft>
                <a:buNone/>
              </a:pPr>
              <a:r>
                <a:rPr lang="en-GB" sz="1200" b="1" i="0" u="none" strike="noStrike" cap="none" dirty="0">
                  <a:ea typeface="Arial"/>
                  <a:cs typeface="Arial"/>
                  <a:sym typeface="Arial"/>
                </a:rPr>
                <a:t>a. GENRE IS…</a:t>
              </a:r>
              <a:endParaRPr sz="1200" dirty="0"/>
            </a:p>
            <a:p>
              <a:pPr marL="0" marR="0" lvl="0" indent="0" rtl="0">
                <a:lnSpc>
                  <a:spcPct val="100000"/>
                </a:lnSpc>
                <a:spcBef>
                  <a:spcPts val="0"/>
                </a:spcBef>
                <a:spcAft>
                  <a:spcPts val="0"/>
                </a:spcAft>
                <a:buNone/>
              </a:pPr>
              <a:r>
                <a:rPr lang="en-GB" sz="1200" b="0" i="0" u="none" strike="noStrike" cap="none" dirty="0">
                  <a:ea typeface="Arial"/>
                  <a:cs typeface="Arial"/>
                  <a:sym typeface="Arial"/>
                </a:rPr>
                <a:t>the word is used to describe a particular style which has certain characteristics or ‘Ingredients’, which we call genre CONVENTIONS</a:t>
              </a:r>
              <a:endParaRPr sz="1200" b="0" i="0" u="none" strike="noStrike" cap="none" dirty="0">
                <a:ea typeface="Arial"/>
                <a:cs typeface="Arial"/>
                <a:sym typeface="Arial"/>
              </a:endParaRPr>
            </a:p>
          </p:txBody>
        </p:sp>
        <p:pic>
          <p:nvPicPr>
            <p:cNvPr id="8" name="Google Shape;101;p14">
              <a:extLst>
                <a:ext uri="{FF2B5EF4-FFF2-40B4-BE49-F238E27FC236}">
                  <a16:creationId xmlns:a16="http://schemas.microsoft.com/office/drawing/2014/main" id="{D4DC8D09-BE1F-B854-1DE1-FD2FA3778E87}"/>
                </a:ext>
              </a:extLst>
            </p:cNvPr>
            <p:cNvPicPr preferRelativeResize="0"/>
            <p:nvPr/>
          </p:nvPicPr>
          <p:blipFill rotWithShape="1">
            <a:blip r:embed="rId2">
              <a:alphaModFix/>
            </a:blip>
            <a:srcRect l="17627" r="17870"/>
            <a:stretch/>
          </p:blipFill>
          <p:spPr>
            <a:xfrm>
              <a:off x="2135190" y="899435"/>
              <a:ext cx="1535857" cy="1569620"/>
            </a:xfrm>
            <a:prstGeom prst="rect">
              <a:avLst/>
            </a:prstGeom>
            <a:noFill/>
            <a:ln>
              <a:noFill/>
            </a:ln>
          </p:spPr>
        </p:pic>
      </p:grpSp>
      <p:graphicFrame>
        <p:nvGraphicFramePr>
          <p:cNvPr id="10" name="Google Shape;97;p14">
            <a:extLst>
              <a:ext uri="{FF2B5EF4-FFF2-40B4-BE49-F238E27FC236}">
                <a16:creationId xmlns:a16="http://schemas.microsoft.com/office/drawing/2014/main" id="{E3889EB8-0EA7-F939-C34E-CBAF3B8BDAA5}"/>
              </a:ext>
            </a:extLst>
          </p:cNvPr>
          <p:cNvGraphicFramePr/>
          <p:nvPr>
            <p:extLst>
              <p:ext uri="{D42A27DB-BD31-4B8C-83A1-F6EECF244321}">
                <p14:modId xmlns:p14="http://schemas.microsoft.com/office/powerpoint/2010/main" val="2421291561"/>
              </p:ext>
            </p:extLst>
          </p:nvPr>
        </p:nvGraphicFramePr>
        <p:xfrm>
          <a:off x="3874309" y="1041652"/>
          <a:ext cx="8179964" cy="1118530"/>
        </p:xfrm>
        <a:graphic>
          <a:graphicData uri="http://schemas.openxmlformats.org/drawingml/2006/table">
            <a:tbl>
              <a:tblPr firstRow="1" bandRow="1">
                <a:noFill/>
              </a:tblPr>
              <a:tblGrid>
                <a:gridCol w="1183210">
                  <a:extLst>
                    <a:ext uri="{9D8B030D-6E8A-4147-A177-3AD203B41FA5}">
                      <a16:colId xmlns:a16="http://schemas.microsoft.com/office/drawing/2014/main" val="3710597006"/>
                    </a:ext>
                  </a:extLst>
                </a:gridCol>
                <a:gridCol w="6996754">
                  <a:extLst>
                    <a:ext uri="{9D8B030D-6E8A-4147-A177-3AD203B41FA5}">
                      <a16:colId xmlns:a16="http://schemas.microsoft.com/office/drawing/2014/main" val="20000"/>
                    </a:ext>
                  </a:extLst>
                </a:gridCol>
              </a:tblGrid>
              <a:tr h="468113">
                <a:tc>
                  <a:txBody>
                    <a:bodyPr/>
                    <a:lstStyle/>
                    <a:p>
                      <a:pPr marL="0" marR="0" lvl="0" indent="0" algn="l" rtl="0">
                        <a:lnSpc>
                          <a:spcPct val="100000"/>
                        </a:lnSpc>
                        <a:spcBef>
                          <a:spcPts val="0"/>
                        </a:spcBef>
                        <a:spcAft>
                          <a:spcPts val="0"/>
                        </a:spcAft>
                        <a:buNone/>
                      </a:pPr>
                      <a:r>
                        <a:rPr lang="en-GB" sz="1200" u="none" strike="noStrike" cap="none" dirty="0">
                          <a:latin typeface="+mn-lt"/>
                        </a:rPr>
                        <a:t>Sub-Genre</a:t>
                      </a:r>
                      <a:endParaRPr sz="1200" u="none" strike="noStrike" cap="none" dirty="0">
                        <a:latin typeface="+mn-lt"/>
                      </a:endParaRPr>
                    </a:p>
                  </a:txBody>
                  <a:tcPr marL="91450" marR="91450" marT="45725" marB="45725">
                    <a:lnL w="12700" cap="flat" cmpd="sng" algn="ctr">
                      <a:solidFill>
                        <a:srgbClr val="9021FF"/>
                      </a:solidFill>
                      <a:prstDash val="solid"/>
                      <a:round/>
                      <a:headEnd type="none" w="med" len="med"/>
                      <a:tailEnd type="none" w="med" len="med"/>
                    </a:lnL>
                    <a:lnR w="12700" cap="flat" cmpd="sng" algn="ctr">
                      <a:solidFill>
                        <a:srgbClr val="9021FF"/>
                      </a:solidFill>
                      <a:prstDash val="solid"/>
                      <a:round/>
                      <a:headEnd type="none" w="med" len="med"/>
                      <a:tailEnd type="none" w="med" len="med"/>
                    </a:lnR>
                    <a:lnT w="12700" cap="flat" cmpd="sng" algn="ctr">
                      <a:solidFill>
                        <a:srgbClr val="9021FF"/>
                      </a:solidFill>
                      <a:prstDash val="solid"/>
                      <a:round/>
                      <a:headEnd type="none" w="med" len="med"/>
                      <a:tailEnd type="none" w="med" len="med"/>
                    </a:lnT>
                    <a:lnB w="12700" cap="flat" cmpd="sng" algn="ctr">
                      <a:solidFill>
                        <a:srgbClr val="9021FF"/>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None/>
                      </a:pPr>
                      <a:r>
                        <a:rPr lang="en-GB" sz="1200" u="none" strike="noStrike" cap="none" dirty="0">
                          <a:latin typeface="+mn-lt"/>
                        </a:rPr>
                        <a:t>Within most genres we can find sub genres, for example within Comedy we can find </a:t>
                      </a:r>
                      <a:r>
                        <a:rPr lang="en-GB" sz="1200" u="none" strike="noStrike" cap="none" dirty="0" err="1">
                          <a:latin typeface="+mn-lt"/>
                        </a:rPr>
                        <a:t>RomCom</a:t>
                      </a:r>
                      <a:endParaRPr sz="1200" u="none" strike="noStrike" cap="none" dirty="0">
                        <a:latin typeface="+mn-lt"/>
                      </a:endParaRPr>
                    </a:p>
                  </a:txBody>
                  <a:tcPr marL="91450" marR="91450" marT="45725" marB="45725">
                    <a:lnL w="12700" cap="flat" cmpd="sng" algn="ctr">
                      <a:solidFill>
                        <a:srgbClr val="9021FF"/>
                      </a:solidFill>
                      <a:prstDash val="solid"/>
                      <a:round/>
                      <a:headEnd type="none" w="med" len="med"/>
                      <a:tailEnd type="none" w="med" len="med"/>
                    </a:lnL>
                    <a:lnR w="12700" cap="flat" cmpd="sng" algn="ctr">
                      <a:solidFill>
                        <a:srgbClr val="9021FF"/>
                      </a:solidFill>
                      <a:prstDash val="solid"/>
                      <a:round/>
                      <a:headEnd type="none" w="med" len="med"/>
                      <a:tailEnd type="none" w="med" len="med"/>
                    </a:lnR>
                    <a:lnT w="12700" cap="flat" cmpd="sng" algn="ctr">
                      <a:solidFill>
                        <a:srgbClr val="9021FF"/>
                      </a:solidFill>
                      <a:prstDash val="solid"/>
                      <a:round/>
                      <a:headEnd type="none" w="med" len="med"/>
                      <a:tailEnd type="none" w="med" len="med"/>
                    </a:lnT>
                    <a:lnB w="12700" cap="flat" cmpd="sng" algn="ctr">
                      <a:solidFill>
                        <a:srgbClr val="9021FF"/>
                      </a:solidFill>
                      <a:prstDash val="solid"/>
                      <a:round/>
                      <a:headEnd type="none" w="med" len="med"/>
                      <a:tailEnd type="none" w="med" len="med"/>
                    </a:lnB>
                  </a:tcPr>
                </a:tc>
                <a:extLst>
                  <a:ext uri="{0D108BD9-81ED-4DB2-BD59-A6C34878D82A}">
                    <a16:rowId xmlns:a16="http://schemas.microsoft.com/office/drawing/2014/main" val="10001"/>
                  </a:ext>
                </a:extLst>
              </a:tr>
              <a:tr h="650417">
                <a:tc>
                  <a:txBody>
                    <a:bodyPr/>
                    <a:lstStyle/>
                    <a:p>
                      <a:pPr marL="0" marR="0" lvl="0" indent="0" algn="l" rtl="0">
                        <a:lnSpc>
                          <a:spcPct val="100000"/>
                        </a:lnSpc>
                        <a:spcBef>
                          <a:spcPts val="0"/>
                        </a:spcBef>
                        <a:spcAft>
                          <a:spcPts val="0"/>
                        </a:spcAft>
                        <a:buNone/>
                      </a:pPr>
                      <a:r>
                        <a:rPr lang="en-GB" sz="1200" b="0" u="none" strike="noStrike" cap="none" dirty="0">
                          <a:latin typeface="+mn-lt"/>
                        </a:rPr>
                        <a:t>Hybrid Genre</a:t>
                      </a:r>
                      <a:endParaRPr sz="1200" b="0" u="none" strike="noStrike" cap="none" dirty="0">
                        <a:latin typeface="+mn-lt"/>
                      </a:endParaRPr>
                    </a:p>
                  </a:txBody>
                  <a:tcPr marL="91450" marR="91450" marT="45725" marB="45725">
                    <a:lnL w="12700" cap="flat" cmpd="sng" algn="ctr">
                      <a:solidFill>
                        <a:srgbClr val="9021FF"/>
                      </a:solidFill>
                      <a:prstDash val="solid"/>
                      <a:round/>
                      <a:headEnd type="none" w="med" len="med"/>
                      <a:tailEnd type="none" w="med" len="med"/>
                    </a:lnL>
                    <a:lnR w="12700" cap="flat" cmpd="sng" algn="ctr">
                      <a:solidFill>
                        <a:srgbClr val="9021FF"/>
                      </a:solidFill>
                      <a:prstDash val="solid"/>
                      <a:round/>
                      <a:headEnd type="none" w="med" len="med"/>
                      <a:tailEnd type="none" w="med" len="med"/>
                    </a:lnR>
                    <a:lnT w="12700" cap="flat" cmpd="sng" algn="ctr">
                      <a:solidFill>
                        <a:srgbClr val="9021FF"/>
                      </a:solidFill>
                      <a:prstDash val="solid"/>
                      <a:round/>
                      <a:headEnd type="none" w="med" len="med"/>
                      <a:tailEnd type="none" w="med" len="med"/>
                    </a:lnT>
                    <a:lnB w="12700" cap="flat" cmpd="sng" algn="ctr">
                      <a:solidFill>
                        <a:srgbClr val="9021FF"/>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None/>
                      </a:pPr>
                      <a:r>
                        <a:rPr lang="en-GB" sz="1200" b="0" u="none" strike="noStrike" cap="none" dirty="0">
                          <a:latin typeface="+mn-lt"/>
                        </a:rPr>
                        <a:t>A hybrid genre is a genre which blends themes and elements from two or more different genres, for example </a:t>
                      </a:r>
                      <a:r>
                        <a:rPr lang="en-GB" sz="1200" b="0" i="1" u="none" strike="noStrike" cap="none" dirty="0">
                          <a:latin typeface="+mn-lt"/>
                        </a:rPr>
                        <a:t>The Office</a:t>
                      </a:r>
                      <a:r>
                        <a:rPr lang="en-GB" sz="1200" b="0" u="none" strike="noStrike" cap="none" dirty="0">
                          <a:latin typeface="+mn-lt"/>
                        </a:rPr>
                        <a:t> is a documentary/comedy</a:t>
                      </a:r>
                      <a:endParaRPr sz="1200" b="0" u="none" strike="noStrike" cap="none" dirty="0">
                        <a:latin typeface="+mn-lt"/>
                      </a:endParaRPr>
                    </a:p>
                  </a:txBody>
                  <a:tcPr marL="91450" marR="91450" marT="45725" marB="45725">
                    <a:lnL w="12700" cap="flat" cmpd="sng" algn="ctr">
                      <a:solidFill>
                        <a:srgbClr val="9021FF"/>
                      </a:solidFill>
                      <a:prstDash val="solid"/>
                      <a:round/>
                      <a:headEnd type="none" w="med" len="med"/>
                      <a:tailEnd type="none" w="med" len="med"/>
                    </a:lnL>
                    <a:lnR w="12700" cap="flat" cmpd="sng" algn="ctr">
                      <a:solidFill>
                        <a:srgbClr val="9021FF"/>
                      </a:solidFill>
                      <a:prstDash val="solid"/>
                      <a:round/>
                      <a:headEnd type="none" w="med" len="med"/>
                      <a:tailEnd type="none" w="med" len="med"/>
                    </a:lnR>
                    <a:lnT w="12700" cap="flat" cmpd="sng" algn="ctr">
                      <a:solidFill>
                        <a:srgbClr val="9021FF"/>
                      </a:solidFill>
                      <a:prstDash val="solid"/>
                      <a:round/>
                      <a:headEnd type="none" w="med" len="med"/>
                      <a:tailEnd type="none" w="med" len="med"/>
                    </a:lnT>
                    <a:lnB w="12700" cap="flat" cmpd="sng" algn="ctr">
                      <a:solidFill>
                        <a:srgbClr val="9021FF"/>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grpSp>
        <p:nvGrpSpPr>
          <p:cNvPr id="28" name="Group 27">
            <a:extLst>
              <a:ext uri="{FF2B5EF4-FFF2-40B4-BE49-F238E27FC236}">
                <a16:creationId xmlns:a16="http://schemas.microsoft.com/office/drawing/2014/main" id="{58887B39-16E5-5668-47C3-D9D070BD706C}"/>
              </a:ext>
            </a:extLst>
          </p:cNvPr>
          <p:cNvGrpSpPr/>
          <p:nvPr/>
        </p:nvGrpSpPr>
        <p:grpSpPr>
          <a:xfrm>
            <a:off x="264088" y="3112988"/>
            <a:ext cx="4469278" cy="3437584"/>
            <a:chOff x="549232" y="1606327"/>
            <a:chExt cx="4689259" cy="3606784"/>
          </a:xfrm>
        </p:grpSpPr>
        <p:pic>
          <p:nvPicPr>
            <p:cNvPr id="12" name="Google Shape;120;p16">
              <a:extLst>
                <a:ext uri="{FF2B5EF4-FFF2-40B4-BE49-F238E27FC236}">
                  <a16:creationId xmlns:a16="http://schemas.microsoft.com/office/drawing/2014/main" id="{3D5E59F7-EAC9-7F51-4438-5229765CB3CA}"/>
                </a:ext>
              </a:extLst>
            </p:cNvPr>
            <p:cNvPicPr preferRelativeResize="0"/>
            <p:nvPr/>
          </p:nvPicPr>
          <p:blipFill rotWithShape="1">
            <a:blip r:embed="rId3">
              <a:alphaModFix/>
            </a:blip>
            <a:srcRect/>
            <a:stretch/>
          </p:blipFill>
          <p:spPr>
            <a:xfrm>
              <a:off x="1653528" y="2830605"/>
              <a:ext cx="1257216" cy="1196260"/>
            </a:xfrm>
            <a:prstGeom prst="rect">
              <a:avLst/>
            </a:prstGeom>
            <a:noFill/>
            <a:ln>
              <a:noFill/>
            </a:ln>
          </p:spPr>
        </p:pic>
        <p:pic>
          <p:nvPicPr>
            <p:cNvPr id="13" name="Google Shape;121;p16">
              <a:extLst>
                <a:ext uri="{FF2B5EF4-FFF2-40B4-BE49-F238E27FC236}">
                  <a16:creationId xmlns:a16="http://schemas.microsoft.com/office/drawing/2014/main" id="{206D126D-C2B4-0835-53F3-02FFD1D4C1B3}"/>
                </a:ext>
              </a:extLst>
            </p:cNvPr>
            <p:cNvPicPr preferRelativeResize="0"/>
            <p:nvPr/>
          </p:nvPicPr>
          <p:blipFill rotWithShape="1">
            <a:blip r:embed="rId4">
              <a:alphaModFix/>
            </a:blip>
            <a:srcRect/>
            <a:stretch/>
          </p:blipFill>
          <p:spPr>
            <a:xfrm>
              <a:off x="2798036" y="1606327"/>
              <a:ext cx="1194312" cy="1252929"/>
            </a:xfrm>
            <a:prstGeom prst="rect">
              <a:avLst/>
            </a:prstGeom>
            <a:noFill/>
            <a:ln>
              <a:noFill/>
            </a:ln>
          </p:spPr>
        </p:pic>
        <p:pic>
          <p:nvPicPr>
            <p:cNvPr id="15" name="Google Shape;125;p16">
              <a:extLst>
                <a:ext uri="{FF2B5EF4-FFF2-40B4-BE49-F238E27FC236}">
                  <a16:creationId xmlns:a16="http://schemas.microsoft.com/office/drawing/2014/main" id="{681612D8-83F1-AB4A-4E31-2AAD60971B11}"/>
                </a:ext>
              </a:extLst>
            </p:cNvPr>
            <p:cNvPicPr preferRelativeResize="0"/>
            <p:nvPr/>
          </p:nvPicPr>
          <p:blipFill rotWithShape="1">
            <a:blip r:embed="rId5">
              <a:alphaModFix/>
            </a:blip>
            <a:srcRect/>
            <a:stretch/>
          </p:blipFill>
          <p:spPr>
            <a:xfrm>
              <a:off x="557386" y="1788058"/>
              <a:ext cx="1120115" cy="1078884"/>
            </a:xfrm>
            <a:prstGeom prst="rect">
              <a:avLst/>
            </a:prstGeom>
            <a:noFill/>
            <a:ln>
              <a:noFill/>
            </a:ln>
          </p:spPr>
        </p:pic>
        <p:pic>
          <p:nvPicPr>
            <p:cNvPr id="16" name="Google Shape;126;p16">
              <a:extLst>
                <a:ext uri="{FF2B5EF4-FFF2-40B4-BE49-F238E27FC236}">
                  <a16:creationId xmlns:a16="http://schemas.microsoft.com/office/drawing/2014/main" id="{415D16AD-A0D0-16FC-2F89-CDAA95E4FADA}"/>
                </a:ext>
              </a:extLst>
            </p:cNvPr>
            <p:cNvPicPr preferRelativeResize="0"/>
            <p:nvPr/>
          </p:nvPicPr>
          <p:blipFill rotWithShape="1">
            <a:blip r:embed="rId6">
              <a:alphaModFix/>
            </a:blip>
            <a:srcRect/>
            <a:stretch/>
          </p:blipFill>
          <p:spPr>
            <a:xfrm>
              <a:off x="553755" y="2912541"/>
              <a:ext cx="1098101" cy="1180922"/>
            </a:xfrm>
            <a:prstGeom prst="rect">
              <a:avLst/>
            </a:prstGeom>
            <a:noFill/>
            <a:ln>
              <a:noFill/>
            </a:ln>
          </p:spPr>
        </p:pic>
        <p:pic>
          <p:nvPicPr>
            <p:cNvPr id="17" name="Google Shape;127;p16">
              <a:extLst>
                <a:ext uri="{FF2B5EF4-FFF2-40B4-BE49-F238E27FC236}">
                  <a16:creationId xmlns:a16="http://schemas.microsoft.com/office/drawing/2014/main" id="{99ACA8C3-4F35-1D6C-6BDF-0331E33D3370}"/>
                </a:ext>
              </a:extLst>
            </p:cNvPr>
            <p:cNvPicPr preferRelativeResize="0"/>
            <p:nvPr/>
          </p:nvPicPr>
          <p:blipFill rotWithShape="1">
            <a:blip r:embed="rId7">
              <a:alphaModFix/>
            </a:blip>
            <a:srcRect/>
            <a:stretch/>
          </p:blipFill>
          <p:spPr>
            <a:xfrm>
              <a:off x="549232" y="4030138"/>
              <a:ext cx="1202761" cy="1064513"/>
            </a:xfrm>
            <a:prstGeom prst="rect">
              <a:avLst/>
            </a:prstGeom>
            <a:noFill/>
            <a:ln>
              <a:noFill/>
            </a:ln>
          </p:spPr>
        </p:pic>
        <p:pic>
          <p:nvPicPr>
            <p:cNvPr id="18" name="Google Shape;128;p16">
              <a:extLst>
                <a:ext uri="{FF2B5EF4-FFF2-40B4-BE49-F238E27FC236}">
                  <a16:creationId xmlns:a16="http://schemas.microsoft.com/office/drawing/2014/main" id="{259B0417-C212-EF07-2E89-6F363089535B}"/>
                </a:ext>
              </a:extLst>
            </p:cNvPr>
            <p:cNvPicPr preferRelativeResize="0"/>
            <p:nvPr/>
          </p:nvPicPr>
          <p:blipFill rotWithShape="1">
            <a:blip r:embed="rId8">
              <a:alphaModFix/>
            </a:blip>
            <a:srcRect/>
            <a:stretch/>
          </p:blipFill>
          <p:spPr>
            <a:xfrm>
              <a:off x="1638036" y="1704027"/>
              <a:ext cx="1265017" cy="1178273"/>
            </a:xfrm>
            <a:prstGeom prst="rect">
              <a:avLst/>
            </a:prstGeom>
            <a:noFill/>
            <a:ln>
              <a:noFill/>
            </a:ln>
          </p:spPr>
        </p:pic>
        <p:pic>
          <p:nvPicPr>
            <p:cNvPr id="19" name="Google Shape;129;p16">
              <a:extLst>
                <a:ext uri="{FF2B5EF4-FFF2-40B4-BE49-F238E27FC236}">
                  <a16:creationId xmlns:a16="http://schemas.microsoft.com/office/drawing/2014/main" id="{68CE46CC-35E2-783F-B7E2-435B306D3891}"/>
                </a:ext>
              </a:extLst>
            </p:cNvPr>
            <p:cNvPicPr preferRelativeResize="0"/>
            <p:nvPr/>
          </p:nvPicPr>
          <p:blipFill rotWithShape="1">
            <a:blip r:embed="rId9">
              <a:alphaModFix/>
            </a:blip>
            <a:srcRect/>
            <a:stretch/>
          </p:blipFill>
          <p:spPr>
            <a:xfrm>
              <a:off x="4127416" y="1710393"/>
              <a:ext cx="1111075" cy="1158022"/>
            </a:xfrm>
            <a:prstGeom prst="rect">
              <a:avLst/>
            </a:prstGeom>
            <a:noFill/>
            <a:ln>
              <a:noFill/>
            </a:ln>
          </p:spPr>
        </p:pic>
        <p:pic>
          <p:nvPicPr>
            <p:cNvPr id="20" name="Google Shape;130;p16">
              <a:extLst>
                <a:ext uri="{FF2B5EF4-FFF2-40B4-BE49-F238E27FC236}">
                  <a16:creationId xmlns:a16="http://schemas.microsoft.com/office/drawing/2014/main" id="{D4744D4E-7A69-C9E5-9DA4-56AAC9F1A964}"/>
                </a:ext>
              </a:extLst>
            </p:cNvPr>
            <p:cNvPicPr preferRelativeResize="0"/>
            <p:nvPr/>
          </p:nvPicPr>
          <p:blipFill rotWithShape="1">
            <a:blip r:embed="rId10">
              <a:alphaModFix/>
            </a:blip>
            <a:srcRect/>
            <a:stretch/>
          </p:blipFill>
          <p:spPr>
            <a:xfrm>
              <a:off x="1670005" y="4081608"/>
              <a:ext cx="1233048" cy="1131503"/>
            </a:xfrm>
            <a:prstGeom prst="rect">
              <a:avLst/>
            </a:prstGeom>
            <a:noFill/>
            <a:ln>
              <a:noFill/>
            </a:ln>
          </p:spPr>
        </p:pic>
        <p:pic>
          <p:nvPicPr>
            <p:cNvPr id="21" name="Google Shape;131;p16">
              <a:extLst>
                <a:ext uri="{FF2B5EF4-FFF2-40B4-BE49-F238E27FC236}">
                  <a16:creationId xmlns:a16="http://schemas.microsoft.com/office/drawing/2014/main" id="{CDC93D22-557D-7E32-3EEF-C1FBC81458B0}"/>
                </a:ext>
              </a:extLst>
            </p:cNvPr>
            <p:cNvPicPr preferRelativeResize="0"/>
            <p:nvPr/>
          </p:nvPicPr>
          <p:blipFill rotWithShape="1">
            <a:blip r:embed="rId11">
              <a:alphaModFix/>
            </a:blip>
            <a:srcRect/>
            <a:stretch/>
          </p:blipFill>
          <p:spPr>
            <a:xfrm>
              <a:off x="4072262" y="2891243"/>
              <a:ext cx="1009429" cy="1263457"/>
            </a:xfrm>
            <a:prstGeom prst="rect">
              <a:avLst/>
            </a:prstGeom>
            <a:noFill/>
            <a:ln>
              <a:noFill/>
            </a:ln>
          </p:spPr>
        </p:pic>
        <p:pic>
          <p:nvPicPr>
            <p:cNvPr id="22" name="Google Shape;132;p16">
              <a:extLst>
                <a:ext uri="{FF2B5EF4-FFF2-40B4-BE49-F238E27FC236}">
                  <a16:creationId xmlns:a16="http://schemas.microsoft.com/office/drawing/2014/main" id="{A6EE6E92-4A8A-F603-8357-9A376F6E30DB}"/>
                </a:ext>
              </a:extLst>
            </p:cNvPr>
            <p:cNvPicPr preferRelativeResize="0"/>
            <p:nvPr/>
          </p:nvPicPr>
          <p:blipFill rotWithShape="1">
            <a:blip r:embed="rId12">
              <a:alphaModFix/>
            </a:blip>
            <a:srcRect/>
            <a:stretch/>
          </p:blipFill>
          <p:spPr>
            <a:xfrm>
              <a:off x="2906106" y="2935625"/>
              <a:ext cx="995092" cy="1088833"/>
            </a:xfrm>
            <a:prstGeom prst="rect">
              <a:avLst/>
            </a:prstGeom>
            <a:noFill/>
            <a:ln>
              <a:noFill/>
            </a:ln>
          </p:spPr>
        </p:pic>
        <p:pic>
          <p:nvPicPr>
            <p:cNvPr id="23" name="Google Shape;133;p16">
              <a:extLst>
                <a:ext uri="{FF2B5EF4-FFF2-40B4-BE49-F238E27FC236}">
                  <a16:creationId xmlns:a16="http://schemas.microsoft.com/office/drawing/2014/main" id="{2297E7CF-B1B4-1622-4923-03D4504CD517}"/>
                </a:ext>
              </a:extLst>
            </p:cNvPr>
            <p:cNvPicPr preferRelativeResize="0"/>
            <p:nvPr/>
          </p:nvPicPr>
          <p:blipFill rotWithShape="1">
            <a:blip r:embed="rId13">
              <a:alphaModFix/>
            </a:blip>
            <a:srcRect/>
            <a:stretch/>
          </p:blipFill>
          <p:spPr>
            <a:xfrm>
              <a:off x="2921202" y="3981925"/>
              <a:ext cx="1149571" cy="1112726"/>
            </a:xfrm>
            <a:prstGeom prst="rect">
              <a:avLst/>
            </a:prstGeom>
            <a:noFill/>
            <a:ln>
              <a:noFill/>
            </a:ln>
          </p:spPr>
        </p:pic>
      </p:grpSp>
      <p:sp>
        <p:nvSpPr>
          <p:cNvPr id="24" name="Google Shape;134;p16">
            <a:extLst>
              <a:ext uri="{FF2B5EF4-FFF2-40B4-BE49-F238E27FC236}">
                <a16:creationId xmlns:a16="http://schemas.microsoft.com/office/drawing/2014/main" id="{A63C47D6-608E-3704-1AA7-DFF437BAE577}"/>
              </a:ext>
            </a:extLst>
          </p:cNvPr>
          <p:cNvSpPr txBox="1"/>
          <p:nvPr/>
        </p:nvSpPr>
        <p:spPr>
          <a:xfrm>
            <a:off x="4862097" y="2594191"/>
            <a:ext cx="7194546" cy="760953"/>
          </a:xfrm>
          <a:prstGeom prst="rect">
            <a:avLst/>
          </a:prstGeom>
          <a:noFill/>
          <a:ln w="12700">
            <a:solidFill>
              <a:srgbClr val="9021FF"/>
            </a:solidFill>
          </a:ln>
        </p:spPr>
        <p:txBody>
          <a:bodyPr spcFirstLastPara="1" wrap="square" lIns="91425" tIns="45700" rIns="91425" bIns="45700" anchor="t" anchorCtr="0">
            <a:noAutofit/>
          </a:bodyPr>
          <a:lstStyle/>
          <a:p>
            <a:pPr marL="0" marR="0" lvl="0" indent="0" rtl="0">
              <a:lnSpc>
                <a:spcPct val="90000"/>
              </a:lnSpc>
              <a:spcBef>
                <a:spcPts val="0"/>
              </a:spcBef>
              <a:spcAft>
                <a:spcPts val="0"/>
              </a:spcAft>
              <a:buClr>
                <a:schemeClr val="dk1"/>
              </a:buClr>
              <a:buSzPts val="2880"/>
              <a:buFont typeface="Calibri"/>
              <a:buNone/>
            </a:pPr>
            <a:r>
              <a:rPr lang="en-GB" sz="1200" b="1" dirty="0">
                <a:solidFill>
                  <a:schemeClr val="dk1"/>
                </a:solidFill>
                <a:ea typeface="Calibri"/>
                <a:cs typeface="Calibri"/>
                <a:sym typeface="Calibri"/>
              </a:rPr>
              <a:t>c. </a:t>
            </a:r>
            <a:r>
              <a:rPr lang="en-GB" sz="1200" b="1" i="0" u="none" strike="noStrike" cap="none" dirty="0">
                <a:solidFill>
                  <a:schemeClr val="dk1"/>
                </a:solidFill>
                <a:ea typeface="Calibri"/>
                <a:cs typeface="Calibri"/>
                <a:sym typeface="Calibri"/>
              </a:rPr>
              <a:t>Genre Iconography – What do you expect to see/hear?</a:t>
            </a:r>
          </a:p>
          <a:p>
            <a:pPr marL="0" marR="0" lvl="0" indent="0" rtl="0">
              <a:lnSpc>
                <a:spcPct val="90000"/>
              </a:lnSpc>
              <a:spcBef>
                <a:spcPts val="0"/>
              </a:spcBef>
              <a:spcAft>
                <a:spcPts val="0"/>
              </a:spcAft>
              <a:buClr>
                <a:schemeClr val="dk1"/>
              </a:buClr>
              <a:buSzPts val="2880"/>
              <a:buFont typeface="Calibri"/>
              <a:buNone/>
            </a:pPr>
            <a:r>
              <a:rPr lang="en-GB" sz="1200" dirty="0"/>
              <a:t>Iconography can be defined as those particular signs we associate with particular genres. For example, blood, dark lighting and monsters are associated with </a:t>
            </a:r>
            <a:r>
              <a:rPr lang="en-GB" sz="1200" dirty="0">
                <a:sym typeface="Calibri"/>
              </a:rPr>
              <a:t>the Horror genre, whereas, roses, chocolates and pinks are connected to the Romance genre. </a:t>
            </a:r>
            <a:endParaRPr sz="1200" dirty="0"/>
          </a:p>
        </p:txBody>
      </p:sp>
      <p:sp>
        <p:nvSpPr>
          <p:cNvPr id="29" name="Rectangle 28">
            <a:extLst>
              <a:ext uri="{FF2B5EF4-FFF2-40B4-BE49-F238E27FC236}">
                <a16:creationId xmlns:a16="http://schemas.microsoft.com/office/drawing/2014/main" id="{A376BCF6-395F-1473-B5B1-2BCF3E5BBEBA}"/>
              </a:ext>
            </a:extLst>
          </p:cNvPr>
          <p:cNvSpPr/>
          <p:nvPr/>
        </p:nvSpPr>
        <p:spPr>
          <a:xfrm>
            <a:off x="152599" y="2568425"/>
            <a:ext cx="4580767" cy="4121573"/>
          </a:xfrm>
          <a:prstGeom prst="rect">
            <a:avLst/>
          </a:prstGeom>
          <a:noFill/>
          <a:ln>
            <a:solidFill>
              <a:srgbClr val="9021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Google Shape;124;p16">
            <a:extLst>
              <a:ext uri="{FF2B5EF4-FFF2-40B4-BE49-F238E27FC236}">
                <a16:creationId xmlns:a16="http://schemas.microsoft.com/office/drawing/2014/main" id="{EF79D8E2-1954-B94C-995E-89E345CDD3FA}"/>
              </a:ext>
            </a:extLst>
          </p:cNvPr>
          <p:cNvSpPr/>
          <p:nvPr/>
        </p:nvSpPr>
        <p:spPr>
          <a:xfrm>
            <a:off x="264088" y="2568425"/>
            <a:ext cx="4788008" cy="1200329"/>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GB" sz="1200" b="1" i="0" u="none" strike="noStrike" cap="none" dirty="0">
                <a:solidFill>
                  <a:srgbClr val="000000"/>
                </a:solidFill>
                <a:ea typeface="Arial"/>
                <a:cs typeface="Arial"/>
                <a:sym typeface="Arial"/>
              </a:rPr>
              <a:t>b. Main Film Genres</a:t>
            </a:r>
          </a:p>
          <a:p>
            <a:pPr marL="0" marR="0" lvl="0" indent="0" algn="l" rtl="0">
              <a:lnSpc>
                <a:spcPct val="100000"/>
              </a:lnSpc>
              <a:spcBef>
                <a:spcPts val="0"/>
              </a:spcBef>
              <a:spcAft>
                <a:spcPts val="0"/>
              </a:spcAft>
              <a:buNone/>
            </a:pPr>
            <a:r>
              <a:rPr lang="en-GB" sz="1200" b="0" i="0" u="none" strike="noStrike" cap="none" dirty="0">
                <a:solidFill>
                  <a:srgbClr val="000000"/>
                </a:solidFill>
                <a:ea typeface="Arial"/>
                <a:cs typeface="Arial"/>
                <a:sym typeface="Arial"/>
              </a:rPr>
              <a:t>Listed below are some of the most common and identifiable film genre categories, with descriptions of each type or category. </a:t>
            </a:r>
            <a:endParaRPr sz="1200" dirty="0"/>
          </a:p>
        </p:txBody>
      </p:sp>
      <p:sp>
        <p:nvSpPr>
          <p:cNvPr id="31" name="Google Shape;136;p16">
            <a:extLst>
              <a:ext uri="{FF2B5EF4-FFF2-40B4-BE49-F238E27FC236}">
                <a16:creationId xmlns:a16="http://schemas.microsoft.com/office/drawing/2014/main" id="{341D6F7B-F9CD-005B-8470-2555AF5ABB48}"/>
              </a:ext>
            </a:extLst>
          </p:cNvPr>
          <p:cNvSpPr/>
          <p:nvPr/>
        </p:nvSpPr>
        <p:spPr>
          <a:xfrm>
            <a:off x="4844855" y="3521783"/>
            <a:ext cx="7194546" cy="2699050"/>
          </a:xfrm>
          <a:prstGeom prst="rect">
            <a:avLst/>
          </a:prstGeom>
          <a:noFill/>
          <a:ln w="12700">
            <a:solidFill>
              <a:srgbClr val="9021FF"/>
            </a:solid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GB" sz="1200" b="1" dirty="0">
                <a:sym typeface="Calibri"/>
              </a:rPr>
              <a:t>d. What are codes?</a:t>
            </a:r>
            <a:br>
              <a:rPr lang="en-GB" sz="1200" dirty="0">
                <a:sym typeface="Calibri"/>
              </a:rPr>
            </a:br>
            <a:r>
              <a:rPr lang="en-GB" sz="1200" dirty="0">
                <a:sym typeface="Calibri"/>
              </a:rPr>
              <a:t>Codes are systems of signs, which create meaning. Codes can be divided into two categories – technical and symbolic. Technical codes are all the ways in which equipment is used to tell the story in a media text, for example the camera work in a film. Symbolic codes show what is beneath the surface of what we see. For example, a character's actions show you how the character is feeling. </a:t>
            </a:r>
            <a:endParaRPr sz="1200" dirty="0"/>
          </a:p>
          <a:p>
            <a:pPr marL="0" marR="0" lvl="0" indent="0" algn="l" rtl="0">
              <a:lnSpc>
                <a:spcPct val="100000"/>
              </a:lnSpc>
              <a:spcBef>
                <a:spcPts val="0"/>
              </a:spcBef>
              <a:spcAft>
                <a:spcPts val="0"/>
              </a:spcAft>
              <a:buClr>
                <a:srgbClr val="000000"/>
              </a:buClr>
              <a:buSzPts val="1400"/>
              <a:buFont typeface="Arial"/>
              <a:buNone/>
            </a:pPr>
            <a:endParaRPr sz="1200" dirty="0">
              <a:sym typeface="Arial"/>
            </a:endParaRPr>
          </a:p>
          <a:p>
            <a:pPr marL="0" marR="0" lvl="0" indent="0" algn="l" rtl="0">
              <a:lnSpc>
                <a:spcPct val="100000"/>
              </a:lnSpc>
              <a:spcBef>
                <a:spcPts val="0"/>
              </a:spcBef>
              <a:spcAft>
                <a:spcPts val="0"/>
              </a:spcAft>
              <a:buClr>
                <a:srgbClr val="000000"/>
              </a:buClr>
              <a:buSzPts val="1600"/>
              <a:buFont typeface="Arial"/>
              <a:buNone/>
            </a:pPr>
            <a:r>
              <a:rPr lang="en-GB" sz="1200" b="1" dirty="0">
                <a:sym typeface="Calibri"/>
              </a:rPr>
              <a:t>What are conventions?</a:t>
            </a:r>
            <a:br>
              <a:rPr lang="en-GB" sz="1200" dirty="0">
                <a:sym typeface="Calibri"/>
              </a:rPr>
            </a:br>
            <a:r>
              <a:rPr lang="en-GB" sz="1200" dirty="0">
                <a:sym typeface="Calibri"/>
              </a:rPr>
              <a:t>Conventions are the generally accepted ways of doing something. There are general conventions in any medium, such as the use of interviewee quotes in a print article, but conventions are also genre specific.</a:t>
            </a:r>
            <a:endParaRPr sz="1200" dirty="0"/>
          </a:p>
          <a:p>
            <a:pPr marL="0" marR="0" lvl="0" indent="0" algn="l" rtl="0">
              <a:lnSpc>
                <a:spcPct val="100000"/>
              </a:lnSpc>
              <a:spcBef>
                <a:spcPts val="0"/>
              </a:spcBef>
              <a:spcAft>
                <a:spcPts val="0"/>
              </a:spcAft>
              <a:buClr>
                <a:srgbClr val="000000"/>
              </a:buClr>
              <a:buSzPts val="1400"/>
              <a:buFont typeface="Arial"/>
              <a:buNone/>
            </a:pPr>
            <a:endParaRPr sz="1200" dirty="0">
              <a:sym typeface="Arial"/>
            </a:endParaRPr>
          </a:p>
          <a:p>
            <a:pPr marL="0" marR="0" lvl="0" indent="0" algn="l" rtl="0">
              <a:lnSpc>
                <a:spcPct val="100000"/>
              </a:lnSpc>
              <a:spcBef>
                <a:spcPts val="0"/>
              </a:spcBef>
              <a:spcAft>
                <a:spcPts val="0"/>
              </a:spcAft>
              <a:buClr>
                <a:srgbClr val="000000"/>
              </a:buClr>
              <a:buSzPts val="1600"/>
              <a:buFont typeface="Arial"/>
              <a:buNone/>
            </a:pPr>
            <a:r>
              <a:rPr lang="en-GB" sz="1200" b="1" dirty="0">
                <a:sym typeface="Calibri"/>
              </a:rPr>
              <a:t>How codes and conventions apply in media studies</a:t>
            </a:r>
            <a:br>
              <a:rPr lang="en-GB" sz="1200" dirty="0">
                <a:sym typeface="Calibri"/>
              </a:rPr>
            </a:br>
            <a:r>
              <a:rPr lang="en-GB" sz="1200" dirty="0">
                <a:sym typeface="Calibri"/>
              </a:rPr>
              <a:t>Codes and conventions are used together in any study of genre. It is a convention of the horror genre that side and back lighting is used to create mystery and suspense – an integral part of any horror movie.</a:t>
            </a:r>
            <a:endParaRPr sz="1200" dirty="0">
              <a:sym typeface="Arial"/>
            </a:endParaRPr>
          </a:p>
        </p:txBody>
      </p:sp>
    </p:spTree>
    <p:extLst>
      <p:ext uri="{BB962C8B-B14F-4D97-AF65-F5344CB8AC3E}">
        <p14:creationId xmlns:p14="http://schemas.microsoft.com/office/powerpoint/2010/main" val="424922774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026D33-5F23-EF31-31A7-7260700F2861}"/>
              </a:ext>
            </a:extLst>
          </p:cNvPr>
          <p:cNvSpPr>
            <a:spLocks noGrp="1"/>
          </p:cNvSpPr>
          <p:nvPr>
            <p:ph type="title"/>
          </p:nvPr>
        </p:nvSpPr>
        <p:spPr/>
        <p:txBody>
          <a:bodyPr/>
          <a:lstStyle/>
          <a:p>
            <a:r>
              <a:rPr lang="en-GB" dirty="0"/>
              <a:t>Genre Theory – Steve Neale</a:t>
            </a:r>
          </a:p>
        </p:txBody>
      </p:sp>
      <p:sp>
        <p:nvSpPr>
          <p:cNvPr id="3" name="Content Placeholder 2">
            <a:extLst>
              <a:ext uri="{FF2B5EF4-FFF2-40B4-BE49-F238E27FC236}">
                <a16:creationId xmlns:a16="http://schemas.microsoft.com/office/drawing/2014/main" id="{720C2C3B-D3EB-2EB5-361E-6279FDFCBA2E}"/>
              </a:ext>
            </a:extLst>
          </p:cNvPr>
          <p:cNvSpPr>
            <a:spLocks noGrp="1"/>
          </p:cNvSpPr>
          <p:nvPr>
            <p:ph idx="1"/>
          </p:nvPr>
        </p:nvSpPr>
        <p:spPr>
          <a:xfrm>
            <a:off x="119149" y="831028"/>
            <a:ext cx="11953702" cy="1011219"/>
          </a:xfrm>
        </p:spPr>
        <p:txBody>
          <a:bodyPr>
            <a:normAutofit/>
          </a:bodyPr>
          <a:lstStyle/>
          <a:p>
            <a:pPr marL="0" indent="0">
              <a:buNone/>
            </a:pPr>
            <a:r>
              <a:rPr lang="en-GB" sz="1200" dirty="0"/>
              <a:t>Steve Neale developed his Genre Theory to explain why audiences choose different types of media. </a:t>
            </a:r>
          </a:p>
          <a:p>
            <a:pPr marL="0" indent="0">
              <a:buNone/>
            </a:pPr>
            <a:r>
              <a:rPr lang="en-GB" sz="1200" dirty="0"/>
              <a:t>We already know that genre is made up of specific conventions and iconography allowing the audience to identify a film they may enjoy based on their interests. </a:t>
            </a:r>
          </a:p>
          <a:p>
            <a:pPr marL="0" indent="0">
              <a:buNone/>
            </a:pPr>
            <a:r>
              <a:rPr lang="en-GB" sz="1200" dirty="0"/>
              <a:t>Neale states, that </a:t>
            </a:r>
            <a:r>
              <a:rPr lang="en-GB" sz="1200" b="1" dirty="0"/>
              <a:t>‘genres are instances of repetition and difference’ </a:t>
            </a:r>
            <a:r>
              <a:rPr lang="en-GB" sz="1200" dirty="0"/>
              <a:t>and </a:t>
            </a:r>
            <a:r>
              <a:rPr lang="en-GB" sz="1200" b="1" dirty="0"/>
              <a:t>‘genres are not systems, they are processes of systemisation’. </a:t>
            </a:r>
            <a:r>
              <a:rPr lang="en-GB" sz="1200" dirty="0"/>
              <a:t>(systemisation = system for organising ideas or plans)</a:t>
            </a:r>
          </a:p>
          <a:p>
            <a:pPr marL="0" indent="0">
              <a:buNone/>
            </a:pPr>
            <a:endParaRPr lang="en-GB" sz="1200" b="1" dirty="0"/>
          </a:p>
        </p:txBody>
      </p:sp>
      <p:sp>
        <p:nvSpPr>
          <p:cNvPr id="4" name="Footer Placeholder 3">
            <a:extLst>
              <a:ext uri="{FF2B5EF4-FFF2-40B4-BE49-F238E27FC236}">
                <a16:creationId xmlns:a16="http://schemas.microsoft.com/office/drawing/2014/main" id="{F43F76CD-25FF-B4E5-FE4C-942570E438CB}"/>
              </a:ext>
            </a:extLst>
          </p:cNvPr>
          <p:cNvSpPr>
            <a:spLocks noGrp="1"/>
          </p:cNvSpPr>
          <p:nvPr>
            <p:ph type="ftr" sz="quarter" idx="11"/>
          </p:nvPr>
        </p:nvSpPr>
        <p:spPr/>
        <p:txBody>
          <a:bodyPr/>
          <a:lstStyle/>
          <a:p>
            <a:r>
              <a:rPr lang="en-GB"/>
              <a:t>Component 1: Exploring Media Products</a:t>
            </a:r>
          </a:p>
        </p:txBody>
      </p:sp>
      <p:sp>
        <p:nvSpPr>
          <p:cNvPr id="5" name="Slide Number Placeholder 4">
            <a:extLst>
              <a:ext uri="{FF2B5EF4-FFF2-40B4-BE49-F238E27FC236}">
                <a16:creationId xmlns:a16="http://schemas.microsoft.com/office/drawing/2014/main" id="{56590F24-76A0-C524-E0FD-8CDB5DB7D8CF}"/>
              </a:ext>
            </a:extLst>
          </p:cNvPr>
          <p:cNvSpPr>
            <a:spLocks noGrp="1"/>
          </p:cNvSpPr>
          <p:nvPr>
            <p:ph type="sldNum" sz="quarter" idx="12"/>
          </p:nvPr>
        </p:nvSpPr>
        <p:spPr/>
        <p:txBody>
          <a:bodyPr/>
          <a:lstStyle/>
          <a:p>
            <a:fld id="{9C8B04E8-02BC-41D7-8D33-AA2355D7C806}" type="slidenum">
              <a:rPr lang="en-GB" smtClean="0"/>
              <a:t>14</a:t>
            </a:fld>
            <a:endParaRPr lang="en-GB"/>
          </a:p>
        </p:txBody>
      </p:sp>
      <p:sp>
        <p:nvSpPr>
          <p:cNvPr id="6" name="Content Placeholder 2">
            <a:extLst>
              <a:ext uri="{FF2B5EF4-FFF2-40B4-BE49-F238E27FC236}">
                <a16:creationId xmlns:a16="http://schemas.microsoft.com/office/drawing/2014/main" id="{C9F7A9CC-E1B6-FC09-BEAE-344F6D9DE1E6}"/>
              </a:ext>
            </a:extLst>
          </p:cNvPr>
          <p:cNvSpPr txBox="1">
            <a:spLocks/>
          </p:cNvSpPr>
          <p:nvPr/>
        </p:nvSpPr>
        <p:spPr>
          <a:xfrm>
            <a:off x="119149" y="2006511"/>
            <a:ext cx="5898941" cy="4349840"/>
          </a:xfrm>
          <a:prstGeom prst="rect">
            <a:avLst/>
          </a:prstGeom>
          <a:noFill/>
          <a:ln>
            <a:solidFill>
              <a:srgbClr val="9021FF"/>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1200" b="1" dirty="0"/>
              <a:t>Repetition</a:t>
            </a:r>
          </a:p>
          <a:p>
            <a:pPr marL="0" indent="0">
              <a:buFont typeface="Arial" panose="020B0604020202020204" pitchFamily="34" charset="0"/>
              <a:buNone/>
            </a:pPr>
            <a:r>
              <a:rPr lang="en-GB" sz="1200" dirty="0"/>
              <a:t>Steve Neale argues that audiences like repetition when choosing a film. They like to know what to expect from a certain genre, style and choice.</a:t>
            </a:r>
          </a:p>
          <a:p>
            <a:pPr marL="0" indent="0">
              <a:buFont typeface="Arial" panose="020B0604020202020204" pitchFamily="34" charset="0"/>
              <a:buNone/>
            </a:pPr>
            <a:r>
              <a:rPr lang="en-GB" sz="1200" dirty="0"/>
              <a:t>Example – </a:t>
            </a:r>
          </a:p>
          <a:p>
            <a:pPr marL="0" indent="0">
              <a:buFont typeface="Arial" panose="020B0604020202020204" pitchFamily="34" charset="0"/>
              <a:buNone/>
            </a:pPr>
            <a:r>
              <a:rPr lang="en-GB" sz="1200" dirty="0"/>
              <a:t>Slasher Horrors:</a:t>
            </a:r>
          </a:p>
          <a:p>
            <a:r>
              <a:rPr lang="en-GB" sz="1200" dirty="0"/>
              <a:t>Villain with some form of flaw, could be physical or character based</a:t>
            </a:r>
          </a:p>
          <a:p>
            <a:r>
              <a:rPr lang="en-GB" sz="1200" dirty="0"/>
              <a:t>Chase scenes</a:t>
            </a:r>
          </a:p>
          <a:p>
            <a:r>
              <a:rPr lang="en-GB" sz="1200" dirty="0"/>
              <a:t>Manual weapons – knives, chainsaws, axes, etc.</a:t>
            </a:r>
          </a:p>
          <a:p>
            <a:r>
              <a:rPr lang="en-GB" sz="1200" dirty="0"/>
              <a:t>Final girl – the pretty blonde is always the final victim remaining who may get away. </a:t>
            </a:r>
          </a:p>
          <a:p>
            <a:r>
              <a:rPr lang="en-GB" sz="1200" dirty="0"/>
              <a:t>Tense and synthesised music that peaks at moments of killing</a:t>
            </a:r>
          </a:p>
          <a:p>
            <a:pPr marL="0" indent="0">
              <a:buNone/>
            </a:pPr>
            <a:r>
              <a:rPr lang="en-GB" sz="1200" dirty="0"/>
              <a:t>Films that conform:</a:t>
            </a:r>
          </a:p>
        </p:txBody>
      </p:sp>
      <p:sp>
        <p:nvSpPr>
          <p:cNvPr id="7" name="Content Placeholder 2">
            <a:extLst>
              <a:ext uri="{FF2B5EF4-FFF2-40B4-BE49-F238E27FC236}">
                <a16:creationId xmlns:a16="http://schemas.microsoft.com/office/drawing/2014/main" id="{BDD3CC55-836D-B1BC-22BB-FAE02992FEFC}"/>
              </a:ext>
            </a:extLst>
          </p:cNvPr>
          <p:cNvSpPr txBox="1">
            <a:spLocks/>
          </p:cNvSpPr>
          <p:nvPr/>
        </p:nvSpPr>
        <p:spPr>
          <a:xfrm>
            <a:off x="6173911" y="2006510"/>
            <a:ext cx="5898940" cy="4349839"/>
          </a:xfrm>
          <a:prstGeom prst="rect">
            <a:avLst/>
          </a:prstGeom>
          <a:noFill/>
          <a:ln>
            <a:solidFill>
              <a:srgbClr val="9021FF"/>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1200" b="1" dirty="0"/>
              <a:t>Difference</a:t>
            </a:r>
          </a:p>
          <a:p>
            <a:pPr marL="0" indent="0">
              <a:buFont typeface="Arial" panose="020B0604020202020204" pitchFamily="34" charset="0"/>
              <a:buNone/>
            </a:pPr>
            <a:r>
              <a:rPr lang="en-GB" sz="1200" dirty="0"/>
              <a:t>Neale then challenges this idea by arguing that audiences will stray from their interested to find something exciting and new to consume. They look for films that will break the expected horror conventions. </a:t>
            </a:r>
          </a:p>
          <a:p>
            <a:pPr marL="0" indent="0">
              <a:buFont typeface="Arial" panose="020B0604020202020204" pitchFamily="34" charset="0"/>
              <a:buNone/>
            </a:pPr>
            <a:r>
              <a:rPr lang="en-GB" sz="1200" dirty="0"/>
              <a:t>Example – </a:t>
            </a:r>
          </a:p>
          <a:p>
            <a:r>
              <a:rPr lang="en-GB" sz="1200" dirty="0"/>
              <a:t>Films set in daylight</a:t>
            </a:r>
          </a:p>
          <a:p>
            <a:r>
              <a:rPr lang="en-GB" sz="1200" dirty="0"/>
              <a:t>Films that are filmed in a different way – e.g. through technology, cinematically</a:t>
            </a:r>
          </a:p>
          <a:p>
            <a:r>
              <a:rPr lang="en-GB" sz="1200" dirty="0"/>
              <a:t>Varied mise-</a:t>
            </a:r>
            <a:r>
              <a:rPr lang="en-GB" sz="1200" dirty="0" err="1"/>
              <a:t>en</a:t>
            </a:r>
            <a:r>
              <a:rPr lang="en-GB" sz="1200" dirty="0"/>
              <a:t>-scene – pastel colours, new environments, etc</a:t>
            </a:r>
          </a:p>
          <a:p>
            <a:r>
              <a:rPr lang="en-GB" sz="1200" dirty="0"/>
              <a:t>Breaking character archetypes</a:t>
            </a:r>
          </a:p>
          <a:p>
            <a:pPr marL="0" indent="0">
              <a:buNone/>
            </a:pPr>
            <a:r>
              <a:rPr lang="en-GB" sz="1200" dirty="0"/>
              <a:t>Films that challenge the genre: </a:t>
            </a:r>
          </a:p>
          <a:p>
            <a:pPr marL="0" indent="0">
              <a:buNone/>
            </a:pPr>
            <a:endParaRPr lang="en-GB" sz="1200" dirty="0"/>
          </a:p>
          <a:p>
            <a:pPr marL="0" indent="0">
              <a:buNone/>
            </a:pPr>
            <a:endParaRPr lang="en-GB" sz="1200" dirty="0"/>
          </a:p>
        </p:txBody>
      </p:sp>
      <p:pic>
        <p:nvPicPr>
          <p:cNvPr id="1026" name="Picture 2" descr="12X8 INCHES HALLOWEEN MOVIE POSTER PRINT APPROX SIZE">
            <a:extLst>
              <a:ext uri="{FF2B5EF4-FFF2-40B4-BE49-F238E27FC236}">
                <a16:creationId xmlns:a16="http://schemas.microsoft.com/office/drawing/2014/main" id="{D22FCC5C-64AD-844C-E5E1-281832D5391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0608" y="5073529"/>
            <a:ext cx="824472" cy="1239289"/>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028" name="Picture 4" descr="A Nightmare On Elm Street Classic Horror Movie Poster Various Sizes (A2  Size 42 x 61 cms) : Amazon.co.uk: Home &amp; Kitchen">
            <a:extLst>
              <a:ext uri="{FF2B5EF4-FFF2-40B4-BE49-F238E27FC236}">
                <a16:creationId xmlns:a16="http://schemas.microsoft.com/office/drawing/2014/main" id="{BF5D0D28-68B7-5B07-1EF9-5D4C23A79DB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0330" y="5073529"/>
            <a:ext cx="842717" cy="123929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030" name="Picture 6" descr="SCREAM VI 6 (2023) Movie Horror Poster / 50x70 cm / 24x36 in / 27x40 in /  #190">
            <a:extLst>
              <a:ext uri="{FF2B5EF4-FFF2-40B4-BE49-F238E27FC236}">
                <a16:creationId xmlns:a16="http://schemas.microsoft.com/office/drawing/2014/main" id="{335E34A4-F34B-6D2F-BD9F-36F64A5D2D1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38297" y="5073529"/>
            <a:ext cx="873021" cy="1248411"/>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032" name="Picture 8" descr="Eli Roth's Thanksgiving Official Poster Released, Trailer Announced">
            <a:extLst>
              <a:ext uri="{FF2B5EF4-FFF2-40B4-BE49-F238E27FC236}">
                <a16:creationId xmlns:a16="http://schemas.microsoft.com/office/drawing/2014/main" id="{ACE1DE8C-BBAA-8000-D653-2CFF310FD00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68019" y="5066446"/>
            <a:ext cx="1006790" cy="125848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034" name="Picture 10" descr="Friday The 13th">
            <a:extLst>
              <a:ext uri="{FF2B5EF4-FFF2-40B4-BE49-F238E27FC236}">
                <a16:creationId xmlns:a16="http://schemas.microsoft.com/office/drawing/2014/main" id="{EE259728-4167-21D4-658C-F91F2B7D747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31510" y="5070144"/>
            <a:ext cx="978271" cy="125479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036" name="Picture 12" descr="The Blair Witch Project (1999) - IMDb">
            <a:extLst>
              <a:ext uri="{FF2B5EF4-FFF2-40B4-BE49-F238E27FC236}">
                <a16:creationId xmlns:a16="http://schemas.microsoft.com/office/drawing/2014/main" id="{D5E1640A-7237-F985-EDF4-A12CD1F4AFB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763080" y="4855922"/>
            <a:ext cx="837216" cy="1247163"/>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Midsommar (2019) - IMDb">
            <a:extLst>
              <a:ext uri="{FF2B5EF4-FFF2-40B4-BE49-F238E27FC236}">
                <a16:creationId xmlns:a16="http://schemas.microsoft.com/office/drawing/2014/main" id="{D5970DCC-8152-5807-6CA0-5583C7FD8B0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705847" y="4855922"/>
            <a:ext cx="841547" cy="1247164"/>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The Wicker Man (1973) - IMDb">
            <a:extLst>
              <a:ext uri="{FF2B5EF4-FFF2-40B4-BE49-F238E27FC236}">
                <a16:creationId xmlns:a16="http://schemas.microsoft.com/office/drawing/2014/main" id="{87FE4864-EC78-FB62-6347-96A0D4198CD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652945" y="4855922"/>
            <a:ext cx="842124" cy="1247164"/>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MISSING | Sony Pictures Entertainment">
            <a:extLst>
              <a:ext uri="{FF2B5EF4-FFF2-40B4-BE49-F238E27FC236}">
                <a16:creationId xmlns:a16="http://schemas.microsoft.com/office/drawing/2014/main" id="{8E0E936A-5391-4F48-9F4B-95C2D3DA334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564576" y="4857744"/>
            <a:ext cx="842125" cy="1263188"/>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Get Out - Wikipedia">
            <a:extLst>
              <a:ext uri="{FF2B5EF4-FFF2-40B4-BE49-F238E27FC236}">
                <a16:creationId xmlns:a16="http://schemas.microsoft.com/office/drawing/2014/main" id="{DB464F2B-796E-A71B-B5F0-6DACD8076760}"/>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0511674" y="4857743"/>
            <a:ext cx="842126" cy="12631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15913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E7BA36-41D5-B196-295D-4B3B836DE626}"/>
              </a:ext>
            </a:extLst>
          </p:cNvPr>
          <p:cNvSpPr>
            <a:spLocks noGrp="1"/>
          </p:cNvSpPr>
          <p:nvPr>
            <p:ph type="title"/>
          </p:nvPr>
        </p:nvSpPr>
        <p:spPr>
          <a:xfrm>
            <a:off x="-2771" y="168003"/>
            <a:ext cx="12192000" cy="319118"/>
          </a:xfrm>
        </p:spPr>
        <p:txBody>
          <a:bodyPr>
            <a:normAutofit fontScale="90000"/>
          </a:bodyPr>
          <a:lstStyle/>
          <a:p>
            <a:r>
              <a:rPr lang="en-GB" sz="1800" dirty="0"/>
              <a:t>Narratives</a:t>
            </a:r>
          </a:p>
        </p:txBody>
      </p:sp>
      <p:graphicFrame>
        <p:nvGraphicFramePr>
          <p:cNvPr id="7" name="Content Placeholder 6">
            <a:extLst>
              <a:ext uri="{FF2B5EF4-FFF2-40B4-BE49-F238E27FC236}">
                <a16:creationId xmlns:a16="http://schemas.microsoft.com/office/drawing/2014/main" id="{3D6CB50A-0D64-4F4B-719C-A3307AB22572}"/>
              </a:ext>
            </a:extLst>
          </p:cNvPr>
          <p:cNvGraphicFramePr>
            <a:graphicFrameLocks noGrp="1"/>
          </p:cNvGraphicFramePr>
          <p:nvPr>
            <p:ph idx="1"/>
            <p:extLst>
              <p:ext uri="{D42A27DB-BD31-4B8C-83A1-F6EECF244321}">
                <p14:modId xmlns:p14="http://schemas.microsoft.com/office/powerpoint/2010/main" val="391042799"/>
              </p:ext>
            </p:extLst>
          </p:nvPr>
        </p:nvGraphicFramePr>
        <p:xfrm>
          <a:off x="116292" y="554355"/>
          <a:ext cx="11953874" cy="2570480"/>
        </p:xfrm>
        <a:graphic>
          <a:graphicData uri="http://schemas.openxmlformats.org/drawingml/2006/table">
            <a:tbl>
              <a:tblPr firstRow="1" bandRow="1">
                <a:tableStyleId>{5C22544A-7EE6-4342-B048-85BDC9FD1C3A}</a:tableStyleId>
              </a:tblPr>
              <a:tblGrid>
                <a:gridCol w="1712508">
                  <a:extLst>
                    <a:ext uri="{9D8B030D-6E8A-4147-A177-3AD203B41FA5}">
                      <a16:colId xmlns:a16="http://schemas.microsoft.com/office/drawing/2014/main" val="3815285545"/>
                    </a:ext>
                  </a:extLst>
                </a:gridCol>
                <a:gridCol w="10241366">
                  <a:extLst>
                    <a:ext uri="{9D8B030D-6E8A-4147-A177-3AD203B41FA5}">
                      <a16:colId xmlns:a16="http://schemas.microsoft.com/office/drawing/2014/main" val="4114210415"/>
                    </a:ext>
                  </a:extLst>
                </a:gridCol>
              </a:tblGrid>
              <a:tr h="370840">
                <a:tc>
                  <a:txBody>
                    <a:bodyPr/>
                    <a:lstStyle/>
                    <a:p>
                      <a:r>
                        <a:rPr lang="en-GB" sz="1200" dirty="0"/>
                        <a:t>Key term</a:t>
                      </a:r>
                    </a:p>
                  </a:txBody>
                  <a:tcPr>
                    <a:lnL w="12700" cap="flat" cmpd="sng" algn="ctr">
                      <a:solidFill>
                        <a:srgbClr val="9021FF"/>
                      </a:solidFill>
                      <a:prstDash val="solid"/>
                      <a:round/>
                      <a:headEnd type="none" w="med" len="med"/>
                      <a:tailEnd type="none" w="med" len="med"/>
                    </a:lnL>
                    <a:lnR w="12700" cap="flat" cmpd="sng" algn="ctr">
                      <a:solidFill>
                        <a:srgbClr val="9021FF"/>
                      </a:solidFill>
                      <a:prstDash val="solid"/>
                      <a:round/>
                      <a:headEnd type="none" w="med" len="med"/>
                      <a:tailEnd type="none" w="med" len="med"/>
                    </a:lnR>
                    <a:lnT w="12700" cap="flat" cmpd="sng" algn="ctr">
                      <a:solidFill>
                        <a:srgbClr val="9021FF"/>
                      </a:solidFill>
                      <a:prstDash val="solid"/>
                      <a:round/>
                      <a:headEnd type="none" w="med" len="med"/>
                      <a:tailEnd type="none" w="med" len="med"/>
                    </a:lnT>
                    <a:lnB w="12700" cap="flat" cmpd="sng" algn="ctr">
                      <a:solidFill>
                        <a:srgbClr val="9021FF"/>
                      </a:solidFill>
                      <a:prstDash val="solid"/>
                      <a:round/>
                      <a:headEnd type="none" w="med" len="med"/>
                      <a:tailEnd type="none" w="med" len="med"/>
                    </a:lnB>
                    <a:solidFill>
                      <a:srgbClr val="9021FF"/>
                    </a:solidFill>
                  </a:tcPr>
                </a:tc>
                <a:tc>
                  <a:txBody>
                    <a:bodyPr/>
                    <a:lstStyle/>
                    <a:p>
                      <a:r>
                        <a:rPr lang="en-GB" sz="1200" dirty="0"/>
                        <a:t>Definition</a:t>
                      </a:r>
                    </a:p>
                  </a:txBody>
                  <a:tcPr>
                    <a:lnL w="12700" cap="flat" cmpd="sng" algn="ctr">
                      <a:solidFill>
                        <a:srgbClr val="9021FF"/>
                      </a:solidFill>
                      <a:prstDash val="solid"/>
                      <a:round/>
                      <a:headEnd type="none" w="med" len="med"/>
                      <a:tailEnd type="none" w="med" len="med"/>
                    </a:lnL>
                    <a:lnR w="12700" cap="flat" cmpd="sng" algn="ctr">
                      <a:solidFill>
                        <a:srgbClr val="9021FF"/>
                      </a:solidFill>
                      <a:prstDash val="solid"/>
                      <a:round/>
                      <a:headEnd type="none" w="med" len="med"/>
                      <a:tailEnd type="none" w="med" len="med"/>
                    </a:lnR>
                    <a:lnT w="12700" cap="flat" cmpd="sng" algn="ctr">
                      <a:solidFill>
                        <a:srgbClr val="9021FF"/>
                      </a:solidFill>
                      <a:prstDash val="solid"/>
                      <a:round/>
                      <a:headEnd type="none" w="med" len="med"/>
                      <a:tailEnd type="none" w="med" len="med"/>
                    </a:lnT>
                    <a:lnB w="12700" cap="flat" cmpd="sng" algn="ctr">
                      <a:solidFill>
                        <a:srgbClr val="9021FF"/>
                      </a:solidFill>
                      <a:prstDash val="solid"/>
                      <a:round/>
                      <a:headEnd type="none" w="med" len="med"/>
                      <a:tailEnd type="none" w="med" len="med"/>
                    </a:lnB>
                    <a:solidFill>
                      <a:srgbClr val="9021FF"/>
                    </a:solidFill>
                  </a:tcPr>
                </a:tc>
                <a:extLst>
                  <a:ext uri="{0D108BD9-81ED-4DB2-BD59-A6C34878D82A}">
                    <a16:rowId xmlns:a16="http://schemas.microsoft.com/office/drawing/2014/main" val="809186972"/>
                  </a:ext>
                </a:extLst>
              </a:tr>
              <a:tr h="370840">
                <a:tc>
                  <a:txBody>
                    <a:bodyPr/>
                    <a:lstStyle/>
                    <a:p>
                      <a:r>
                        <a:rPr lang="en-GB" sz="1200" b="1" dirty="0"/>
                        <a:t>Narrative</a:t>
                      </a:r>
                    </a:p>
                  </a:txBody>
                  <a:tcPr>
                    <a:lnL w="12700" cap="flat" cmpd="sng" algn="ctr">
                      <a:solidFill>
                        <a:srgbClr val="9021FF"/>
                      </a:solidFill>
                      <a:prstDash val="solid"/>
                      <a:round/>
                      <a:headEnd type="none" w="med" len="med"/>
                      <a:tailEnd type="none" w="med" len="med"/>
                    </a:lnL>
                    <a:lnR w="12700" cap="flat" cmpd="sng" algn="ctr">
                      <a:solidFill>
                        <a:srgbClr val="9021FF"/>
                      </a:solidFill>
                      <a:prstDash val="solid"/>
                      <a:round/>
                      <a:headEnd type="none" w="med" len="med"/>
                      <a:tailEnd type="none" w="med" len="med"/>
                    </a:lnR>
                    <a:lnT w="12700" cap="flat" cmpd="sng" algn="ctr">
                      <a:solidFill>
                        <a:srgbClr val="9021FF"/>
                      </a:solidFill>
                      <a:prstDash val="solid"/>
                      <a:round/>
                      <a:headEnd type="none" w="med" len="med"/>
                      <a:tailEnd type="none" w="med" len="med"/>
                    </a:lnT>
                    <a:lnB w="12700" cap="flat" cmpd="sng" algn="ctr">
                      <a:solidFill>
                        <a:srgbClr val="9021FF"/>
                      </a:solidFill>
                      <a:prstDash val="solid"/>
                      <a:round/>
                      <a:headEnd type="none" w="med" len="med"/>
                      <a:tailEnd type="none" w="med" len="med"/>
                    </a:lnB>
                    <a:solidFill>
                      <a:schemeClr val="bg1"/>
                    </a:solidFill>
                  </a:tcPr>
                </a:tc>
                <a:tc>
                  <a:txBody>
                    <a:bodyPr/>
                    <a:lstStyle/>
                    <a:p>
                      <a:r>
                        <a:rPr lang="en-GB" sz="1200" dirty="0"/>
                        <a:t>The 'story' that is told by the media text. All media texts, not just fictional texts, have a narrative. For example, magazines have a clear beginning, middle and end. Most narratives are linear and follow a specific structure (see Todorov). </a:t>
                      </a:r>
                    </a:p>
                  </a:txBody>
                  <a:tcPr>
                    <a:lnL w="12700" cap="flat" cmpd="sng" algn="ctr">
                      <a:solidFill>
                        <a:srgbClr val="9021FF"/>
                      </a:solidFill>
                      <a:prstDash val="solid"/>
                      <a:round/>
                      <a:headEnd type="none" w="med" len="med"/>
                      <a:tailEnd type="none" w="med" len="med"/>
                    </a:lnL>
                    <a:lnR w="12700" cap="flat" cmpd="sng" algn="ctr">
                      <a:solidFill>
                        <a:srgbClr val="9021FF"/>
                      </a:solidFill>
                      <a:prstDash val="solid"/>
                      <a:round/>
                      <a:headEnd type="none" w="med" len="med"/>
                      <a:tailEnd type="none" w="med" len="med"/>
                    </a:lnR>
                    <a:lnT w="12700" cap="flat" cmpd="sng" algn="ctr">
                      <a:solidFill>
                        <a:srgbClr val="9021FF"/>
                      </a:solidFill>
                      <a:prstDash val="solid"/>
                      <a:round/>
                      <a:headEnd type="none" w="med" len="med"/>
                      <a:tailEnd type="none" w="med" len="med"/>
                    </a:lnT>
                    <a:lnB w="12700" cap="flat" cmpd="sng" algn="ctr">
                      <a:solidFill>
                        <a:srgbClr val="9021FF"/>
                      </a:solidFill>
                      <a:prstDash val="solid"/>
                      <a:round/>
                      <a:headEnd type="none" w="med" len="med"/>
                      <a:tailEnd type="none" w="med" len="med"/>
                    </a:lnB>
                    <a:solidFill>
                      <a:schemeClr val="bg1"/>
                    </a:solidFill>
                  </a:tcPr>
                </a:tc>
                <a:extLst>
                  <a:ext uri="{0D108BD9-81ED-4DB2-BD59-A6C34878D82A}">
                    <a16:rowId xmlns:a16="http://schemas.microsoft.com/office/drawing/2014/main" val="3353809332"/>
                  </a:ext>
                </a:extLst>
              </a:tr>
              <a:tr h="370840">
                <a:tc>
                  <a:txBody>
                    <a:bodyPr/>
                    <a:lstStyle/>
                    <a:p>
                      <a:r>
                        <a:rPr lang="en-GB" sz="1200" b="1" dirty="0"/>
                        <a:t>Narrative trope</a:t>
                      </a:r>
                    </a:p>
                  </a:txBody>
                  <a:tcPr>
                    <a:lnL w="12700" cap="flat" cmpd="sng" algn="ctr">
                      <a:solidFill>
                        <a:srgbClr val="9021FF"/>
                      </a:solidFill>
                      <a:prstDash val="solid"/>
                      <a:round/>
                      <a:headEnd type="none" w="med" len="med"/>
                      <a:tailEnd type="none" w="med" len="med"/>
                    </a:lnL>
                    <a:lnR w="12700" cap="flat" cmpd="sng" algn="ctr">
                      <a:solidFill>
                        <a:srgbClr val="9021FF"/>
                      </a:solidFill>
                      <a:prstDash val="solid"/>
                      <a:round/>
                      <a:headEnd type="none" w="med" len="med"/>
                      <a:tailEnd type="none" w="med" len="med"/>
                    </a:lnR>
                    <a:lnT w="12700" cap="flat" cmpd="sng" algn="ctr">
                      <a:solidFill>
                        <a:srgbClr val="9021FF"/>
                      </a:solidFill>
                      <a:prstDash val="solid"/>
                      <a:round/>
                      <a:headEnd type="none" w="med" len="med"/>
                      <a:tailEnd type="none" w="med" len="med"/>
                    </a:lnT>
                    <a:lnB w="12700" cap="flat" cmpd="sng" algn="ctr">
                      <a:solidFill>
                        <a:srgbClr val="9021FF"/>
                      </a:solidFill>
                      <a:prstDash val="solid"/>
                      <a:round/>
                      <a:headEnd type="none" w="med" len="med"/>
                      <a:tailEnd type="none" w="med" len="med"/>
                    </a:lnB>
                    <a:solidFill>
                      <a:schemeClr val="bg1"/>
                    </a:solidFill>
                  </a:tcPr>
                </a:tc>
                <a:tc>
                  <a:txBody>
                    <a:bodyPr/>
                    <a:lstStyle/>
                    <a:p>
                      <a:r>
                        <a:rPr lang="en-GB" sz="1200" b="0" i="0" kern="1200" dirty="0">
                          <a:solidFill>
                            <a:schemeClr val="dk1"/>
                          </a:solidFill>
                          <a:effectLst/>
                          <a:latin typeface="+mn-lt"/>
                          <a:ea typeface="+mn-ea"/>
                          <a:cs typeface="+mn-cs"/>
                        </a:rPr>
                        <a:t>A recurring motif, theme, or narrative device that is commonly used and recognized across various genres and forms of storytelling. Example would be romance films where boy meets girl, and they fall in love. </a:t>
                      </a:r>
                      <a:endParaRPr lang="en-GB" sz="1200" dirty="0"/>
                    </a:p>
                  </a:txBody>
                  <a:tcPr>
                    <a:lnL w="12700" cap="flat" cmpd="sng" algn="ctr">
                      <a:solidFill>
                        <a:srgbClr val="9021FF"/>
                      </a:solidFill>
                      <a:prstDash val="solid"/>
                      <a:round/>
                      <a:headEnd type="none" w="med" len="med"/>
                      <a:tailEnd type="none" w="med" len="med"/>
                    </a:lnL>
                    <a:lnR w="12700" cap="flat" cmpd="sng" algn="ctr">
                      <a:solidFill>
                        <a:srgbClr val="9021FF"/>
                      </a:solidFill>
                      <a:prstDash val="solid"/>
                      <a:round/>
                      <a:headEnd type="none" w="med" len="med"/>
                      <a:tailEnd type="none" w="med" len="med"/>
                    </a:lnR>
                    <a:lnT w="12700" cap="flat" cmpd="sng" algn="ctr">
                      <a:solidFill>
                        <a:srgbClr val="9021FF"/>
                      </a:solidFill>
                      <a:prstDash val="solid"/>
                      <a:round/>
                      <a:headEnd type="none" w="med" len="med"/>
                      <a:tailEnd type="none" w="med" len="med"/>
                    </a:lnT>
                    <a:lnB w="12700" cap="flat" cmpd="sng" algn="ctr">
                      <a:solidFill>
                        <a:srgbClr val="9021FF"/>
                      </a:solidFill>
                      <a:prstDash val="solid"/>
                      <a:round/>
                      <a:headEnd type="none" w="med" len="med"/>
                      <a:tailEnd type="none" w="med" len="med"/>
                    </a:lnB>
                    <a:solidFill>
                      <a:schemeClr val="bg1"/>
                    </a:solidFill>
                  </a:tcPr>
                </a:tc>
                <a:extLst>
                  <a:ext uri="{0D108BD9-81ED-4DB2-BD59-A6C34878D82A}">
                    <a16:rowId xmlns:a16="http://schemas.microsoft.com/office/drawing/2014/main" val="2517528276"/>
                  </a:ext>
                </a:extLst>
              </a:tr>
              <a:tr h="370840">
                <a:tc>
                  <a:txBody>
                    <a:bodyPr/>
                    <a:lstStyle/>
                    <a:p>
                      <a:r>
                        <a:rPr lang="en-GB" sz="1200" b="1" dirty="0"/>
                        <a:t>Character archetype</a:t>
                      </a:r>
                    </a:p>
                  </a:txBody>
                  <a:tcPr>
                    <a:lnL w="12700" cap="flat" cmpd="sng" algn="ctr">
                      <a:solidFill>
                        <a:srgbClr val="9021FF"/>
                      </a:solidFill>
                      <a:prstDash val="solid"/>
                      <a:round/>
                      <a:headEnd type="none" w="med" len="med"/>
                      <a:tailEnd type="none" w="med" len="med"/>
                    </a:lnL>
                    <a:lnR w="12700" cap="flat" cmpd="sng" algn="ctr">
                      <a:solidFill>
                        <a:srgbClr val="9021FF"/>
                      </a:solidFill>
                      <a:prstDash val="solid"/>
                      <a:round/>
                      <a:headEnd type="none" w="med" len="med"/>
                      <a:tailEnd type="none" w="med" len="med"/>
                    </a:lnR>
                    <a:lnT w="12700" cap="flat" cmpd="sng" algn="ctr">
                      <a:solidFill>
                        <a:srgbClr val="9021FF"/>
                      </a:solidFill>
                      <a:prstDash val="solid"/>
                      <a:round/>
                      <a:headEnd type="none" w="med" len="med"/>
                      <a:tailEnd type="none" w="med" len="med"/>
                    </a:lnT>
                    <a:lnB w="12700" cap="flat" cmpd="sng" algn="ctr">
                      <a:solidFill>
                        <a:srgbClr val="9021FF"/>
                      </a:solidFill>
                      <a:prstDash val="solid"/>
                      <a:round/>
                      <a:headEnd type="none" w="med" len="med"/>
                      <a:tailEnd type="none" w="med" len="med"/>
                    </a:lnB>
                    <a:solidFill>
                      <a:schemeClr val="bg1"/>
                    </a:solidFill>
                  </a:tcPr>
                </a:tc>
                <a:tc>
                  <a:txBody>
                    <a:bodyPr/>
                    <a:lstStyle/>
                    <a:p>
                      <a:r>
                        <a:rPr lang="en-GB" sz="1200" b="0" i="0" kern="1200" dirty="0">
                          <a:solidFill>
                            <a:schemeClr val="dk1"/>
                          </a:solidFill>
                          <a:effectLst/>
                          <a:latin typeface="+mn-lt"/>
                          <a:ea typeface="+mn-ea"/>
                          <a:cs typeface="+mn-cs"/>
                        </a:rPr>
                        <a:t>Archetypal characters are people who fulfil specific roles within the plot or conflict and help develop the products theme, meaning, or purpose.</a:t>
                      </a:r>
                      <a:endParaRPr lang="en-GB" sz="1200" dirty="0"/>
                    </a:p>
                  </a:txBody>
                  <a:tcPr>
                    <a:lnL w="12700" cap="flat" cmpd="sng" algn="ctr">
                      <a:solidFill>
                        <a:srgbClr val="9021FF"/>
                      </a:solidFill>
                      <a:prstDash val="solid"/>
                      <a:round/>
                      <a:headEnd type="none" w="med" len="med"/>
                      <a:tailEnd type="none" w="med" len="med"/>
                    </a:lnL>
                    <a:lnR w="12700" cap="flat" cmpd="sng" algn="ctr">
                      <a:solidFill>
                        <a:srgbClr val="9021FF"/>
                      </a:solidFill>
                      <a:prstDash val="solid"/>
                      <a:round/>
                      <a:headEnd type="none" w="med" len="med"/>
                      <a:tailEnd type="none" w="med" len="med"/>
                    </a:lnR>
                    <a:lnT w="12700" cap="flat" cmpd="sng" algn="ctr">
                      <a:solidFill>
                        <a:srgbClr val="9021FF"/>
                      </a:solidFill>
                      <a:prstDash val="solid"/>
                      <a:round/>
                      <a:headEnd type="none" w="med" len="med"/>
                      <a:tailEnd type="none" w="med" len="med"/>
                    </a:lnT>
                    <a:lnB w="12700" cap="flat" cmpd="sng" algn="ctr">
                      <a:solidFill>
                        <a:srgbClr val="9021FF"/>
                      </a:solidFill>
                      <a:prstDash val="solid"/>
                      <a:round/>
                      <a:headEnd type="none" w="med" len="med"/>
                      <a:tailEnd type="none" w="med" len="med"/>
                    </a:lnB>
                    <a:solidFill>
                      <a:schemeClr val="bg1"/>
                    </a:solidFill>
                  </a:tcPr>
                </a:tc>
                <a:extLst>
                  <a:ext uri="{0D108BD9-81ED-4DB2-BD59-A6C34878D82A}">
                    <a16:rowId xmlns:a16="http://schemas.microsoft.com/office/drawing/2014/main" val="121898531"/>
                  </a:ext>
                </a:extLst>
              </a:tr>
              <a:tr h="370840">
                <a:tc>
                  <a:txBody>
                    <a:bodyPr/>
                    <a:lstStyle/>
                    <a:p>
                      <a:r>
                        <a:rPr lang="en-GB" sz="1200" b="1" dirty="0"/>
                        <a:t>Enigma codes</a:t>
                      </a:r>
                    </a:p>
                  </a:txBody>
                  <a:tcPr>
                    <a:lnL w="12700" cap="flat" cmpd="sng" algn="ctr">
                      <a:solidFill>
                        <a:srgbClr val="9021FF"/>
                      </a:solidFill>
                      <a:prstDash val="solid"/>
                      <a:round/>
                      <a:headEnd type="none" w="med" len="med"/>
                      <a:tailEnd type="none" w="med" len="med"/>
                    </a:lnL>
                    <a:lnR w="12700" cap="flat" cmpd="sng" algn="ctr">
                      <a:solidFill>
                        <a:srgbClr val="9021FF"/>
                      </a:solidFill>
                      <a:prstDash val="solid"/>
                      <a:round/>
                      <a:headEnd type="none" w="med" len="med"/>
                      <a:tailEnd type="none" w="med" len="med"/>
                    </a:lnR>
                    <a:lnT w="12700" cap="flat" cmpd="sng" algn="ctr">
                      <a:solidFill>
                        <a:srgbClr val="9021FF"/>
                      </a:solidFill>
                      <a:prstDash val="solid"/>
                      <a:round/>
                      <a:headEnd type="none" w="med" len="med"/>
                      <a:tailEnd type="none" w="med" len="med"/>
                    </a:lnT>
                    <a:lnB w="12700" cap="flat" cmpd="sng" algn="ctr">
                      <a:solidFill>
                        <a:srgbClr val="9021FF"/>
                      </a:solidFill>
                      <a:prstDash val="solid"/>
                      <a:round/>
                      <a:headEnd type="none" w="med" len="med"/>
                      <a:tailEnd type="none" w="med" len="med"/>
                    </a:lnB>
                    <a:solidFill>
                      <a:schemeClr val="bg1"/>
                    </a:solidFill>
                  </a:tcPr>
                </a:tc>
                <a:tc>
                  <a:txBody>
                    <a:bodyPr/>
                    <a:lstStyle/>
                    <a:p>
                      <a:r>
                        <a:rPr lang="en-GB" sz="1200" dirty="0"/>
                        <a:t>A narrative device which increases tension and audience interest by only releasing bits of information, for example teasers in a film trailer or narrative strands that are set up at the beginning of a drama/film that make the audience ask questions; part of a restricted narrative. </a:t>
                      </a:r>
                    </a:p>
                  </a:txBody>
                  <a:tcPr>
                    <a:lnL w="12700" cap="flat" cmpd="sng" algn="ctr">
                      <a:solidFill>
                        <a:srgbClr val="9021FF"/>
                      </a:solidFill>
                      <a:prstDash val="solid"/>
                      <a:round/>
                      <a:headEnd type="none" w="med" len="med"/>
                      <a:tailEnd type="none" w="med" len="med"/>
                    </a:lnL>
                    <a:lnR w="12700" cap="flat" cmpd="sng" algn="ctr">
                      <a:solidFill>
                        <a:srgbClr val="9021FF"/>
                      </a:solidFill>
                      <a:prstDash val="solid"/>
                      <a:round/>
                      <a:headEnd type="none" w="med" len="med"/>
                      <a:tailEnd type="none" w="med" len="med"/>
                    </a:lnR>
                    <a:lnT w="12700" cap="flat" cmpd="sng" algn="ctr">
                      <a:solidFill>
                        <a:srgbClr val="9021FF"/>
                      </a:solidFill>
                      <a:prstDash val="solid"/>
                      <a:round/>
                      <a:headEnd type="none" w="med" len="med"/>
                      <a:tailEnd type="none" w="med" len="med"/>
                    </a:lnT>
                    <a:lnB w="12700" cap="flat" cmpd="sng" algn="ctr">
                      <a:solidFill>
                        <a:srgbClr val="9021FF"/>
                      </a:solidFill>
                      <a:prstDash val="solid"/>
                      <a:round/>
                      <a:headEnd type="none" w="med" len="med"/>
                      <a:tailEnd type="none" w="med" len="med"/>
                    </a:lnB>
                    <a:solidFill>
                      <a:schemeClr val="bg1"/>
                    </a:solidFill>
                  </a:tcPr>
                </a:tc>
                <a:extLst>
                  <a:ext uri="{0D108BD9-81ED-4DB2-BD59-A6C34878D82A}">
                    <a16:rowId xmlns:a16="http://schemas.microsoft.com/office/drawing/2014/main" val="3921352684"/>
                  </a:ext>
                </a:extLst>
              </a:tr>
              <a:tr h="370840">
                <a:tc>
                  <a:txBody>
                    <a:bodyPr/>
                    <a:lstStyle/>
                    <a:p>
                      <a:r>
                        <a:rPr lang="en-GB" sz="1200" b="1" dirty="0"/>
                        <a:t>Action codes</a:t>
                      </a:r>
                    </a:p>
                  </a:txBody>
                  <a:tcPr>
                    <a:lnL w="12700" cap="flat" cmpd="sng" algn="ctr">
                      <a:solidFill>
                        <a:srgbClr val="9021FF"/>
                      </a:solidFill>
                      <a:prstDash val="solid"/>
                      <a:round/>
                      <a:headEnd type="none" w="med" len="med"/>
                      <a:tailEnd type="none" w="med" len="med"/>
                    </a:lnL>
                    <a:lnR w="12700" cap="flat" cmpd="sng" algn="ctr">
                      <a:solidFill>
                        <a:srgbClr val="9021FF"/>
                      </a:solidFill>
                      <a:prstDash val="solid"/>
                      <a:round/>
                      <a:headEnd type="none" w="med" len="med"/>
                      <a:tailEnd type="none" w="med" len="med"/>
                    </a:lnR>
                    <a:lnT w="12700" cap="flat" cmpd="sng" algn="ctr">
                      <a:solidFill>
                        <a:srgbClr val="9021FF"/>
                      </a:solidFill>
                      <a:prstDash val="solid"/>
                      <a:round/>
                      <a:headEnd type="none" w="med" len="med"/>
                      <a:tailEnd type="none" w="med" len="med"/>
                    </a:lnT>
                    <a:lnB w="12700" cap="flat" cmpd="sng" algn="ctr">
                      <a:solidFill>
                        <a:srgbClr val="9021FF"/>
                      </a:solidFill>
                      <a:prstDash val="solid"/>
                      <a:round/>
                      <a:headEnd type="none" w="med" len="med"/>
                      <a:tailEnd type="none" w="med" len="med"/>
                    </a:lnB>
                    <a:solidFill>
                      <a:schemeClr val="bg1"/>
                    </a:solidFill>
                  </a:tcPr>
                </a:tc>
                <a:tc>
                  <a:txBody>
                    <a:bodyPr/>
                    <a:lstStyle/>
                    <a:p>
                      <a:r>
                        <a:rPr lang="en-GB" sz="1200" dirty="0"/>
                        <a:t>Something that happens in the narrative that tells the audience that some action will follow, for example in a scene from a Casualty, </a:t>
                      </a:r>
                      <a:r>
                        <a:rPr lang="en-GB" sz="1200" b="0" i="0" kern="1200" dirty="0">
                          <a:solidFill>
                            <a:schemeClr val="dk1"/>
                          </a:solidFill>
                          <a:effectLst/>
                          <a:latin typeface="+mn-lt"/>
                          <a:ea typeface="+mn-ea"/>
                          <a:cs typeface="+mn-cs"/>
                        </a:rPr>
                        <a:t>a character forgetting to switch the iron off might lead to an accident which results in them attending the casualty department.</a:t>
                      </a:r>
                      <a:endParaRPr lang="en-GB" sz="1200" dirty="0"/>
                    </a:p>
                  </a:txBody>
                  <a:tcPr>
                    <a:lnL w="12700" cap="flat" cmpd="sng" algn="ctr">
                      <a:solidFill>
                        <a:srgbClr val="9021FF"/>
                      </a:solidFill>
                      <a:prstDash val="solid"/>
                      <a:round/>
                      <a:headEnd type="none" w="med" len="med"/>
                      <a:tailEnd type="none" w="med" len="med"/>
                    </a:lnL>
                    <a:lnR w="12700" cap="flat" cmpd="sng" algn="ctr">
                      <a:solidFill>
                        <a:srgbClr val="9021FF"/>
                      </a:solidFill>
                      <a:prstDash val="solid"/>
                      <a:round/>
                      <a:headEnd type="none" w="med" len="med"/>
                      <a:tailEnd type="none" w="med" len="med"/>
                    </a:lnR>
                    <a:lnT w="12700" cap="flat" cmpd="sng" algn="ctr">
                      <a:solidFill>
                        <a:srgbClr val="9021FF"/>
                      </a:solidFill>
                      <a:prstDash val="solid"/>
                      <a:round/>
                      <a:headEnd type="none" w="med" len="med"/>
                      <a:tailEnd type="none" w="med" len="med"/>
                    </a:lnT>
                    <a:lnB w="12700" cap="flat" cmpd="sng" algn="ctr">
                      <a:solidFill>
                        <a:srgbClr val="9021FF"/>
                      </a:solidFill>
                      <a:prstDash val="solid"/>
                      <a:round/>
                      <a:headEnd type="none" w="med" len="med"/>
                      <a:tailEnd type="none" w="med" len="med"/>
                    </a:lnB>
                    <a:solidFill>
                      <a:schemeClr val="bg1"/>
                    </a:solidFill>
                  </a:tcPr>
                </a:tc>
                <a:extLst>
                  <a:ext uri="{0D108BD9-81ED-4DB2-BD59-A6C34878D82A}">
                    <a16:rowId xmlns:a16="http://schemas.microsoft.com/office/drawing/2014/main" val="4249730484"/>
                  </a:ext>
                </a:extLst>
              </a:tr>
            </a:tbl>
          </a:graphicData>
        </a:graphic>
      </p:graphicFrame>
      <p:sp>
        <p:nvSpPr>
          <p:cNvPr id="4" name="Footer Placeholder 3">
            <a:extLst>
              <a:ext uri="{FF2B5EF4-FFF2-40B4-BE49-F238E27FC236}">
                <a16:creationId xmlns:a16="http://schemas.microsoft.com/office/drawing/2014/main" id="{CD1C697D-6346-66E7-0A1A-4C6CB3327578}"/>
              </a:ext>
            </a:extLst>
          </p:cNvPr>
          <p:cNvSpPr>
            <a:spLocks noGrp="1"/>
          </p:cNvSpPr>
          <p:nvPr>
            <p:ph type="ftr" sz="quarter" idx="11"/>
          </p:nvPr>
        </p:nvSpPr>
        <p:spPr/>
        <p:txBody>
          <a:bodyPr/>
          <a:lstStyle/>
          <a:p>
            <a:r>
              <a:rPr lang="en-GB"/>
              <a:t>Component 1: Exploring Media Products</a:t>
            </a:r>
          </a:p>
        </p:txBody>
      </p:sp>
      <p:sp>
        <p:nvSpPr>
          <p:cNvPr id="5" name="Slide Number Placeholder 4">
            <a:extLst>
              <a:ext uri="{FF2B5EF4-FFF2-40B4-BE49-F238E27FC236}">
                <a16:creationId xmlns:a16="http://schemas.microsoft.com/office/drawing/2014/main" id="{A2282BFA-D9AC-D8CB-54A5-450013D89895}"/>
              </a:ext>
            </a:extLst>
          </p:cNvPr>
          <p:cNvSpPr>
            <a:spLocks noGrp="1"/>
          </p:cNvSpPr>
          <p:nvPr>
            <p:ph type="sldNum" sz="quarter" idx="12"/>
          </p:nvPr>
        </p:nvSpPr>
        <p:spPr/>
        <p:txBody>
          <a:bodyPr/>
          <a:lstStyle/>
          <a:p>
            <a:fld id="{9C8B04E8-02BC-41D7-8D33-AA2355D7C806}" type="slidenum">
              <a:rPr lang="en-GB" smtClean="0"/>
              <a:t>15</a:t>
            </a:fld>
            <a:endParaRPr lang="en-GB"/>
          </a:p>
        </p:txBody>
      </p:sp>
      <p:graphicFrame>
        <p:nvGraphicFramePr>
          <p:cNvPr id="8" name="Table 7">
            <a:extLst>
              <a:ext uri="{FF2B5EF4-FFF2-40B4-BE49-F238E27FC236}">
                <a16:creationId xmlns:a16="http://schemas.microsoft.com/office/drawing/2014/main" id="{D38455EF-7829-4BE3-5F30-479DAAB9B7C9}"/>
              </a:ext>
            </a:extLst>
          </p:cNvPr>
          <p:cNvGraphicFramePr>
            <a:graphicFrameLocks noGrp="1"/>
          </p:cNvGraphicFramePr>
          <p:nvPr>
            <p:extLst>
              <p:ext uri="{D42A27DB-BD31-4B8C-83A1-F6EECF244321}">
                <p14:modId xmlns:p14="http://schemas.microsoft.com/office/powerpoint/2010/main" val="1047765183"/>
              </p:ext>
            </p:extLst>
          </p:nvPr>
        </p:nvGraphicFramePr>
        <p:xfrm>
          <a:off x="116292" y="3192069"/>
          <a:ext cx="11953874" cy="3443970"/>
        </p:xfrm>
        <a:graphic>
          <a:graphicData uri="http://schemas.openxmlformats.org/drawingml/2006/table">
            <a:tbl>
              <a:tblPr firstRow="1" bandRow="1">
                <a:tableStyleId>{5C22544A-7EE6-4342-B048-85BDC9FD1C3A}</a:tableStyleId>
              </a:tblPr>
              <a:tblGrid>
                <a:gridCol w="1510802">
                  <a:extLst>
                    <a:ext uri="{9D8B030D-6E8A-4147-A177-3AD203B41FA5}">
                      <a16:colId xmlns:a16="http://schemas.microsoft.com/office/drawing/2014/main" val="1332632279"/>
                    </a:ext>
                  </a:extLst>
                </a:gridCol>
                <a:gridCol w="10443072">
                  <a:extLst>
                    <a:ext uri="{9D8B030D-6E8A-4147-A177-3AD203B41FA5}">
                      <a16:colId xmlns:a16="http://schemas.microsoft.com/office/drawing/2014/main" val="994759747"/>
                    </a:ext>
                  </a:extLst>
                </a:gridCol>
              </a:tblGrid>
              <a:tr h="268875">
                <a:tc gridSpan="2">
                  <a:txBody>
                    <a:bodyPr/>
                    <a:lstStyle/>
                    <a:p>
                      <a:pPr algn="ctr"/>
                      <a:r>
                        <a:rPr lang="en-GB" sz="1200" dirty="0"/>
                        <a:t>Propp’s Character Theory</a:t>
                      </a:r>
                    </a:p>
                  </a:txBody>
                  <a:tcPr>
                    <a:lnL w="12700" cap="flat" cmpd="sng" algn="ctr">
                      <a:solidFill>
                        <a:srgbClr val="9021FF"/>
                      </a:solidFill>
                      <a:prstDash val="solid"/>
                      <a:round/>
                      <a:headEnd type="none" w="med" len="med"/>
                      <a:tailEnd type="none" w="med" len="med"/>
                    </a:lnL>
                    <a:lnR w="12700" cap="flat" cmpd="sng" algn="ctr">
                      <a:solidFill>
                        <a:srgbClr val="9021FF"/>
                      </a:solidFill>
                      <a:prstDash val="solid"/>
                      <a:round/>
                      <a:headEnd type="none" w="med" len="med"/>
                      <a:tailEnd type="none" w="med" len="med"/>
                    </a:lnR>
                    <a:lnT w="12700" cap="flat" cmpd="sng" algn="ctr">
                      <a:solidFill>
                        <a:srgbClr val="9021FF"/>
                      </a:solidFill>
                      <a:prstDash val="solid"/>
                      <a:round/>
                      <a:headEnd type="none" w="med" len="med"/>
                      <a:tailEnd type="none" w="med" len="med"/>
                    </a:lnT>
                    <a:lnB w="12700" cap="flat" cmpd="sng" algn="ctr">
                      <a:solidFill>
                        <a:srgbClr val="9021FF"/>
                      </a:solidFill>
                      <a:prstDash val="solid"/>
                      <a:round/>
                      <a:headEnd type="none" w="med" len="med"/>
                      <a:tailEnd type="none" w="med" len="med"/>
                    </a:lnB>
                    <a:solidFill>
                      <a:srgbClr val="9021FF"/>
                    </a:solidFill>
                  </a:tcPr>
                </a:tc>
                <a:tc hMerge="1">
                  <a:txBody>
                    <a:bodyPr/>
                    <a:lstStyle/>
                    <a:p>
                      <a:endParaRPr lang="en-GB" dirty="0"/>
                    </a:p>
                  </a:txBody>
                  <a:tcPr/>
                </a:tc>
                <a:extLst>
                  <a:ext uri="{0D108BD9-81ED-4DB2-BD59-A6C34878D82A}">
                    <a16:rowId xmlns:a16="http://schemas.microsoft.com/office/drawing/2014/main" val="1185990420"/>
                  </a:ext>
                </a:extLst>
              </a:tr>
              <a:tr h="359610">
                <a:tc>
                  <a:txBody>
                    <a:bodyPr/>
                    <a:lstStyle/>
                    <a:p>
                      <a:r>
                        <a:rPr lang="en-GB" sz="1200" dirty="0"/>
                        <a:t>Hero</a:t>
                      </a:r>
                    </a:p>
                  </a:txBody>
                  <a:tcPr>
                    <a:lnL w="12700" cap="flat" cmpd="sng" algn="ctr">
                      <a:solidFill>
                        <a:srgbClr val="9021FF"/>
                      </a:solidFill>
                      <a:prstDash val="solid"/>
                      <a:round/>
                      <a:headEnd type="none" w="med" len="med"/>
                      <a:tailEnd type="none" w="med" len="med"/>
                    </a:lnL>
                    <a:lnR w="12700" cap="flat" cmpd="sng" algn="ctr">
                      <a:solidFill>
                        <a:srgbClr val="9021FF"/>
                      </a:solidFill>
                      <a:prstDash val="solid"/>
                      <a:round/>
                      <a:headEnd type="none" w="med" len="med"/>
                      <a:tailEnd type="none" w="med" len="med"/>
                    </a:lnR>
                    <a:lnT w="12700" cap="flat" cmpd="sng" algn="ctr">
                      <a:solidFill>
                        <a:srgbClr val="9021FF"/>
                      </a:solidFill>
                      <a:prstDash val="solid"/>
                      <a:round/>
                      <a:headEnd type="none" w="med" len="med"/>
                      <a:tailEnd type="none" w="med" len="med"/>
                    </a:lnT>
                    <a:lnB w="12700" cap="flat" cmpd="sng" algn="ctr">
                      <a:solidFill>
                        <a:srgbClr val="9021FF"/>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kern="1200" dirty="0">
                          <a:solidFill>
                            <a:schemeClr val="dk1"/>
                          </a:solidFill>
                          <a:effectLst/>
                          <a:latin typeface="+mn-lt"/>
                          <a:ea typeface="+mn-ea"/>
                          <a:cs typeface="+mn-cs"/>
                        </a:rPr>
                        <a:t>The hero</a:t>
                      </a:r>
                      <a:r>
                        <a:rPr lang="en-GB" sz="1200" b="0" i="0" kern="1200" dirty="0">
                          <a:solidFill>
                            <a:schemeClr val="dk1"/>
                          </a:solidFill>
                          <a:effectLst/>
                          <a:latin typeface="+mn-lt"/>
                          <a:ea typeface="+mn-ea"/>
                          <a:cs typeface="+mn-cs"/>
                        </a:rPr>
                        <a:t> reacts and responds to the donor and gets married to the Princess. This is Harry Potter himself</a:t>
                      </a:r>
                    </a:p>
                  </a:txBody>
                  <a:tcPr>
                    <a:lnL w="12700" cap="flat" cmpd="sng" algn="ctr">
                      <a:solidFill>
                        <a:srgbClr val="9021FF"/>
                      </a:solidFill>
                      <a:prstDash val="solid"/>
                      <a:round/>
                      <a:headEnd type="none" w="med" len="med"/>
                      <a:tailEnd type="none" w="med" len="med"/>
                    </a:lnL>
                    <a:lnR w="12700" cap="flat" cmpd="sng" algn="ctr">
                      <a:solidFill>
                        <a:srgbClr val="9021FF"/>
                      </a:solidFill>
                      <a:prstDash val="solid"/>
                      <a:round/>
                      <a:headEnd type="none" w="med" len="med"/>
                      <a:tailEnd type="none" w="med" len="med"/>
                    </a:lnR>
                    <a:lnT w="12700" cap="flat" cmpd="sng" algn="ctr">
                      <a:solidFill>
                        <a:srgbClr val="9021FF"/>
                      </a:solidFill>
                      <a:prstDash val="solid"/>
                      <a:round/>
                      <a:headEnd type="none" w="med" len="med"/>
                      <a:tailEnd type="none" w="med" len="med"/>
                    </a:lnT>
                    <a:lnB w="12700" cap="flat" cmpd="sng" algn="ctr">
                      <a:solidFill>
                        <a:srgbClr val="9021FF"/>
                      </a:solidFill>
                      <a:prstDash val="solid"/>
                      <a:round/>
                      <a:headEnd type="none" w="med" len="med"/>
                      <a:tailEnd type="none" w="med" len="med"/>
                    </a:lnB>
                    <a:noFill/>
                  </a:tcPr>
                </a:tc>
                <a:extLst>
                  <a:ext uri="{0D108BD9-81ED-4DB2-BD59-A6C34878D82A}">
                    <a16:rowId xmlns:a16="http://schemas.microsoft.com/office/drawing/2014/main" val="2067531722"/>
                  </a:ext>
                </a:extLst>
              </a:tr>
              <a:tr h="359610">
                <a:tc>
                  <a:txBody>
                    <a:bodyPr/>
                    <a:lstStyle/>
                    <a:p>
                      <a:r>
                        <a:rPr lang="en-GB" sz="1200" dirty="0"/>
                        <a:t>Villain</a:t>
                      </a:r>
                    </a:p>
                  </a:txBody>
                  <a:tcPr>
                    <a:lnL w="12700" cap="flat" cmpd="sng" algn="ctr">
                      <a:solidFill>
                        <a:srgbClr val="9021FF"/>
                      </a:solidFill>
                      <a:prstDash val="solid"/>
                      <a:round/>
                      <a:headEnd type="none" w="med" len="med"/>
                      <a:tailEnd type="none" w="med" len="med"/>
                    </a:lnL>
                    <a:lnR w="12700" cap="flat" cmpd="sng" algn="ctr">
                      <a:solidFill>
                        <a:srgbClr val="9021FF"/>
                      </a:solidFill>
                      <a:prstDash val="solid"/>
                      <a:round/>
                      <a:headEnd type="none" w="med" len="med"/>
                      <a:tailEnd type="none" w="med" len="med"/>
                    </a:lnR>
                    <a:lnT w="12700" cap="flat" cmpd="sng" algn="ctr">
                      <a:solidFill>
                        <a:srgbClr val="9021FF"/>
                      </a:solidFill>
                      <a:prstDash val="solid"/>
                      <a:round/>
                      <a:headEnd type="none" w="med" len="med"/>
                      <a:tailEnd type="none" w="med" len="med"/>
                    </a:lnT>
                    <a:lnB w="12700" cap="flat" cmpd="sng" algn="ctr">
                      <a:solidFill>
                        <a:srgbClr val="9021FF"/>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kern="1200" dirty="0">
                          <a:solidFill>
                            <a:schemeClr val="dk1"/>
                          </a:solidFill>
                          <a:effectLst/>
                          <a:latin typeface="+mn-lt"/>
                          <a:ea typeface="+mn-ea"/>
                          <a:cs typeface="+mn-cs"/>
                        </a:rPr>
                        <a:t>The villain</a:t>
                      </a:r>
                      <a:r>
                        <a:rPr lang="en-GB" sz="1200" b="0" i="0" kern="1200" dirty="0">
                          <a:solidFill>
                            <a:schemeClr val="dk1"/>
                          </a:solidFill>
                          <a:effectLst/>
                          <a:latin typeface="+mn-lt"/>
                          <a:ea typeface="+mn-ea"/>
                          <a:cs typeface="+mn-cs"/>
                        </a:rPr>
                        <a:t> is the antagonist who plots against the main character. In the Harry Potter films this function is served by Voldemort</a:t>
                      </a:r>
                    </a:p>
                  </a:txBody>
                  <a:tcPr>
                    <a:lnL w="12700" cap="flat" cmpd="sng" algn="ctr">
                      <a:solidFill>
                        <a:srgbClr val="9021FF"/>
                      </a:solidFill>
                      <a:prstDash val="solid"/>
                      <a:round/>
                      <a:headEnd type="none" w="med" len="med"/>
                      <a:tailEnd type="none" w="med" len="med"/>
                    </a:lnL>
                    <a:lnR w="12700" cap="flat" cmpd="sng" algn="ctr">
                      <a:solidFill>
                        <a:srgbClr val="9021FF"/>
                      </a:solidFill>
                      <a:prstDash val="solid"/>
                      <a:round/>
                      <a:headEnd type="none" w="med" len="med"/>
                      <a:tailEnd type="none" w="med" len="med"/>
                    </a:lnR>
                    <a:lnT w="12700" cap="flat" cmpd="sng" algn="ctr">
                      <a:solidFill>
                        <a:srgbClr val="9021FF"/>
                      </a:solidFill>
                      <a:prstDash val="solid"/>
                      <a:round/>
                      <a:headEnd type="none" w="med" len="med"/>
                      <a:tailEnd type="none" w="med" len="med"/>
                    </a:lnT>
                    <a:lnB w="12700" cap="flat" cmpd="sng" algn="ctr">
                      <a:solidFill>
                        <a:srgbClr val="9021FF"/>
                      </a:solidFill>
                      <a:prstDash val="solid"/>
                      <a:round/>
                      <a:headEnd type="none" w="med" len="med"/>
                      <a:tailEnd type="none" w="med" len="med"/>
                    </a:lnB>
                    <a:noFill/>
                  </a:tcPr>
                </a:tc>
                <a:extLst>
                  <a:ext uri="{0D108BD9-81ED-4DB2-BD59-A6C34878D82A}">
                    <a16:rowId xmlns:a16="http://schemas.microsoft.com/office/drawing/2014/main" val="2074773009"/>
                  </a:ext>
                </a:extLst>
              </a:tr>
              <a:tr h="443355">
                <a:tc>
                  <a:txBody>
                    <a:bodyPr/>
                    <a:lstStyle/>
                    <a:p>
                      <a:r>
                        <a:rPr lang="en-GB" sz="1200" dirty="0"/>
                        <a:t>The Prize/Princess</a:t>
                      </a:r>
                    </a:p>
                  </a:txBody>
                  <a:tcPr>
                    <a:lnL w="12700" cap="flat" cmpd="sng" algn="ctr">
                      <a:solidFill>
                        <a:srgbClr val="9021FF"/>
                      </a:solidFill>
                      <a:prstDash val="solid"/>
                      <a:round/>
                      <a:headEnd type="none" w="med" len="med"/>
                      <a:tailEnd type="none" w="med" len="med"/>
                    </a:lnL>
                    <a:lnR w="12700" cap="flat" cmpd="sng" algn="ctr">
                      <a:solidFill>
                        <a:srgbClr val="9021FF"/>
                      </a:solidFill>
                      <a:prstDash val="solid"/>
                      <a:round/>
                      <a:headEnd type="none" w="med" len="med"/>
                      <a:tailEnd type="none" w="med" len="med"/>
                    </a:lnR>
                    <a:lnT w="12700" cap="flat" cmpd="sng" algn="ctr">
                      <a:solidFill>
                        <a:srgbClr val="9021FF"/>
                      </a:solidFill>
                      <a:prstDash val="solid"/>
                      <a:round/>
                      <a:headEnd type="none" w="med" len="med"/>
                      <a:tailEnd type="none" w="med" len="med"/>
                    </a:lnT>
                    <a:lnB w="12700" cap="flat" cmpd="sng" algn="ctr">
                      <a:solidFill>
                        <a:srgbClr val="9021FF"/>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kern="1200" dirty="0">
                          <a:solidFill>
                            <a:schemeClr val="dk1"/>
                          </a:solidFill>
                          <a:effectLst/>
                          <a:latin typeface="+mn-lt"/>
                          <a:ea typeface="+mn-ea"/>
                          <a:cs typeface="+mn-cs"/>
                        </a:rPr>
                        <a:t>The princess</a:t>
                      </a:r>
                      <a:r>
                        <a:rPr lang="en-GB" sz="1200" b="0" i="0" kern="1200" dirty="0">
                          <a:solidFill>
                            <a:schemeClr val="dk1"/>
                          </a:solidFill>
                          <a:effectLst/>
                          <a:latin typeface="+mn-lt"/>
                          <a:ea typeface="+mn-ea"/>
                          <a:cs typeface="+mn-cs"/>
                        </a:rPr>
                        <a:t> is the hero’s love interest but they cannot be married until the villain is defeated. In </a:t>
                      </a:r>
                      <a:r>
                        <a:rPr lang="en-GB" sz="1200" b="0" i="1" kern="1200" dirty="0">
                          <a:solidFill>
                            <a:schemeClr val="dk1"/>
                          </a:solidFill>
                          <a:effectLst/>
                          <a:latin typeface="+mn-lt"/>
                          <a:ea typeface="+mn-ea"/>
                          <a:cs typeface="+mn-cs"/>
                        </a:rPr>
                        <a:t>Harry Potter and The Half Blood Prince</a:t>
                      </a:r>
                      <a:r>
                        <a:rPr lang="en-GB" sz="1200" b="0" i="0" kern="1200" dirty="0">
                          <a:solidFill>
                            <a:schemeClr val="dk1"/>
                          </a:solidFill>
                          <a:effectLst/>
                          <a:latin typeface="+mn-lt"/>
                          <a:ea typeface="+mn-ea"/>
                          <a:cs typeface="+mn-cs"/>
                        </a:rPr>
                        <a:t> (2009), this role is fulfilled by Ginny Weasley</a:t>
                      </a:r>
                    </a:p>
                  </a:txBody>
                  <a:tcPr>
                    <a:lnL w="12700" cap="flat" cmpd="sng" algn="ctr">
                      <a:solidFill>
                        <a:srgbClr val="9021FF"/>
                      </a:solidFill>
                      <a:prstDash val="solid"/>
                      <a:round/>
                      <a:headEnd type="none" w="med" len="med"/>
                      <a:tailEnd type="none" w="med" len="med"/>
                    </a:lnL>
                    <a:lnR w="12700" cap="flat" cmpd="sng" algn="ctr">
                      <a:solidFill>
                        <a:srgbClr val="9021FF"/>
                      </a:solidFill>
                      <a:prstDash val="solid"/>
                      <a:round/>
                      <a:headEnd type="none" w="med" len="med"/>
                      <a:tailEnd type="none" w="med" len="med"/>
                    </a:lnR>
                    <a:lnT w="12700" cap="flat" cmpd="sng" algn="ctr">
                      <a:solidFill>
                        <a:srgbClr val="9021FF"/>
                      </a:solidFill>
                      <a:prstDash val="solid"/>
                      <a:round/>
                      <a:headEnd type="none" w="med" len="med"/>
                      <a:tailEnd type="none" w="med" len="med"/>
                    </a:lnT>
                    <a:lnB w="12700" cap="flat" cmpd="sng" algn="ctr">
                      <a:solidFill>
                        <a:srgbClr val="9021FF"/>
                      </a:solidFill>
                      <a:prstDash val="solid"/>
                      <a:round/>
                      <a:headEnd type="none" w="med" len="med"/>
                      <a:tailEnd type="none" w="med" len="med"/>
                    </a:lnB>
                    <a:noFill/>
                  </a:tcPr>
                </a:tc>
                <a:extLst>
                  <a:ext uri="{0D108BD9-81ED-4DB2-BD59-A6C34878D82A}">
                    <a16:rowId xmlns:a16="http://schemas.microsoft.com/office/drawing/2014/main" val="1863365118"/>
                  </a:ext>
                </a:extLst>
              </a:tr>
              <a:tr h="359610">
                <a:tc>
                  <a:txBody>
                    <a:bodyPr/>
                    <a:lstStyle/>
                    <a:p>
                      <a:r>
                        <a:rPr lang="en-GB" sz="1200" dirty="0"/>
                        <a:t>The Helper</a:t>
                      </a:r>
                    </a:p>
                  </a:txBody>
                  <a:tcPr>
                    <a:lnL w="12700" cap="flat" cmpd="sng" algn="ctr">
                      <a:solidFill>
                        <a:srgbClr val="9021FF"/>
                      </a:solidFill>
                      <a:prstDash val="solid"/>
                      <a:round/>
                      <a:headEnd type="none" w="med" len="med"/>
                      <a:tailEnd type="none" w="med" len="med"/>
                    </a:lnL>
                    <a:lnR w="12700" cap="flat" cmpd="sng" algn="ctr">
                      <a:solidFill>
                        <a:srgbClr val="9021FF"/>
                      </a:solidFill>
                      <a:prstDash val="solid"/>
                      <a:round/>
                      <a:headEnd type="none" w="med" len="med"/>
                      <a:tailEnd type="none" w="med" len="med"/>
                    </a:lnR>
                    <a:lnT w="12700" cap="flat" cmpd="sng" algn="ctr">
                      <a:solidFill>
                        <a:srgbClr val="9021FF"/>
                      </a:solidFill>
                      <a:prstDash val="solid"/>
                      <a:round/>
                      <a:headEnd type="none" w="med" len="med"/>
                      <a:tailEnd type="none" w="med" len="med"/>
                    </a:lnT>
                    <a:lnB w="12700" cap="flat" cmpd="sng" algn="ctr">
                      <a:solidFill>
                        <a:srgbClr val="9021FF"/>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kern="1200" dirty="0">
                          <a:solidFill>
                            <a:schemeClr val="dk1"/>
                          </a:solidFill>
                          <a:effectLst/>
                          <a:latin typeface="+mn-lt"/>
                          <a:ea typeface="+mn-ea"/>
                          <a:cs typeface="+mn-cs"/>
                        </a:rPr>
                        <a:t>The helper</a:t>
                      </a:r>
                      <a:r>
                        <a:rPr lang="en-GB" sz="1200" b="0" i="0" kern="1200" dirty="0">
                          <a:solidFill>
                            <a:schemeClr val="dk1"/>
                          </a:solidFill>
                          <a:effectLst/>
                          <a:latin typeface="+mn-lt"/>
                          <a:ea typeface="+mn-ea"/>
                          <a:cs typeface="+mn-cs"/>
                        </a:rPr>
                        <a:t>, often literally magical, helps the main character during their quest. In the Harry Potter universe, Ron and Hermione </a:t>
                      </a:r>
                      <a:r>
                        <a:rPr lang="en-GB" sz="1200" b="0" i="0" kern="1200" dirty="0" err="1">
                          <a:solidFill>
                            <a:schemeClr val="dk1"/>
                          </a:solidFill>
                          <a:effectLst/>
                          <a:latin typeface="+mn-lt"/>
                          <a:ea typeface="+mn-ea"/>
                          <a:cs typeface="+mn-cs"/>
                        </a:rPr>
                        <a:t>fulfill</a:t>
                      </a:r>
                      <a:r>
                        <a:rPr lang="en-GB" sz="1200" b="0" i="0" kern="1200" dirty="0">
                          <a:solidFill>
                            <a:schemeClr val="dk1"/>
                          </a:solidFill>
                          <a:effectLst/>
                          <a:latin typeface="+mn-lt"/>
                          <a:ea typeface="+mn-ea"/>
                          <a:cs typeface="+mn-cs"/>
                        </a:rPr>
                        <a:t> this role</a:t>
                      </a:r>
                    </a:p>
                  </a:txBody>
                  <a:tcPr>
                    <a:lnL w="12700" cap="flat" cmpd="sng" algn="ctr">
                      <a:solidFill>
                        <a:srgbClr val="9021FF"/>
                      </a:solidFill>
                      <a:prstDash val="solid"/>
                      <a:round/>
                      <a:headEnd type="none" w="med" len="med"/>
                      <a:tailEnd type="none" w="med" len="med"/>
                    </a:lnL>
                    <a:lnR w="12700" cap="flat" cmpd="sng" algn="ctr">
                      <a:solidFill>
                        <a:srgbClr val="9021FF"/>
                      </a:solidFill>
                      <a:prstDash val="solid"/>
                      <a:round/>
                      <a:headEnd type="none" w="med" len="med"/>
                      <a:tailEnd type="none" w="med" len="med"/>
                    </a:lnR>
                    <a:lnT w="12700" cap="flat" cmpd="sng" algn="ctr">
                      <a:solidFill>
                        <a:srgbClr val="9021FF"/>
                      </a:solidFill>
                      <a:prstDash val="solid"/>
                      <a:round/>
                      <a:headEnd type="none" w="med" len="med"/>
                      <a:tailEnd type="none" w="med" len="med"/>
                    </a:lnT>
                    <a:lnB w="12700" cap="flat" cmpd="sng" algn="ctr">
                      <a:solidFill>
                        <a:srgbClr val="9021FF"/>
                      </a:solidFill>
                      <a:prstDash val="solid"/>
                      <a:round/>
                      <a:headEnd type="none" w="med" len="med"/>
                      <a:tailEnd type="none" w="med" len="med"/>
                    </a:lnB>
                    <a:noFill/>
                  </a:tcPr>
                </a:tc>
                <a:extLst>
                  <a:ext uri="{0D108BD9-81ED-4DB2-BD59-A6C34878D82A}">
                    <a16:rowId xmlns:a16="http://schemas.microsoft.com/office/drawing/2014/main" val="2817293123"/>
                  </a:ext>
                </a:extLst>
              </a:tr>
              <a:tr h="44335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The Dispatcher</a:t>
                      </a:r>
                    </a:p>
                  </a:txBody>
                  <a:tcPr>
                    <a:lnL w="12700" cap="flat" cmpd="sng" algn="ctr">
                      <a:solidFill>
                        <a:srgbClr val="9021FF"/>
                      </a:solidFill>
                      <a:prstDash val="solid"/>
                      <a:round/>
                      <a:headEnd type="none" w="med" len="med"/>
                      <a:tailEnd type="none" w="med" len="med"/>
                    </a:lnL>
                    <a:lnR w="12700" cap="flat" cmpd="sng" algn="ctr">
                      <a:solidFill>
                        <a:srgbClr val="9021FF"/>
                      </a:solidFill>
                      <a:prstDash val="solid"/>
                      <a:round/>
                      <a:headEnd type="none" w="med" len="med"/>
                      <a:tailEnd type="none" w="med" len="med"/>
                    </a:lnR>
                    <a:lnT w="12700" cap="flat" cmpd="sng" algn="ctr">
                      <a:solidFill>
                        <a:srgbClr val="9021FF"/>
                      </a:solidFill>
                      <a:prstDash val="solid"/>
                      <a:round/>
                      <a:headEnd type="none" w="med" len="med"/>
                      <a:tailEnd type="none" w="med" len="med"/>
                    </a:lnT>
                    <a:lnB w="12700" cap="flat" cmpd="sng" algn="ctr">
                      <a:solidFill>
                        <a:srgbClr val="9021FF"/>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kern="1200" dirty="0">
                          <a:solidFill>
                            <a:schemeClr val="dk1"/>
                          </a:solidFill>
                          <a:effectLst/>
                          <a:latin typeface="+mn-lt"/>
                          <a:ea typeface="+mn-ea"/>
                          <a:cs typeface="+mn-cs"/>
                        </a:rPr>
                        <a:t>The dispatcher</a:t>
                      </a:r>
                      <a:r>
                        <a:rPr lang="en-GB" sz="1200" b="0" i="0" kern="1200" dirty="0">
                          <a:solidFill>
                            <a:schemeClr val="dk1"/>
                          </a:solidFill>
                          <a:effectLst/>
                          <a:latin typeface="+mn-lt"/>
                          <a:ea typeface="+mn-ea"/>
                          <a:cs typeface="+mn-cs"/>
                        </a:rPr>
                        <a:t> is a character who informs the hero or heroine of some emergency or need and sends them on their quest. This role is carried out by Dumbledore</a:t>
                      </a:r>
                    </a:p>
                  </a:txBody>
                  <a:tcPr>
                    <a:lnL w="12700" cap="flat" cmpd="sng" algn="ctr">
                      <a:solidFill>
                        <a:srgbClr val="9021FF"/>
                      </a:solidFill>
                      <a:prstDash val="solid"/>
                      <a:round/>
                      <a:headEnd type="none" w="med" len="med"/>
                      <a:tailEnd type="none" w="med" len="med"/>
                    </a:lnL>
                    <a:lnR w="12700" cap="flat" cmpd="sng" algn="ctr">
                      <a:solidFill>
                        <a:srgbClr val="9021FF"/>
                      </a:solidFill>
                      <a:prstDash val="solid"/>
                      <a:round/>
                      <a:headEnd type="none" w="med" len="med"/>
                      <a:tailEnd type="none" w="med" len="med"/>
                    </a:lnR>
                    <a:lnT w="12700" cap="flat" cmpd="sng" algn="ctr">
                      <a:solidFill>
                        <a:srgbClr val="9021FF"/>
                      </a:solidFill>
                      <a:prstDash val="solid"/>
                      <a:round/>
                      <a:headEnd type="none" w="med" len="med"/>
                      <a:tailEnd type="none" w="med" len="med"/>
                    </a:lnT>
                    <a:lnB w="12700" cap="flat" cmpd="sng" algn="ctr">
                      <a:solidFill>
                        <a:srgbClr val="9021FF"/>
                      </a:solidFill>
                      <a:prstDash val="solid"/>
                      <a:round/>
                      <a:headEnd type="none" w="med" len="med"/>
                      <a:tailEnd type="none" w="med" len="med"/>
                    </a:lnB>
                    <a:noFill/>
                  </a:tcPr>
                </a:tc>
                <a:extLst>
                  <a:ext uri="{0D108BD9-81ED-4DB2-BD59-A6C34878D82A}">
                    <a16:rowId xmlns:a16="http://schemas.microsoft.com/office/drawing/2014/main" val="2461390544"/>
                  </a:ext>
                </a:extLst>
              </a:tr>
              <a:tr h="359610">
                <a:tc>
                  <a:txBody>
                    <a:bodyPr/>
                    <a:lstStyle/>
                    <a:p>
                      <a:r>
                        <a:rPr lang="en-GB" sz="1200" dirty="0"/>
                        <a:t>The Princess’ Father</a:t>
                      </a:r>
                    </a:p>
                  </a:txBody>
                  <a:tcPr>
                    <a:lnL w="12700" cap="flat" cmpd="sng" algn="ctr">
                      <a:solidFill>
                        <a:srgbClr val="9021FF"/>
                      </a:solidFill>
                      <a:prstDash val="solid"/>
                      <a:round/>
                      <a:headEnd type="none" w="med" len="med"/>
                      <a:tailEnd type="none" w="med" len="med"/>
                    </a:lnL>
                    <a:lnR w="12700" cap="flat" cmpd="sng" algn="ctr">
                      <a:solidFill>
                        <a:srgbClr val="9021FF"/>
                      </a:solidFill>
                      <a:prstDash val="solid"/>
                      <a:round/>
                      <a:headEnd type="none" w="med" len="med"/>
                      <a:tailEnd type="none" w="med" len="med"/>
                    </a:lnR>
                    <a:lnT w="12700" cap="flat" cmpd="sng" algn="ctr">
                      <a:solidFill>
                        <a:srgbClr val="9021FF"/>
                      </a:solidFill>
                      <a:prstDash val="solid"/>
                      <a:round/>
                      <a:headEnd type="none" w="med" len="med"/>
                      <a:tailEnd type="none" w="med" len="med"/>
                    </a:lnT>
                    <a:lnB w="12700" cap="flat" cmpd="sng" algn="ctr">
                      <a:solidFill>
                        <a:srgbClr val="9021FF"/>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kern="1200" dirty="0">
                          <a:solidFill>
                            <a:schemeClr val="dk1"/>
                          </a:solidFill>
                          <a:effectLst/>
                          <a:latin typeface="+mn-lt"/>
                          <a:ea typeface="+mn-ea"/>
                          <a:cs typeface="+mn-cs"/>
                        </a:rPr>
                        <a:t>The princess’ father </a:t>
                      </a:r>
                      <a:r>
                        <a:rPr lang="en-GB" sz="1200" b="0" i="0" kern="1200" dirty="0">
                          <a:solidFill>
                            <a:schemeClr val="dk1"/>
                          </a:solidFill>
                          <a:effectLst/>
                          <a:latin typeface="+mn-lt"/>
                          <a:ea typeface="+mn-ea"/>
                          <a:cs typeface="+mn-cs"/>
                        </a:rPr>
                        <a:t>gives the hero his task and exposes the False Hero. Ginny’s father Arthur fulfils this role</a:t>
                      </a:r>
                    </a:p>
                  </a:txBody>
                  <a:tcPr>
                    <a:lnL w="12700" cap="flat" cmpd="sng" algn="ctr">
                      <a:solidFill>
                        <a:srgbClr val="9021FF"/>
                      </a:solidFill>
                      <a:prstDash val="solid"/>
                      <a:round/>
                      <a:headEnd type="none" w="med" len="med"/>
                      <a:tailEnd type="none" w="med" len="med"/>
                    </a:lnL>
                    <a:lnR w="12700" cap="flat" cmpd="sng" algn="ctr">
                      <a:solidFill>
                        <a:srgbClr val="9021FF"/>
                      </a:solidFill>
                      <a:prstDash val="solid"/>
                      <a:round/>
                      <a:headEnd type="none" w="med" len="med"/>
                      <a:tailEnd type="none" w="med" len="med"/>
                    </a:lnR>
                    <a:lnT w="12700" cap="flat" cmpd="sng" algn="ctr">
                      <a:solidFill>
                        <a:srgbClr val="9021FF"/>
                      </a:solidFill>
                      <a:prstDash val="solid"/>
                      <a:round/>
                      <a:headEnd type="none" w="med" len="med"/>
                      <a:tailEnd type="none" w="med" len="med"/>
                    </a:lnT>
                    <a:lnB w="12700" cap="flat" cmpd="sng" algn="ctr">
                      <a:solidFill>
                        <a:srgbClr val="9021FF"/>
                      </a:solidFill>
                      <a:prstDash val="solid"/>
                      <a:round/>
                      <a:headEnd type="none" w="med" len="med"/>
                      <a:tailEnd type="none" w="med" len="med"/>
                    </a:lnB>
                    <a:noFill/>
                  </a:tcPr>
                </a:tc>
                <a:extLst>
                  <a:ext uri="{0D108BD9-81ED-4DB2-BD59-A6C34878D82A}">
                    <a16:rowId xmlns:a16="http://schemas.microsoft.com/office/drawing/2014/main" val="76023284"/>
                  </a:ext>
                </a:extLst>
              </a:tr>
              <a:tr h="443355">
                <a:tc>
                  <a:txBody>
                    <a:bodyPr/>
                    <a:lstStyle/>
                    <a:p>
                      <a:r>
                        <a:rPr lang="en-GB" sz="1200" dirty="0"/>
                        <a:t>The False Hero</a:t>
                      </a:r>
                    </a:p>
                  </a:txBody>
                  <a:tcPr>
                    <a:lnL w="12700" cap="flat" cmpd="sng" algn="ctr">
                      <a:solidFill>
                        <a:srgbClr val="9021FF"/>
                      </a:solidFill>
                      <a:prstDash val="solid"/>
                      <a:round/>
                      <a:headEnd type="none" w="med" len="med"/>
                      <a:tailEnd type="none" w="med" len="med"/>
                    </a:lnL>
                    <a:lnR w="12700" cap="flat" cmpd="sng" algn="ctr">
                      <a:solidFill>
                        <a:srgbClr val="9021FF"/>
                      </a:solidFill>
                      <a:prstDash val="solid"/>
                      <a:round/>
                      <a:headEnd type="none" w="med" len="med"/>
                      <a:tailEnd type="none" w="med" len="med"/>
                    </a:lnR>
                    <a:lnT w="12700" cap="flat" cmpd="sng" algn="ctr">
                      <a:solidFill>
                        <a:srgbClr val="9021FF"/>
                      </a:solidFill>
                      <a:prstDash val="solid"/>
                      <a:round/>
                      <a:headEnd type="none" w="med" len="med"/>
                      <a:tailEnd type="none" w="med" len="med"/>
                    </a:lnT>
                    <a:lnB w="12700" cap="flat" cmpd="sng" algn="ctr">
                      <a:solidFill>
                        <a:srgbClr val="9021FF"/>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kern="1200" dirty="0">
                          <a:solidFill>
                            <a:schemeClr val="dk1"/>
                          </a:solidFill>
                          <a:effectLst/>
                          <a:latin typeface="+mn-lt"/>
                          <a:ea typeface="+mn-ea"/>
                          <a:cs typeface="+mn-cs"/>
                        </a:rPr>
                        <a:t>The false hero</a:t>
                      </a:r>
                      <a:r>
                        <a:rPr lang="en-GB" sz="1200" b="0" i="0" kern="1200" dirty="0">
                          <a:solidFill>
                            <a:schemeClr val="dk1"/>
                          </a:solidFill>
                          <a:effectLst/>
                          <a:latin typeface="+mn-lt"/>
                          <a:ea typeface="+mn-ea"/>
                          <a:cs typeface="+mn-cs"/>
                        </a:rPr>
                        <a:t> is jealous of the hero, plots against them and takes false credit for the hero’s achievements. Draco Malfoy is the False Hero in the Harry Potter stories</a:t>
                      </a:r>
                    </a:p>
                  </a:txBody>
                  <a:tcPr>
                    <a:lnL w="12700" cap="flat" cmpd="sng" algn="ctr">
                      <a:solidFill>
                        <a:srgbClr val="9021FF"/>
                      </a:solidFill>
                      <a:prstDash val="solid"/>
                      <a:round/>
                      <a:headEnd type="none" w="med" len="med"/>
                      <a:tailEnd type="none" w="med" len="med"/>
                    </a:lnL>
                    <a:lnR w="12700" cap="flat" cmpd="sng" algn="ctr">
                      <a:solidFill>
                        <a:srgbClr val="9021FF"/>
                      </a:solidFill>
                      <a:prstDash val="solid"/>
                      <a:round/>
                      <a:headEnd type="none" w="med" len="med"/>
                      <a:tailEnd type="none" w="med" len="med"/>
                    </a:lnR>
                    <a:lnT w="12700" cap="flat" cmpd="sng" algn="ctr">
                      <a:solidFill>
                        <a:srgbClr val="9021FF"/>
                      </a:solidFill>
                      <a:prstDash val="solid"/>
                      <a:round/>
                      <a:headEnd type="none" w="med" len="med"/>
                      <a:tailEnd type="none" w="med" len="med"/>
                    </a:lnT>
                    <a:lnB w="12700" cap="flat" cmpd="sng" algn="ctr">
                      <a:solidFill>
                        <a:srgbClr val="9021FF"/>
                      </a:solidFill>
                      <a:prstDash val="solid"/>
                      <a:round/>
                      <a:headEnd type="none" w="med" len="med"/>
                      <a:tailEnd type="none" w="med" len="med"/>
                    </a:lnB>
                    <a:noFill/>
                  </a:tcPr>
                </a:tc>
                <a:extLst>
                  <a:ext uri="{0D108BD9-81ED-4DB2-BD59-A6C34878D82A}">
                    <a16:rowId xmlns:a16="http://schemas.microsoft.com/office/drawing/2014/main" val="1921825066"/>
                  </a:ext>
                </a:extLst>
              </a:tr>
              <a:tr h="359610">
                <a:tc>
                  <a:txBody>
                    <a:bodyPr/>
                    <a:lstStyle/>
                    <a:p>
                      <a:r>
                        <a:rPr lang="en-GB" sz="1200" dirty="0"/>
                        <a:t>The Donor</a:t>
                      </a:r>
                    </a:p>
                  </a:txBody>
                  <a:tcPr>
                    <a:lnL w="12700" cap="flat" cmpd="sng" algn="ctr">
                      <a:solidFill>
                        <a:srgbClr val="9021FF"/>
                      </a:solidFill>
                      <a:prstDash val="solid"/>
                      <a:round/>
                      <a:headEnd type="none" w="med" len="med"/>
                      <a:tailEnd type="none" w="med" len="med"/>
                    </a:lnL>
                    <a:lnR w="12700" cap="flat" cmpd="sng" algn="ctr">
                      <a:solidFill>
                        <a:srgbClr val="9021FF"/>
                      </a:solidFill>
                      <a:prstDash val="solid"/>
                      <a:round/>
                      <a:headEnd type="none" w="med" len="med"/>
                      <a:tailEnd type="none" w="med" len="med"/>
                    </a:lnR>
                    <a:lnT w="12700" cap="flat" cmpd="sng" algn="ctr">
                      <a:solidFill>
                        <a:srgbClr val="9021FF"/>
                      </a:solidFill>
                      <a:prstDash val="solid"/>
                      <a:round/>
                      <a:headEnd type="none" w="med" len="med"/>
                      <a:tailEnd type="none" w="med" len="med"/>
                    </a:lnT>
                    <a:lnB w="12700" cap="flat" cmpd="sng" algn="ctr">
                      <a:solidFill>
                        <a:srgbClr val="9021FF"/>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kern="1200" dirty="0">
                          <a:solidFill>
                            <a:schemeClr val="dk1"/>
                          </a:solidFill>
                          <a:effectLst/>
                          <a:latin typeface="+mn-lt"/>
                          <a:ea typeface="+mn-ea"/>
                          <a:cs typeface="+mn-cs"/>
                        </a:rPr>
                        <a:t>The donor</a:t>
                      </a:r>
                      <a:r>
                        <a:rPr lang="en-GB" sz="1200" b="0" i="0" kern="1200" dirty="0">
                          <a:solidFill>
                            <a:schemeClr val="dk1"/>
                          </a:solidFill>
                          <a:effectLst/>
                          <a:latin typeface="+mn-lt"/>
                          <a:ea typeface="+mn-ea"/>
                          <a:cs typeface="+mn-cs"/>
                        </a:rPr>
                        <a:t> prepares the Hero for the challenges ahead. In the Harry Potter stories this role is fulfilled by Hagrid</a:t>
                      </a:r>
                    </a:p>
                  </a:txBody>
                  <a:tcPr>
                    <a:lnL w="12700" cap="flat" cmpd="sng" algn="ctr">
                      <a:solidFill>
                        <a:srgbClr val="9021FF"/>
                      </a:solidFill>
                      <a:prstDash val="solid"/>
                      <a:round/>
                      <a:headEnd type="none" w="med" len="med"/>
                      <a:tailEnd type="none" w="med" len="med"/>
                    </a:lnL>
                    <a:lnR w="12700" cap="flat" cmpd="sng" algn="ctr">
                      <a:solidFill>
                        <a:srgbClr val="9021FF"/>
                      </a:solidFill>
                      <a:prstDash val="solid"/>
                      <a:round/>
                      <a:headEnd type="none" w="med" len="med"/>
                      <a:tailEnd type="none" w="med" len="med"/>
                    </a:lnR>
                    <a:lnT w="12700" cap="flat" cmpd="sng" algn="ctr">
                      <a:solidFill>
                        <a:srgbClr val="9021FF"/>
                      </a:solidFill>
                      <a:prstDash val="solid"/>
                      <a:round/>
                      <a:headEnd type="none" w="med" len="med"/>
                      <a:tailEnd type="none" w="med" len="med"/>
                    </a:lnT>
                    <a:lnB w="12700" cap="flat" cmpd="sng" algn="ctr">
                      <a:solidFill>
                        <a:srgbClr val="9021FF"/>
                      </a:solidFill>
                      <a:prstDash val="solid"/>
                      <a:round/>
                      <a:headEnd type="none" w="med" len="med"/>
                      <a:tailEnd type="none" w="med" len="med"/>
                    </a:lnB>
                    <a:noFill/>
                  </a:tcPr>
                </a:tc>
                <a:extLst>
                  <a:ext uri="{0D108BD9-81ED-4DB2-BD59-A6C34878D82A}">
                    <a16:rowId xmlns:a16="http://schemas.microsoft.com/office/drawing/2014/main" val="3373268582"/>
                  </a:ext>
                </a:extLst>
              </a:tr>
            </a:tbl>
          </a:graphicData>
        </a:graphic>
      </p:graphicFrame>
    </p:spTree>
    <p:extLst>
      <p:ext uri="{BB962C8B-B14F-4D97-AF65-F5344CB8AC3E}">
        <p14:creationId xmlns:p14="http://schemas.microsoft.com/office/powerpoint/2010/main" val="17468164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96170A-AF83-4525-E784-EA994405FE60}"/>
              </a:ext>
            </a:extLst>
          </p:cNvPr>
          <p:cNvSpPr>
            <a:spLocks noGrp="1"/>
          </p:cNvSpPr>
          <p:nvPr>
            <p:ph type="title"/>
          </p:nvPr>
        </p:nvSpPr>
        <p:spPr/>
        <p:txBody>
          <a:bodyPr/>
          <a:lstStyle/>
          <a:p>
            <a:r>
              <a:rPr lang="en-GB" dirty="0"/>
              <a:t>Narrative Structures</a:t>
            </a:r>
          </a:p>
        </p:txBody>
      </p:sp>
      <p:graphicFrame>
        <p:nvGraphicFramePr>
          <p:cNvPr id="6" name="Content Placeholder 5">
            <a:extLst>
              <a:ext uri="{FF2B5EF4-FFF2-40B4-BE49-F238E27FC236}">
                <a16:creationId xmlns:a16="http://schemas.microsoft.com/office/drawing/2014/main" id="{1E7A22F0-B4E9-543C-BC09-B074B8C7C0F9}"/>
              </a:ext>
            </a:extLst>
          </p:cNvPr>
          <p:cNvGraphicFramePr>
            <a:graphicFrameLocks noGrp="1"/>
          </p:cNvGraphicFramePr>
          <p:nvPr>
            <p:ph idx="1"/>
            <p:extLst>
              <p:ext uri="{D42A27DB-BD31-4B8C-83A1-F6EECF244321}">
                <p14:modId xmlns:p14="http://schemas.microsoft.com/office/powerpoint/2010/main" val="1335705968"/>
              </p:ext>
            </p:extLst>
          </p:nvPr>
        </p:nvGraphicFramePr>
        <p:xfrm>
          <a:off x="115888" y="1006475"/>
          <a:ext cx="11953874" cy="4516120"/>
        </p:xfrm>
        <a:graphic>
          <a:graphicData uri="http://schemas.openxmlformats.org/drawingml/2006/table">
            <a:tbl>
              <a:tblPr firstRow="1" bandRow="1">
                <a:tableStyleId>{5C22544A-7EE6-4342-B048-85BDC9FD1C3A}</a:tableStyleId>
              </a:tblPr>
              <a:tblGrid>
                <a:gridCol w="2250794">
                  <a:extLst>
                    <a:ext uri="{9D8B030D-6E8A-4147-A177-3AD203B41FA5}">
                      <a16:colId xmlns:a16="http://schemas.microsoft.com/office/drawing/2014/main" val="811361839"/>
                    </a:ext>
                  </a:extLst>
                </a:gridCol>
                <a:gridCol w="9703080">
                  <a:extLst>
                    <a:ext uri="{9D8B030D-6E8A-4147-A177-3AD203B41FA5}">
                      <a16:colId xmlns:a16="http://schemas.microsoft.com/office/drawing/2014/main" val="1392425008"/>
                    </a:ext>
                  </a:extLst>
                </a:gridCol>
              </a:tblGrid>
              <a:tr h="370840">
                <a:tc>
                  <a:txBody>
                    <a:bodyPr/>
                    <a:lstStyle/>
                    <a:p>
                      <a:r>
                        <a:rPr lang="en-GB" sz="1200" dirty="0"/>
                        <a:t>Narrative Structures</a:t>
                      </a:r>
                    </a:p>
                  </a:txBody>
                  <a:tcPr>
                    <a:lnL w="12700" cap="flat" cmpd="sng" algn="ctr">
                      <a:solidFill>
                        <a:srgbClr val="9021FF"/>
                      </a:solidFill>
                      <a:prstDash val="solid"/>
                      <a:round/>
                      <a:headEnd type="none" w="med" len="med"/>
                      <a:tailEnd type="none" w="med" len="med"/>
                    </a:lnL>
                    <a:lnR w="12700" cap="flat" cmpd="sng" algn="ctr">
                      <a:solidFill>
                        <a:srgbClr val="9021FF"/>
                      </a:solidFill>
                      <a:prstDash val="solid"/>
                      <a:round/>
                      <a:headEnd type="none" w="med" len="med"/>
                      <a:tailEnd type="none" w="med" len="med"/>
                    </a:lnR>
                    <a:lnT w="12700" cap="flat" cmpd="sng" algn="ctr">
                      <a:solidFill>
                        <a:srgbClr val="9021FF"/>
                      </a:solidFill>
                      <a:prstDash val="solid"/>
                      <a:round/>
                      <a:headEnd type="none" w="med" len="med"/>
                      <a:tailEnd type="none" w="med" len="med"/>
                    </a:lnT>
                    <a:lnB w="12700" cap="flat" cmpd="sng" algn="ctr">
                      <a:solidFill>
                        <a:srgbClr val="9021FF"/>
                      </a:solidFill>
                      <a:prstDash val="solid"/>
                      <a:round/>
                      <a:headEnd type="none" w="med" len="med"/>
                      <a:tailEnd type="none" w="med" len="med"/>
                    </a:lnB>
                    <a:solidFill>
                      <a:srgbClr val="9021FF"/>
                    </a:solidFill>
                  </a:tcPr>
                </a:tc>
                <a:tc>
                  <a:txBody>
                    <a:bodyPr/>
                    <a:lstStyle/>
                    <a:p>
                      <a:r>
                        <a:rPr lang="en-GB" sz="1200" dirty="0"/>
                        <a:t>Definition</a:t>
                      </a:r>
                    </a:p>
                  </a:txBody>
                  <a:tcPr>
                    <a:lnL w="12700" cap="flat" cmpd="sng" algn="ctr">
                      <a:solidFill>
                        <a:srgbClr val="9021FF"/>
                      </a:solidFill>
                      <a:prstDash val="solid"/>
                      <a:round/>
                      <a:headEnd type="none" w="med" len="med"/>
                      <a:tailEnd type="none" w="med" len="med"/>
                    </a:lnL>
                    <a:lnR w="12700" cap="flat" cmpd="sng" algn="ctr">
                      <a:solidFill>
                        <a:srgbClr val="9021FF"/>
                      </a:solidFill>
                      <a:prstDash val="solid"/>
                      <a:round/>
                      <a:headEnd type="none" w="med" len="med"/>
                      <a:tailEnd type="none" w="med" len="med"/>
                    </a:lnR>
                    <a:lnT w="12700" cap="flat" cmpd="sng" algn="ctr">
                      <a:solidFill>
                        <a:srgbClr val="9021FF"/>
                      </a:solidFill>
                      <a:prstDash val="solid"/>
                      <a:round/>
                      <a:headEnd type="none" w="med" len="med"/>
                      <a:tailEnd type="none" w="med" len="med"/>
                    </a:lnT>
                    <a:lnB w="12700" cap="flat" cmpd="sng" algn="ctr">
                      <a:solidFill>
                        <a:srgbClr val="9021FF"/>
                      </a:solidFill>
                      <a:prstDash val="solid"/>
                      <a:round/>
                      <a:headEnd type="none" w="med" len="med"/>
                      <a:tailEnd type="none" w="med" len="med"/>
                    </a:lnB>
                    <a:solidFill>
                      <a:srgbClr val="9021FF"/>
                    </a:solidFill>
                  </a:tcPr>
                </a:tc>
                <a:extLst>
                  <a:ext uri="{0D108BD9-81ED-4DB2-BD59-A6C34878D82A}">
                    <a16:rowId xmlns:a16="http://schemas.microsoft.com/office/drawing/2014/main" val="1637451169"/>
                  </a:ext>
                </a:extLst>
              </a:tr>
              <a:tr h="370840">
                <a:tc>
                  <a:txBody>
                    <a:bodyPr/>
                    <a:lstStyle/>
                    <a:p>
                      <a:r>
                        <a:rPr lang="en-GB" sz="1200" b="1" dirty="0"/>
                        <a:t>Linear</a:t>
                      </a:r>
                    </a:p>
                  </a:txBody>
                  <a:tcPr>
                    <a:lnL w="12700" cap="flat" cmpd="sng" algn="ctr">
                      <a:solidFill>
                        <a:srgbClr val="9021FF"/>
                      </a:solidFill>
                      <a:prstDash val="solid"/>
                      <a:round/>
                      <a:headEnd type="none" w="med" len="med"/>
                      <a:tailEnd type="none" w="med" len="med"/>
                    </a:lnL>
                    <a:lnR w="12700" cap="flat" cmpd="sng" algn="ctr">
                      <a:solidFill>
                        <a:srgbClr val="9021FF"/>
                      </a:solidFill>
                      <a:prstDash val="solid"/>
                      <a:round/>
                      <a:headEnd type="none" w="med" len="med"/>
                      <a:tailEnd type="none" w="med" len="med"/>
                    </a:lnR>
                    <a:lnT w="12700" cap="flat" cmpd="sng" algn="ctr">
                      <a:solidFill>
                        <a:srgbClr val="9021FF"/>
                      </a:solidFill>
                      <a:prstDash val="solid"/>
                      <a:round/>
                      <a:headEnd type="none" w="med" len="med"/>
                      <a:tailEnd type="none" w="med" len="med"/>
                    </a:lnT>
                    <a:lnB w="12700" cap="flat" cmpd="sng" algn="ctr">
                      <a:solidFill>
                        <a:srgbClr val="9021FF"/>
                      </a:solidFill>
                      <a:prstDash val="solid"/>
                      <a:round/>
                      <a:headEnd type="none" w="med" len="med"/>
                      <a:tailEnd type="none" w="med" len="med"/>
                    </a:lnB>
                    <a:solidFill>
                      <a:schemeClr val="bg1"/>
                    </a:solidFill>
                  </a:tcPr>
                </a:tc>
                <a:tc>
                  <a:txBody>
                    <a:bodyPr/>
                    <a:lstStyle/>
                    <a:p>
                      <a:r>
                        <a:rPr lang="en-GB" sz="1200" dirty="0"/>
                        <a:t>The story follows a clear story in one straight line of time. </a:t>
                      </a:r>
                    </a:p>
                  </a:txBody>
                  <a:tcPr>
                    <a:lnL w="12700" cap="flat" cmpd="sng" algn="ctr">
                      <a:solidFill>
                        <a:srgbClr val="9021FF"/>
                      </a:solidFill>
                      <a:prstDash val="solid"/>
                      <a:round/>
                      <a:headEnd type="none" w="med" len="med"/>
                      <a:tailEnd type="none" w="med" len="med"/>
                    </a:lnL>
                    <a:lnR w="12700" cap="flat" cmpd="sng" algn="ctr">
                      <a:solidFill>
                        <a:srgbClr val="9021FF"/>
                      </a:solidFill>
                      <a:prstDash val="solid"/>
                      <a:round/>
                      <a:headEnd type="none" w="med" len="med"/>
                      <a:tailEnd type="none" w="med" len="med"/>
                    </a:lnR>
                    <a:lnT w="12700" cap="flat" cmpd="sng" algn="ctr">
                      <a:solidFill>
                        <a:srgbClr val="9021FF"/>
                      </a:solidFill>
                      <a:prstDash val="solid"/>
                      <a:round/>
                      <a:headEnd type="none" w="med" len="med"/>
                      <a:tailEnd type="none" w="med" len="med"/>
                    </a:lnT>
                    <a:lnB w="12700" cap="flat" cmpd="sng" algn="ctr">
                      <a:solidFill>
                        <a:srgbClr val="9021FF"/>
                      </a:solidFill>
                      <a:prstDash val="solid"/>
                      <a:round/>
                      <a:headEnd type="none" w="med" len="med"/>
                      <a:tailEnd type="none" w="med" len="med"/>
                    </a:lnB>
                    <a:solidFill>
                      <a:schemeClr val="bg1"/>
                    </a:solidFill>
                  </a:tcPr>
                </a:tc>
                <a:extLst>
                  <a:ext uri="{0D108BD9-81ED-4DB2-BD59-A6C34878D82A}">
                    <a16:rowId xmlns:a16="http://schemas.microsoft.com/office/drawing/2014/main" val="2774235304"/>
                  </a:ext>
                </a:extLst>
              </a:tr>
              <a:tr h="370840">
                <a:tc>
                  <a:txBody>
                    <a:bodyPr/>
                    <a:lstStyle/>
                    <a:p>
                      <a:r>
                        <a:rPr lang="en-GB" sz="1200" b="1" dirty="0"/>
                        <a:t>Non-linear</a:t>
                      </a:r>
                    </a:p>
                  </a:txBody>
                  <a:tcPr>
                    <a:lnL w="12700" cap="flat" cmpd="sng" algn="ctr">
                      <a:solidFill>
                        <a:srgbClr val="9021FF"/>
                      </a:solidFill>
                      <a:prstDash val="solid"/>
                      <a:round/>
                      <a:headEnd type="none" w="med" len="med"/>
                      <a:tailEnd type="none" w="med" len="med"/>
                    </a:lnL>
                    <a:lnR w="12700" cap="flat" cmpd="sng" algn="ctr">
                      <a:solidFill>
                        <a:srgbClr val="9021FF"/>
                      </a:solidFill>
                      <a:prstDash val="solid"/>
                      <a:round/>
                      <a:headEnd type="none" w="med" len="med"/>
                      <a:tailEnd type="none" w="med" len="med"/>
                    </a:lnR>
                    <a:lnT w="12700" cap="flat" cmpd="sng" algn="ctr">
                      <a:solidFill>
                        <a:srgbClr val="9021FF"/>
                      </a:solidFill>
                      <a:prstDash val="solid"/>
                      <a:round/>
                      <a:headEnd type="none" w="med" len="med"/>
                      <a:tailEnd type="none" w="med" len="med"/>
                    </a:lnT>
                    <a:lnB w="12700" cap="flat" cmpd="sng" algn="ctr">
                      <a:solidFill>
                        <a:srgbClr val="9021FF"/>
                      </a:solidFill>
                      <a:prstDash val="solid"/>
                      <a:round/>
                      <a:headEnd type="none" w="med" len="med"/>
                      <a:tailEnd type="none" w="med" len="med"/>
                    </a:lnB>
                    <a:solidFill>
                      <a:schemeClr val="bg1"/>
                    </a:solidFill>
                  </a:tcPr>
                </a:tc>
                <a:tc>
                  <a:txBody>
                    <a:bodyPr/>
                    <a:lstStyle/>
                    <a:p>
                      <a:r>
                        <a:rPr lang="en-GB" sz="1200" dirty="0"/>
                        <a:t>The story will jump around in time, often features flashforwards and flashbacks to help tell the story. </a:t>
                      </a:r>
                    </a:p>
                  </a:txBody>
                  <a:tcPr>
                    <a:lnL w="12700" cap="flat" cmpd="sng" algn="ctr">
                      <a:solidFill>
                        <a:srgbClr val="9021FF"/>
                      </a:solidFill>
                      <a:prstDash val="solid"/>
                      <a:round/>
                      <a:headEnd type="none" w="med" len="med"/>
                      <a:tailEnd type="none" w="med" len="med"/>
                    </a:lnL>
                    <a:lnR w="12700" cap="flat" cmpd="sng" algn="ctr">
                      <a:solidFill>
                        <a:srgbClr val="9021FF"/>
                      </a:solidFill>
                      <a:prstDash val="solid"/>
                      <a:round/>
                      <a:headEnd type="none" w="med" len="med"/>
                      <a:tailEnd type="none" w="med" len="med"/>
                    </a:lnR>
                    <a:lnT w="12700" cap="flat" cmpd="sng" algn="ctr">
                      <a:solidFill>
                        <a:srgbClr val="9021FF"/>
                      </a:solidFill>
                      <a:prstDash val="solid"/>
                      <a:round/>
                      <a:headEnd type="none" w="med" len="med"/>
                      <a:tailEnd type="none" w="med" len="med"/>
                    </a:lnT>
                    <a:lnB w="12700" cap="flat" cmpd="sng" algn="ctr">
                      <a:solidFill>
                        <a:srgbClr val="9021FF"/>
                      </a:solidFill>
                      <a:prstDash val="solid"/>
                      <a:round/>
                      <a:headEnd type="none" w="med" len="med"/>
                      <a:tailEnd type="none" w="med" len="med"/>
                    </a:lnB>
                    <a:solidFill>
                      <a:schemeClr val="bg1"/>
                    </a:solidFill>
                  </a:tcPr>
                </a:tc>
                <a:extLst>
                  <a:ext uri="{0D108BD9-81ED-4DB2-BD59-A6C34878D82A}">
                    <a16:rowId xmlns:a16="http://schemas.microsoft.com/office/drawing/2014/main" val="3134950889"/>
                  </a:ext>
                </a:extLst>
              </a:tr>
              <a:tr h="370840">
                <a:tc>
                  <a:txBody>
                    <a:bodyPr/>
                    <a:lstStyle/>
                    <a:p>
                      <a:r>
                        <a:rPr lang="en-GB" sz="1200" b="1" dirty="0"/>
                        <a:t>Open</a:t>
                      </a:r>
                    </a:p>
                  </a:txBody>
                  <a:tcPr>
                    <a:lnL w="12700" cap="flat" cmpd="sng" algn="ctr">
                      <a:solidFill>
                        <a:srgbClr val="9021FF"/>
                      </a:solidFill>
                      <a:prstDash val="solid"/>
                      <a:round/>
                      <a:headEnd type="none" w="med" len="med"/>
                      <a:tailEnd type="none" w="med" len="med"/>
                    </a:lnL>
                    <a:lnR w="12700" cap="flat" cmpd="sng" algn="ctr">
                      <a:solidFill>
                        <a:srgbClr val="9021FF"/>
                      </a:solidFill>
                      <a:prstDash val="solid"/>
                      <a:round/>
                      <a:headEnd type="none" w="med" len="med"/>
                      <a:tailEnd type="none" w="med" len="med"/>
                    </a:lnR>
                    <a:lnT w="12700" cap="flat" cmpd="sng" algn="ctr">
                      <a:solidFill>
                        <a:srgbClr val="9021FF"/>
                      </a:solidFill>
                      <a:prstDash val="solid"/>
                      <a:round/>
                      <a:headEnd type="none" w="med" len="med"/>
                      <a:tailEnd type="none" w="med" len="med"/>
                    </a:lnT>
                    <a:lnB w="12700" cap="flat" cmpd="sng" algn="ctr">
                      <a:solidFill>
                        <a:srgbClr val="9021FF"/>
                      </a:solidFill>
                      <a:prstDash val="solid"/>
                      <a:round/>
                      <a:headEnd type="none" w="med" len="med"/>
                      <a:tailEnd type="none" w="med" len="med"/>
                    </a:lnB>
                    <a:solidFill>
                      <a:schemeClr val="bg1"/>
                    </a:solidFill>
                  </a:tcPr>
                </a:tc>
                <a:tc>
                  <a:txBody>
                    <a:bodyPr/>
                    <a:lstStyle/>
                    <a:p>
                      <a:r>
                        <a:rPr lang="en-GB" sz="1200" dirty="0"/>
                        <a:t>The plot has been left on a cliffhanger, often happens in a series of films, or at the end of a TV episode to make the audience want to watch more. </a:t>
                      </a:r>
                    </a:p>
                  </a:txBody>
                  <a:tcPr>
                    <a:lnL w="12700" cap="flat" cmpd="sng" algn="ctr">
                      <a:solidFill>
                        <a:srgbClr val="9021FF"/>
                      </a:solidFill>
                      <a:prstDash val="solid"/>
                      <a:round/>
                      <a:headEnd type="none" w="med" len="med"/>
                      <a:tailEnd type="none" w="med" len="med"/>
                    </a:lnL>
                    <a:lnR w="12700" cap="flat" cmpd="sng" algn="ctr">
                      <a:solidFill>
                        <a:srgbClr val="9021FF"/>
                      </a:solidFill>
                      <a:prstDash val="solid"/>
                      <a:round/>
                      <a:headEnd type="none" w="med" len="med"/>
                      <a:tailEnd type="none" w="med" len="med"/>
                    </a:lnR>
                    <a:lnT w="12700" cap="flat" cmpd="sng" algn="ctr">
                      <a:solidFill>
                        <a:srgbClr val="9021FF"/>
                      </a:solidFill>
                      <a:prstDash val="solid"/>
                      <a:round/>
                      <a:headEnd type="none" w="med" len="med"/>
                      <a:tailEnd type="none" w="med" len="med"/>
                    </a:lnT>
                    <a:lnB w="12700" cap="flat" cmpd="sng" algn="ctr">
                      <a:solidFill>
                        <a:srgbClr val="9021FF"/>
                      </a:solidFill>
                      <a:prstDash val="solid"/>
                      <a:round/>
                      <a:headEnd type="none" w="med" len="med"/>
                      <a:tailEnd type="none" w="med" len="med"/>
                    </a:lnB>
                    <a:solidFill>
                      <a:schemeClr val="bg1"/>
                    </a:solidFill>
                  </a:tcPr>
                </a:tc>
                <a:extLst>
                  <a:ext uri="{0D108BD9-81ED-4DB2-BD59-A6C34878D82A}">
                    <a16:rowId xmlns:a16="http://schemas.microsoft.com/office/drawing/2014/main" val="2619768347"/>
                  </a:ext>
                </a:extLst>
              </a:tr>
              <a:tr h="370840">
                <a:tc>
                  <a:txBody>
                    <a:bodyPr/>
                    <a:lstStyle/>
                    <a:p>
                      <a:r>
                        <a:rPr lang="en-GB" sz="1200" b="1" dirty="0"/>
                        <a:t>Closed</a:t>
                      </a:r>
                    </a:p>
                  </a:txBody>
                  <a:tcPr>
                    <a:lnL w="12700" cap="flat" cmpd="sng" algn="ctr">
                      <a:solidFill>
                        <a:srgbClr val="9021FF"/>
                      </a:solidFill>
                      <a:prstDash val="solid"/>
                      <a:round/>
                      <a:headEnd type="none" w="med" len="med"/>
                      <a:tailEnd type="none" w="med" len="med"/>
                    </a:lnL>
                    <a:lnR w="12700" cap="flat" cmpd="sng" algn="ctr">
                      <a:solidFill>
                        <a:srgbClr val="9021FF"/>
                      </a:solidFill>
                      <a:prstDash val="solid"/>
                      <a:round/>
                      <a:headEnd type="none" w="med" len="med"/>
                      <a:tailEnd type="none" w="med" len="med"/>
                    </a:lnR>
                    <a:lnT w="12700" cap="flat" cmpd="sng" algn="ctr">
                      <a:solidFill>
                        <a:srgbClr val="9021FF"/>
                      </a:solidFill>
                      <a:prstDash val="solid"/>
                      <a:round/>
                      <a:headEnd type="none" w="med" len="med"/>
                      <a:tailEnd type="none" w="med" len="med"/>
                    </a:lnT>
                    <a:lnB w="12700" cap="flat" cmpd="sng" algn="ctr">
                      <a:solidFill>
                        <a:srgbClr val="9021FF"/>
                      </a:solidFill>
                      <a:prstDash val="solid"/>
                      <a:round/>
                      <a:headEnd type="none" w="med" len="med"/>
                      <a:tailEnd type="none" w="med" len="med"/>
                    </a:lnB>
                    <a:solidFill>
                      <a:schemeClr val="bg1"/>
                    </a:solidFill>
                  </a:tcPr>
                </a:tc>
                <a:tc>
                  <a:txBody>
                    <a:bodyPr/>
                    <a:lstStyle/>
                    <a:p>
                      <a:r>
                        <a:rPr lang="en-GB" sz="1200" dirty="0"/>
                        <a:t>There is a clear solution to the narrative. The story has ended, the characters have finished their quest, and the film has a clear ending. </a:t>
                      </a:r>
                    </a:p>
                  </a:txBody>
                  <a:tcPr>
                    <a:lnL w="12700" cap="flat" cmpd="sng" algn="ctr">
                      <a:solidFill>
                        <a:srgbClr val="9021FF"/>
                      </a:solidFill>
                      <a:prstDash val="solid"/>
                      <a:round/>
                      <a:headEnd type="none" w="med" len="med"/>
                      <a:tailEnd type="none" w="med" len="med"/>
                    </a:lnL>
                    <a:lnR w="12700" cap="flat" cmpd="sng" algn="ctr">
                      <a:solidFill>
                        <a:srgbClr val="9021FF"/>
                      </a:solidFill>
                      <a:prstDash val="solid"/>
                      <a:round/>
                      <a:headEnd type="none" w="med" len="med"/>
                      <a:tailEnd type="none" w="med" len="med"/>
                    </a:lnR>
                    <a:lnT w="12700" cap="flat" cmpd="sng" algn="ctr">
                      <a:solidFill>
                        <a:srgbClr val="9021FF"/>
                      </a:solidFill>
                      <a:prstDash val="solid"/>
                      <a:round/>
                      <a:headEnd type="none" w="med" len="med"/>
                      <a:tailEnd type="none" w="med" len="med"/>
                    </a:lnT>
                    <a:lnB w="12700" cap="flat" cmpd="sng" algn="ctr">
                      <a:solidFill>
                        <a:srgbClr val="9021FF"/>
                      </a:solidFill>
                      <a:prstDash val="solid"/>
                      <a:round/>
                      <a:headEnd type="none" w="med" len="med"/>
                      <a:tailEnd type="none" w="med" len="med"/>
                    </a:lnB>
                    <a:solidFill>
                      <a:schemeClr val="bg1"/>
                    </a:solidFill>
                  </a:tcPr>
                </a:tc>
                <a:extLst>
                  <a:ext uri="{0D108BD9-81ED-4DB2-BD59-A6C34878D82A}">
                    <a16:rowId xmlns:a16="http://schemas.microsoft.com/office/drawing/2014/main" val="1400570889"/>
                  </a:ext>
                </a:extLst>
              </a:tr>
              <a:tr h="370840">
                <a:tc>
                  <a:txBody>
                    <a:bodyPr/>
                    <a:lstStyle/>
                    <a:p>
                      <a:r>
                        <a:rPr lang="en-GB" sz="1200" b="1" dirty="0"/>
                        <a:t>Three-Act Structure</a:t>
                      </a:r>
                    </a:p>
                  </a:txBody>
                  <a:tcPr>
                    <a:lnL w="12700" cap="flat" cmpd="sng" algn="ctr">
                      <a:solidFill>
                        <a:srgbClr val="9021FF"/>
                      </a:solidFill>
                      <a:prstDash val="solid"/>
                      <a:round/>
                      <a:headEnd type="none" w="med" len="med"/>
                      <a:tailEnd type="none" w="med" len="med"/>
                    </a:lnL>
                    <a:lnR w="12700" cap="flat" cmpd="sng" algn="ctr">
                      <a:solidFill>
                        <a:srgbClr val="9021FF"/>
                      </a:solidFill>
                      <a:prstDash val="solid"/>
                      <a:round/>
                      <a:headEnd type="none" w="med" len="med"/>
                      <a:tailEnd type="none" w="med" len="med"/>
                    </a:lnR>
                    <a:lnT w="12700" cap="flat" cmpd="sng" algn="ctr">
                      <a:solidFill>
                        <a:srgbClr val="9021FF"/>
                      </a:solidFill>
                      <a:prstDash val="solid"/>
                      <a:round/>
                      <a:headEnd type="none" w="med" len="med"/>
                      <a:tailEnd type="none" w="med" len="med"/>
                    </a:lnT>
                    <a:lnB w="12700" cap="flat" cmpd="sng" algn="ctr">
                      <a:solidFill>
                        <a:srgbClr val="9021FF"/>
                      </a:solidFill>
                      <a:prstDash val="solid"/>
                      <a:round/>
                      <a:headEnd type="none" w="med" len="med"/>
                      <a:tailEnd type="none" w="med" len="med"/>
                    </a:lnB>
                    <a:solidFill>
                      <a:schemeClr val="bg1"/>
                    </a:solidFill>
                  </a:tcPr>
                </a:tc>
                <a:tc>
                  <a:txBody>
                    <a:bodyPr/>
                    <a:lstStyle/>
                    <a:p>
                      <a:r>
                        <a:rPr lang="en-GB" sz="1200" dirty="0"/>
                        <a:t>A form of Linear Narrative. The story has three acts. A beginning, middle and end. The beginning is used to set up the characters, the location, and their motives. The middle is where the main bulk of action happens with an exciting peak. The ending is then used to resolve the issues and show the audience the solution  to the narrative. </a:t>
                      </a:r>
                    </a:p>
                  </a:txBody>
                  <a:tcPr>
                    <a:lnL w="12700" cap="flat" cmpd="sng" algn="ctr">
                      <a:solidFill>
                        <a:srgbClr val="9021FF"/>
                      </a:solidFill>
                      <a:prstDash val="solid"/>
                      <a:round/>
                      <a:headEnd type="none" w="med" len="med"/>
                      <a:tailEnd type="none" w="med" len="med"/>
                    </a:lnL>
                    <a:lnR w="12700" cap="flat" cmpd="sng" algn="ctr">
                      <a:solidFill>
                        <a:srgbClr val="9021FF"/>
                      </a:solidFill>
                      <a:prstDash val="solid"/>
                      <a:round/>
                      <a:headEnd type="none" w="med" len="med"/>
                      <a:tailEnd type="none" w="med" len="med"/>
                    </a:lnR>
                    <a:lnT w="12700" cap="flat" cmpd="sng" algn="ctr">
                      <a:solidFill>
                        <a:srgbClr val="9021FF"/>
                      </a:solidFill>
                      <a:prstDash val="solid"/>
                      <a:round/>
                      <a:headEnd type="none" w="med" len="med"/>
                      <a:tailEnd type="none" w="med" len="med"/>
                    </a:lnT>
                    <a:lnB w="12700" cap="flat" cmpd="sng" algn="ctr">
                      <a:solidFill>
                        <a:srgbClr val="9021FF"/>
                      </a:solidFill>
                      <a:prstDash val="solid"/>
                      <a:round/>
                      <a:headEnd type="none" w="med" len="med"/>
                      <a:tailEnd type="none" w="med" len="med"/>
                    </a:lnB>
                    <a:solidFill>
                      <a:schemeClr val="bg1"/>
                    </a:solidFill>
                  </a:tcPr>
                </a:tc>
                <a:extLst>
                  <a:ext uri="{0D108BD9-81ED-4DB2-BD59-A6C34878D82A}">
                    <a16:rowId xmlns:a16="http://schemas.microsoft.com/office/drawing/2014/main" val="1426368603"/>
                  </a:ext>
                </a:extLst>
              </a:tr>
              <a:tr h="370840">
                <a:tc>
                  <a:txBody>
                    <a:bodyPr/>
                    <a:lstStyle/>
                    <a:p>
                      <a:r>
                        <a:rPr lang="en-GB" sz="1200" b="1" dirty="0"/>
                        <a:t>Cause and Effect</a:t>
                      </a:r>
                    </a:p>
                  </a:txBody>
                  <a:tcPr>
                    <a:lnL w="12700" cap="flat" cmpd="sng" algn="ctr">
                      <a:solidFill>
                        <a:srgbClr val="9021FF"/>
                      </a:solidFill>
                      <a:prstDash val="solid"/>
                      <a:round/>
                      <a:headEnd type="none" w="med" len="med"/>
                      <a:tailEnd type="none" w="med" len="med"/>
                    </a:lnL>
                    <a:lnR w="12700" cap="flat" cmpd="sng" algn="ctr">
                      <a:solidFill>
                        <a:srgbClr val="9021FF"/>
                      </a:solidFill>
                      <a:prstDash val="solid"/>
                      <a:round/>
                      <a:headEnd type="none" w="med" len="med"/>
                      <a:tailEnd type="none" w="med" len="med"/>
                    </a:lnR>
                    <a:lnT w="12700" cap="flat" cmpd="sng" algn="ctr">
                      <a:solidFill>
                        <a:srgbClr val="9021FF"/>
                      </a:solidFill>
                      <a:prstDash val="solid"/>
                      <a:round/>
                      <a:headEnd type="none" w="med" len="med"/>
                      <a:tailEnd type="none" w="med" len="med"/>
                    </a:lnT>
                    <a:lnB w="12700" cap="flat" cmpd="sng" algn="ctr">
                      <a:solidFill>
                        <a:srgbClr val="9021FF"/>
                      </a:solidFill>
                      <a:prstDash val="solid"/>
                      <a:round/>
                      <a:headEnd type="none" w="med" len="med"/>
                      <a:tailEnd type="none" w="med" len="med"/>
                    </a:lnB>
                    <a:solidFill>
                      <a:schemeClr val="bg1"/>
                    </a:solidFill>
                  </a:tcPr>
                </a:tc>
                <a:tc>
                  <a:txBody>
                    <a:bodyPr/>
                    <a:lstStyle/>
                    <a:p>
                      <a:r>
                        <a:rPr lang="en-GB" sz="1200" dirty="0"/>
                        <a:t>A linear structure that follows the line of time. One thing happens so that means something else will too. For example, in Harry Potter, Harry receives a letter telling him he needs to go to wizard school, he then goes with Hagrid to buy supplies for school where he finds out Voldemort is after him, therefore he then embarks on a quest to defeat him, etc. Harry is in the only spare cabin, and he then meets Ron and Hermoine who then become his friends. Everything happens for a reason meaning something else will in turn. </a:t>
                      </a:r>
                    </a:p>
                  </a:txBody>
                  <a:tcPr>
                    <a:lnL w="12700" cap="flat" cmpd="sng" algn="ctr">
                      <a:solidFill>
                        <a:srgbClr val="9021FF"/>
                      </a:solidFill>
                      <a:prstDash val="solid"/>
                      <a:round/>
                      <a:headEnd type="none" w="med" len="med"/>
                      <a:tailEnd type="none" w="med" len="med"/>
                    </a:lnL>
                    <a:lnR w="12700" cap="flat" cmpd="sng" algn="ctr">
                      <a:solidFill>
                        <a:srgbClr val="9021FF"/>
                      </a:solidFill>
                      <a:prstDash val="solid"/>
                      <a:round/>
                      <a:headEnd type="none" w="med" len="med"/>
                      <a:tailEnd type="none" w="med" len="med"/>
                    </a:lnR>
                    <a:lnT w="12700" cap="flat" cmpd="sng" algn="ctr">
                      <a:solidFill>
                        <a:srgbClr val="9021FF"/>
                      </a:solidFill>
                      <a:prstDash val="solid"/>
                      <a:round/>
                      <a:headEnd type="none" w="med" len="med"/>
                      <a:tailEnd type="none" w="med" len="med"/>
                    </a:lnT>
                    <a:lnB w="12700" cap="flat" cmpd="sng" algn="ctr">
                      <a:solidFill>
                        <a:srgbClr val="9021FF"/>
                      </a:solidFill>
                      <a:prstDash val="solid"/>
                      <a:round/>
                      <a:headEnd type="none" w="med" len="med"/>
                      <a:tailEnd type="none" w="med" len="med"/>
                    </a:lnB>
                    <a:solidFill>
                      <a:schemeClr val="bg1"/>
                    </a:solidFill>
                  </a:tcPr>
                </a:tc>
                <a:extLst>
                  <a:ext uri="{0D108BD9-81ED-4DB2-BD59-A6C34878D82A}">
                    <a16:rowId xmlns:a16="http://schemas.microsoft.com/office/drawing/2014/main" val="2833102778"/>
                  </a:ext>
                </a:extLst>
              </a:tr>
              <a:tr h="370840">
                <a:tc>
                  <a:txBody>
                    <a:bodyPr/>
                    <a:lstStyle/>
                    <a:p>
                      <a:r>
                        <a:rPr lang="en-GB" sz="1200" b="1" dirty="0"/>
                        <a:t>Circular Structure</a:t>
                      </a:r>
                    </a:p>
                  </a:txBody>
                  <a:tcPr>
                    <a:lnL w="12700" cap="flat" cmpd="sng" algn="ctr">
                      <a:solidFill>
                        <a:srgbClr val="9021FF"/>
                      </a:solidFill>
                      <a:prstDash val="solid"/>
                      <a:round/>
                      <a:headEnd type="none" w="med" len="med"/>
                      <a:tailEnd type="none" w="med" len="med"/>
                    </a:lnL>
                    <a:lnR w="12700" cap="flat" cmpd="sng" algn="ctr">
                      <a:solidFill>
                        <a:srgbClr val="9021FF"/>
                      </a:solidFill>
                      <a:prstDash val="solid"/>
                      <a:round/>
                      <a:headEnd type="none" w="med" len="med"/>
                      <a:tailEnd type="none" w="med" len="med"/>
                    </a:lnR>
                    <a:lnT w="12700" cap="flat" cmpd="sng" algn="ctr">
                      <a:solidFill>
                        <a:srgbClr val="9021FF"/>
                      </a:solidFill>
                      <a:prstDash val="solid"/>
                      <a:round/>
                      <a:headEnd type="none" w="med" len="med"/>
                      <a:tailEnd type="none" w="med" len="med"/>
                    </a:lnT>
                    <a:lnB w="12700" cap="flat" cmpd="sng" algn="ctr">
                      <a:solidFill>
                        <a:srgbClr val="9021FF"/>
                      </a:solidFill>
                      <a:prstDash val="solid"/>
                      <a:round/>
                      <a:headEnd type="none" w="med" len="med"/>
                      <a:tailEnd type="none" w="med" len="med"/>
                    </a:lnB>
                    <a:solidFill>
                      <a:schemeClr val="bg1"/>
                    </a:solidFill>
                  </a:tcPr>
                </a:tc>
                <a:tc>
                  <a:txBody>
                    <a:bodyPr/>
                    <a:lstStyle/>
                    <a:p>
                      <a:r>
                        <a:rPr lang="en-GB" sz="1200" dirty="0"/>
                        <a:t>This is a form on non-linear narrative. The film begins at the end and then explains how they got to the conclusion. Media products with a circular narrative often features a narrator and have a closed ending. </a:t>
                      </a:r>
                    </a:p>
                  </a:txBody>
                  <a:tcPr>
                    <a:lnL w="12700" cap="flat" cmpd="sng" algn="ctr">
                      <a:solidFill>
                        <a:srgbClr val="9021FF"/>
                      </a:solidFill>
                      <a:prstDash val="solid"/>
                      <a:round/>
                      <a:headEnd type="none" w="med" len="med"/>
                      <a:tailEnd type="none" w="med" len="med"/>
                    </a:lnL>
                    <a:lnR w="12700" cap="flat" cmpd="sng" algn="ctr">
                      <a:solidFill>
                        <a:srgbClr val="9021FF"/>
                      </a:solidFill>
                      <a:prstDash val="solid"/>
                      <a:round/>
                      <a:headEnd type="none" w="med" len="med"/>
                      <a:tailEnd type="none" w="med" len="med"/>
                    </a:lnR>
                    <a:lnT w="12700" cap="flat" cmpd="sng" algn="ctr">
                      <a:solidFill>
                        <a:srgbClr val="9021FF"/>
                      </a:solidFill>
                      <a:prstDash val="solid"/>
                      <a:round/>
                      <a:headEnd type="none" w="med" len="med"/>
                      <a:tailEnd type="none" w="med" len="med"/>
                    </a:lnT>
                    <a:lnB w="12700" cap="flat" cmpd="sng" algn="ctr">
                      <a:solidFill>
                        <a:srgbClr val="9021FF"/>
                      </a:solidFill>
                      <a:prstDash val="solid"/>
                      <a:round/>
                      <a:headEnd type="none" w="med" len="med"/>
                      <a:tailEnd type="none" w="med" len="med"/>
                    </a:lnB>
                    <a:solidFill>
                      <a:schemeClr val="bg1"/>
                    </a:solidFill>
                  </a:tcPr>
                </a:tc>
                <a:extLst>
                  <a:ext uri="{0D108BD9-81ED-4DB2-BD59-A6C34878D82A}">
                    <a16:rowId xmlns:a16="http://schemas.microsoft.com/office/drawing/2014/main" val="1879104967"/>
                  </a:ext>
                </a:extLst>
              </a:tr>
              <a:tr h="370840">
                <a:tc>
                  <a:txBody>
                    <a:bodyPr/>
                    <a:lstStyle/>
                    <a:p>
                      <a:r>
                        <a:rPr lang="en-GB" sz="1200" b="1" dirty="0"/>
                        <a:t>Single stranded</a:t>
                      </a:r>
                    </a:p>
                  </a:txBody>
                  <a:tcPr>
                    <a:lnL w="12700" cap="flat" cmpd="sng" algn="ctr">
                      <a:solidFill>
                        <a:srgbClr val="9021FF"/>
                      </a:solidFill>
                      <a:prstDash val="solid"/>
                      <a:round/>
                      <a:headEnd type="none" w="med" len="med"/>
                      <a:tailEnd type="none" w="med" len="med"/>
                    </a:lnL>
                    <a:lnR w="12700" cap="flat" cmpd="sng" algn="ctr">
                      <a:solidFill>
                        <a:srgbClr val="9021FF"/>
                      </a:solidFill>
                      <a:prstDash val="solid"/>
                      <a:round/>
                      <a:headEnd type="none" w="med" len="med"/>
                      <a:tailEnd type="none" w="med" len="med"/>
                    </a:lnR>
                    <a:lnT w="12700" cap="flat" cmpd="sng" algn="ctr">
                      <a:solidFill>
                        <a:srgbClr val="9021FF"/>
                      </a:solidFill>
                      <a:prstDash val="solid"/>
                      <a:round/>
                      <a:headEnd type="none" w="med" len="med"/>
                      <a:tailEnd type="none" w="med" len="med"/>
                    </a:lnT>
                    <a:lnB w="12700" cap="flat" cmpd="sng" algn="ctr">
                      <a:solidFill>
                        <a:srgbClr val="9021FF"/>
                      </a:solidFill>
                      <a:prstDash val="solid"/>
                      <a:round/>
                      <a:headEnd type="none" w="med" len="med"/>
                      <a:tailEnd type="none" w="med" len="med"/>
                    </a:lnB>
                    <a:solidFill>
                      <a:schemeClr val="bg1"/>
                    </a:solidFill>
                  </a:tcPr>
                </a:tc>
                <a:tc>
                  <a:txBody>
                    <a:bodyPr/>
                    <a:lstStyle/>
                    <a:p>
                      <a:r>
                        <a:rPr lang="en-GB" sz="1200" dirty="0"/>
                        <a:t>One storyline for the audience to follow throughout. </a:t>
                      </a:r>
                    </a:p>
                  </a:txBody>
                  <a:tcPr>
                    <a:lnL w="12700" cap="flat" cmpd="sng" algn="ctr">
                      <a:solidFill>
                        <a:srgbClr val="9021FF"/>
                      </a:solidFill>
                      <a:prstDash val="solid"/>
                      <a:round/>
                      <a:headEnd type="none" w="med" len="med"/>
                      <a:tailEnd type="none" w="med" len="med"/>
                    </a:lnL>
                    <a:lnR w="12700" cap="flat" cmpd="sng" algn="ctr">
                      <a:solidFill>
                        <a:srgbClr val="9021FF"/>
                      </a:solidFill>
                      <a:prstDash val="solid"/>
                      <a:round/>
                      <a:headEnd type="none" w="med" len="med"/>
                      <a:tailEnd type="none" w="med" len="med"/>
                    </a:lnR>
                    <a:lnT w="12700" cap="flat" cmpd="sng" algn="ctr">
                      <a:solidFill>
                        <a:srgbClr val="9021FF"/>
                      </a:solidFill>
                      <a:prstDash val="solid"/>
                      <a:round/>
                      <a:headEnd type="none" w="med" len="med"/>
                      <a:tailEnd type="none" w="med" len="med"/>
                    </a:lnT>
                    <a:lnB w="12700" cap="flat" cmpd="sng" algn="ctr">
                      <a:solidFill>
                        <a:srgbClr val="9021FF"/>
                      </a:solidFill>
                      <a:prstDash val="solid"/>
                      <a:round/>
                      <a:headEnd type="none" w="med" len="med"/>
                      <a:tailEnd type="none" w="med" len="med"/>
                    </a:lnB>
                    <a:solidFill>
                      <a:schemeClr val="bg1"/>
                    </a:solidFill>
                  </a:tcPr>
                </a:tc>
                <a:extLst>
                  <a:ext uri="{0D108BD9-81ED-4DB2-BD59-A6C34878D82A}">
                    <a16:rowId xmlns:a16="http://schemas.microsoft.com/office/drawing/2014/main" val="3988611568"/>
                  </a:ext>
                </a:extLst>
              </a:tr>
              <a:tr h="370840">
                <a:tc>
                  <a:txBody>
                    <a:bodyPr/>
                    <a:lstStyle/>
                    <a:p>
                      <a:r>
                        <a:rPr lang="en-GB" sz="1200" b="1" dirty="0"/>
                        <a:t>Multi-stranded</a:t>
                      </a:r>
                    </a:p>
                  </a:txBody>
                  <a:tcPr>
                    <a:lnL w="12700" cap="flat" cmpd="sng" algn="ctr">
                      <a:solidFill>
                        <a:srgbClr val="9021FF"/>
                      </a:solidFill>
                      <a:prstDash val="solid"/>
                      <a:round/>
                      <a:headEnd type="none" w="med" len="med"/>
                      <a:tailEnd type="none" w="med" len="med"/>
                    </a:lnL>
                    <a:lnR w="12700" cap="flat" cmpd="sng" algn="ctr">
                      <a:solidFill>
                        <a:srgbClr val="9021FF"/>
                      </a:solidFill>
                      <a:prstDash val="solid"/>
                      <a:round/>
                      <a:headEnd type="none" w="med" len="med"/>
                      <a:tailEnd type="none" w="med" len="med"/>
                    </a:lnR>
                    <a:lnT w="12700" cap="flat" cmpd="sng" algn="ctr">
                      <a:solidFill>
                        <a:srgbClr val="9021FF"/>
                      </a:solidFill>
                      <a:prstDash val="solid"/>
                      <a:round/>
                      <a:headEnd type="none" w="med" len="med"/>
                      <a:tailEnd type="none" w="med" len="med"/>
                    </a:lnT>
                    <a:lnB w="12700" cap="flat" cmpd="sng" algn="ctr">
                      <a:solidFill>
                        <a:srgbClr val="9021FF"/>
                      </a:solidFill>
                      <a:prstDash val="solid"/>
                      <a:round/>
                      <a:headEnd type="none" w="med" len="med"/>
                      <a:tailEnd type="none" w="med" len="med"/>
                    </a:lnB>
                    <a:solidFill>
                      <a:schemeClr val="bg1"/>
                    </a:solidFill>
                  </a:tcPr>
                </a:tc>
                <a:tc>
                  <a:txBody>
                    <a:bodyPr/>
                    <a:lstStyle/>
                    <a:p>
                      <a:r>
                        <a:rPr lang="en-GB" sz="1200" dirty="0"/>
                        <a:t>Multiple storylines for the audience to follow throughout. Often used in TV series, soap operas or film. </a:t>
                      </a:r>
                    </a:p>
                  </a:txBody>
                  <a:tcPr>
                    <a:lnL w="12700" cap="flat" cmpd="sng" algn="ctr">
                      <a:solidFill>
                        <a:srgbClr val="9021FF"/>
                      </a:solidFill>
                      <a:prstDash val="solid"/>
                      <a:round/>
                      <a:headEnd type="none" w="med" len="med"/>
                      <a:tailEnd type="none" w="med" len="med"/>
                    </a:lnL>
                    <a:lnR w="12700" cap="flat" cmpd="sng" algn="ctr">
                      <a:solidFill>
                        <a:srgbClr val="9021FF"/>
                      </a:solidFill>
                      <a:prstDash val="solid"/>
                      <a:round/>
                      <a:headEnd type="none" w="med" len="med"/>
                      <a:tailEnd type="none" w="med" len="med"/>
                    </a:lnR>
                    <a:lnT w="12700" cap="flat" cmpd="sng" algn="ctr">
                      <a:solidFill>
                        <a:srgbClr val="9021FF"/>
                      </a:solidFill>
                      <a:prstDash val="solid"/>
                      <a:round/>
                      <a:headEnd type="none" w="med" len="med"/>
                      <a:tailEnd type="none" w="med" len="med"/>
                    </a:lnT>
                    <a:lnB w="12700" cap="flat" cmpd="sng" algn="ctr">
                      <a:solidFill>
                        <a:srgbClr val="9021FF"/>
                      </a:solidFill>
                      <a:prstDash val="solid"/>
                      <a:round/>
                      <a:headEnd type="none" w="med" len="med"/>
                      <a:tailEnd type="none" w="med" len="med"/>
                    </a:lnB>
                    <a:solidFill>
                      <a:schemeClr val="bg1"/>
                    </a:solidFill>
                  </a:tcPr>
                </a:tc>
                <a:extLst>
                  <a:ext uri="{0D108BD9-81ED-4DB2-BD59-A6C34878D82A}">
                    <a16:rowId xmlns:a16="http://schemas.microsoft.com/office/drawing/2014/main" val="3789180598"/>
                  </a:ext>
                </a:extLst>
              </a:tr>
            </a:tbl>
          </a:graphicData>
        </a:graphic>
      </p:graphicFrame>
      <p:sp>
        <p:nvSpPr>
          <p:cNvPr id="4" name="Footer Placeholder 3">
            <a:extLst>
              <a:ext uri="{FF2B5EF4-FFF2-40B4-BE49-F238E27FC236}">
                <a16:creationId xmlns:a16="http://schemas.microsoft.com/office/drawing/2014/main" id="{AD36A904-3F7F-4050-8225-36CEE2FB5576}"/>
              </a:ext>
            </a:extLst>
          </p:cNvPr>
          <p:cNvSpPr>
            <a:spLocks noGrp="1"/>
          </p:cNvSpPr>
          <p:nvPr>
            <p:ph type="ftr" sz="quarter" idx="11"/>
          </p:nvPr>
        </p:nvSpPr>
        <p:spPr/>
        <p:txBody>
          <a:bodyPr/>
          <a:lstStyle/>
          <a:p>
            <a:r>
              <a:rPr lang="en-GB"/>
              <a:t>Component 1: Exploring Media Products</a:t>
            </a:r>
          </a:p>
        </p:txBody>
      </p:sp>
      <p:sp>
        <p:nvSpPr>
          <p:cNvPr id="5" name="Slide Number Placeholder 4">
            <a:extLst>
              <a:ext uri="{FF2B5EF4-FFF2-40B4-BE49-F238E27FC236}">
                <a16:creationId xmlns:a16="http://schemas.microsoft.com/office/drawing/2014/main" id="{09FBAF23-D07F-1531-552A-97A0FAB0BF9F}"/>
              </a:ext>
            </a:extLst>
          </p:cNvPr>
          <p:cNvSpPr>
            <a:spLocks noGrp="1"/>
          </p:cNvSpPr>
          <p:nvPr>
            <p:ph type="sldNum" sz="quarter" idx="12"/>
          </p:nvPr>
        </p:nvSpPr>
        <p:spPr/>
        <p:txBody>
          <a:bodyPr/>
          <a:lstStyle/>
          <a:p>
            <a:fld id="{9C8B04E8-02BC-41D7-8D33-AA2355D7C806}" type="slidenum">
              <a:rPr lang="en-GB" smtClean="0"/>
              <a:t>16</a:t>
            </a:fld>
            <a:endParaRPr lang="en-GB"/>
          </a:p>
        </p:txBody>
      </p:sp>
    </p:spTree>
    <p:extLst>
      <p:ext uri="{BB962C8B-B14F-4D97-AF65-F5344CB8AC3E}">
        <p14:creationId xmlns:p14="http://schemas.microsoft.com/office/powerpoint/2010/main" val="124977375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3" name="Object 22">
            <a:extLst>
              <a:ext uri="{FF2B5EF4-FFF2-40B4-BE49-F238E27FC236}">
                <a16:creationId xmlns:a16="http://schemas.microsoft.com/office/drawing/2014/main" id="{F4295072-C803-8E3F-37F8-35168A81EF37}"/>
              </a:ext>
            </a:extLst>
          </p:cNvPr>
          <p:cNvGraphicFramePr>
            <a:graphicFrameLocks noChangeAspect="1"/>
          </p:cNvGraphicFramePr>
          <p:nvPr>
            <p:extLst>
              <p:ext uri="{D42A27DB-BD31-4B8C-83A1-F6EECF244321}">
                <p14:modId xmlns:p14="http://schemas.microsoft.com/office/powerpoint/2010/main" val="3315225076"/>
              </p:ext>
            </p:extLst>
          </p:nvPr>
        </p:nvGraphicFramePr>
        <p:xfrm>
          <a:off x="8361960" y="989162"/>
          <a:ext cx="1535694" cy="1114347"/>
        </p:xfrm>
        <a:graphic>
          <a:graphicData uri="http://schemas.openxmlformats.org/presentationml/2006/ole">
            <mc:AlternateContent xmlns:mc="http://schemas.openxmlformats.org/markup-compatibility/2006">
              <mc:Choice xmlns:v="urn:schemas-microsoft-com:vml" Requires="v">
                <p:oleObj r:id="rId2" imgW="7296840" imgH="5294160" progId="">
                  <p:embed/>
                </p:oleObj>
              </mc:Choice>
              <mc:Fallback>
                <p:oleObj r:id="rId2" imgW="7296840" imgH="5294160" progId="">
                  <p:embed/>
                  <p:pic>
                    <p:nvPicPr>
                      <p:cNvPr id="23" name="Object 22">
                        <a:extLst>
                          <a:ext uri="{FF2B5EF4-FFF2-40B4-BE49-F238E27FC236}">
                            <a16:creationId xmlns:a16="http://schemas.microsoft.com/office/drawing/2014/main" id="{F4295072-C803-8E3F-37F8-35168A81EF37}"/>
                          </a:ext>
                        </a:extLst>
                      </p:cNvPr>
                      <p:cNvPicPr/>
                      <p:nvPr/>
                    </p:nvPicPr>
                    <p:blipFill>
                      <a:blip r:embed="rId3"/>
                      <a:stretch>
                        <a:fillRect/>
                      </a:stretch>
                    </p:blipFill>
                    <p:spPr>
                      <a:xfrm>
                        <a:off x="8361960" y="989162"/>
                        <a:ext cx="1535694" cy="1114347"/>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79A4C051-49D4-9F62-F05C-8EC4F8DFB48F}"/>
              </a:ext>
            </a:extLst>
          </p:cNvPr>
          <p:cNvSpPr>
            <a:spLocks noGrp="1"/>
          </p:cNvSpPr>
          <p:nvPr>
            <p:ph type="title"/>
          </p:nvPr>
        </p:nvSpPr>
        <p:spPr/>
        <p:txBody>
          <a:bodyPr/>
          <a:lstStyle/>
          <a:p>
            <a:r>
              <a:rPr lang="en-GB" dirty="0"/>
              <a:t>Todorov’s Narrative Theory</a:t>
            </a:r>
          </a:p>
        </p:txBody>
      </p:sp>
      <p:grpSp>
        <p:nvGrpSpPr>
          <p:cNvPr id="18" name="Group 17">
            <a:extLst>
              <a:ext uri="{FF2B5EF4-FFF2-40B4-BE49-F238E27FC236}">
                <a16:creationId xmlns:a16="http://schemas.microsoft.com/office/drawing/2014/main" id="{F9986203-F651-57FF-76DE-C9C43D1CE022}"/>
              </a:ext>
            </a:extLst>
          </p:cNvPr>
          <p:cNvGrpSpPr/>
          <p:nvPr/>
        </p:nvGrpSpPr>
        <p:grpSpPr>
          <a:xfrm>
            <a:off x="4029744" y="797767"/>
            <a:ext cx="6498167" cy="5427581"/>
            <a:chOff x="2803959" y="812386"/>
            <a:chExt cx="6498167" cy="5427581"/>
          </a:xfrm>
        </p:grpSpPr>
        <p:sp>
          <p:nvSpPr>
            <p:cNvPr id="8" name="Freeform 7">
              <a:extLst>
                <a:ext uri="{FF2B5EF4-FFF2-40B4-BE49-F238E27FC236}">
                  <a16:creationId xmlns:a16="http://schemas.microsoft.com/office/drawing/2014/main" id="{4FE2C847-90CF-2DE4-5BCA-808E23A482F0}"/>
                </a:ext>
              </a:extLst>
            </p:cNvPr>
            <p:cNvSpPr/>
            <p:nvPr/>
          </p:nvSpPr>
          <p:spPr>
            <a:xfrm>
              <a:off x="4901885" y="812386"/>
              <a:ext cx="2165951" cy="1407849"/>
            </a:xfrm>
            <a:custGeom>
              <a:avLst/>
              <a:gdLst>
                <a:gd name="connsiteX0" fmla="*/ 0 w 1698524"/>
                <a:gd name="connsiteY0" fmla="*/ 184010 h 1104040"/>
                <a:gd name="connsiteX1" fmla="*/ 184010 w 1698524"/>
                <a:gd name="connsiteY1" fmla="*/ 0 h 1104040"/>
                <a:gd name="connsiteX2" fmla="*/ 1514514 w 1698524"/>
                <a:gd name="connsiteY2" fmla="*/ 0 h 1104040"/>
                <a:gd name="connsiteX3" fmla="*/ 1698524 w 1698524"/>
                <a:gd name="connsiteY3" fmla="*/ 184010 h 1104040"/>
                <a:gd name="connsiteX4" fmla="*/ 1698524 w 1698524"/>
                <a:gd name="connsiteY4" fmla="*/ 920030 h 1104040"/>
                <a:gd name="connsiteX5" fmla="*/ 1514514 w 1698524"/>
                <a:gd name="connsiteY5" fmla="*/ 1104040 h 1104040"/>
                <a:gd name="connsiteX6" fmla="*/ 184010 w 1698524"/>
                <a:gd name="connsiteY6" fmla="*/ 1104040 h 1104040"/>
                <a:gd name="connsiteX7" fmla="*/ 0 w 1698524"/>
                <a:gd name="connsiteY7" fmla="*/ 920030 h 1104040"/>
                <a:gd name="connsiteX8" fmla="*/ 0 w 1698524"/>
                <a:gd name="connsiteY8" fmla="*/ 184010 h 1104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98524" h="1104040">
                  <a:moveTo>
                    <a:pt x="0" y="184010"/>
                  </a:moveTo>
                  <a:cubicBezTo>
                    <a:pt x="0" y="82384"/>
                    <a:pt x="82384" y="0"/>
                    <a:pt x="184010" y="0"/>
                  </a:cubicBezTo>
                  <a:lnTo>
                    <a:pt x="1514514" y="0"/>
                  </a:lnTo>
                  <a:cubicBezTo>
                    <a:pt x="1616140" y="0"/>
                    <a:pt x="1698524" y="82384"/>
                    <a:pt x="1698524" y="184010"/>
                  </a:cubicBezTo>
                  <a:lnTo>
                    <a:pt x="1698524" y="920030"/>
                  </a:lnTo>
                  <a:cubicBezTo>
                    <a:pt x="1698524" y="1021656"/>
                    <a:pt x="1616140" y="1104040"/>
                    <a:pt x="1514514" y="1104040"/>
                  </a:cubicBezTo>
                  <a:lnTo>
                    <a:pt x="184010" y="1104040"/>
                  </a:lnTo>
                  <a:cubicBezTo>
                    <a:pt x="82384" y="1104040"/>
                    <a:pt x="0" y="1021656"/>
                    <a:pt x="0" y="920030"/>
                  </a:cubicBezTo>
                  <a:lnTo>
                    <a:pt x="0" y="184010"/>
                  </a:lnTo>
                  <a:close/>
                </a:path>
              </a:pathLst>
            </a:custGeom>
            <a:solidFill>
              <a:srgbClr val="9021FF"/>
            </a:solidFill>
            <a:ln>
              <a:solidFill>
                <a:srgbClr val="9021FF"/>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5805" tIns="95805" rIns="95805" bIns="95805" numCol="1" spcCol="1270" anchor="ctr" anchorCtr="0">
              <a:noAutofit/>
            </a:bodyPr>
            <a:lstStyle/>
            <a:p>
              <a:pPr marL="0" lvl="0" indent="0" algn="ctr" defTabSz="488950">
                <a:lnSpc>
                  <a:spcPct val="90000"/>
                </a:lnSpc>
                <a:spcBef>
                  <a:spcPct val="0"/>
                </a:spcBef>
                <a:spcAft>
                  <a:spcPct val="35000"/>
                </a:spcAft>
                <a:buNone/>
              </a:pPr>
              <a:r>
                <a:rPr lang="en-GB" sz="1400" b="1" kern="1200" dirty="0"/>
                <a:t>Equilibrium</a:t>
              </a:r>
              <a:r>
                <a:rPr lang="en-GB" sz="1400" kern="1200" dirty="0"/>
                <a:t> - </a:t>
              </a:r>
              <a:r>
                <a:rPr lang="en-GB" sz="1400" b="0" i="0" u="none" kern="1200" dirty="0"/>
                <a:t>The balance of life is equal and even. </a:t>
              </a:r>
              <a:r>
                <a:rPr lang="en-US" sz="1400" b="0" i="0" kern="1200" dirty="0"/>
                <a:t>​</a:t>
              </a:r>
              <a:endParaRPr lang="en-GB" sz="1400" kern="1200" dirty="0"/>
            </a:p>
          </p:txBody>
        </p:sp>
        <p:sp>
          <p:nvSpPr>
            <p:cNvPr id="9" name="Freeform 8">
              <a:extLst>
                <a:ext uri="{FF2B5EF4-FFF2-40B4-BE49-F238E27FC236}">
                  <a16:creationId xmlns:a16="http://schemas.microsoft.com/office/drawing/2014/main" id="{A98D26D9-3B4F-E020-2D0D-D0E736A9AA9C}"/>
                </a:ext>
              </a:extLst>
            </p:cNvPr>
            <p:cNvSpPr/>
            <p:nvPr/>
          </p:nvSpPr>
          <p:spPr>
            <a:xfrm>
              <a:off x="3886935" y="1559927"/>
              <a:ext cx="4411780" cy="4411780"/>
            </a:xfrm>
            <a:custGeom>
              <a:avLst/>
              <a:gdLst/>
              <a:ahLst/>
              <a:cxnLst/>
              <a:rect l="0" t="0" r="0" b="0"/>
              <a:pathLst>
                <a:path>
                  <a:moveTo>
                    <a:pt x="3282730" y="280697"/>
                  </a:moveTo>
                  <a:arcTo wR="2205890" hR="2205890" stAng="17953206" swAng="1211904"/>
                </a:path>
              </a:pathLst>
            </a:custGeom>
            <a:noFill/>
            <a:ln>
              <a:solidFill>
                <a:srgbClr val="9021FF"/>
              </a:solidFill>
              <a:tailEnd type="arrow"/>
            </a:ln>
          </p:spPr>
          <p:style>
            <a:lnRef idx="1">
              <a:schemeClr val="accent1">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en-GB"/>
            </a:p>
          </p:txBody>
        </p:sp>
        <p:sp>
          <p:nvSpPr>
            <p:cNvPr id="10" name="Freeform 9">
              <a:extLst>
                <a:ext uri="{FF2B5EF4-FFF2-40B4-BE49-F238E27FC236}">
                  <a16:creationId xmlns:a16="http://schemas.microsoft.com/office/drawing/2014/main" id="{76DA2275-755D-5E83-86F9-FB3FBD56C0D4}"/>
                </a:ext>
              </a:extLst>
            </p:cNvPr>
            <p:cNvSpPr/>
            <p:nvPr/>
          </p:nvSpPr>
          <p:spPr>
            <a:xfrm>
              <a:off x="7136175" y="2357968"/>
              <a:ext cx="2165951" cy="1407849"/>
            </a:xfrm>
            <a:custGeom>
              <a:avLst/>
              <a:gdLst>
                <a:gd name="connsiteX0" fmla="*/ 0 w 1698524"/>
                <a:gd name="connsiteY0" fmla="*/ 184010 h 1104040"/>
                <a:gd name="connsiteX1" fmla="*/ 184010 w 1698524"/>
                <a:gd name="connsiteY1" fmla="*/ 0 h 1104040"/>
                <a:gd name="connsiteX2" fmla="*/ 1514514 w 1698524"/>
                <a:gd name="connsiteY2" fmla="*/ 0 h 1104040"/>
                <a:gd name="connsiteX3" fmla="*/ 1698524 w 1698524"/>
                <a:gd name="connsiteY3" fmla="*/ 184010 h 1104040"/>
                <a:gd name="connsiteX4" fmla="*/ 1698524 w 1698524"/>
                <a:gd name="connsiteY4" fmla="*/ 920030 h 1104040"/>
                <a:gd name="connsiteX5" fmla="*/ 1514514 w 1698524"/>
                <a:gd name="connsiteY5" fmla="*/ 1104040 h 1104040"/>
                <a:gd name="connsiteX6" fmla="*/ 184010 w 1698524"/>
                <a:gd name="connsiteY6" fmla="*/ 1104040 h 1104040"/>
                <a:gd name="connsiteX7" fmla="*/ 0 w 1698524"/>
                <a:gd name="connsiteY7" fmla="*/ 920030 h 1104040"/>
                <a:gd name="connsiteX8" fmla="*/ 0 w 1698524"/>
                <a:gd name="connsiteY8" fmla="*/ 184010 h 1104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98524" h="1104040">
                  <a:moveTo>
                    <a:pt x="0" y="184010"/>
                  </a:moveTo>
                  <a:cubicBezTo>
                    <a:pt x="0" y="82384"/>
                    <a:pt x="82384" y="0"/>
                    <a:pt x="184010" y="0"/>
                  </a:cubicBezTo>
                  <a:lnTo>
                    <a:pt x="1514514" y="0"/>
                  </a:lnTo>
                  <a:cubicBezTo>
                    <a:pt x="1616140" y="0"/>
                    <a:pt x="1698524" y="82384"/>
                    <a:pt x="1698524" y="184010"/>
                  </a:cubicBezTo>
                  <a:lnTo>
                    <a:pt x="1698524" y="920030"/>
                  </a:lnTo>
                  <a:cubicBezTo>
                    <a:pt x="1698524" y="1021656"/>
                    <a:pt x="1616140" y="1104040"/>
                    <a:pt x="1514514" y="1104040"/>
                  </a:cubicBezTo>
                  <a:lnTo>
                    <a:pt x="184010" y="1104040"/>
                  </a:lnTo>
                  <a:cubicBezTo>
                    <a:pt x="82384" y="1104040"/>
                    <a:pt x="0" y="1021656"/>
                    <a:pt x="0" y="920030"/>
                  </a:cubicBezTo>
                  <a:lnTo>
                    <a:pt x="0" y="184010"/>
                  </a:lnTo>
                  <a:close/>
                </a:path>
              </a:pathLst>
            </a:custGeom>
            <a:solidFill>
              <a:srgbClr val="9021FF"/>
            </a:solidFill>
            <a:ln>
              <a:solidFill>
                <a:srgbClr val="9021FF"/>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5805" tIns="95805" rIns="95805" bIns="95805" numCol="1" spcCol="1270" anchor="ctr" anchorCtr="0">
              <a:noAutofit/>
            </a:bodyPr>
            <a:lstStyle/>
            <a:p>
              <a:pPr marL="0" lvl="0" indent="0" algn="ctr" defTabSz="488950">
                <a:lnSpc>
                  <a:spcPct val="90000"/>
                </a:lnSpc>
                <a:spcBef>
                  <a:spcPct val="0"/>
                </a:spcBef>
                <a:spcAft>
                  <a:spcPct val="35000"/>
                </a:spcAft>
                <a:buNone/>
              </a:pPr>
              <a:r>
                <a:rPr lang="en-GB" sz="1400" b="1" kern="1200" dirty="0"/>
                <a:t>Disturbance </a:t>
              </a:r>
              <a:r>
                <a:rPr lang="en-GB" sz="1400" b="0" kern="1200" dirty="0"/>
                <a:t>- </a:t>
              </a:r>
              <a:r>
                <a:rPr lang="en-GB" sz="1400" b="0" i="0" u="none" kern="1200" dirty="0"/>
                <a:t>The balance is broken by an incident. </a:t>
              </a:r>
              <a:endParaRPr lang="en-GB" sz="1400" b="1" kern="1200" dirty="0"/>
            </a:p>
          </p:txBody>
        </p:sp>
        <p:sp>
          <p:nvSpPr>
            <p:cNvPr id="11" name="Freeform 10">
              <a:extLst>
                <a:ext uri="{FF2B5EF4-FFF2-40B4-BE49-F238E27FC236}">
                  <a16:creationId xmlns:a16="http://schemas.microsoft.com/office/drawing/2014/main" id="{E13F27E4-D1E1-B6D1-424E-D17472B4C75D}"/>
                </a:ext>
              </a:extLst>
            </p:cNvPr>
            <p:cNvSpPr/>
            <p:nvPr/>
          </p:nvSpPr>
          <p:spPr>
            <a:xfrm>
              <a:off x="3886935" y="1559927"/>
              <a:ext cx="4411780" cy="4411780"/>
            </a:xfrm>
            <a:custGeom>
              <a:avLst/>
              <a:gdLst/>
              <a:ahLst/>
              <a:cxnLst/>
              <a:rect l="0" t="0" r="0" b="0"/>
              <a:pathLst>
                <a:path>
                  <a:moveTo>
                    <a:pt x="4406494" y="2358512"/>
                  </a:moveTo>
                  <a:arcTo wR="2205890" hR="2205890" stAng="21838042" swAng="1360008"/>
                </a:path>
              </a:pathLst>
            </a:custGeom>
            <a:noFill/>
            <a:ln>
              <a:solidFill>
                <a:srgbClr val="9021FF"/>
              </a:solidFill>
              <a:tailEnd type="arrow"/>
            </a:ln>
          </p:spPr>
          <p:style>
            <a:lnRef idx="1">
              <a:schemeClr val="accent1">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en-GB"/>
            </a:p>
          </p:txBody>
        </p:sp>
        <p:sp>
          <p:nvSpPr>
            <p:cNvPr id="12" name="Freeform 11">
              <a:extLst>
                <a:ext uri="{FF2B5EF4-FFF2-40B4-BE49-F238E27FC236}">
                  <a16:creationId xmlns:a16="http://schemas.microsoft.com/office/drawing/2014/main" id="{B5F891EF-9DDA-9300-2FD0-68F18678E6D3}"/>
                </a:ext>
              </a:extLst>
            </p:cNvPr>
            <p:cNvSpPr/>
            <p:nvPr/>
          </p:nvSpPr>
          <p:spPr>
            <a:xfrm>
              <a:off x="6566287" y="4832118"/>
              <a:ext cx="2165951" cy="1407849"/>
            </a:xfrm>
            <a:custGeom>
              <a:avLst/>
              <a:gdLst>
                <a:gd name="connsiteX0" fmla="*/ 0 w 1698524"/>
                <a:gd name="connsiteY0" fmla="*/ 184010 h 1104040"/>
                <a:gd name="connsiteX1" fmla="*/ 184010 w 1698524"/>
                <a:gd name="connsiteY1" fmla="*/ 0 h 1104040"/>
                <a:gd name="connsiteX2" fmla="*/ 1514514 w 1698524"/>
                <a:gd name="connsiteY2" fmla="*/ 0 h 1104040"/>
                <a:gd name="connsiteX3" fmla="*/ 1698524 w 1698524"/>
                <a:gd name="connsiteY3" fmla="*/ 184010 h 1104040"/>
                <a:gd name="connsiteX4" fmla="*/ 1698524 w 1698524"/>
                <a:gd name="connsiteY4" fmla="*/ 920030 h 1104040"/>
                <a:gd name="connsiteX5" fmla="*/ 1514514 w 1698524"/>
                <a:gd name="connsiteY5" fmla="*/ 1104040 h 1104040"/>
                <a:gd name="connsiteX6" fmla="*/ 184010 w 1698524"/>
                <a:gd name="connsiteY6" fmla="*/ 1104040 h 1104040"/>
                <a:gd name="connsiteX7" fmla="*/ 0 w 1698524"/>
                <a:gd name="connsiteY7" fmla="*/ 920030 h 1104040"/>
                <a:gd name="connsiteX8" fmla="*/ 0 w 1698524"/>
                <a:gd name="connsiteY8" fmla="*/ 184010 h 1104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98524" h="1104040">
                  <a:moveTo>
                    <a:pt x="0" y="184010"/>
                  </a:moveTo>
                  <a:cubicBezTo>
                    <a:pt x="0" y="82384"/>
                    <a:pt x="82384" y="0"/>
                    <a:pt x="184010" y="0"/>
                  </a:cubicBezTo>
                  <a:lnTo>
                    <a:pt x="1514514" y="0"/>
                  </a:lnTo>
                  <a:cubicBezTo>
                    <a:pt x="1616140" y="0"/>
                    <a:pt x="1698524" y="82384"/>
                    <a:pt x="1698524" y="184010"/>
                  </a:cubicBezTo>
                  <a:lnTo>
                    <a:pt x="1698524" y="920030"/>
                  </a:lnTo>
                  <a:cubicBezTo>
                    <a:pt x="1698524" y="1021656"/>
                    <a:pt x="1616140" y="1104040"/>
                    <a:pt x="1514514" y="1104040"/>
                  </a:cubicBezTo>
                  <a:lnTo>
                    <a:pt x="184010" y="1104040"/>
                  </a:lnTo>
                  <a:cubicBezTo>
                    <a:pt x="82384" y="1104040"/>
                    <a:pt x="0" y="1021656"/>
                    <a:pt x="0" y="920030"/>
                  </a:cubicBezTo>
                  <a:lnTo>
                    <a:pt x="0" y="184010"/>
                  </a:lnTo>
                  <a:close/>
                </a:path>
              </a:pathLst>
            </a:custGeom>
            <a:solidFill>
              <a:srgbClr val="9021FF"/>
            </a:solidFill>
            <a:ln>
              <a:solidFill>
                <a:srgbClr val="9021FF"/>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5805" tIns="95805" rIns="95805" bIns="95805" numCol="1" spcCol="1270" anchor="ctr" anchorCtr="0">
              <a:noAutofit/>
            </a:bodyPr>
            <a:lstStyle/>
            <a:p>
              <a:pPr marL="0" lvl="0" indent="0" algn="ctr" defTabSz="488950">
                <a:lnSpc>
                  <a:spcPct val="90000"/>
                </a:lnSpc>
                <a:spcBef>
                  <a:spcPct val="0"/>
                </a:spcBef>
                <a:spcAft>
                  <a:spcPct val="35000"/>
                </a:spcAft>
                <a:buNone/>
              </a:pPr>
              <a:r>
                <a:rPr lang="en-GB" sz="1400" b="1" kern="1200" dirty="0"/>
                <a:t>Recognition</a:t>
              </a:r>
              <a:r>
                <a:rPr lang="en-GB" sz="1400" b="0" kern="1200" dirty="0"/>
                <a:t> - </a:t>
              </a:r>
              <a:r>
                <a:rPr lang="en-GB" sz="1400" b="0" i="0" u="none" kern="1200" dirty="0"/>
                <a:t>One of the characters will recognise that a disruption has happened.</a:t>
              </a:r>
              <a:endParaRPr lang="en-GB" sz="1400" b="1" kern="1200" dirty="0"/>
            </a:p>
          </p:txBody>
        </p:sp>
        <p:sp>
          <p:nvSpPr>
            <p:cNvPr id="13" name="Freeform 12">
              <a:extLst>
                <a:ext uri="{FF2B5EF4-FFF2-40B4-BE49-F238E27FC236}">
                  <a16:creationId xmlns:a16="http://schemas.microsoft.com/office/drawing/2014/main" id="{78CBD9C3-B1CE-C89F-C6A3-174646175C22}"/>
                </a:ext>
              </a:extLst>
            </p:cNvPr>
            <p:cNvSpPr/>
            <p:nvPr/>
          </p:nvSpPr>
          <p:spPr>
            <a:xfrm>
              <a:off x="3886935" y="1559927"/>
              <a:ext cx="4411780" cy="4411780"/>
            </a:xfrm>
            <a:custGeom>
              <a:avLst/>
              <a:gdLst/>
              <a:ahLst/>
              <a:cxnLst/>
              <a:rect l="0" t="0" r="0" b="0"/>
              <a:pathLst>
                <a:path>
                  <a:moveTo>
                    <a:pt x="2476725" y="4395090"/>
                  </a:moveTo>
                  <a:arcTo wR="2205890" hR="2205890" stAng="4976851" swAng="846297"/>
                </a:path>
              </a:pathLst>
            </a:custGeom>
            <a:noFill/>
            <a:ln>
              <a:solidFill>
                <a:srgbClr val="9021FF"/>
              </a:solidFill>
              <a:tailEnd type="arrow"/>
            </a:ln>
          </p:spPr>
          <p:style>
            <a:lnRef idx="1">
              <a:schemeClr val="accent1">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en-GB"/>
            </a:p>
          </p:txBody>
        </p:sp>
        <p:sp>
          <p:nvSpPr>
            <p:cNvPr id="14" name="Freeform 13">
              <a:extLst>
                <a:ext uri="{FF2B5EF4-FFF2-40B4-BE49-F238E27FC236}">
                  <a16:creationId xmlns:a16="http://schemas.microsoft.com/office/drawing/2014/main" id="{EBBCF752-A5F3-C175-498E-FBEB29D6AE89}"/>
                </a:ext>
              </a:extLst>
            </p:cNvPr>
            <p:cNvSpPr/>
            <p:nvPr/>
          </p:nvSpPr>
          <p:spPr>
            <a:xfrm>
              <a:off x="3453412" y="4832117"/>
              <a:ext cx="2165951" cy="1407849"/>
            </a:xfrm>
            <a:custGeom>
              <a:avLst/>
              <a:gdLst>
                <a:gd name="connsiteX0" fmla="*/ 0 w 1698524"/>
                <a:gd name="connsiteY0" fmla="*/ 184010 h 1104040"/>
                <a:gd name="connsiteX1" fmla="*/ 184010 w 1698524"/>
                <a:gd name="connsiteY1" fmla="*/ 0 h 1104040"/>
                <a:gd name="connsiteX2" fmla="*/ 1514514 w 1698524"/>
                <a:gd name="connsiteY2" fmla="*/ 0 h 1104040"/>
                <a:gd name="connsiteX3" fmla="*/ 1698524 w 1698524"/>
                <a:gd name="connsiteY3" fmla="*/ 184010 h 1104040"/>
                <a:gd name="connsiteX4" fmla="*/ 1698524 w 1698524"/>
                <a:gd name="connsiteY4" fmla="*/ 920030 h 1104040"/>
                <a:gd name="connsiteX5" fmla="*/ 1514514 w 1698524"/>
                <a:gd name="connsiteY5" fmla="*/ 1104040 h 1104040"/>
                <a:gd name="connsiteX6" fmla="*/ 184010 w 1698524"/>
                <a:gd name="connsiteY6" fmla="*/ 1104040 h 1104040"/>
                <a:gd name="connsiteX7" fmla="*/ 0 w 1698524"/>
                <a:gd name="connsiteY7" fmla="*/ 920030 h 1104040"/>
                <a:gd name="connsiteX8" fmla="*/ 0 w 1698524"/>
                <a:gd name="connsiteY8" fmla="*/ 184010 h 1104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98524" h="1104040">
                  <a:moveTo>
                    <a:pt x="0" y="184010"/>
                  </a:moveTo>
                  <a:cubicBezTo>
                    <a:pt x="0" y="82384"/>
                    <a:pt x="82384" y="0"/>
                    <a:pt x="184010" y="0"/>
                  </a:cubicBezTo>
                  <a:lnTo>
                    <a:pt x="1514514" y="0"/>
                  </a:lnTo>
                  <a:cubicBezTo>
                    <a:pt x="1616140" y="0"/>
                    <a:pt x="1698524" y="82384"/>
                    <a:pt x="1698524" y="184010"/>
                  </a:cubicBezTo>
                  <a:lnTo>
                    <a:pt x="1698524" y="920030"/>
                  </a:lnTo>
                  <a:cubicBezTo>
                    <a:pt x="1698524" y="1021656"/>
                    <a:pt x="1616140" y="1104040"/>
                    <a:pt x="1514514" y="1104040"/>
                  </a:cubicBezTo>
                  <a:lnTo>
                    <a:pt x="184010" y="1104040"/>
                  </a:lnTo>
                  <a:cubicBezTo>
                    <a:pt x="82384" y="1104040"/>
                    <a:pt x="0" y="1021656"/>
                    <a:pt x="0" y="920030"/>
                  </a:cubicBezTo>
                  <a:lnTo>
                    <a:pt x="0" y="184010"/>
                  </a:lnTo>
                  <a:close/>
                </a:path>
              </a:pathLst>
            </a:custGeom>
            <a:solidFill>
              <a:srgbClr val="9021FF"/>
            </a:solidFill>
            <a:ln>
              <a:solidFill>
                <a:srgbClr val="9021FF"/>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5805" tIns="95805" rIns="95805" bIns="95805" numCol="1" spcCol="1270" anchor="ctr" anchorCtr="0">
              <a:noAutofit/>
            </a:bodyPr>
            <a:lstStyle/>
            <a:p>
              <a:pPr marL="0" lvl="0" indent="0" algn="ctr" defTabSz="488950">
                <a:lnSpc>
                  <a:spcPct val="90000"/>
                </a:lnSpc>
                <a:spcBef>
                  <a:spcPct val="0"/>
                </a:spcBef>
                <a:spcAft>
                  <a:spcPct val="35000"/>
                </a:spcAft>
                <a:buNone/>
              </a:pPr>
              <a:r>
                <a:rPr lang="en-GB" sz="1400" b="1" kern="1200" dirty="0"/>
                <a:t>Repair - </a:t>
              </a:r>
              <a:r>
                <a:rPr lang="en-GB" sz="1400" b="0" i="0" u="none" kern="1200" dirty="0"/>
                <a:t>Characters of the story will begin to try and repair the situation.</a:t>
              </a:r>
              <a:endParaRPr lang="en-GB" sz="1400" b="1" kern="1200" dirty="0"/>
            </a:p>
          </p:txBody>
        </p:sp>
        <p:sp>
          <p:nvSpPr>
            <p:cNvPr id="15" name="Freeform 14">
              <a:extLst>
                <a:ext uri="{FF2B5EF4-FFF2-40B4-BE49-F238E27FC236}">
                  <a16:creationId xmlns:a16="http://schemas.microsoft.com/office/drawing/2014/main" id="{C50E8A6B-A5A3-758E-F6F5-3949E9153E7E}"/>
                </a:ext>
              </a:extLst>
            </p:cNvPr>
            <p:cNvSpPr/>
            <p:nvPr/>
          </p:nvSpPr>
          <p:spPr>
            <a:xfrm>
              <a:off x="3886935" y="1559927"/>
              <a:ext cx="4411780" cy="4411780"/>
            </a:xfrm>
            <a:custGeom>
              <a:avLst/>
              <a:gdLst/>
              <a:ahLst/>
              <a:cxnLst/>
              <a:rect l="0" t="0" r="0" b="0"/>
              <a:pathLst>
                <a:path>
                  <a:moveTo>
                    <a:pt x="234073" y="3194773"/>
                  </a:moveTo>
                  <a:arcTo wR="2205890" hR="2205890" stAng="9201949" swAng="1360008"/>
                </a:path>
              </a:pathLst>
            </a:custGeom>
            <a:noFill/>
            <a:ln>
              <a:solidFill>
                <a:srgbClr val="9021FF"/>
              </a:solidFill>
              <a:tailEnd type="arrow"/>
            </a:ln>
          </p:spPr>
          <p:style>
            <a:lnRef idx="1">
              <a:schemeClr val="accent1">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en-GB"/>
            </a:p>
          </p:txBody>
        </p:sp>
        <p:sp>
          <p:nvSpPr>
            <p:cNvPr id="16" name="Freeform 15">
              <a:extLst>
                <a:ext uri="{FF2B5EF4-FFF2-40B4-BE49-F238E27FC236}">
                  <a16:creationId xmlns:a16="http://schemas.microsoft.com/office/drawing/2014/main" id="{7A460A42-7464-C99C-F35A-E16B32BB3EC1}"/>
                </a:ext>
              </a:extLst>
            </p:cNvPr>
            <p:cNvSpPr/>
            <p:nvPr/>
          </p:nvSpPr>
          <p:spPr>
            <a:xfrm>
              <a:off x="2803959" y="2336618"/>
              <a:ext cx="2165951" cy="1407849"/>
            </a:xfrm>
            <a:custGeom>
              <a:avLst/>
              <a:gdLst>
                <a:gd name="connsiteX0" fmla="*/ 0 w 1698524"/>
                <a:gd name="connsiteY0" fmla="*/ 184010 h 1104040"/>
                <a:gd name="connsiteX1" fmla="*/ 184010 w 1698524"/>
                <a:gd name="connsiteY1" fmla="*/ 0 h 1104040"/>
                <a:gd name="connsiteX2" fmla="*/ 1514514 w 1698524"/>
                <a:gd name="connsiteY2" fmla="*/ 0 h 1104040"/>
                <a:gd name="connsiteX3" fmla="*/ 1698524 w 1698524"/>
                <a:gd name="connsiteY3" fmla="*/ 184010 h 1104040"/>
                <a:gd name="connsiteX4" fmla="*/ 1698524 w 1698524"/>
                <a:gd name="connsiteY4" fmla="*/ 920030 h 1104040"/>
                <a:gd name="connsiteX5" fmla="*/ 1514514 w 1698524"/>
                <a:gd name="connsiteY5" fmla="*/ 1104040 h 1104040"/>
                <a:gd name="connsiteX6" fmla="*/ 184010 w 1698524"/>
                <a:gd name="connsiteY6" fmla="*/ 1104040 h 1104040"/>
                <a:gd name="connsiteX7" fmla="*/ 0 w 1698524"/>
                <a:gd name="connsiteY7" fmla="*/ 920030 h 1104040"/>
                <a:gd name="connsiteX8" fmla="*/ 0 w 1698524"/>
                <a:gd name="connsiteY8" fmla="*/ 184010 h 1104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98524" h="1104040">
                  <a:moveTo>
                    <a:pt x="0" y="184010"/>
                  </a:moveTo>
                  <a:cubicBezTo>
                    <a:pt x="0" y="82384"/>
                    <a:pt x="82384" y="0"/>
                    <a:pt x="184010" y="0"/>
                  </a:cubicBezTo>
                  <a:lnTo>
                    <a:pt x="1514514" y="0"/>
                  </a:lnTo>
                  <a:cubicBezTo>
                    <a:pt x="1616140" y="0"/>
                    <a:pt x="1698524" y="82384"/>
                    <a:pt x="1698524" y="184010"/>
                  </a:cubicBezTo>
                  <a:lnTo>
                    <a:pt x="1698524" y="920030"/>
                  </a:lnTo>
                  <a:cubicBezTo>
                    <a:pt x="1698524" y="1021656"/>
                    <a:pt x="1616140" y="1104040"/>
                    <a:pt x="1514514" y="1104040"/>
                  </a:cubicBezTo>
                  <a:lnTo>
                    <a:pt x="184010" y="1104040"/>
                  </a:lnTo>
                  <a:cubicBezTo>
                    <a:pt x="82384" y="1104040"/>
                    <a:pt x="0" y="1021656"/>
                    <a:pt x="0" y="920030"/>
                  </a:cubicBezTo>
                  <a:lnTo>
                    <a:pt x="0" y="184010"/>
                  </a:lnTo>
                  <a:close/>
                </a:path>
              </a:pathLst>
            </a:custGeom>
            <a:solidFill>
              <a:srgbClr val="9021FF"/>
            </a:solidFill>
            <a:ln>
              <a:solidFill>
                <a:srgbClr val="9021FF"/>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5805" tIns="95805" rIns="95805" bIns="95805" numCol="1" spcCol="1270" anchor="ctr" anchorCtr="0">
              <a:noAutofit/>
            </a:bodyPr>
            <a:lstStyle/>
            <a:p>
              <a:pPr marL="0" lvl="0" indent="0" algn="ctr" defTabSz="488950">
                <a:lnSpc>
                  <a:spcPct val="90000"/>
                </a:lnSpc>
                <a:spcBef>
                  <a:spcPct val="0"/>
                </a:spcBef>
                <a:spcAft>
                  <a:spcPct val="35000"/>
                </a:spcAft>
                <a:buNone/>
              </a:pPr>
              <a:r>
                <a:rPr lang="en-GB" sz="1400" b="1" kern="1200" dirty="0"/>
                <a:t>New Equilibrium</a:t>
              </a:r>
              <a:r>
                <a:rPr lang="en-GB" sz="1400" b="0" kern="1200" dirty="0"/>
                <a:t> – The balance is restored but something has changed, could be a character’s morals or a situation. </a:t>
              </a:r>
              <a:endParaRPr lang="en-GB" sz="1400" b="1" kern="1200" dirty="0"/>
            </a:p>
          </p:txBody>
        </p:sp>
      </p:grpSp>
      <p:sp>
        <p:nvSpPr>
          <p:cNvPr id="4" name="Footer Placeholder 3">
            <a:extLst>
              <a:ext uri="{FF2B5EF4-FFF2-40B4-BE49-F238E27FC236}">
                <a16:creationId xmlns:a16="http://schemas.microsoft.com/office/drawing/2014/main" id="{62888DA1-43AE-1DA9-73D0-923B60B661BD}"/>
              </a:ext>
            </a:extLst>
          </p:cNvPr>
          <p:cNvSpPr>
            <a:spLocks noGrp="1"/>
          </p:cNvSpPr>
          <p:nvPr>
            <p:ph type="ftr" sz="quarter" idx="11"/>
          </p:nvPr>
        </p:nvSpPr>
        <p:spPr/>
        <p:txBody>
          <a:bodyPr/>
          <a:lstStyle/>
          <a:p>
            <a:r>
              <a:rPr lang="en-GB"/>
              <a:t>Component 1: Exploring Media Products</a:t>
            </a:r>
          </a:p>
        </p:txBody>
      </p:sp>
      <p:sp>
        <p:nvSpPr>
          <p:cNvPr id="5" name="Slide Number Placeholder 4">
            <a:extLst>
              <a:ext uri="{FF2B5EF4-FFF2-40B4-BE49-F238E27FC236}">
                <a16:creationId xmlns:a16="http://schemas.microsoft.com/office/drawing/2014/main" id="{983CC522-07E1-064B-1B74-AD6B40FF2450}"/>
              </a:ext>
            </a:extLst>
          </p:cNvPr>
          <p:cNvSpPr>
            <a:spLocks noGrp="1"/>
          </p:cNvSpPr>
          <p:nvPr>
            <p:ph type="sldNum" sz="quarter" idx="12"/>
          </p:nvPr>
        </p:nvSpPr>
        <p:spPr/>
        <p:txBody>
          <a:bodyPr/>
          <a:lstStyle/>
          <a:p>
            <a:fld id="{9C8B04E8-02BC-41D7-8D33-AA2355D7C806}" type="slidenum">
              <a:rPr lang="en-GB" smtClean="0"/>
              <a:t>17</a:t>
            </a:fld>
            <a:endParaRPr lang="en-GB"/>
          </a:p>
        </p:txBody>
      </p:sp>
      <p:pic>
        <p:nvPicPr>
          <p:cNvPr id="24" name="Picture 23">
            <a:extLst>
              <a:ext uri="{FF2B5EF4-FFF2-40B4-BE49-F238E27FC236}">
                <a16:creationId xmlns:a16="http://schemas.microsoft.com/office/drawing/2014/main" id="{B7BC4796-6B87-7AE6-2CBC-D360AFB04CF6}"/>
              </a:ext>
            </a:extLst>
          </p:cNvPr>
          <p:cNvPicPr>
            <a:picLocks noChangeAspect="1"/>
          </p:cNvPicPr>
          <p:nvPr/>
        </p:nvPicPr>
        <p:blipFill rotWithShape="1">
          <a:blip r:embed="rId4">
            <a:extLst>
              <a:ext uri="{28A0092B-C50C-407E-A947-70E740481C1C}">
                <a14:useLocalDpi xmlns:a14="http://schemas.microsoft.com/office/drawing/2010/main" val="0"/>
              </a:ext>
            </a:extLst>
          </a:blip>
          <a:srcRect l="9413" r="6042" b="3"/>
          <a:stretch/>
        </p:blipFill>
        <p:spPr>
          <a:xfrm>
            <a:off x="10607476" y="2360607"/>
            <a:ext cx="1584524" cy="1330631"/>
          </a:xfrm>
          <a:prstGeom prst="rect">
            <a:avLst/>
          </a:prstGeom>
          <a:noFill/>
        </p:spPr>
      </p:pic>
      <p:pic>
        <p:nvPicPr>
          <p:cNvPr id="25" name="Picture 24" descr="Logo&#10;&#10;Description automatically generated">
            <a:extLst>
              <a:ext uri="{FF2B5EF4-FFF2-40B4-BE49-F238E27FC236}">
                <a16:creationId xmlns:a16="http://schemas.microsoft.com/office/drawing/2014/main" id="{931BEFD9-63B5-B9DD-1119-AB3A477893F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03735" y="4870296"/>
            <a:ext cx="1802424" cy="1302251"/>
          </a:xfrm>
          <a:prstGeom prst="rect">
            <a:avLst/>
          </a:prstGeom>
          <a:noFill/>
        </p:spPr>
      </p:pic>
      <p:pic>
        <p:nvPicPr>
          <p:cNvPr id="26" name="Picture 25" descr="Icon&#10;&#10;Description automatically generated">
            <a:extLst>
              <a:ext uri="{FF2B5EF4-FFF2-40B4-BE49-F238E27FC236}">
                <a16:creationId xmlns:a16="http://schemas.microsoft.com/office/drawing/2014/main" id="{5B470803-120C-31D2-C8E9-060A0B80773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84516" y="4910900"/>
            <a:ext cx="1507460" cy="1221042"/>
          </a:xfrm>
          <a:prstGeom prst="rect">
            <a:avLst/>
          </a:prstGeom>
          <a:noFill/>
        </p:spPr>
      </p:pic>
      <p:graphicFrame>
        <p:nvGraphicFramePr>
          <p:cNvPr id="27" name="Object 26">
            <a:extLst>
              <a:ext uri="{FF2B5EF4-FFF2-40B4-BE49-F238E27FC236}">
                <a16:creationId xmlns:a16="http://schemas.microsoft.com/office/drawing/2014/main" id="{2D2951CE-9BB2-AFB7-DCB3-C18A2A0981B4}"/>
              </a:ext>
            </a:extLst>
          </p:cNvPr>
          <p:cNvGraphicFramePr>
            <a:graphicFrameLocks noChangeAspect="1"/>
          </p:cNvGraphicFramePr>
          <p:nvPr>
            <p:extLst>
              <p:ext uri="{D42A27DB-BD31-4B8C-83A1-F6EECF244321}">
                <p14:modId xmlns:p14="http://schemas.microsoft.com/office/powerpoint/2010/main" val="3510338155"/>
              </p:ext>
            </p:extLst>
          </p:nvPr>
        </p:nvGraphicFramePr>
        <p:xfrm>
          <a:off x="2214971" y="2360607"/>
          <a:ext cx="1726788" cy="1221042"/>
        </p:xfrm>
        <a:graphic>
          <a:graphicData uri="http://schemas.openxmlformats.org/presentationml/2006/ole">
            <mc:AlternateContent xmlns:mc="http://schemas.openxmlformats.org/markup-compatibility/2006">
              <mc:Choice xmlns:v="urn:schemas-microsoft-com:vml" Requires="v">
                <p:oleObj r:id="rId7" imgW="7561800" imgH="5346000" progId="">
                  <p:embed/>
                </p:oleObj>
              </mc:Choice>
              <mc:Fallback>
                <p:oleObj r:id="rId7" imgW="7561800" imgH="5346000" progId="">
                  <p:embed/>
                  <p:pic>
                    <p:nvPicPr>
                      <p:cNvPr id="27" name="Object 26">
                        <a:extLst>
                          <a:ext uri="{FF2B5EF4-FFF2-40B4-BE49-F238E27FC236}">
                            <a16:creationId xmlns:a16="http://schemas.microsoft.com/office/drawing/2014/main" id="{2D2951CE-9BB2-AFB7-DCB3-C18A2A0981B4}"/>
                          </a:ext>
                        </a:extLst>
                      </p:cNvPr>
                      <p:cNvPicPr/>
                      <p:nvPr/>
                    </p:nvPicPr>
                    <p:blipFill>
                      <a:blip r:embed="rId8"/>
                      <a:stretch>
                        <a:fillRect/>
                      </a:stretch>
                    </p:blipFill>
                    <p:spPr>
                      <a:xfrm>
                        <a:off x="2214971" y="2360607"/>
                        <a:ext cx="1726788" cy="1221042"/>
                      </a:xfrm>
                      <a:prstGeom prst="rect">
                        <a:avLst/>
                      </a:prstGeom>
                    </p:spPr>
                  </p:pic>
                </p:oleObj>
              </mc:Fallback>
            </mc:AlternateContent>
          </a:graphicData>
        </a:graphic>
      </p:graphicFrame>
      <p:sp>
        <p:nvSpPr>
          <p:cNvPr id="28" name="TextBox 27">
            <a:extLst>
              <a:ext uri="{FF2B5EF4-FFF2-40B4-BE49-F238E27FC236}">
                <a16:creationId xmlns:a16="http://schemas.microsoft.com/office/drawing/2014/main" id="{96B0A7FA-6F46-0929-A38C-E71F5B3F7C4F}"/>
              </a:ext>
            </a:extLst>
          </p:cNvPr>
          <p:cNvSpPr txBox="1"/>
          <p:nvPr/>
        </p:nvSpPr>
        <p:spPr>
          <a:xfrm>
            <a:off x="161365" y="797767"/>
            <a:ext cx="5678180" cy="1384995"/>
          </a:xfrm>
          <a:prstGeom prst="rect">
            <a:avLst/>
          </a:prstGeom>
          <a:noFill/>
          <a:ln>
            <a:solidFill>
              <a:srgbClr val="9021FF"/>
            </a:solidFill>
          </a:ln>
        </p:spPr>
        <p:txBody>
          <a:bodyPr wrap="square" rtlCol="0">
            <a:spAutoFit/>
          </a:bodyPr>
          <a:lstStyle/>
          <a:p>
            <a:pPr algn="l" fontAlgn="base"/>
            <a:r>
              <a:rPr lang="en-GB" sz="1200" b="0" i="0" dirty="0">
                <a:solidFill>
                  <a:srgbClr val="141414"/>
                </a:solidFill>
                <a:effectLst/>
                <a:highlight>
                  <a:srgbClr val="FFFFFF"/>
                </a:highlight>
                <a:latin typeface="ReithSans"/>
              </a:rPr>
              <a:t>Traditionally, narrative structures followed a </a:t>
            </a:r>
            <a:r>
              <a:rPr lang="en-GB" sz="1200" b="0" i="1" dirty="0">
                <a:solidFill>
                  <a:srgbClr val="141414"/>
                </a:solidFill>
                <a:effectLst/>
                <a:highlight>
                  <a:srgbClr val="FFFFFF"/>
                </a:highlight>
                <a:latin typeface="ReithSans"/>
              </a:rPr>
              <a:t>formula</a:t>
            </a:r>
            <a:r>
              <a:rPr lang="en-GB" sz="1200" b="0" i="0" dirty="0">
                <a:solidFill>
                  <a:srgbClr val="141414"/>
                </a:solidFill>
                <a:effectLst/>
                <a:highlight>
                  <a:srgbClr val="FFFFFF"/>
                </a:highlight>
                <a:latin typeface="ReithSans"/>
              </a:rPr>
              <a:t> which was identified by the theorist Tzvetan Todorov.</a:t>
            </a:r>
          </a:p>
          <a:p>
            <a:pPr algn="l" fontAlgn="base"/>
            <a:r>
              <a:rPr lang="en-GB" sz="1200" b="0" i="0" dirty="0">
                <a:solidFill>
                  <a:srgbClr val="141414"/>
                </a:solidFill>
                <a:effectLst/>
                <a:highlight>
                  <a:srgbClr val="FFFFFF"/>
                </a:highlight>
                <a:latin typeface="ReithSans"/>
              </a:rPr>
              <a:t>Todorov studied classic fairy tales and stories.</a:t>
            </a:r>
          </a:p>
          <a:p>
            <a:pPr algn="l" fontAlgn="base"/>
            <a:r>
              <a:rPr lang="en-GB" sz="1200" b="0" i="0" dirty="0">
                <a:solidFill>
                  <a:srgbClr val="141414"/>
                </a:solidFill>
                <a:effectLst/>
                <a:highlight>
                  <a:srgbClr val="FFFFFF"/>
                </a:highlight>
                <a:latin typeface="ReithSans"/>
              </a:rPr>
              <a:t>He discovered that narratives moved forward in a chronological order with one action following another. In other words, they have a clear beginning, middle and end.</a:t>
            </a:r>
          </a:p>
          <a:p>
            <a:pPr algn="l" fontAlgn="base"/>
            <a:r>
              <a:rPr lang="en-GB" sz="1200" b="0" i="0" dirty="0">
                <a:solidFill>
                  <a:srgbClr val="141414"/>
                </a:solidFill>
                <a:effectLst/>
                <a:highlight>
                  <a:srgbClr val="FFFFFF"/>
                </a:highlight>
                <a:latin typeface="ReithSans"/>
              </a:rPr>
              <a:t>Todorov also suggested that the characters in the narrative would be changed in some way through the course of the story and that this would be evident by the </a:t>
            </a:r>
            <a:r>
              <a:rPr lang="en-GB" sz="1200" b="0" i="1" dirty="0">
                <a:solidFill>
                  <a:srgbClr val="141414"/>
                </a:solidFill>
                <a:effectLst/>
                <a:highlight>
                  <a:srgbClr val="FFFFFF"/>
                </a:highlight>
                <a:latin typeface="ReithSans"/>
              </a:rPr>
              <a:t>resolution</a:t>
            </a:r>
            <a:r>
              <a:rPr lang="en-GB" sz="1200" b="0" i="0" dirty="0">
                <a:solidFill>
                  <a:srgbClr val="141414"/>
                </a:solidFill>
                <a:effectLst/>
                <a:highlight>
                  <a:srgbClr val="FFFFFF"/>
                </a:highlight>
                <a:latin typeface="ReithSans"/>
              </a:rPr>
              <a:t>.</a:t>
            </a:r>
          </a:p>
        </p:txBody>
      </p:sp>
    </p:spTree>
    <p:extLst>
      <p:ext uri="{BB962C8B-B14F-4D97-AF65-F5344CB8AC3E}">
        <p14:creationId xmlns:p14="http://schemas.microsoft.com/office/powerpoint/2010/main" val="1979600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CE0361-BBDA-CB74-1CE6-2ADB10680642}"/>
              </a:ext>
            </a:extLst>
          </p:cNvPr>
          <p:cNvSpPr>
            <a:spLocks noGrp="1"/>
          </p:cNvSpPr>
          <p:nvPr>
            <p:ph type="title"/>
          </p:nvPr>
        </p:nvSpPr>
        <p:spPr/>
        <p:txBody>
          <a:bodyPr/>
          <a:lstStyle/>
          <a:p>
            <a:r>
              <a:rPr lang="en-GB" dirty="0"/>
              <a:t>Representation: the description or portrayal of someone or something in a particular way</a:t>
            </a:r>
          </a:p>
        </p:txBody>
      </p:sp>
      <p:graphicFrame>
        <p:nvGraphicFramePr>
          <p:cNvPr id="6" name="Content Placeholder 5">
            <a:extLst>
              <a:ext uri="{FF2B5EF4-FFF2-40B4-BE49-F238E27FC236}">
                <a16:creationId xmlns:a16="http://schemas.microsoft.com/office/drawing/2014/main" id="{4E690163-1A9B-F18C-A368-36A9D71ABBDE}"/>
              </a:ext>
            </a:extLst>
          </p:cNvPr>
          <p:cNvGraphicFramePr>
            <a:graphicFrameLocks noGrp="1"/>
          </p:cNvGraphicFramePr>
          <p:nvPr>
            <p:ph idx="1"/>
          </p:nvPr>
        </p:nvGraphicFramePr>
        <p:xfrm>
          <a:off x="116291" y="758190"/>
          <a:ext cx="11953875" cy="5598160"/>
        </p:xfrm>
        <a:graphic>
          <a:graphicData uri="http://schemas.openxmlformats.org/drawingml/2006/table">
            <a:tbl>
              <a:tblPr firstRow="1" bandRow="1">
                <a:tableStyleId>{5C22544A-7EE6-4342-B048-85BDC9FD1C3A}</a:tableStyleId>
              </a:tblPr>
              <a:tblGrid>
                <a:gridCol w="1394860">
                  <a:extLst>
                    <a:ext uri="{9D8B030D-6E8A-4147-A177-3AD203B41FA5}">
                      <a16:colId xmlns:a16="http://schemas.microsoft.com/office/drawing/2014/main" val="1089118132"/>
                    </a:ext>
                  </a:extLst>
                </a:gridCol>
                <a:gridCol w="5181600">
                  <a:extLst>
                    <a:ext uri="{9D8B030D-6E8A-4147-A177-3AD203B41FA5}">
                      <a16:colId xmlns:a16="http://schemas.microsoft.com/office/drawing/2014/main" val="581534595"/>
                    </a:ext>
                  </a:extLst>
                </a:gridCol>
                <a:gridCol w="5377415">
                  <a:extLst>
                    <a:ext uri="{9D8B030D-6E8A-4147-A177-3AD203B41FA5}">
                      <a16:colId xmlns:a16="http://schemas.microsoft.com/office/drawing/2014/main" val="890713146"/>
                    </a:ext>
                  </a:extLst>
                </a:gridCol>
              </a:tblGrid>
              <a:tr h="370840">
                <a:tc>
                  <a:txBody>
                    <a:bodyPr/>
                    <a:lstStyle/>
                    <a:p>
                      <a:r>
                        <a:rPr lang="en-GB" sz="1200" dirty="0"/>
                        <a:t>Key Terminology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021FF"/>
                    </a:solidFill>
                  </a:tcPr>
                </a:tc>
                <a:tc>
                  <a:txBody>
                    <a:bodyPr/>
                    <a:lstStyle/>
                    <a:p>
                      <a:r>
                        <a:rPr lang="en-GB" sz="1200" dirty="0"/>
                        <a:t>Definition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021FF"/>
                    </a:solidFill>
                  </a:tcPr>
                </a:tc>
                <a:tc>
                  <a:txBody>
                    <a:bodyPr/>
                    <a:lstStyle/>
                    <a:p>
                      <a:r>
                        <a:rPr lang="en-GB" sz="1200" dirty="0"/>
                        <a:t>Example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021FF"/>
                    </a:solidFill>
                  </a:tcPr>
                </a:tc>
                <a:extLst>
                  <a:ext uri="{0D108BD9-81ED-4DB2-BD59-A6C34878D82A}">
                    <a16:rowId xmlns:a16="http://schemas.microsoft.com/office/drawing/2014/main" val="3132095795"/>
                  </a:ext>
                </a:extLst>
              </a:tr>
              <a:tr h="370840">
                <a:tc>
                  <a:txBody>
                    <a:bodyPr/>
                    <a:lstStyle/>
                    <a:p>
                      <a:r>
                        <a:rPr lang="en-GB" sz="1300" dirty="0"/>
                        <a:t>Representation</a:t>
                      </a:r>
                    </a:p>
                  </a:txBody>
                  <a:tcPr>
                    <a:lnL w="12700" cap="flat" cmpd="sng" algn="ctr">
                      <a:solidFill>
                        <a:srgbClr val="9021FF"/>
                      </a:solidFill>
                      <a:prstDash val="solid"/>
                      <a:round/>
                      <a:headEnd type="none" w="med" len="med"/>
                      <a:tailEnd type="none" w="med" len="med"/>
                    </a:lnL>
                    <a:lnR w="12700" cap="flat" cmpd="sng" algn="ctr">
                      <a:solidFill>
                        <a:srgbClr val="9021FF"/>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9021FF"/>
                      </a:solidFill>
                      <a:prstDash val="solid"/>
                      <a:round/>
                      <a:headEnd type="none" w="med" len="med"/>
                      <a:tailEnd type="none" w="med" len="med"/>
                    </a:lnB>
                    <a:noFill/>
                  </a:tcPr>
                </a:tc>
                <a:tc>
                  <a:txBody>
                    <a:bodyPr/>
                    <a:lstStyle/>
                    <a:p>
                      <a:r>
                        <a:rPr lang="en-GB" sz="1300" dirty="0"/>
                        <a:t>The way in which people, issues and events are depicted in media products. How aspects of reality and versions and perspectives of events are presented to the audience </a:t>
                      </a:r>
                    </a:p>
                  </a:txBody>
                  <a:tcPr>
                    <a:lnL w="12700" cap="flat" cmpd="sng" algn="ctr">
                      <a:solidFill>
                        <a:srgbClr val="9021FF"/>
                      </a:solidFill>
                      <a:prstDash val="solid"/>
                      <a:round/>
                      <a:headEnd type="none" w="med" len="med"/>
                      <a:tailEnd type="none" w="med" len="med"/>
                    </a:lnL>
                    <a:lnR w="12700" cap="flat" cmpd="sng" algn="ctr">
                      <a:solidFill>
                        <a:srgbClr val="9021FF"/>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9021FF"/>
                      </a:solidFill>
                      <a:prstDash val="solid"/>
                      <a:round/>
                      <a:headEnd type="none" w="med" len="med"/>
                      <a:tailEnd type="none" w="med" len="med"/>
                    </a:lnB>
                    <a:noFill/>
                  </a:tcPr>
                </a:tc>
                <a:tc>
                  <a:txBody>
                    <a:bodyPr/>
                    <a:lstStyle/>
                    <a:p>
                      <a:r>
                        <a:rPr lang="en-GB" sz="1300" dirty="0"/>
                        <a:t>Brexit was presented as a good thing or a bad thing depending on the media presenting it – e.g. The Sun vs The Guardian. The editors of these papers “re-presenting” news from their own viewpoint.</a:t>
                      </a:r>
                    </a:p>
                  </a:txBody>
                  <a:tcPr>
                    <a:lnL w="12700" cap="flat" cmpd="sng" algn="ctr">
                      <a:solidFill>
                        <a:srgbClr val="9021FF"/>
                      </a:solidFill>
                      <a:prstDash val="solid"/>
                      <a:round/>
                      <a:headEnd type="none" w="med" len="med"/>
                      <a:tailEnd type="none" w="med" len="med"/>
                    </a:lnL>
                    <a:lnR w="12700" cap="flat" cmpd="sng" algn="ctr">
                      <a:solidFill>
                        <a:srgbClr val="9021FF"/>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9021FF"/>
                      </a:solidFill>
                      <a:prstDash val="solid"/>
                      <a:round/>
                      <a:headEnd type="none" w="med" len="med"/>
                      <a:tailEnd type="none" w="med" len="med"/>
                    </a:lnB>
                    <a:noFill/>
                  </a:tcPr>
                </a:tc>
                <a:extLst>
                  <a:ext uri="{0D108BD9-81ED-4DB2-BD59-A6C34878D82A}">
                    <a16:rowId xmlns:a16="http://schemas.microsoft.com/office/drawing/2014/main" val="1786003117"/>
                  </a:ext>
                </a:extLst>
              </a:tr>
              <a:tr h="370840">
                <a:tc>
                  <a:txBody>
                    <a:bodyPr/>
                    <a:lstStyle/>
                    <a:p>
                      <a:r>
                        <a:rPr lang="en-GB" sz="1300" dirty="0"/>
                        <a:t>Selection</a:t>
                      </a:r>
                    </a:p>
                  </a:txBody>
                  <a:tcPr>
                    <a:lnL w="12700" cap="flat" cmpd="sng" algn="ctr">
                      <a:solidFill>
                        <a:srgbClr val="9021FF"/>
                      </a:solidFill>
                      <a:prstDash val="solid"/>
                      <a:round/>
                      <a:headEnd type="none" w="med" len="med"/>
                      <a:tailEnd type="none" w="med" len="med"/>
                    </a:lnL>
                    <a:lnR w="12700" cap="flat" cmpd="sng" algn="ctr">
                      <a:solidFill>
                        <a:srgbClr val="9021FF"/>
                      </a:solidFill>
                      <a:prstDash val="solid"/>
                      <a:round/>
                      <a:headEnd type="none" w="med" len="med"/>
                      <a:tailEnd type="none" w="med" len="med"/>
                    </a:lnR>
                    <a:lnT w="12700" cap="flat" cmpd="sng" algn="ctr">
                      <a:solidFill>
                        <a:srgbClr val="9021FF"/>
                      </a:solidFill>
                      <a:prstDash val="solid"/>
                      <a:round/>
                      <a:headEnd type="none" w="med" len="med"/>
                      <a:tailEnd type="none" w="med" len="med"/>
                    </a:lnT>
                    <a:lnB w="12700" cap="flat" cmpd="sng" algn="ctr">
                      <a:solidFill>
                        <a:srgbClr val="9021FF"/>
                      </a:solidFill>
                      <a:prstDash val="solid"/>
                      <a:round/>
                      <a:headEnd type="none" w="med" len="med"/>
                      <a:tailEnd type="none" w="med" len="med"/>
                    </a:lnB>
                    <a:noFill/>
                  </a:tcPr>
                </a:tc>
                <a:tc>
                  <a:txBody>
                    <a:bodyPr/>
                    <a:lstStyle/>
                    <a:p>
                      <a:r>
                        <a:rPr lang="en-GB" sz="1300" dirty="0"/>
                        <a:t>The action of carefully choosing something as being the best or most suitable of the message. This includes what is, and isn’t, included</a:t>
                      </a:r>
                    </a:p>
                  </a:txBody>
                  <a:tcPr>
                    <a:lnL w="12700" cap="flat" cmpd="sng" algn="ctr">
                      <a:solidFill>
                        <a:srgbClr val="9021FF"/>
                      </a:solidFill>
                      <a:prstDash val="solid"/>
                      <a:round/>
                      <a:headEnd type="none" w="med" len="med"/>
                      <a:tailEnd type="none" w="med" len="med"/>
                    </a:lnL>
                    <a:lnR w="12700" cap="flat" cmpd="sng" algn="ctr">
                      <a:solidFill>
                        <a:srgbClr val="9021FF"/>
                      </a:solidFill>
                      <a:prstDash val="solid"/>
                      <a:round/>
                      <a:headEnd type="none" w="med" len="med"/>
                      <a:tailEnd type="none" w="med" len="med"/>
                    </a:lnR>
                    <a:lnT w="12700" cap="flat" cmpd="sng" algn="ctr">
                      <a:solidFill>
                        <a:srgbClr val="9021FF"/>
                      </a:solidFill>
                      <a:prstDash val="solid"/>
                      <a:round/>
                      <a:headEnd type="none" w="med" len="med"/>
                      <a:tailEnd type="none" w="med" len="med"/>
                    </a:lnT>
                    <a:lnB w="12700" cap="flat" cmpd="sng" algn="ctr">
                      <a:solidFill>
                        <a:srgbClr val="9021FF"/>
                      </a:solidFill>
                      <a:prstDash val="solid"/>
                      <a:round/>
                      <a:headEnd type="none" w="med" len="med"/>
                      <a:tailEnd type="none" w="med" len="med"/>
                    </a:lnB>
                    <a:noFill/>
                  </a:tcPr>
                </a:tc>
                <a:tc>
                  <a:txBody>
                    <a:bodyPr/>
                    <a:lstStyle/>
                    <a:p>
                      <a:r>
                        <a:rPr lang="en-GB" sz="1300" dirty="0"/>
                        <a:t>The Sun chose to omit any benefits of being in the EU so that the emphasis in its Brexit position of the need to save our British culture had more impact</a:t>
                      </a:r>
                    </a:p>
                  </a:txBody>
                  <a:tcPr>
                    <a:lnL w="12700" cap="flat" cmpd="sng" algn="ctr">
                      <a:solidFill>
                        <a:srgbClr val="9021FF"/>
                      </a:solidFill>
                      <a:prstDash val="solid"/>
                      <a:round/>
                      <a:headEnd type="none" w="med" len="med"/>
                      <a:tailEnd type="none" w="med" len="med"/>
                    </a:lnL>
                    <a:lnR w="12700" cap="flat" cmpd="sng" algn="ctr">
                      <a:solidFill>
                        <a:srgbClr val="9021FF"/>
                      </a:solidFill>
                      <a:prstDash val="solid"/>
                      <a:round/>
                      <a:headEnd type="none" w="med" len="med"/>
                      <a:tailEnd type="none" w="med" len="med"/>
                    </a:lnR>
                    <a:lnT w="12700" cap="flat" cmpd="sng" algn="ctr">
                      <a:solidFill>
                        <a:srgbClr val="9021FF"/>
                      </a:solidFill>
                      <a:prstDash val="solid"/>
                      <a:round/>
                      <a:headEnd type="none" w="med" len="med"/>
                      <a:tailEnd type="none" w="med" len="med"/>
                    </a:lnT>
                    <a:lnB w="12700" cap="flat" cmpd="sng" algn="ctr">
                      <a:solidFill>
                        <a:srgbClr val="9021FF"/>
                      </a:solidFill>
                      <a:prstDash val="solid"/>
                      <a:round/>
                      <a:headEnd type="none" w="med" len="med"/>
                      <a:tailEnd type="none" w="med" len="med"/>
                    </a:lnB>
                    <a:noFill/>
                  </a:tcPr>
                </a:tc>
                <a:extLst>
                  <a:ext uri="{0D108BD9-81ED-4DB2-BD59-A6C34878D82A}">
                    <a16:rowId xmlns:a16="http://schemas.microsoft.com/office/drawing/2014/main" val="880531748"/>
                  </a:ext>
                </a:extLst>
              </a:tr>
              <a:tr h="370840">
                <a:tc>
                  <a:txBody>
                    <a:bodyPr/>
                    <a:lstStyle/>
                    <a:p>
                      <a:r>
                        <a:rPr lang="en-GB" sz="1300" dirty="0"/>
                        <a:t>Mediation</a:t>
                      </a:r>
                    </a:p>
                  </a:txBody>
                  <a:tcPr>
                    <a:lnL w="12700" cap="flat" cmpd="sng" algn="ctr">
                      <a:solidFill>
                        <a:srgbClr val="9021FF"/>
                      </a:solidFill>
                      <a:prstDash val="solid"/>
                      <a:round/>
                      <a:headEnd type="none" w="med" len="med"/>
                      <a:tailEnd type="none" w="med" len="med"/>
                    </a:lnL>
                    <a:lnR w="12700" cap="flat" cmpd="sng" algn="ctr">
                      <a:solidFill>
                        <a:srgbClr val="9021FF"/>
                      </a:solidFill>
                      <a:prstDash val="solid"/>
                      <a:round/>
                      <a:headEnd type="none" w="med" len="med"/>
                      <a:tailEnd type="none" w="med" len="med"/>
                    </a:lnR>
                    <a:lnT w="12700" cap="flat" cmpd="sng" algn="ctr">
                      <a:solidFill>
                        <a:srgbClr val="9021FF"/>
                      </a:solidFill>
                      <a:prstDash val="solid"/>
                      <a:round/>
                      <a:headEnd type="none" w="med" len="med"/>
                      <a:tailEnd type="none" w="med" len="med"/>
                    </a:lnT>
                    <a:lnB w="12700" cap="flat" cmpd="sng" algn="ctr">
                      <a:solidFill>
                        <a:srgbClr val="9021FF"/>
                      </a:solidFill>
                      <a:prstDash val="solid"/>
                      <a:round/>
                      <a:headEnd type="none" w="med" len="med"/>
                      <a:tailEnd type="none" w="med" len="med"/>
                    </a:lnB>
                    <a:noFill/>
                  </a:tcPr>
                </a:tc>
                <a:tc>
                  <a:txBody>
                    <a:bodyPr/>
                    <a:lstStyle/>
                    <a:p>
                      <a:r>
                        <a:rPr lang="en-GB" sz="1300" dirty="0"/>
                        <a:t>How the maker/producer draws on all possible ideas and resources to present their version of reality to you </a:t>
                      </a:r>
                    </a:p>
                  </a:txBody>
                  <a:tcPr>
                    <a:lnL w="12700" cap="flat" cmpd="sng" algn="ctr">
                      <a:solidFill>
                        <a:srgbClr val="9021FF"/>
                      </a:solidFill>
                      <a:prstDash val="solid"/>
                      <a:round/>
                      <a:headEnd type="none" w="med" len="med"/>
                      <a:tailEnd type="none" w="med" len="med"/>
                    </a:lnL>
                    <a:lnR w="12700" cap="flat" cmpd="sng" algn="ctr">
                      <a:solidFill>
                        <a:srgbClr val="9021FF"/>
                      </a:solidFill>
                      <a:prstDash val="solid"/>
                      <a:round/>
                      <a:headEnd type="none" w="med" len="med"/>
                      <a:tailEnd type="none" w="med" len="med"/>
                    </a:lnR>
                    <a:lnT w="12700" cap="flat" cmpd="sng" algn="ctr">
                      <a:solidFill>
                        <a:srgbClr val="9021FF"/>
                      </a:solidFill>
                      <a:prstDash val="solid"/>
                      <a:round/>
                      <a:headEnd type="none" w="med" len="med"/>
                      <a:tailEnd type="none" w="med" len="med"/>
                    </a:lnT>
                    <a:lnB w="12700" cap="flat" cmpd="sng" algn="ctr">
                      <a:solidFill>
                        <a:srgbClr val="9021FF"/>
                      </a:solidFill>
                      <a:prstDash val="solid"/>
                      <a:round/>
                      <a:headEnd type="none" w="med" len="med"/>
                      <a:tailEnd type="none" w="med" len="med"/>
                    </a:lnB>
                    <a:noFill/>
                  </a:tcPr>
                </a:tc>
                <a:tc>
                  <a:txBody>
                    <a:bodyPr/>
                    <a:lstStyle/>
                    <a:p>
                      <a:r>
                        <a:rPr lang="en-GB" sz="1300" dirty="0"/>
                        <a:t>The Sun newspaper uses populistic images, large bold text and sensational quotes from well-known figures and celebrities.</a:t>
                      </a:r>
                    </a:p>
                  </a:txBody>
                  <a:tcPr>
                    <a:lnL w="12700" cap="flat" cmpd="sng" algn="ctr">
                      <a:solidFill>
                        <a:srgbClr val="9021FF"/>
                      </a:solidFill>
                      <a:prstDash val="solid"/>
                      <a:round/>
                      <a:headEnd type="none" w="med" len="med"/>
                      <a:tailEnd type="none" w="med" len="med"/>
                    </a:lnL>
                    <a:lnR w="12700" cap="flat" cmpd="sng" algn="ctr">
                      <a:solidFill>
                        <a:srgbClr val="9021FF"/>
                      </a:solidFill>
                      <a:prstDash val="solid"/>
                      <a:round/>
                      <a:headEnd type="none" w="med" len="med"/>
                      <a:tailEnd type="none" w="med" len="med"/>
                    </a:lnR>
                    <a:lnT w="12700" cap="flat" cmpd="sng" algn="ctr">
                      <a:solidFill>
                        <a:srgbClr val="9021FF"/>
                      </a:solidFill>
                      <a:prstDash val="solid"/>
                      <a:round/>
                      <a:headEnd type="none" w="med" len="med"/>
                      <a:tailEnd type="none" w="med" len="med"/>
                    </a:lnT>
                    <a:lnB w="12700" cap="flat" cmpd="sng" algn="ctr">
                      <a:solidFill>
                        <a:srgbClr val="9021FF"/>
                      </a:solidFill>
                      <a:prstDash val="solid"/>
                      <a:round/>
                      <a:headEnd type="none" w="med" len="med"/>
                      <a:tailEnd type="none" w="med" len="med"/>
                    </a:lnB>
                    <a:noFill/>
                  </a:tcPr>
                </a:tc>
                <a:extLst>
                  <a:ext uri="{0D108BD9-81ED-4DB2-BD59-A6C34878D82A}">
                    <a16:rowId xmlns:a16="http://schemas.microsoft.com/office/drawing/2014/main" val="3048320022"/>
                  </a:ext>
                </a:extLst>
              </a:tr>
              <a:tr h="370840">
                <a:tc>
                  <a:txBody>
                    <a:bodyPr/>
                    <a:lstStyle/>
                    <a:p>
                      <a:r>
                        <a:rPr lang="en-GB" sz="1300" dirty="0"/>
                        <a:t>Construction</a:t>
                      </a:r>
                    </a:p>
                  </a:txBody>
                  <a:tcPr>
                    <a:lnL w="12700" cap="flat" cmpd="sng" algn="ctr">
                      <a:solidFill>
                        <a:srgbClr val="9021FF"/>
                      </a:solidFill>
                      <a:prstDash val="solid"/>
                      <a:round/>
                      <a:headEnd type="none" w="med" len="med"/>
                      <a:tailEnd type="none" w="med" len="med"/>
                    </a:lnL>
                    <a:lnR w="12700" cap="flat" cmpd="sng" algn="ctr">
                      <a:solidFill>
                        <a:srgbClr val="9021FF"/>
                      </a:solidFill>
                      <a:prstDash val="solid"/>
                      <a:round/>
                      <a:headEnd type="none" w="med" len="med"/>
                      <a:tailEnd type="none" w="med" len="med"/>
                    </a:lnR>
                    <a:lnT w="12700" cap="flat" cmpd="sng" algn="ctr">
                      <a:solidFill>
                        <a:srgbClr val="9021FF"/>
                      </a:solidFill>
                      <a:prstDash val="solid"/>
                      <a:round/>
                      <a:headEnd type="none" w="med" len="med"/>
                      <a:tailEnd type="none" w="med" len="med"/>
                    </a:lnT>
                    <a:lnB w="12700" cap="flat" cmpd="sng" algn="ctr">
                      <a:solidFill>
                        <a:srgbClr val="9021FF"/>
                      </a:solidFill>
                      <a:prstDash val="solid"/>
                      <a:round/>
                      <a:headEnd type="none" w="med" len="med"/>
                      <a:tailEnd type="none" w="med" len="med"/>
                    </a:lnB>
                    <a:noFill/>
                  </a:tcPr>
                </a:tc>
                <a:tc>
                  <a:txBody>
                    <a:bodyPr/>
                    <a:lstStyle/>
                    <a:p>
                      <a:r>
                        <a:rPr lang="en-GB" sz="1300" dirty="0"/>
                        <a:t>Representations are ‘built’ by producers, using elements of media language. i.e. how things have been designed, laid out, edited, put together</a:t>
                      </a:r>
                    </a:p>
                  </a:txBody>
                  <a:tcPr>
                    <a:lnL w="12700" cap="flat" cmpd="sng" algn="ctr">
                      <a:solidFill>
                        <a:srgbClr val="9021FF"/>
                      </a:solidFill>
                      <a:prstDash val="solid"/>
                      <a:round/>
                      <a:headEnd type="none" w="med" len="med"/>
                      <a:tailEnd type="none" w="med" len="med"/>
                    </a:lnL>
                    <a:lnR w="12700" cap="flat" cmpd="sng" algn="ctr">
                      <a:solidFill>
                        <a:srgbClr val="9021FF"/>
                      </a:solidFill>
                      <a:prstDash val="solid"/>
                      <a:round/>
                      <a:headEnd type="none" w="med" len="med"/>
                      <a:tailEnd type="none" w="med" len="med"/>
                    </a:lnR>
                    <a:lnT w="12700" cap="flat" cmpd="sng" algn="ctr">
                      <a:solidFill>
                        <a:srgbClr val="9021FF"/>
                      </a:solidFill>
                      <a:prstDash val="solid"/>
                      <a:round/>
                      <a:headEnd type="none" w="med" len="med"/>
                      <a:tailEnd type="none" w="med" len="med"/>
                    </a:lnT>
                    <a:lnB w="12700" cap="flat" cmpd="sng" algn="ctr">
                      <a:solidFill>
                        <a:srgbClr val="9021FF"/>
                      </a:solidFill>
                      <a:prstDash val="solid"/>
                      <a:round/>
                      <a:headEnd type="none" w="med" len="med"/>
                      <a:tailEnd type="none" w="med" len="med"/>
                    </a:lnB>
                    <a:noFill/>
                  </a:tcPr>
                </a:tc>
                <a:tc>
                  <a:txBody>
                    <a:bodyPr/>
                    <a:lstStyle/>
                    <a:p>
                      <a:r>
                        <a:rPr lang="en-GB" sz="1300" dirty="0"/>
                        <a:t>Magazines will often build representations using a person with star quality on the front and align headlines and other images to present the side of this persona that they want to promote</a:t>
                      </a:r>
                    </a:p>
                  </a:txBody>
                  <a:tcPr>
                    <a:lnL w="12700" cap="flat" cmpd="sng" algn="ctr">
                      <a:solidFill>
                        <a:srgbClr val="9021FF"/>
                      </a:solidFill>
                      <a:prstDash val="solid"/>
                      <a:round/>
                      <a:headEnd type="none" w="med" len="med"/>
                      <a:tailEnd type="none" w="med" len="med"/>
                    </a:lnL>
                    <a:lnR w="12700" cap="flat" cmpd="sng" algn="ctr">
                      <a:solidFill>
                        <a:srgbClr val="9021FF"/>
                      </a:solidFill>
                      <a:prstDash val="solid"/>
                      <a:round/>
                      <a:headEnd type="none" w="med" len="med"/>
                      <a:tailEnd type="none" w="med" len="med"/>
                    </a:lnR>
                    <a:lnT w="12700" cap="flat" cmpd="sng" algn="ctr">
                      <a:solidFill>
                        <a:srgbClr val="9021FF"/>
                      </a:solidFill>
                      <a:prstDash val="solid"/>
                      <a:round/>
                      <a:headEnd type="none" w="med" len="med"/>
                      <a:tailEnd type="none" w="med" len="med"/>
                    </a:lnT>
                    <a:lnB w="12700" cap="flat" cmpd="sng" algn="ctr">
                      <a:solidFill>
                        <a:srgbClr val="9021FF"/>
                      </a:solidFill>
                      <a:prstDash val="solid"/>
                      <a:round/>
                      <a:headEnd type="none" w="med" len="med"/>
                      <a:tailEnd type="none" w="med" len="med"/>
                    </a:lnB>
                    <a:noFill/>
                  </a:tcPr>
                </a:tc>
                <a:extLst>
                  <a:ext uri="{0D108BD9-81ED-4DB2-BD59-A6C34878D82A}">
                    <a16:rowId xmlns:a16="http://schemas.microsoft.com/office/drawing/2014/main" val="32354987"/>
                  </a:ext>
                </a:extLst>
              </a:tr>
              <a:tr h="370840">
                <a:tc>
                  <a:txBody>
                    <a:bodyPr/>
                    <a:lstStyle/>
                    <a:p>
                      <a:r>
                        <a:rPr lang="en-GB" sz="1300" dirty="0"/>
                        <a:t>Stereotype</a:t>
                      </a:r>
                    </a:p>
                  </a:txBody>
                  <a:tcPr>
                    <a:lnL w="12700" cap="flat" cmpd="sng" algn="ctr">
                      <a:solidFill>
                        <a:srgbClr val="9021FF"/>
                      </a:solidFill>
                      <a:prstDash val="solid"/>
                      <a:round/>
                      <a:headEnd type="none" w="med" len="med"/>
                      <a:tailEnd type="none" w="med" len="med"/>
                    </a:lnL>
                    <a:lnR w="12700" cap="flat" cmpd="sng" algn="ctr">
                      <a:solidFill>
                        <a:srgbClr val="9021FF"/>
                      </a:solidFill>
                      <a:prstDash val="solid"/>
                      <a:round/>
                      <a:headEnd type="none" w="med" len="med"/>
                      <a:tailEnd type="none" w="med" len="med"/>
                    </a:lnR>
                    <a:lnT w="12700" cap="flat" cmpd="sng" algn="ctr">
                      <a:solidFill>
                        <a:srgbClr val="9021FF"/>
                      </a:solidFill>
                      <a:prstDash val="solid"/>
                      <a:round/>
                      <a:headEnd type="none" w="med" len="med"/>
                      <a:tailEnd type="none" w="med" len="med"/>
                    </a:lnT>
                    <a:lnB w="12700" cap="flat" cmpd="sng" algn="ctr">
                      <a:solidFill>
                        <a:srgbClr val="9021FF"/>
                      </a:solidFill>
                      <a:prstDash val="solid"/>
                      <a:round/>
                      <a:headEnd type="none" w="med" len="med"/>
                      <a:tailEnd type="none" w="med" len="med"/>
                    </a:lnB>
                    <a:noFill/>
                  </a:tcPr>
                </a:tc>
                <a:tc>
                  <a:txBody>
                    <a:bodyPr/>
                    <a:lstStyle/>
                    <a:p>
                      <a:r>
                        <a:rPr lang="en-GB" sz="1300" dirty="0"/>
                        <a:t>A widely held and over simplified image or idea of a person or thing</a:t>
                      </a:r>
                    </a:p>
                  </a:txBody>
                  <a:tcPr>
                    <a:lnL w="12700" cap="flat" cmpd="sng" algn="ctr">
                      <a:solidFill>
                        <a:srgbClr val="9021FF"/>
                      </a:solidFill>
                      <a:prstDash val="solid"/>
                      <a:round/>
                      <a:headEnd type="none" w="med" len="med"/>
                      <a:tailEnd type="none" w="med" len="med"/>
                    </a:lnL>
                    <a:lnR w="12700" cap="flat" cmpd="sng" algn="ctr">
                      <a:solidFill>
                        <a:srgbClr val="9021FF"/>
                      </a:solidFill>
                      <a:prstDash val="solid"/>
                      <a:round/>
                      <a:headEnd type="none" w="med" len="med"/>
                      <a:tailEnd type="none" w="med" len="med"/>
                    </a:lnR>
                    <a:lnT w="12700" cap="flat" cmpd="sng" algn="ctr">
                      <a:solidFill>
                        <a:srgbClr val="9021FF"/>
                      </a:solidFill>
                      <a:prstDash val="solid"/>
                      <a:round/>
                      <a:headEnd type="none" w="med" len="med"/>
                      <a:tailEnd type="none" w="med" len="med"/>
                    </a:lnT>
                    <a:lnB w="12700" cap="flat" cmpd="sng" algn="ctr">
                      <a:solidFill>
                        <a:srgbClr val="9021FF"/>
                      </a:solidFill>
                      <a:prstDash val="solid"/>
                      <a:round/>
                      <a:headEnd type="none" w="med" len="med"/>
                      <a:tailEnd type="none" w="med" len="med"/>
                    </a:lnB>
                    <a:noFill/>
                  </a:tcPr>
                </a:tc>
                <a:tc>
                  <a:txBody>
                    <a:bodyPr/>
                    <a:lstStyle/>
                    <a:p>
                      <a:r>
                        <a:rPr lang="en-GB" sz="1300" dirty="0"/>
                        <a:t>Grumpy older people or flat cap wearing northerners. </a:t>
                      </a:r>
                    </a:p>
                  </a:txBody>
                  <a:tcPr>
                    <a:lnL w="12700" cap="flat" cmpd="sng" algn="ctr">
                      <a:solidFill>
                        <a:srgbClr val="9021FF"/>
                      </a:solidFill>
                      <a:prstDash val="solid"/>
                      <a:round/>
                      <a:headEnd type="none" w="med" len="med"/>
                      <a:tailEnd type="none" w="med" len="med"/>
                    </a:lnL>
                    <a:lnR w="12700" cap="flat" cmpd="sng" algn="ctr">
                      <a:solidFill>
                        <a:srgbClr val="9021FF"/>
                      </a:solidFill>
                      <a:prstDash val="solid"/>
                      <a:round/>
                      <a:headEnd type="none" w="med" len="med"/>
                      <a:tailEnd type="none" w="med" len="med"/>
                    </a:lnR>
                    <a:lnT w="12700" cap="flat" cmpd="sng" algn="ctr">
                      <a:solidFill>
                        <a:srgbClr val="9021FF"/>
                      </a:solidFill>
                      <a:prstDash val="solid"/>
                      <a:round/>
                      <a:headEnd type="none" w="med" len="med"/>
                      <a:tailEnd type="none" w="med" len="med"/>
                    </a:lnT>
                    <a:lnB w="12700" cap="flat" cmpd="sng" algn="ctr">
                      <a:solidFill>
                        <a:srgbClr val="9021FF"/>
                      </a:solidFill>
                      <a:prstDash val="solid"/>
                      <a:round/>
                      <a:headEnd type="none" w="med" len="med"/>
                      <a:tailEnd type="none" w="med" len="med"/>
                    </a:lnB>
                    <a:noFill/>
                  </a:tcPr>
                </a:tc>
                <a:extLst>
                  <a:ext uri="{0D108BD9-81ED-4DB2-BD59-A6C34878D82A}">
                    <a16:rowId xmlns:a16="http://schemas.microsoft.com/office/drawing/2014/main" val="2298336050"/>
                  </a:ext>
                </a:extLst>
              </a:tr>
              <a:tr h="370840">
                <a:tc>
                  <a:txBody>
                    <a:bodyPr/>
                    <a:lstStyle/>
                    <a:p>
                      <a:r>
                        <a:rPr lang="en-GB" sz="1300" dirty="0"/>
                        <a:t>Archetype</a:t>
                      </a:r>
                    </a:p>
                  </a:txBody>
                  <a:tcPr>
                    <a:lnL w="12700" cap="flat" cmpd="sng" algn="ctr">
                      <a:solidFill>
                        <a:srgbClr val="9021FF"/>
                      </a:solidFill>
                      <a:prstDash val="solid"/>
                      <a:round/>
                      <a:headEnd type="none" w="med" len="med"/>
                      <a:tailEnd type="none" w="med" len="med"/>
                    </a:lnL>
                    <a:lnR w="12700" cap="flat" cmpd="sng" algn="ctr">
                      <a:solidFill>
                        <a:srgbClr val="9021FF"/>
                      </a:solidFill>
                      <a:prstDash val="solid"/>
                      <a:round/>
                      <a:headEnd type="none" w="med" len="med"/>
                      <a:tailEnd type="none" w="med" len="med"/>
                    </a:lnR>
                    <a:lnT w="12700" cap="flat" cmpd="sng" algn="ctr">
                      <a:solidFill>
                        <a:srgbClr val="9021FF"/>
                      </a:solidFill>
                      <a:prstDash val="solid"/>
                      <a:round/>
                      <a:headEnd type="none" w="med" len="med"/>
                      <a:tailEnd type="none" w="med" len="med"/>
                    </a:lnT>
                    <a:lnB w="12700" cap="flat" cmpd="sng" algn="ctr">
                      <a:solidFill>
                        <a:srgbClr val="9021FF"/>
                      </a:solidFill>
                      <a:prstDash val="solid"/>
                      <a:round/>
                      <a:headEnd type="none" w="med" len="med"/>
                      <a:tailEnd type="none" w="med" len="med"/>
                    </a:lnB>
                    <a:noFill/>
                  </a:tcPr>
                </a:tc>
                <a:tc>
                  <a:txBody>
                    <a:bodyPr/>
                    <a:lstStyle/>
                    <a:p>
                      <a:r>
                        <a:rPr lang="en-GB" sz="1300" dirty="0"/>
                        <a:t>A very typical example of a certain person or thing </a:t>
                      </a:r>
                    </a:p>
                  </a:txBody>
                  <a:tcPr>
                    <a:lnL w="12700" cap="flat" cmpd="sng" algn="ctr">
                      <a:solidFill>
                        <a:srgbClr val="9021FF"/>
                      </a:solidFill>
                      <a:prstDash val="solid"/>
                      <a:round/>
                      <a:headEnd type="none" w="med" len="med"/>
                      <a:tailEnd type="none" w="med" len="med"/>
                    </a:lnL>
                    <a:lnR w="12700" cap="flat" cmpd="sng" algn="ctr">
                      <a:solidFill>
                        <a:srgbClr val="9021FF"/>
                      </a:solidFill>
                      <a:prstDash val="solid"/>
                      <a:round/>
                      <a:headEnd type="none" w="med" len="med"/>
                      <a:tailEnd type="none" w="med" len="med"/>
                    </a:lnR>
                    <a:lnT w="12700" cap="flat" cmpd="sng" algn="ctr">
                      <a:solidFill>
                        <a:srgbClr val="9021FF"/>
                      </a:solidFill>
                      <a:prstDash val="solid"/>
                      <a:round/>
                      <a:headEnd type="none" w="med" len="med"/>
                      <a:tailEnd type="none" w="med" len="med"/>
                    </a:lnT>
                    <a:lnB w="12700" cap="flat" cmpd="sng" algn="ctr">
                      <a:solidFill>
                        <a:srgbClr val="9021FF"/>
                      </a:solidFill>
                      <a:prstDash val="solid"/>
                      <a:round/>
                      <a:headEnd type="none" w="med" len="med"/>
                      <a:tailEnd type="none" w="med" len="med"/>
                    </a:lnB>
                    <a:noFill/>
                  </a:tcPr>
                </a:tc>
                <a:tc>
                  <a:txBody>
                    <a:bodyPr/>
                    <a:lstStyle/>
                    <a:p>
                      <a:r>
                        <a:rPr lang="en-GB" sz="1300" dirty="0"/>
                        <a:t>a male archetype = muscly, strong, powerful with short hair and tall.</a:t>
                      </a:r>
                    </a:p>
                  </a:txBody>
                  <a:tcPr>
                    <a:lnL w="12700" cap="flat" cmpd="sng" algn="ctr">
                      <a:solidFill>
                        <a:srgbClr val="9021FF"/>
                      </a:solidFill>
                      <a:prstDash val="solid"/>
                      <a:round/>
                      <a:headEnd type="none" w="med" len="med"/>
                      <a:tailEnd type="none" w="med" len="med"/>
                    </a:lnL>
                    <a:lnR w="12700" cap="flat" cmpd="sng" algn="ctr">
                      <a:solidFill>
                        <a:srgbClr val="9021FF"/>
                      </a:solidFill>
                      <a:prstDash val="solid"/>
                      <a:round/>
                      <a:headEnd type="none" w="med" len="med"/>
                      <a:tailEnd type="none" w="med" len="med"/>
                    </a:lnR>
                    <a:lnT w="12700" cap="flat" cmpd="sng" algn="ctr">
                      <a:solidFill>
                        <a:srgbClr val="9021FF"/>
                      </a:solidFill>
                      <a:prstDash val="solid"/>
                      <a:round/>
                      <a:headEnd type="none" w="med" len="med"/>
                      <a:tailEnd type="none" w="med" len="med"/>
                    </a:lnT>
                    <a:lnB w="12700" cap="flat" cmpd="sng" algn="ctr">
                      <a:solidFill>
                        <a:srgbClr val="9021FF"/>
                      </a:solidFill>
                      <a:prstDash val="solid"/>
                      <a:round/>
                      <a:headEnd type="none" w="med" len="med"/>
                      <a:tailEnd type="none" w="med" len="med"/>
                    </a:lnB>
                    <a:noFill/>
                  </a:tcPr>
                </a:tc>
                <a:extLst>
                  <a:ext uri="{0D108BD9-81ED-4DB2-BD59-A6C34878D82A}">
                    <a16:rowId xmlns:a16="http://schemas.microsoft.com/office/drawing/2014/main" val="298023324"/>
                  </a:ext>
                </a:extLst>
              </a:tr>
              <a:tr h="370840">
                <a:tc>
                  <a:txBody>
                    <a:bodyPr/>
                    <a:lstStyle/>
                    <a:p>
                      <a:r>
                        <a:rPr lang="en-GB" sz="1300" dirty="0"/>
                        <a:t>Feminism</a:t>
                      </a:r>
                    </a:p>
                  </a:txBody>
                  <a:tcPr>
                    <a:lnL w="12700" cap="flat" cmpd="sng" algn="ctr">
                      <a:solidFill>
                        <a:srgbClr val="9021FF"/>
                      </a:solidFill>
                      <a:prstDash val="solid"/>
                      <a:round/>
                      <a:headEnd type="none" w="med" len="med"/>
                      <a:tailEnd type="none" w="med" len="med"/>
                    </a:lnL>
                    <a:lnR w="12700" cap="flat" cmpd="sng" algn="ctr">
                      <a:solidFill>
                        <a:srgbClr val="9021FF"/>
                      </a:solidFill>
                      <a:prstDash val="solid"/>
                      <a:round/>
                      <a:headEnd type="none" w="med" len="med"/>
                      <a:tailEnd type="none" w="med" len="med"/>
                    </a:lnR>
                    <a:lnT w="12700" cap="flat" cmpd="sng" algn="ctr">
                      <a:solidFill>
                        <a:srgbClr val="9021FF"/>
                      </a:solidFill>
                      <a:prstDash val="solid"/>
                      <a:round/>
                      <a:headEnd type="none" w="med" len="med"/>
                      <a:tailEnd type="none" w="med" len="med"/>
                    </a:lnT>
                    <a:lnB w="12700" cap="flat" cmpd="sng" algn="ctr">
                      <a:solidFill>
                        <a:srgbClr val="9021FF"/>
                      </a:solidFill>
                      <a:prstDash val="solid"/>
                      <a:round/>
                      <a:headEnd type="none" w="med" len="med"/>
                      <a:tailEnd type="none" w="med" len="med"/>
                    </a:lnB>
                    <a:noFill/>
                  </a:tcPr>
                </a:tc>
                <a:tc>
                  <a:txBody>
                    <a:bodyPr/>
                    <a:lstStyle/>
                    <a:p>
                      <a:r>
                        <a:rPr lang="en-GB" sz="1300" dirty="0"/>
                        <a:t>Supporting equal rights for women (society was traditionally male dominated but from the 1960s onwards there has been a move towards more equality)</a:t>
                      </a:r>
                    </a:p>
                  </a:txBody>
                  <a:tcPr>
                    <a:lnL w="12700" cap="flat" cmpd="sng" algn="ctr">
                      <a:solidFill>
                        <a:srgbClr val="9021FF"/>
                      </a:solidFill>
                      <a:prstDash val="solid"/>
                      <a:round/>
                      <a:headEnd type="none" w="med" len="med"/>
                      <a:tailEnd type="none" w="med" len="med"/>
                    </a:lnL>
                    <a:lnR w="12700" cap="flat" cmpd="sng" algn="ctr">
                      <a:solidFill>
                        <a:srgbClr val="9021FF"/>
                      </a:solidFill>
                      <a:prstDash val="solid"/>
                      <a:round/>
                      <a:headEnd type="none" w="med" len="med"/>
                      <a:tailEnd type="none" w="med" len="med"/>
                    </a:lnR>
                    <a:lnT w="12700" cap="flat" cmpd="sng" algn="ctr">
                      <a:solidFill>
                        <a:srgbClr val="9021FF"/>
                      </a:solidFill>
                      <a:prstDash val="solid"/>
                      <a:round/>
                      <a:headEnd type="none" w="med" len="med"/>
                      <a:tailEnd type="none" w="med" len="med"/>
                    </a:lnT>
                    <a:lnB w="12700" cap="flat" cmpd="sng" algn="ctr">
                      <a:solidFill>
                        <a:srgbClr val="9021FF"/>
                      </a:solidFill>
                      <a:prstDash val="solid"/>
                      <a:round/>
                      <a:headEnd type="none" w="med" len="med"/>
                      <a:tailEnd type="none" w="med" len="med"/>
                    </a:lnB>
                    <a:noFill/>
                  </a:tcPr>
                </a:tc>
                <a:tc>
                  <a:txBody>
                    <a:bodyPr/>
                    <a:lstStyle/>
                    <a:p>
                      <a:r>
                        <a:rPr lang="en-GB" sz="1300" dirty="0"/>
                        <a:t>Media industries have traditionally been male-dominated, with fewer opportunities for women. Women have often been underrepresented in the media; they also tend to be ‘passive’ in the narrative, and portrayed as ‘objects’ (Mulvey’s Male Gaze theory ) </a:t>
                      </a:r>
                    </a:p>
                  </a:txBody>
                  <a:tcPr>
                    <a:lnL w="12700" cap="flat" cmpd="sng" algn="ctr">
                      <a:solidFill>
                        <a:srgbClr val="9021FF"/>
                      </a:solidFill>
                      <a:prstDash val="solid"/>
                      <a:round/>
                      <a:headEnd type="none" w="med" len="med"/>
                      <a:tailEnd type="none" w="med" len="med"/>
                    </a:lnL>
                    <a:lnR w="12700" cap="flat" cmpd="sng" algn="ctr">
                      <a:solidFill>
                        <a:srgbClr val="9021FF"/>
                      </a:solidFill>
                      <a:prstDash val="solid"/>
                      <a:round/>
                      <a:headEnd type="none" w="med" len="med"/>
                      <a:tailEnd type="none" w="med" len="med"/>
                    </a:lnR>
                    <a:lnT w="12700" cap="flat" cmpd="sng" algn="ctr">
                      <a:solidFill>
                        <a:srgbClr val="9021FF"/>
                      </a:solidFill>
                      <a:prstDash val="solid"/>
                      <a:round/>
                      <a:headEnd type="none" w="med" len="med"/>
                      <a:tailEnd type="none" w="med" len="med"/>
                    </a:lnT>
                    <a:lnB w="12700" cap="flat" cmpd="sng" algn="ctr">
                      <a:solidFill>
                        <a:srgbClr val="9021FF"/>
                      </a:solidFill>
                      <a:prstDash val="solid"/>
                      <a:round/>
                      <a:headEnd type="none" w="med" len="med"/>
                      <a:tailEnd type="none" w="med" len="med"/>
                    </a:lnB>
                    <a:noFill/>
                  </a:tcPr>
                </a:tc>
                <a:extLst>
                  <a:ext uri="{0D108BD9-81ED-4DB2-BD59-A6C34878D82A}">
                    <a16:rowId xmlns:a16="http://schemas.microsoft.com/office/drawing/2014/main" val="3167219813"/>
                  </a:ext>
                </a:extLst>
              </a:tr>
              <a:tr h="370840">
                <a:tc>
                  <a:txBody>
                    <a:bodyPr/>
                    <a:lstStyle/>
                    <a:p>
                      <a:r>
                        <a:rPr lang="en-GB" sz="1300" dirty="0"/>
                        <a:t>Dominant</a:t>
                      </a:r>
                    </a:p>
                  </a:txBody>
                  <a:tcPr>
                    <a:lnL w="12700" cap="flat" cmpd="sng" algn="ctr">
                      <a:solidFill>
                        <a:srgbClr val="9021FF"/>
                      </a:solidFill>
                      <a:prstDash val="solid"/>
                      <a:round/>
                      <a:headEnd type="none" w="med" len="med"/>
                      <a:tailEnd type="none" w="med" len="med"/>
                    </a:lnL>
                    <a:lnR w="12700" cap="flat" cmpd="sng" algn="ctr">
                      <a:solidFill>
                        <a:srgbClr val="9021FF"/>
                      </a:solidFill>
                      <a:prstDash val="solid"/>
                      <a:round/>
                      <a:headEnd type="none" w="med" len="med"/>
                      <a:tailEnd type="none" w="med" len="med"/>
                    </a:lnR>
                    <a:lnT w="12700" cap="flat" cmpd="sng" algn="ctr">
                      <a:solidFill>
                        <a:srgbClr val="9021FF"/>
                      </a:solidFill>
                      <a:prstDash val="solid"/>
                      <a:round/>
                      <a:headEnd type="none" w="med" len="med"/>
                      <a:tailEnd type="none" w="med" len="med"/>
                    </a:lnT>
                    <a:lnB w="12700" cap="flat" cmpd="sng" algn="ctr">
                      <a:solidFill>
                        <a:srgbClr val="9021FF"/>
                      </a:solidFill>
                      <a:prstDash val="solid"/>
                      <a:round/>
                      <a:headEnd type="none" w="med" len="med"/>
                      <a:tailEnd type="none" w="med" len="med"/>
                    </a:lnB>
                    <a:noFill/>
                  </a:tcPr>
                </a:tc>
                <a:tc>
                  <a:txBody>
                    <a:bodyPr/>
                    <a:lstStyle/>
                    <a:p>
                      <a:r>
                        <a:rPr lang="en-GB" sz="1300" dirty="0"/>
                        <a:t>1) The main idea or message.</a:t>
                      </a:r>
                    </a:p>
                    <a:p>
                      <a:r>
                        <a:rPr lang="en-GB" sz="1300" dirty="0"/>
                        <a:t>2) The person considered to be in charge or who has the power</a:t>
                      </a:r>
                    </a:p>
                  </a:txBody>
                  <a:tcPr>
                    <a:lnL w="12700" cap="flat" cmpd="sng" algn="ctr">
                      <a:solidFill>
                        <a:srgbClr val="9021FF"/>
                      </a:solidFill>
                      <a:prstDash val="solid"/>
                      <a:round/>
                      <a:headEnd type="none" w="med" len="med"/>
                      <a:tailEnd type="none" w="med" len="med"/>
                    </a:lnL>
                    <a:lnR w="12700" cap="flat" cmpd="sng" algn="ctr">
                      <a:solidFill>
                        <a:srgbClr val="9021FF"/>
                      </a:solidFill>
                      <a:prstDash val="solid"/>
                      <a:round/>
                      <a:headEnd type="none" w="med" len="med"/>
                      <a:tailEnd type="none" w="med" len="med"/>
                    </a:lnR>
                    <a:lnT w="12700" cap="flat" cmpd="sng" algn="ctr">
                      <a:solidFill>
                        <a:srgbClr val="9021FF"/>
                      </a:solidFill>
                      <a:prstDash val="solid"/>
                      <a:round/>
                      <a:headEnd type="none" w="med" len="med"/>
                      <a:tailEnd type="none" w="med" len="med"/>
                    </a:lnT>
                    <a:lnB w="12700" cap="flat" cmpd="sng" algn="ctr">
                      <a:solidFill>
                        <a:srgbClr val="9021FF"/>
                      </a:solidFill>
                      <a:prstDash val="solid"/>
                      <a:round/>
                      <a:headEnd type="none" w="med" len="med"/>
                      <a:tailEnd type="none" w="med" len="med"/>
                    </a:lnB>
                    <a:noFill/>
                  </a:tcPr>
                </a:tc>
                <a:tc>
                  <a:txBody>
                    <a:bodyPr/>
                    <a:lstStyle/>
                    <a:p>
                      <a:pPr marL="228600" indent="-228600">
                        <a:buAutoNum type="arabicParenR"/>
                      </a:pPr>
                      <a:r>
                        <a:rPr lang="en-GB" sz="1300" dirty="0"/>
                        <a:t>A dominant message is that adults must work and pay their taxes.</a:t>
                      </a:r>
                    </a:p>
                    <a:p>
                      <a:pPr marL="228600" indent="-228600">
                        <a:buAutoNum type="arabicParenR"/>
                      </a:pPr>
                      <a:r>
                        <a:rPr lang="en-GB" sz="1300" dirty="0"/>
                        <a:t>Traditionally, men have been portrayed as more dominant than women. This stems from the concept of a patriarchal society</a:t>
                      </a:r>
                    </a:p>
                  </a:txBody>
                  <a:tcPr>
                    <a:lnL w="12700" cap="flat" cmpd="sng" algn="ctr">
                      <a:solidFill>
                        <a:srgbClr val="9021FF"/>
                      </a:solidFill>
                      <a:prstDash val="solid"/>
                      <a:round/>
                      <a:headEnd type="none" w="med" len="med"/>
                      <a:tailEnd type="none" w="med" len="med"/>
                    </a:lnL>
                    <a:lnR w="12700" cap="flat" cmpd="sng" algn="ctr">
                      <a:solidFill>
                        <a:srgbClr val="9021FF"/>
                      </a:solidFill>
                      <a:prstDash val="solid"/>
                      <a:round/>
                      <a:headEnd type="none" w="med" len="med"/>
                      <a:tailEnd type="none" w="med" len="med"/>
                    </a:lnR>
                    <a:lnT w="12700" cap="flat" cmpd="sng" algn="ctr">
                      <a:solidFill>
                        <a:srgbClr val="9021FF"/>
                      </a:solidFill>
                      <a:prstDash val="solid"/>
                      <a:round/>
                      <a:headEnd type="none" w="med" len="med"/>
                      <a:tailEnd type="none" w="med" len="med"/>
                    </a:lnT>
                    <a:lnB w="12700" cap="flat" cmpd="sng" algn="ctr">
                      <a:solidFill>
                        <a:srgbClr val="9021FF"/>
                      </a:solidFill>
                      <a:prstDash val="solid"/>
                      <a:round/>
                      <a:headEnd type="none" w="med" len="med"/>
                      <a:tailEnd type="none" w="med" len="med"/>
                    </a:lnB>
                    <a:noFill/>
                  </a:tcPr>
                </a:tc>
                <a:extLst>
                  <a:ext uri="{0D108BD9-81ED-4DB2-BD59-A6C34878D82A}">
                    <a16:rowId xmlns:a16="http://schemas.microsoft.com/office/drawing/2014/main" val="3952197634"/>
                  </a:ext>
                </a:extLst>
              </a:tr>
              <a:tr h="370840">
                <a:tc>
                  <a:txBody>
                    <a:bodyPr/>
                    <a:lstStyle/>
                    <a:p>
                      <a:r>
                        <a:rPr lang="en-GB" sz="1300" dirty="0"/>
                        <a:t>Inferior</a:t>
                      </a:r>
                    </a:p>
                  </a:txBody>
                  <a:tcPr>
                    <a:lnL w="12700" cap="flat" cmpd="sng" algn="ctr">
                      <a:solidFill>
                        <a:srgbClr val="9021FF"/>
                      </a:solidFill>
                      <a:prstDash val="solid"/>
                      <a:round/>
                      <a:headEnd type="none" w="med" len="med"/>
                      <a:tailEnd type="none" w="med" len="med"/>
                    </a:lnL>
                    <a:lnR w="12700" cap="flat" cmpd="sng" algn="ctr">
                      <a:solidFill>
                        <a:srgbClr val="9021FF"/>
                      </a:solidFill>
                      <a:prstDash val="solid"/>
                      <a:round/>
                      <a:headEnd type="none" w="med" len="med"/>
                      <a:tailEnd type="none" w="med" len="med"/>
                    </a:lnR>
                    <a:lnT w="12700" cap="flat" cmpd="sng" algn="ctr">
                      <a:solidFill>
                        <a:srgbClr val="9021FF"/>
                      </a:solidFill>
                      <a:prstDash val="solid"/>
                      <a:round/>
                      <a:headEnd type="none" w="med" len="med"/>
                      <a:tailEnd type="none" w="med" len="med"/>
                    </a:lnT>
                    <a:lnB w="12700" cap="flat" cmpd="sng" algn="ctr">
                      <a:solidFill>
                        <a:srgbClr val="9021FF"/>
                      </a:solidFill>
                      <a:prstDash val="solid"/>
                      <a:round/>
                      <a:headEnd type="none" w="med" len="med"/>
                      <a:tailEnd type="none" w="med" len="med"/>
                    </a:lnB>
                    <a:noFill/>
                  </a:tcPr>
                </a:tc>
                <a:tc>
                  <a:txBody>
                    <a:bodyPr/>
                    <a:lstStyle/>
                    <a:p>
                      <a:r>
                        <a:rPr lang="en-GB" sz="1300" dirty="0"/>
                        <a:t>Lower in rank, status, or quality</a:t>
                      </a:r>
                    </a:p>
                  </a:txBody>
                  <a:tcPr>
                    <a:lnL w="12700" cap="flat" cmpd="sng" algn="ctr">
                      <a:solidFill>
                        <a:srgbClr val="9021FF"/>
                      </a:solidFill>
                      <a:prstDash val="solid"/>
                      <a:round/>
                      <a:headEnd type="none" w="med" len="med"/>
                      <a:tailEnd type="none" w="med" len="med"/>
                    </a:lnL>
                    <a:lnR w="12700" cap="flat" cmpd="sng" algn="ctr">
                      <a:solidFill>
                        <a:srgbClr val="9021FF"/>
                      </a:solidFill>
                      <a:prstDash val="solid"/>
                      <a:round/>
                      <a:headEnd type="none" w="med" len="med"/>
                      <a:tailEnd type="none" w="med" len="med"/>
                    </a:lnR>
                    <a:lnT w="12700" cap="flat" cmpd="sng" algn="ctr">
                      <a:solidFill>
                        <a:srgbClr val="9021FF"/>
                      </a:solidFill>
                      <a:prstDash val="solid"/>
                      <a:round/>
                      <a:headEnd type="none" w="med" len="med"/>
                      <a:tailEnd type="none" w="med" len="med"/>
                    </a:lnT>
                    <a:lnB w="12700" cap="flat" cmpd="sng" algn="ctr">
                      <a:solidFill>
                        <a:srgbClr val="9021FF"/>
                      </a:solidFill>
                      <a:prstDash val="solid"/>
                      <a:round/>
                      <a:headEnd type="none" w="med" len="med"/>
                      <a:tailEnd type="none" w="med" len="med"/>
                    </a:lnB>
                    <a:noFill/>
                  </a:tcPr>
                </a:tc>
                <a:tc>
                  <a:txBody>
                    <a:bodyPr/>
                    <a:lstStyle/>
                    <a:p>
                      <a:r>
                        <a:rPr lang="en-GB" sz="1300" dirty="0"/>
                        <a:t>This could be a product, a style, a genre or a person</a:t>
                      </a:r>
                    </a:p>
                  </a:txBody>
                  <a:tcPr>
                    <a:lnL w="12700" cap="flat" cmpd="sng" algn="ctr">
                      <a:solidFill>
                        <a:srgbClr val="9021FF"/>
                      </a:solidFill>
                      <a:prstDash val="solid"/>
                      <a:round/>
                      <a:headEnd type="none" w="med" len="med"/>
                      <a:tailEnd type="none" w="med" len="med"/>
                    </a:lnL>
                    <a:lnR w="12700" cap="flat" cmpd="sng" algn="ctr">
                      <a:solidFill>
                        <a:srgbClr val="9021FF"/>
                      </a:solidFill>
                      <a:prstDash val="solid"/>
                      <a:round/>
                      <a:headEnd type="none" w="med" len="med"/>
                      <a:tailEnd type="none" w="med" len="med"/>
                    </a:lnR>
                    <a:lnT w="12700" cap="flat" cmpd="sng" algn="ctr">
                      <a:solidFill>
                        <a:srgbClr val="9021FF"/>
                      </a:solidFill>
                      <a:prstDash val="solid"/>
                      <a:round/>
                      <a:headEnd type="none" w="med" len="med"/>
                      <a:tailEnd type="none" w="med" len="med"/>
                    </a:lnT>
                    <a:lnB w="12700" cap="flat" cmpd="sng" algn="ctr">
                      <a:solidFill>
                        <a:srgbClr val="9021FF"/>
                      </a:solidFill>
                      <a:prstDash val="solid"/>
                      <a:round/>
                      <a:headEnd type="none" w="med" len="med"/>
                      <a:tailEnd type="none" w="med" len="med"/>
                    </a:lnB>
                    <a:noFill/>
                  </a:tcPr>
                </a:tc>
                <a:extLst>
                  <a:ext uri="{0D108BD9-81ED-4DB2-BD59-A6C34878D82A}">
                    <a16:rowId xmlns:a16="http://schemas.microsoft.com/office/drawing/2014/main" val="372023477"/>
                  </a:ext>
                </a:extLst>
              </a:tr>
            </a:tbl>
          </a:graphicData>
        </a:graphic>
      </p:graphicFrame>
      <p:sp>
        <p:nvSpPr>
          <p:cNvPr id="4" name="Footer Placeholder 3">
            <a:extLst>
              <a:ext uri="{FF2B5EF4-FFF2-40B4-BE49-F238E27FC236}">
                <a16:creationId xmlns:a16="http://schemas.microsoft.com/office/drawing/2014/main" id="{2B7D8156-4060-64B5-CED3-5BEC589B3993}"/>
              </a:ext>
            </a:extLst>
          </p:cNvPr>
          <p:cNvSpPr>
            <a:spLocks noGrp="1"/>
          </p:cNvSpPr>
          <p:nvPr>
            <p:ph type="ftr" sz="quarter" idx="11"/>
          </p:nvPr>
        </p:nvSpPr>
        <p:spPr/>
        <p:txBody>
          <a:bodyPr/>
          <a:lstStyle/>
          <a:p>
            <a:r>
              <a:rPr lang="en-GB"/>
              <a:t>Component 1: Exploring Media Products</a:t>
            </a:r>
          </a:p>
        </p:txBody>
      </p:sp>
      <p:sp>
        <p:nvSpPr>
          <p:cNvPr id="5" name="Slide Number Placeholder 4">
            <a:extLst>
              <a:ext uri="{FF2B5EF4-FFF2-40B4-BE49-F238E27FC236}">
                <a16:creationId xmlns:a16="http://schemas.microsoft.com/office/drawing/2014/main" id="{1771445C-EB47-958D-1911-AE63C32EEC79}"/>
              </a:ext>
            </a:extLst>
          </p:cNvPr>
          <p:cNvSpPr>
            <a:spLocks noGrp="1"/>
          </p:cNvSpPr>
          <p:nvPr>
            <p:ph type="sldNum" sz="quarter" idx="12"/>
          </p:nvPr>
        </p:nvSpPr>
        <p:spPr/>
        <p:txBody>
          <a:bodyPr/>
          <a:lstStyle/>
          <a:p>
            <a:fld id="{9C8B04E8-02BC-41D7-8D33-AA2355D7C806}" type="slidenum">
              <a:rPr lang="en-GB" smtClean="0"/>
              <a:t>18</a:t>
            </a:fld>
            <a:endParaRPr lang="en-GB"/>
          </a:p>
        </p:txBody>
      </p:sp>
    </p:spTree>
    <p:extLst>
      <p:ext uri="{BB962C8B-B14F-4D97-AF65-F5344CB8AC3E}">
        <p14:creationId xmlns:p14="http://schemas.microsoft.com/office/powerpoint/2010/main" val="15980358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B17E7EF-3071-3E6C-06B7-4FB34559C374}"/>
              </a:ext>
            </a:extLst>
          </p:cNvPr>
          <p:cNvSpPr>
            <a:spLocks noGrp="1"/>
          </p:cNvSpPr>
          <p:nvPr>
            <p:ph idx="1"/>
          </p:nvPr>
        </p:nvSpPr>
        <p:spPr>
          <a:xfrm>
            <a:off x="173778" y="766143"/>
            <a:ext cx="3008562" cy="6025274"/>
          </a:xfrm>
          <a:noFill/>
          <a:ln>
            <a:solidFill>
              <a:srgbClr val="9021FF"/>
            </a:solidFill>
          </a:ln>
        </p:spPr>
        <p:txBody>
          <a:bodyPr>
            <a:normAutofit/>
          </a:bodyPr>
          <a:lstStyle/>
          <a:p>
            <a:pPr marL="0" indent="0">
              <a:buNone/>
            </a:pPr>
            <a:r>
              <a:rPr lang="en-GB" sz="1200" dirty="0"/>
              <a:t>a. Representation often includes stereotypes:</a:t>
            </a:r>
          </a:p>
          <a:p>
            <a:r>
              <a:rPr lang="en-GB" sz="1200" dirty="0"/>
              <a:t>Stereotypes are a widely held, often negative and over simplified image or idea of a type of person or thing. They are used to communicate meanings Unruly, rude, lazy, disrespectful, defiant, unmannered…that audiences will easily recognise.</a:t>
            </a:r>
          </a:p>
          <a:p>
            <a:r>
              <a:rPr lang="en-GB" sz="1200" dirty="0"/>
              <a:t>Stereotypes become established when a social group (often a minority group) has been categorised repeatedly in the media and becomes recognised by a set of attributes.</a:t>
            </a:r>
          </a:p>
          <a:p>
            <a:r>
              <a:rPr lang="en-GB" sz="1200" dirty="0"/>
              <a:t>Stereotypes may alter and develop over time, mainly due to changes in culture and society. </a:t>
            </a:r>
          </a:p>
          <a:p>
            <a:endParaRPr lang="en-GB" sz="1200" dirty="0"/>
          </a:p>
          <a:p>
            <a:endParaRPr lang="en-GB" sz="1200" dirty="0"/>
          </a:p>
          <a:p>
            <a:endParaRPr lang="en-GB" sz="1200" dirty="0"/>
          </a:p>
          <a:p>
            <a:endParaRPr lang="en-GB" sz="1200" dirty="0"/>
          </a:p>
          <a:p>
            <a:endParaRPr lang="en-GB" sz="1200" dirty="0"/>
          </a:p>
          <a:p>
            <a:endParaRPr lang="en-GB" sz="1200" dirty="0"/>
          </a:p>
          <a:p>
            <a:endParaRPr lang="en-GB" sz="1200" dirty="0"/>
          </a:p>
          <a:p>
            <a:pPr marL="0" indent="0">
              <a:buNone/>
            </a:pPr>
            <a:endParaRPr lang="en-GB" sz="1200" dirty="0"/>
          </a:p>
          <a:p>
            <a:pPr marL="0" indent="0">
              <a:buNone/>
            </a:pPr>
            <a:endParaRPr lang="en-GB" sz="1200" dirty="0"/>
          </a:p>
          <a:p>
            <a:pPr marL="0" indent="0">
              <a:buNone/>
            </a:pPr>
            <a:endParaRPr lang="en-GB" sz="1200" dirty="0"/>
          </a:p>
        </p:txBody>
      </p:sp>
      <p:sp>
        <p:nvSpPr>
          <p:cNvPr id="4" name="Footer Placeholder 3">
            <a:extLst>
              <a:ext uri="{FF2B5EF4-FFF2-40B4-BE49-F238E27FC236}">
                <a16:creationId xmlns:a16="http://schemas.microsoft.com/office/drawing/2014/main" id="{F08BC3AA-1E9A-2F8A-DF5B-00F9F296A10B}"/>
              </a:ext>
            </a:extLst>
          </p:cNvPr>
          <p:cNvSpPr>
            <a:spLocks noGrp="1"/>
          </p:cNvSpPr>
          <p:nvPr>
            <p:ph type="ftr" sz="quarter" idx="11"/>
          </p:nvPr>
        </p:nvSpPr>
        <p:spPr/>
        <p:txBody>
          <a:bodyPr/>
          <a:lstStyle/>
          <a:p>
            <a:r>
              <a:rPr lang="en-GB"/>
              <a:t>Component 1: Exploring Media Products</a:t>
            </a:r>
          </a:p>
        </p:txBody>
      </p:sp>
      <p:sp>
        <p:nvSpPr>
          <p:cNvPr id="5" name="Slide Number Placeholder 4">
            <a:extLst>
              <a:ext uri="{FF2B5EF4-FFF2-40B4-BE49-F238E27FC236}">
                <a16:creationId xmlns:a16="http://schemas.microsoft.com/office/drawing/2014/main" id="{41A26C0B-8930-9D31-645A-F29C35D59BF2}"/>
              </a:ext>
            </a:extLst>
          </p:cNvPr>
          <p:cNvSpPr>
            <a:spLocks noGrp="1"/>
          </p:cNvSpPr>
          <p:nvPr>
            <p:ph type="sldNum" sz="quarter" idx="12"/>
          </p:nvPr>
        </p:nvSpPr>
        <p:spPr/>
        <p:txBody>
          <a:bodyPr/>
          <a:lstStyle/>
          <a:p>
            <a:fld id="{9C8B04E8-02BC-41D7-8D33-AA2355D7C806}" type="slidenum">
              <a:rPr lang="en-GB" smtClean="0"/>
              <a:t>19</a:t>
            </a:fld>
            <a:endParaRPr lang="en-GB"/>
          </a:p>
        </p:txBody>
      </p:sp>
      <p:sp>
        <p:nvSpPr>
          <p:cNvPr id="6" name="Title 1">
            <a:extLst>
              <a:ext uri="{FF2B5EF4-FFF2-40B4-BE49-F238E27FC236}">
                <a16:creationId xmlns:a16="http://schemas.microsoft.com/office/drawing/2014/main" id="{D045A23C-8505-0E1D-AF18-11405EE008B9}"/>
              </a:ext>
            </a:extLst>
          </p:cNvPr>
          <p:cNvSpPr>
            <a:spLocks noGrp="1"/>
          </p:cNvSpPr>
          <p:nvPr>
            <p:ph type="title"/>
          </p:nvPr>
        </p:nvSpPr>
        <p:spPr>
          <a:xfrm>
            <a:off x="-2771" y="168002"/>
            <a:ext cx="12192000" cy="498763"/>
          </a:xfrm>
        </p:spPr>
        <p:txBody>
          <a:bodyPr>
            <a:noAutofit/>
          </a:bodyPr>
          <a:lstStyle/>
          <a:p>
            <a:r>
              <a:rPr lang="en-GB" sz="2000" u="sng" dirty="0"/>
              <a:t>Representation</a:t>
            </a:r>
            <a:r>
              <a:rPr lang="en-GB" sz="2000" dirty="0"/>
              <a:t> is not a ‘window to the world’ – it is how the media producers want you to see the world</a:t>
            </a:r>
          </a:p>
        </p:txBody>
      </p:sp>
      <p:sp>
        <p:nvSpPr>
          <p:cNvPr id="8" name="Content Placeholder 2">
            <a:extLst>
              <a:ext uri="{FF2B5EF4-FFF2-40B4-BE49-F238E27FC236}">
                <a16:creationId xmlns:a16="http://schemas.microsoft.com/office/drawing/2014/main" id="{54CDC484-E8B2-7DE1-2373-9DFCA68D79EF}"/>
              </a:ext>
            </a:extLst>
          </p:cNvPr>
          <p:cNvSpPr txBox="1">
            <a:spLocks/>
          </p:cNvSpPr>
          <p:nvPr/>
        </p:nvSpPr>
        <p:spPr>
          <a:xfrm>
            <a:off x="3278309" y="5149049"/>
            <a:ext cx="8697668" cy="1244303"/>
          </a:xfrm>
          <a:prstGeom prst="rect">
            <a:avLst/>
          </a:prstGeom>
          <a:noFill/>
          <a:ln>
            <a:solidFill>
              <a:srgbClr val="9021FF"/>
            </a:solidFill>
          </a:ln>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1200" dirty="0"/>
              <a:t>Remember: the representation in a media product will reflect the contexts in which it was produced:</a:t>
            </a:r>
          </a:p>
          <a:p>
            <a:r>
              <a:rPr lang="en-GB" sz="1200" b="1" dirty="0"/>
              <a:t>Social</a:t>
            </a:r>
            <a:r>
              <a:rPr lang="en-GB" sz="1200" dirty="0"/>
              <a:t>: reflecting society at the time/place of production e.g. in terms of issues such as gender or racial equality, or economic prosperity.</a:t>
            </a:r>
          </a:p>
          <a:p>
            <a:r>
              <a:rPr lang="en-GB" sz="1200" b="1" dirty="0"/>
              <a:t>Historical: </a:t>
            </a:r>
            <a:r>
              <a:rPr lang="en-GB" sz="1200" dirty="0"/>
              <a:t>the time/period in which a product is created or set, does this impact the outcome?</a:t>
            </a:r>
          </a:p>
          <a:p>
            <a:r>
              <a:rPr lang="en-GB" sz="1200" b="1" dirty="0"/>
              <a:t>Cultural influences </a:t>
            </a:r>
            <a:r>
              <a:rPr lang="en-GB" sz="1200" dirty="0"/>
              <a:t>on a product, e.g. current trends or direct references to popular and/or classic culture. </a:t>
            </a:r>
          </a:p>
        </p:txBody>
      </p:sp>
      <p:graphicFrame>
        <p:nvGraphicFramePr>
          <p:cNvPr id="9" name="Table 8">
            <a:extLst>
              <a:ext uri="{FF2B5EF4-FFF2-40B4-BE49-F238E27FC236}">
                <a16:creationId xmlns:a16="http://schemas.microsoft.com/office/drawing/2014/main" id="{25610ACE-33DA-326A-43DE-93407EF98324}"/>
              </a:ext>
            </a:extLst>
          </p:cNvPr>
          <p:cNvGraphicFramePr>
            <a:graphicFrameLocks noGrp="1"/>
          </p:cNvGraphicFramePr>
          <p:nvPr/>
        </p:nvGraphicFramePr>
        <p:xfrm>
          <a:off x="3278309" y="766143"/>
          <a:ext cx="6327330" cy="4347309"/>
        </p:xfrm>
        <a:graphic>
          <a:graphicData uri="http://schemas.openxmlformats.org/drawingml/2006/table">
            <a:tbl>
              <a:tblPr firstRow="1" bandRow="1">
                <a:tableStyleId>{5C22544A-7EE6-4342-B048-85BDC9FD1C3A}</a:tableStyleId>
              </a:tblPr>
              <a:tblGrid>
                <a:gridCol w="1790351">
                  <a:extLst>
                    <a:ext uri="{9D8B030D-6E8A-4147-A177-3AD203B41FA5}">
                      <a16:colId xmlns:a16="http://schemas.microsoft.com/office/drawing/2014/main" val="2375366462"/>
                    </a:ext>
                  </a:extLst>
                </a:gridCol>
                <a:gridCol w="4536979">
                  <a:extLst>
                    <a:ext uri="{9D8B030D-6E8A-4147-A177-3AD203B41FA5}">
                      <a16:colId xmlns:a16="http://schemas.microsoft.com/office/drawing/2014/main" val="3592954419"/>
                    </a:ext>
                  </a:extLst>
                </a:gridCol>
              </a:tblGrid>
              <a:tr h="284249">
                <a:tc gridSpan="2">
                  <a:txBody>
                    <a:bodyPr/>
                    <a:lstStyle/>
                    <a:p>
                      <a:r>
                        <a:rPr lang="en-GB" sz="1200" dirty="0"/>
                        <a:t>b. Media producers make choices about how to represent:</a:t>
                      </a:r>
                    </a:p>
                  </a:txBody>
                  <a:tcPr>
                    <a:lnL w="12700" cap="flat" cmpd="sng" algn="ctr">
                      <a:solidFill>
                        <a:srgbClr val="9021FF"/>
                      </a:solidFill>
                      <a:prstDash val="solid"/>
                      <a:round/>
                      <a:headEnd type="none" w="med" len="med"/>
                      <a:tailEnd type="none" w="med" len="med"/>
                    </a:lnL>
                    <a:lnR w="12700" cap="flat" cmpd="sng" algn="ctr">
                      <a:solidFill>
                        <a:srgbClr val="9021FF"/>
                      </a:solidFill>
                      <a:prstDash val="solid"/>
                      <a:round/>
                      <a:headEnd type="none" w="med" len="med"/>
                      <a:tailEnd type="none" w="med" len="med"/>
                    </a:lnR>
                    <a:lnT w="12700" cap="flat" cmpd="sng" algn="ctr">
                      <a:solidFill>
                        <a:srgbClr val="9021FF"/>
                      </a:solidFill>
                      <a:prstDash val="solid"/>
                      <a:round/>
                      <a:headEnd type="none" w="med" len="med"/>
                      <a:tailEnd type="none" w="med" len="med"/>
                    </a:lnT>
                    <a:lnB w="12700" cap="flat" cmpd="sng" algn="ctr">
                      <a:solidFill>
                        <a:srgbClr val="9021FF"/>
                      </a:solidFill>
                      <a:prstDash val="solid"/>
                      <a:round/>
                      <a:headEnd type="none" w="med" len="med"/>
                      <a:tailEnd type="none" w="med" len="med"/>
                    </a:lnB>
                    <a:solidFill>
                      <a:srgbClr val="9021FF"/>
                    </a:solidFill>
                  </a:tcPr>
                </a:tc>
                <a:tc hMerge="1">
                  <a:txBody>
                    <a:bodyPr/>
                    <a:lstStyle/>
                    <a:p>
                      <a:endParaRPr dirty="0"/>
                    </a:p>
                  </a:txBody>
                  <a:tcPr>
                    <a:lnL w="12700" cap="flat" cmpd="sng" algn="ctr">
                      <a:solidFill>
                        <a:srgbClr val="9021FF"/>
                      </a:solidFill>
                      <a:prstDash val="solid"/>
                      <a:round/>
                      <a:headEnd type="none" w="med" len="med"/>
                      <a:tailEnd type="none" w="med" len="med"/>
                    </a:lnL>
                    <a:lnR w="12700" cap="flat" cmpd="sng" algn="ctr">
                      <a:solidFill>
                        <a:srgbClr val="9021FF"/>
                      </a:solidFill>
                      <a:prstDash val="solid"/>
                      <a:round/>
                      <a:headEnd type="none" w="med" len="med"/>
                      <a:tailEnd type="none" w="med" len="med"/>
                    </a:lnR>
                    <a:lnT w="12700" cap="flat" cmpd="sng" algn="ctr">
                      <a:solidFill>
                        <a:srgbClr val="9021FF"/>
                      </a:solidFill>
                      <a:prstDash val="solid"/>
                      <a:round/>
                      <a:headEnd type="none" w="med" len="med"/>
                      <a:tailEnd type="none" w="med" len="med"/>
                    </a:lnT>
                    <a:lnB w="12700" cap="flat" cmpd="sng" algn="ctr">
                      <a:solidFill>
                        <a:srgbClr val="9021FF"/>
                      </a:solidFill>
                      <a:prstDash val="solid"/>
                      <a:round/>
                      <a:headEnd type="none" w="med" len="med"/>
                      <a:tailEnd type="none" w="med" len="med"/>
                    </a:lnB>
                    <a:solidFill>
                      <a:srgbClr val="9021FF"/>
                    </a:solidFill>
                  </a:tcPr>
                </a:tc>
                <a:extLst>
                  <a:ext uri="{0D108BD9-81ED-4DB2-BD59-A6C34878D82A}">
                    <a16:rowId xmlns:a16="http://schemas.microsoft.com/office/drawing/2014/main" val="1040532994"/>
                  </a:ext>
                </a:extLst>
              </a:tr>
              <a:tr h="730955">
                <a:tc>
                  <a:txBody>
                    <a:bodyPr/>
                    <a:lstStyle/>
                    <a:p>
                      <a:r>
                        <a:rPr lang="en-GB" sz="1200" dirty="0"/>
                        <a:t>Events</a:t>
                      </a:r>
                    </a:p>
                  </a:txBody>
                  <a:tcPr>
                    <a:lnL w="12700" cap="flat" cmpd="sng" algn="ctr">
                      <a:solidFill>
                        <a:srgbClr val="9021FF"/>
                      </a:solidFill>
                      <a:prstDash val="solid"/>
                      <a:round/>
                      <a:headEnd type="none" w="med" len="med"/>
                      <a:tailEnd type="none" w="med" len="med"/>
                    </a:lnL>
                    <a:lnR w="12700" cap="flat" cmpd="sng" algn="ctr">
                      <a:solidFill>
                        <a:srgbClr val="9021FF"/>
                      </a:solidFill>
                      <a:prstDash val="solid"/>
                      <a:round/>
                      <a:headEnd type="none" w="med" len="med"/>
                      <a:tailEnd type="none" w="med" len="med"/>
                    </a:lnR>
                    <a:lnT w="12700" cap="flat" cmpd="sng" algn="ctr">
                      <a:solidFill>
                        <a:srgbClr val="9021FF"/>
                      </a:solidFill>
                      <a:prstDash val="solid"/>
                      <a:round/>
                      <a:headEnd type="none" w="med" len="med"/>
                      <a:tailEnd type="none" w="med" len="med"/>
                    </a:lnT>
                    <a:lnB w="12700" cap="flat" cmpd="sng" algn="ctr">
                      <a:solidFill>
                        <a:srgbClr val="9021FF"/>
                      </a:solidFill>
                      <a:prstDash val="solid"/>
                      <a:round/>
                      <a:headEnd type="none" w="med" len="med"/>
                      <a:tailEnd type="none" w="med" len="med"/>
                    </a:lnB>
                    <a:noFill/>
                  </a:tcPr>
                </a:tc>
                <a:tc>
                  <a:txBody>
                    <a:bodyPr/>
                    <a:lstStyle/>
                    <a:p>
                      <a:r>
                        <a:rPr lang="en-GB" sz="1200" dirty="0"/>
                        <a:t>Newspaper front pages combine images and text to convey information about the issues and events in the main splash (story).</a:t>
                      </a:r>
                    </a:p>
                  </a:txBody>
                  <a:tcPr>
                    <a:lnL w="12700" cap="flat" cmpd="sng" algn="ctr">
                      <a:solidFill>
                        <a:srgbClr val="9021FF"/>
                      </a:solidFill>
                      <a:prstDash val="solid"/>
                      <a:round/>
                      <a:headEnd type="none" w="med" len="med"/>
                      <a:tailEnd type="none" w="med" len="med"/>
                    </a:lnL>
                    <a:lnR w="12700" cap="flat" cmpd="sng" algn="ctr">
                      <a:solidFill>
                        <a:srgbClr val="9021FF"/>
                      </a:solidFill>
                      <a:prstDash val="solid"/>
                      <a:round/>
                      <a:headEnd type="none" w="med" len="med"/>
                      <a:tailEnd type="none" w="med" len="med"/>
                    </a:lnR>
                    <a:lnT w="12700" cap="flat" cmpd="sng" algn="ctr">
                      <a:solidFill>
                        <a:srgbClr val="9021FF"/>
                      </a:solidFill>
                      <a:prstDash val="solid"/>
                      <a:round/>
                      <a:headEnd type="none" w="med" len="med"/>
                      <a:tailEnd type="none" w="med" len="med"/>
                    </a:lnT>
                    <a:lnB w="12700" cap="flat" cmpd="sng" algn="ctr">
                      <a:solidFill>
                        <a:srgbClr val="9021FF"/>
                      </a:solidFill>
                      <a:prstDash val="solid"/>
                      <a:round/>
                      <a:headEnd type="none" w="med" len="med"/>
                      <a:tailEnd type="none" w="med" len="med"/>
                    </a:lnB>
                    <a:noFill/>
                  </a:tcPr>
                </a:tc>
                <a:extLst>
                  <a:ext uri="{0D108BD9-81ED-4DB2-BD59-A6C34878D82A}">
                    <a16:rowId xmlns:a16="http://schemas.microsoft.com/office/drawing/2014/main" val="3798174358"/>
                  </a:ext>
                </a:extLst>
              </a:tr>
              <a:tr h="1989744">
                <a:tc>
                  <a:txBody>
                    <a:bodyPr/>
                    <a:lstStyle/>
                    <a:p>
                      <a:r>
                        <a:rPr lang="en-GB" sz="1200" dirty="0"/>
                        <a:t>Social Groups</a:t>
                      </a:r>
                    </a:p>
                  </a:txBody>
                  <a:tcPr>
                    <a:lnL w="12700" cap="flat" cmpd="sng" algn="ctr">
                      <a:solidFill>
                        <a:srgbClr val="9021FF"/>
                      </a:solidFill>
                      <a:prstDash val="solid"/>
                      <a:round/>
                      <a:headEnd type="none" w="med" len="med"/>
                      <a:tailEnd type="none" w="med" len="med"/>
                    </a:lnL>
                    <a:lnR w="12700" cap="flat" cmpd="sng" algn="ctr">
                      <a:solidFill>
                        <a:srgbClr val="9021FF"/>
                      </a:solidFill>
                      <a:prstDash val="solid"/>
                      <a:round/>
                      <a:headEnd type="none" w="med" len="med"/>
                      <a:tailEnd type="none" w="med" len="med"/>
                    </a:lnR>
                    <a:lnT w="12700" cap="flat" cmpd="sng" algn="ctr">
                      <a:solidFill>
                        <a:srgbClr val="9021FF"/>
                      </a:solidFill>
                      <a:prstDash val="solid"/>
                      <a:round/>
                      <a:headEnd type="none" w="med" len="med"/>
                      <a:tailEnd type="none" w="med" len="med"/>
                    </a:lnT>
                    <a:lnB w="12700" cap="flat" cmpd="sng" algn="ctr">
                      <a:solidFill>
                        <a:srgbClr val="9021FF"/>
                      </a:solidFill>
                      <a:prstDash val="solid"/>
                      <a:round/>
                      <a:headEnd type="none" w="med" len="med"/>
                      <a:tailEnd type="none" w="med" len="med"/>
                    </a:lnB>
                    <a:noFill/>
                  </a:tcPr>
                </a:tc>
                <a:tc>
                  <a:txBody>
                    <a:bodyPr/>
                    <a:lstStyle/>
                    <a:p>
                      <a:pPr marL="171450" indent="-171450">
                        <a:buFont typeface="Arial" panose="020B0604020202020204" pitchFamily="34" charset="0"/>
                        <a:buChar char="•"/>
                      </a:pPr>
                      <a:r>
                        <a:rPr lang="en-GB" sz="1200" dirty="0"/>
                        <a:t>Are often categorised by age, gender and ethnicity. e.g. how some magazine front covers communicate ideas about gender/ identity in the use of media language.</a:t>
                      </a:r>
                    </a:p>
                    <a:p>
                      <a:pPr marL="171450" indent="-171450">
                        <a:buFont typeface="Arial" panose="020B0604020202020204" pitchFamily="34" charset="0"/>
                        <a:buChar char="•"/>
                      </a:pPr>
                      <a:r>
                        <a:rPr lang="en-GB" sz="1200" dirty="0"/>
                        <a:t>Media products often feature representations of powerful social groups (who have traditionally controlled the media). Certain groups (e.g. minority ethnic or LGBTQ+ people) may be absent, or under/misrepresented (e.g. stereotyped).</a:t>
                      </a:r>
                    </a:p>
                    <a:p>
                      <a:pPr marL="171450" indent="-171450">
                        <a:buFont typeface="Arial" panose="020B0604020202020204" pitchFamily="34" charset="0"/>
                        <a:buChar char="•"/>
                      </a:pPr>
                      <a:r>
                        <a:rPr lang="en-GB" sz="1200" dirty="0"/>
                        <a:t>The choices about how to represent a social group will communicate a point of view, e.g. Pride Magazine cover conveys positive messages about black female empowerment.</a:t>
                      </a:r>
                    </a:p>
                  </a:txBody>
                  <a:tcPr>
                    <a:lnL w="12700" cap="flat" cmpd="sng" algn="ctr">
                      <a:solidFill>
                        <a:srgbClr val="9021FF"/>
                      </a:solidFill>
                      <a:prstDash val="solid"/>
                      <a:round/>
                      <a:headEnd type="none" w="med" len="med"/>
                      <a:tailEnd type="none" w="med" len="med"/>
                    </a:lnL>
                    <a:lnR w="12700" cap="flat" cmpd="sng" algn="ctr">
                      <a:solidFill>
                        <a:srgbClr val="9021FF"/>
                      </a:solidFill>
                      <a:prstDash val="solid"/>
                      <a:round/>
                      <a:headEnd type="none" w="med" len="med"/>
                      <a:tailEnd type="none" w="med" len="med"/>
                    </a:lnR>
                    <a:lnT w="12700" cap="flat" cmpd="sng" algn="ctr">
                      <a:solidFill>
                        <a:srgbClr val="9021FF"/>
                      </a:solidFill>
                      <a:prstDash val="solid"/>
                      <a:round/>
                      <a:headEnd type="none" w="med" len="med"/>
                      <a:tailEnd type="none" w="med" len="med"/>
                    </a:lnT>
                    <a:lnB w="12700" cap="flat" cmpd="sng" algn="ctr">
                      <a:solidFill>
                        <a:srgbClr val="9021FF"/>
                      </a:solidFill>
                      <a:prstDash val="solid"/>
                      <a:round/>
                      <a:headEnd type="none" w="med" len="med"/>
                      <a:tailEnd type="none" w="med" len="med"/>
                    </a:lnB>
                    <a:noFill/>
                  </a:tcPr>
                </a:tc>
                <a:extLst>
                  <a:ext uri="{0D108BD9-81ED-4DB2-BD59-A6C34878D82A}">
                    <a16:rowId xmlns:a16="http://schemas.microsoft.com/office/drawing/2014/main" val="4208674077"/>
                  </a:ext>
                </a:extLst>
              </a:tr>
              <a:tr h="663248">
                <a:tc>
                  <a:txBody>
                    <a:bodyPr/>
                    <a:lstStyle/>
                    <a:p>
                      <a:r>
                        <a:rPr lang="en-GB" sz="1200" dirty="0"/>
                        <a:t>Aspects of Reality</a:t>
                      </a:r>
                    </a:p>
                  </a:txBody>
                  <a:tcPr>
                    <a:lnL w="12700" cap="flat" cmpd="sng" algn="ctr">
                      <a:solidFill>
                        <a:srgbClr val="9021FF"/>
                      </a:solidFill>
                      <a:prstDash val="solid"/>
                      <a:round/>
                      <a:headEnd type="none" w="med" len="med"/>
                      <a:tailEnd type="none" w="med" len="med"/>
                    </a:lnL>
                    <a:lnR w="12700" cap="flat" cmpd="sng" algn="ctr">
                      <a:solidFill>
                        <a:srgbClr val="9021FF"/>
                      </a:solidFill>
                      <a:prstDash val="solid"/>
                      <a:round/>
                      <a:headEnd type="none" w="med" len="med"/>
                      <a:tailEnd type="none" w="med" len="med"/>
                    </a:lnR>
                    <a:lnT w="12700" cap="flat" cmpd="sng" algn="ctr">
                      <a:solidFill>
                        <a:srgbClr val="9021FF"/>
                      </a:solidFill>
                      <a:prstDash val="solid"/>
                      <a:round/>
                      <a:headEnd type="none" w="med" len="med"/>
                      <a:tailEnd type="none" w="med" len="med"/>
                    </a:lnT>
                    <a:lnB w="12700" cap="flat" cmpd="sng" algn="ctr">
                      <a:solidFill>
                        <a:srgbClr val="9021FF"/>
                      </a:solidFill>
                      <a:prstDash val="solid"/>
                      <a:round/>
                      <a:headEnd type="none" w="med" len="med"/>
                      <a:tailEnd type="none" w="med" len="med"/>
                    </a:lnB>
                    <a:noFill/>
                  </a:tcPr>
                </a:tc>
                <a:tc>
                  <a:txBody>
                    <a:bodyPr/>
                    <a:lstStyle/>
                    <a:p>
                      <a:r>
                        <a:rPr lang="en-GB" sz="1200" dirty="0"/>
                        <a:t>These may be represented differently depending on the purposes of the producers. Newspapers are informative and need to include factual detail, a sitcom might exaggerate/ subvert reality to entertain </a:t>
                      </a:r>
                    </a:p>
                  </a:txBody>
                  <a:tcPr>
                    <a:lnL w="12700" cap="flat" cmpd="sng" algn="ctr">
                      <a:solidFill>
                        <a:srgbClr val="9021FF"/>
                      </a:solidFill>
                      <a:prstDash val="solid"/>
                      <a:round/>
                      <a:headEnd type="none" w="med" len="med"/>
                      <a:tailEnd type="none" w="med" len="med"/>
                    </a:lnL>
                    <a:lnR w="12700" cap="flat" cmpd="sng" algn="ctr">
                      <a:solidFill>
                        <a:srgbClr val="9021FF"/>
                      </a:solidFill>
                      <a:prstDash val="solid"/>
                      <a:round/>
                      <a:headEnd type="none" w="med" len="med"/>
                      <a:tailEnd type="none" w="med" len="med"/>
                    </a:lnR>
                    <a:lnT w="12700" cap="flat" cmpd="sng" algn="ctr">
                      <a:solidFill>
                        <a:srgbClr val="9021FF"/>
                      </a:solidFill>
                      <a:prstDash val="solid"/>
                      <a:round/>
                      <a:headEnd type="none" w="med" len="med"/>
                      <a:tailEnd type="none" w="med" len="med"/>
                    </a:lnT>
                    <a:lnB w="12700" cap="flat" cmpd="sng" algn="ctr">
                      <a:solidFill>
                        <a:srgbClr val="9021FF"/>
                      </a:solidFill>
                      <a:prstDash val="solid"/>
                      <a:round/>
                      <a:headEnd type="none" w="med" len="med"/>
                      <a:tailEnd type="none" w="med" len="med"/>
                    </a:lnB>
                    <a:noFill/>
                  </a:tcPr>
                </a:tc>
                <a:extLst>
                  <a:ext uri="{0D108BD9-81ED-4DB2-BD59-A6C34878D82A}">
                    <a16:rowId xmlns:a16="http://schemas.microsoft.com/office/drawing/2014/main" val="3744443683"/>
                  </a:ext>
                </a:extLst>
              </a:tr>
              <a:tr h="519401">
                <a:tc>
                  <a:txBody>
                    <a:bodyPr/>
                    <a:lstStyle/>
                    <a:p>
                      <a:r>
                        <a:rPr lang="en-GB" sz="1200" dirty="0"/>
                        <a:t>Values and Beliefs</a:t>
                      </a:r>
                    </a:p>
                  </a:txBody>
                  <a:tcPr>
                    <a:lnL w="12700" cap="flat" cmpd="sng" algn="ctr">
                      <a:solidFill>
                        <a:srgbClr val="9021FF"/>
                      </a:solidFill>
                      <a:prstDash val="solid"/>
                      <a:round/>
                      <a:headEnd type="none" w="med" len="med"/>
                      <a:tailEnd type="none" w="med" len="med"/>
                    </a:lnL>
                    <a:lnR w="12700" cap="flat" cmpd="sng" algn="ctr">
                      <a:solidFill>
                        <a:srgbClr val="9021FF"/>
                      </a:solidFill>
                      <a:prstDash val="solid"/>
                      <a:round/>
                      <a:headEnd type="none" w="med" len="med"/>
                      <a:tailEnd type="none" w="med" len="med"/>
                    </a:lnR>
                    <a:lnT w="12700" cap="flat" cmpd="sng" algn="ctr">
                      <a:solidFill>
                        <a:srgbClr val="9021FF"/>
                      </a:solidFill>
                      <a:prstDash val="solid"/>
                      <a:round/>
                      <a:headEnd type="none" w="med" len="med"/>
                      <a:tailEnd type="none" w="med" len="med"/>
                    </a:lnT>
                    <a:lnB w="12700" cap="flat" cmpd="sng" algn="ctr">
                      <a:solidFill>
                        <a:srgbClr val="9021FF"/>
                      </a:solidFill>
                      <a:prstDash val="solid"/>
                      <a:round/>
                      <a:headEnd type="none" w="med" len="med"/>
                      <a:tailEnd type="none" w="med" len="med"/>
                    </a:lnB>
                    <a:noFill/>
                  </a:tcPr>
                </a:tc>
                <a:tc>
                  <a:txBody>
                    <a:bodyPr/>
                    <a:lstStyle/>
                    <a:p>
                      <a:r>
                        <a:rPr lang="en-GB" sz="1200" dirty="0"/>
                        <a:t>Examples of these are diversity and human rights, e.g. the multi-ethnic representation in a music video like Uptown Funk.</a:t>
                      </a:r>
                    </a:p>
                  </a:txBody>
                  <a:tcPr>
                    <a:lnL w="12700" cap="flat" cmpd="sng" algn="ctr">
                      <a:solidFill>
                        <a:srgbClr val="9021FF"/>
                      </a:solidFill>
                      <a:prstDash val="solid"/>
                      <a:round/>
                      <a:headEnd type="none" w="med" len="med"/>
                      <a:tailEnd type="none" w="med" len="med"/>
                    </a:lnL>
                    <a:lnR w="12700" cap="flat" cmpd="sng" algn="ctr">
                      <a:solidFill>
                        <a:srgbClr val="9021FF"/>
                      </a:solidFill>
                      <a:prstDash val="solid"/>
                      <a:round/>
                      <a:headEnd type="none" w="med" len="med"/>
                      <a:tailEnd type="none" w="med" len="med"/>
                    </a:lnR>
                    <a:lnT w="12700" cap="flat" cmpd="sng" algn="ctr">
                      <a:solidFill>
                        <a:srgbClr val="9021FF"/>
                      </a:solidFill>
                      <a:prstDash val="solid"/>
                      <a:round/>
                      <a:headEnd type="none" w="med" len="med"/>
                      <a:tailEnd type="none" w="med" len="med"/>
                    </a:lnT>
                    <a:lnB w="12700" cap="flat" cmpd="sng" algn="ctr">
                      <a:solidFill>
                        <a:srgbClr val="9021FF"/>
                      </a:solidFill>
                      <a:prstDash val="solid"/>
                      <a:round/>
                      <a:headEnd type="none" w="med" len="med"/>
                      <a:tailEnd type="none" w="med" len="med"/>
                    </a:lnB>
                    <a:noFill/>
                  </a:tcPr>
                </a:tc>
                <a:extLst>
                  <a:ext uri="{0D108BD9-81ED-4DB2-BD59-A6C34878D82A}">
                    <a16:rowId xmlns:a16="http://schemas.microsoft.com/office/drawing/2014/main" val="4123120093"/>
                  </a:ext>
                </a:extLst>
              </a:tr>
            </a:tbl>
          </a:graphicData>
        </a:graphic>
      </p:graphicFrame>
      <p:pic>
        <p:nvPicPr>
          <p:cNvPr id="1026" name="Picture 2" descr="Today's chillingly accurate front page of The Sun : r/brexit">
            <a:extLst>
              <a:ext uri="{FF2B5EF4-FFF2-40B4-BE49-F238E27FC236}">
                <a16:creationId xmlns:a16="http://schemas.microsoft.com/office/drawing/2014/main" id="{0180DBD0-8B7C-E20A-8AAE-2F8B4EC9A12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01608" y="766143"/>
            <a:ext cx="1628031" cy="2074659"/>
          </a:xfrm>
          <a:prstGeom prst="rect">
            <a:avLst/>
          </a:prstGeom>
          <a:noFill/>
          <a:ln>
            <a:solidFill>
              <a:srgbClr val="9021FF"/>
            </a:solidFill>
          </a:ln>
          <a:extLst>
            <a:ext uri="{909E8E84-426E-40DD-AFC4-6F175D3DCCD1}">
              <a14:hiddenFill xmlns:a14="http://schemas.microsoft.com/office/drawing/2010/main">
                <a:solidFill>
                  <a:srgbClr val="FFFFFF"/>
                </a:solidFill>
              </a14:hiddenFill>
            </a:ext>
          </a:extLst>
        </p:spPr>
      </p:pic>
      <p:pic>
        <p:nvPicPr>
          <p:cNvPr id="1028" name="Picture 4" descr="Context in Pride | Magazines">
            <a:extLst>
              <a:ext uri="{FF2B5EF4-FFF2-40B4-BE49-F238E27FC236}">
                <a16:creationId xmlns:a16="http://schemas.microsoft.com/office/drawing/2014/main" id="{A7F89C5F-41CF-6276-BDA4-0B1A23DE789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47947" y="2907894"/>
            <a:ext cx="1628030" cy="2174062"/>
          </a:xfrm>
          <a:prstGeom prst="rect">
            <a:avLst/>
          </a:prstGeom>
          <a:noFill/>
          <a:ln>
            <a:solidFill>
              <a:srgbClr val="9021FF"/>
            </a:solidFill>
          </a:ln>
          <a:extLst>
            <a:ext uri="{909E8E84-426E-40DD-AFC4-6F175D3DCCD1}">
              <a14:hiddenFill xmlns:a14="http://schemas.microsoft.com/office/drawing/2010/main">
                <a:solidFill>
                  <a:srgbClr val="FFFFFF"/>
                </a:solidFill>
              </a14:hiddenFill>
            </a:ext>
          </a:extLst>
        </p:spPr>
      </p:pic>
      <p:graphicFrame>
        <p:nvGraphicFramePr>
          <p:cNvPr id="10" name="Table 9">
            <a:extLst>
              <a:ext uri="{FF2B5EF4-FFF2-40B4-BE49-F238E27FC236}">
                <a16:creationId xmlns:a16="http://schemas.microsoft.com/office/drawing/2014/main" id="{3B9A1221-DD68-2D07-27E0-7C6B04D602A2}"/>
              </a:ext>
            </a:extLst>
          </p:cNvPr>
          <p:cNvGraphicFramePr>
            <a:graphicFrameLocks noGrp="1"/>
          </p:cNvGraphicFramePr>
          <p:nvPr/>
        </p:nvGraphicFramePr>
        <p:xfrm>
          <a:off x="236916" y="3994131"/>
          <a:ext cx="2882285" cy="2743200"/>
        </p:xfrm>
        <a:graphic>
          <a:graphicData uri="http://schemas.openxmlformats.org/drawingml/2006/table">
            <a:tbl>
              <a:tblPr firstRow="1" bandRow="1">
                <a:tableStyleId>{5C22544A-7EE6-4342-B048-85BDC9FD1C3A}</a:tableStyleId>
              </a:tblPr>
              <a:tblGrid>
                <a:gridCol w="908303">
                  <a:extLst>
                    <a:ext uri="{9D8B030D-6E8A-4147-A177-3AD203B41FA5}">
                      <a16:colId xmlns:a16="http://schemas.microsoft.com/office/drawing/2014/main" val="2375366462"/>
                    </a:ext>
                  </a:extLst>
                </a:gridCol>
                <a:gridCol w="1973982">
                  <a:extLst>
                    <a:ext uri="{9D8B030D-6E8A-4147-A177-3AD203B41FA5}">
                      <a16:colId xmlns:a16="http://schemas.microsoft.com/office/drawing/2014/main" val="3592954419"/>
                    </a:ext>
                  </a:extLst>
                </a:gridCol>
              </a:tblGrid>
              <a:tr h="256387">
                <a:tc>
                  <a:txBody>
                    <a:bodyPr/>
                    <a:lstStyle/>
                    <a:p>
                      <a:r>
                        <a:rPr lang="en-GB" sz="1200" dirty="0"/>
                        <a:t>Group</a:t>
                      </a:r>
                    </a:p>
                  </a:txBody>
                  <a:tcPr>
                    <a:lnL w="12700" cap="flat" cmpd="sng" algn="ctr">
                      <a:solidFill>
                        <a:srgbClr val="9021FF"/>
                      </a:solidFill>
                      <a:prstDash val="solid"/>
                      <a:round/>
                      <a:headEnd type="none" w="med" len="med"/>
                      <a:tailEnd type="none" w="med" len="med"/>
                    </a:lnL>
                    <a:lnR w="12700" cap="flat" cmpd="sng" algn="ctr">
                      <a:solidFill>
                        <a:srgbClr val="9021FF"/>
                      </a:solidFill>
                      <a:prstDash val="solid"/>
                      <a:round/>
                      <a:headEnd type="none" w="med" len="med"/>
                      <a:tailEnd type="none" w="med" len="med"/>
                    </a:lnR>
                    <a:lnT w="12700" cap="flat" cmpd="sng" algn="ctr">
                      <a:solidFill>
                        <a:srgbClr val="9021FF"/>
                      </a:solidFill>
                      <a:prstDash val="solid"/>
                      <a:round/>
                      <a:headEnd type="none" w="med" len="med"/>
                      <a:tailEnd type="none" w="med" len="med"/>
                    </a:lnT>
                    <a:lnB w="12700" cap="flat" cmpd="sng" algn="ctr">
                      <a:solidFill>
                        <a:srgbClr val="9021FF"/>
                      </a:solidFill>
                      <a:prstDash val="solid"/>
                      <a:round/>
                      <a:headEnd type="none" w="med" len="med"/>
                      <a:tailEnd type="none" w="med" len="med"/>
                    </a:lnB>
                    <a:solidFill>
                      <a:srgbClr val="9021FF"/>
                    </a:solidFill>
                  </a:tcPr>
                </a:tc>
                <a:tc>
                  <a:txBody>
                    <a:bodyPr/>
                    <a:lstStyle/>
                    <a:p>
                      <a:r>
                        <a:rPr lang="en-GB" sz="1200" dirty="0"/>
                        <a:t>Stereotype</a:t>
                      </a:r>
                    </a:p>
                  </a:txBody>
                  <a:tcPr>
                    <a:lnL w="12700" cap="flat" cmpd="sng" algn="ctr">
                      <a:solidFill>
                        <a:srgbClr val="9021FF"/>
                      </a:solidFill>
                      <a:prstDash val="solid"/>
                      <a:round/>
                      <a:headEnd type="none" w="med" len="med"/>
                      <a:tailEnd type="none" w="med" len="med"/>
                    </a:lnL>
                    <a:lnR w="12700" cap="flat" cmpd="sng" algn="ctr">
                      <a:solidFill>
                        <a:srgbClr val="9021FF"/>
                      </a:solidFill>
                      <a:prstDash val="solid"/>
                      <a:round/>
                      <a:headEnd type="none" w="med" len="med"/>
                      <a:tailEnd type="none" w="med" len="med"/>
                    </a:lnR>
                    <a:lnT w="12700" cap="flat" cmpd="sng" algn="ctr">
                      <a:solidFill>
                        <a:srgbClr val="9021FF"/>
                      </a:solidFill>
                      <a:prstDash val="solid"/>
                      <a:round/>
                      <a:headEnd type="none" w="med" len="med"/>
                      <a:tailEnd type="none" w="med" len="med"/>
                    </a:lnT>
                    <a:lnB w="12700" cap="flat" cmpd="sng" algn="ctr">
                      <a:solidFill>
                        <a:srgbClr val="9021FF"/>
                      </a:solidFill>
                      <a:prstDash val="solid"/>
                      <a:round/>
                      <a:headEnd type="none" w="med" len="med"/>
                      <a:tailEnd type="none" w="med" len="med"/>
                    </a:lnB>
                    <a:solidFill>
                      <a:srgbClr val="9021FF"/>
                    </a:solidFill>
                  </a:tcPr>
                </a:tc>
                <a:extLst>
                  <a:ext uri="{0D108BD9-81ED-4DB2-BD59-A6C34878D82A}">
                    <a16:rowId xmlns:a16="http://schemas.microsoft.com/office/drawing/2014/main" val="1040532994"/>
                  </a:ext>
                </a:extLst>
              </a:tr>
              <a:tr h="940086">
                <a:tc>
                  <a:txBody>
                    <a:bodyPr/>
                    <a:lstStyle/>
                    <a:p>
                      <a:r>
                        <a:rPr lang="en-GB" sz="1200" dirty="0"/>
                        <a:t>Women</a:t>
                      </a:r>
                    </a:p>
                  </a:txBody>
                  <a:tcPr>
                    <a:lnL w="12700" cap="flat" cmpd="sng" algn="ctr">
                      <a:solidFill>
                        <a:srgbClr val="9021FF"/>
                      </a:solidFill>
                      <a:prstDash val="solid"/>
                      <a:round/>
                      <a:headEnd type="none" w="med" len="med"/>
                      <a:tailEnd type="none" w="med" len="med"/>
                    </a:lnL>
                    <a:lnR w="12700" cap="flat" cmpd="sng" algn="ctr">
                      <a:solidFill>
                        <a:srgbClr val="9021FF"/>
                      </a:solidFill>
                      <a:prstDash val="solid"/>
                      <a:round/>
                      <a:headEnd type="none" w="med" len="med"/>
                      <a:tailEnd type="none" w="med" len="med"/>
                    </a:lnR>
                    <a:lnT w="12700" cap="flat" cmpd="sng" algn="ctr">
                      <a:solidFill>
                        <a:srgbClr val="9021FF"/>
                      </a:solidFill>
                      <a:prstDash val="solid"/>
                      <a:round/>
                      <a:headEnd type="none" w="med" len="med"/>
                      <a:tailEnd type="none" w="med" len="med"/>
                    </a:lnT>
                    <a:lnB w="12700" cap="flat" cmpd="sng" algn="ctr">
                      <a:solidFill>
                        <a:srgbClr val="9021FF"/>
                      </a:solidFill>
                      <a:prstDash val="solid"/>
                      <a:round/>
                      <a:headEnd type="none" w="med" len="med"/>
                      <a:tailEnd type="none" w="med" len="med"/>
                    </a:lnB>
                    <a:noFill/>
                  </a:tcPr>
                </a:tc>
                <a:tc>
                  <a:txBody>
                    <a:bodyPr/>
                    <a:lstStyle/>
                    <a:p>
                      <a:r>
                        <a:rPr lang="en-GB" sz="1200" dirty="0"/>
                        <a:t>Motherly, cooking, cleaning, feminine, weaker gender, emotional, concerned about appearance…</a:t>
                      </a:r>
                    </a:p>
                  </a:txBody>
                  <a:tcPr>
                    <a:lnL w="12700" cap="flat" cmpd="sng" algn="ctr">
                      <a:solidFill>
                        <a:srgbClr val="9021FF"/>
                      </a:solidFill>
                      <a:prstDash val="solid"/>
                      <a:round/>
                      <a:headEnd type="none" w="med" len="med"/>
                      <a:tailEnd type="none" w="med" len="med"/>
                    </a:lnL>
                    <a:lnR w="12700" cap="flat" cmpd="sng" algn="ctr">
                      <a:solidFill>
                        <a:srgbClr val="9021FF"/>
                      </a:solidFill>
                      <a:prstDash val="solid"/>
                      <a:round/>
                      <a:headEnd type="none" w="med" len="med"/>
                      <a:tailEnd type="none" w="med" len="med"/>
                    </a:lnR>
                    <a:lnT w="12700" cap="flat" cmpd="sng" algn="ctr">
                      <a:solidFill>
                        <a:srgbClr val="9021FF"/>
                      </a:solidFill>
                      <a:prstDash val="solid"/>
                      <a:round/>
                      <a:headEnd type="none" w="med" len="med"/>
                      <a:tailEnd type="none" w="med" len="med"/>
                    </a:lnT>
                    <a:lnB w="12700" cap="flat" cmpd="sng" algn="ctr">
                      <a:solidFill>
                        <a:srgbClr val="9021FF"/>
                      </a:solidFill>
                      <a:prstDash val="solid"/>
                      <a:round/>
                      <a:headEnd type="none" w="med" len="med"/>
                      <a:tailEnd type="none" w="med" len="med"/>
                    </a:lnB>
                    <a:noFill/>
                  </a:tcPr>
                </a:tc>
                <a:extLst>
                  <a:ext uri="{0D108BD9-81ED-4DB2-BD59-A6C34878D82A}">
                    <a16:rowId xmlns:a16="http://schemas.microsoft.com/office/drawing/2014/main" val="3798174358"/>
                  </a:ext>
                </a:extLst>
              </a:tr>
              <a:tr h="769161">
                <a:tc>
                  <a:txBody>
                    <a:bodyPr/>
                    <a:lstStyle/>
                    <a:p>
                      <a:r>
                        <a:rPr lang="en-GB" sz="1200" dirty="0"/>
                        <a:t>Men</a:t>
                      </a:r>
                    </a:p>
                  </a:txBody>
                  <a:tcPr>
                    <a:lnL w="12700" cap="flat" cmpd="sng" algn="ctr">
                      <a:solidFill>
                        <a:srgbClr val="9021FF"/>
                      </a:solidFill>
                      <a:prstDash val="solid"/>
                      <a:round/>
                      <a:headEnd type="none" w="med" len="med"/>
                      <a:tailEnd type="none" w="med" len="med"/>
                    </a:lnL>
                    <a:lnR w="12700" cap="flat" cmpd="sng" algn="ctr">
                      <a:solidFill>
                        <a:srgbClr val="9021FF"/>
                      </a:solidFill>
                      <a:prstDash val="solid"/>
                      <a:round/>
                      <a:headEnd type="none" w="med" len="med"/>
                      <a:tailEnd type="none" w="med" len="med"/>
                    </a:lnR>
                    <a:lnT w="12700" cap="flat" cmpd="sng" algn="ctr">
                      <a:solidFill>
                        <a:srgbClr val="9021FF"/>
                      </a:solidFill>
                      <a:prstDash val="solid"/>
                      <a:round/>
                      <a:headEnd type="none" w="med" len="med"/>
                      <a:tailEnd type="none" w="med" len="med"/>
                    </a:lnT>
                    <a:lnB w="12700" cap="flat" cmpd="sng" algn="ctr">
                      <a:solidFill>
                        <a:srgbClr val="9021FF"/>
                      </a:solidFill>
                      <a:prstDash val="solid"/>
                      <a:round/>
                      <a:headEnd type="none" w="med" len="med"/>
                      <a:tailEnd type="none" w="med" len="med"/>
                    </a:lnB>
                    <a:noFill/>
                  </a:tcPr>
                </a:tc>
                <a:tc>
                  <a:txBody>
                    <a:bodyPr/>
                    <a:lstStyle/>
                    <a:p>
                      <a:r>
                        <a:rPr lang="en-GB" sz="1200" dirty="0"/>
                        <a:t>Masculine, strong, powerful, dominant gender, sports, gadgets, emotionally strong, cars…</a:t>
                      </a:r>
                    </a:p>
                  </a:txBody>
                  <a:tcPr>
                    <a:lnL w="12700" cap="flat" cmpd="sng" algn="ctr">
                      <a:solidFill>
                        <a:srgbClr val="9021FF"/>
                      </a:solidFill>
                      <a:prstDash val="solid"/>
                      <a:round/>
                      <a:headEnd type="none" w="med" len="med"/>
                      <a:tailEnd type="none" w="med" len="med"/>
                    </a:lnL>
                    <a:lnR w="12700" cap="flat" cmpd="sng" algn="ctr">
                      <a:solidFill>
                        <a:srgbClr val="9021FF"/>
                      </a:solidFill>
                      <a:prstDash val="solid"/>
                      <a:round/>
                      <a:headEnd type="none" w="med" len="med"/>
                      <a:tailEnd type="none" w="med" len="med"/>
                    </a:lnR>
                    <a:lnT w="12700" cap="flat" cmpd="sng" algn="ctr">
                      <a:solidFill>
                        <a:srgbClr val="9021FF"/>
                      </a:solidFill>
                      <a:prstDash val="solid"/>
                      <a:round/>
                      <a:headEnd type="none" w="med" len="med"/>
                      <a:tailEnd type="none" w="med" len="med"/>
                    </a:lnT>
                    <a:lnB w="12700" cap="flat" cmpd="sng" algn="ctr">
                      <a:solidFill>
                        <a:srgbClr val="9021FF"/>
                      </a:solidFill>
                      <a:prstDash val="solid"/>
                      <a:round/>
                      <a:headEnd type="none" w="med" len="med"/>
                      <a:tailEnd type="none" w="med" len="med"/>
                    </a:lnB>
                    <a:noFill/>
                  </a:tcPr>
                </a:tc>
                <a:extLst>
                  <a:ext uri="{0D108BD9-81ED-4DB2-BD59-A6C34878D82A}">
                    <a16:rowId xmlns:a16="http://schemas.microsoft.com/office/drawing/2014/main" val="4208674077"/>
                  </a:ext>
                </a:extLst>
              </a:tr>
              <a:tr h="598237">
                <a:tc>
                  <a:txBody>
                    <a:bodyPr/>
                    <a:lstStyle/>
                    <a:p>
                      <a:r>
                        <a:rPr lang="en-GB" sz="1200" dirty="0"/>
                        <a:t>Teenagers</a:t>
                      </a:r>
                    </a:p>
                  </a:txBody>
                  <a:tcPr>
                    <a:lnL w="12700" cap="flat" cmpd="sng" algn="ctr">
                      <a:solidFill>
                        <a:srgbClr val="9021FF"/>
                      </a:solidFill>
                      <a:prstDash val="solid"/>
                      <a:round/>
                      <a:headEnd type="none" w="med" len="med"/>
                      <a:tailEnd type="none" w="med" len="med"/>
                    </a:lnL>
                    <a:lnR w="12700" cap="flat" cmpd="sng" algn="ctr">
                      <a:solidFill>
                        <a:srgbClr val="9021FF"/>
                      </a:solidFill>
                      <a:prstDash val="solid"/>
                      <a:round/>
                      <a:headEnd type="none" w="med" len="med"/>
                      <a:tailEnd type="none" w="med" len="med"/>
                    </a:lnR>
                    <a:lnT w="12700" cap="flat" cmpd="sng" algn="ctr">
                      <a:solidFill>
                        <a:srgbClr val="9021FF"/>
                      </a:solidFill>
                      <a:prstDash val="solid"/>
                      <a:round/>
                      <a:headEnd type="none" w="med" len="med"/>
                      <a:tailEnd type="none" w="med" len="med"/>
                    </a:lnT>
                    <a:lnB w="12700" cap="flat" cmpd="sng" algn="ctr">
                      <a:solidFill>
                        <a:srgbClr val="9021FF"/>
                      </a:solidFill>
                      <a:prstDash val="solid"/>
                      <a:round/>
                      <a:headEnd type="none" w="med" len="med"/>
                      <a:tailEnd type="none" w="med" len="med"/>
                    </a:lnB>
                    <a:noFill/>
                  </a:tcPr>
                </a:tc>
                <a:tc>
                  <a:txBody>
                    <a:bodyPr/>
                    <a:lstStyle/>
                    <a:p>
                      <a:r>
                        <a:rPr lang="en-GB" sz="1200" dirty="0"/>
                        <a:t>Unruly, rude, lazy, disrespectful, defiant, unmannered…</a:t>
                      </a:r>
                    </a:p>
                  </a:txBody>
                  <a:tcPr>
                    <a:lnL w="12700" cap="flat" cmpd="sng" algn="ctr">
                      <a:solidFill>
                        <a:srgbClr val="9021FF"/>
                      </a:solidFill>
                      <a:prstDash val="solid"/>
                      <a:round/>
                      <a:headEnd type="none" w="med" len="med"/>
                      <a:tailEnd type="none" w="med" len="med"/>
                    </a:lnL>
                    <a:lnR w="12700" cap="flat" cmpd="sng" algn="ctr">
                      <a:solidFill>
                        <a:srgbClr val="9021FF"/>
                      </a:solidFill>
                      <a:prstDash val="solid"/>
                      <a:round/>
                      <a:headEnd type="none" w="med" len="med"/>
                      <a:tailEnd type="none" w="med" len="med"/>
                    </a:lnR>
                    <a:lnT w="12700" cap="flat" cmpd="sng" algn="ctr">
                      <a:solidFill>
                        <a:srgbClr val="9021FF"/>
                      </a:solidFill>
                      <a:prstDash val="solid"/>
                      <a:round/>
                      <a:headEnd type="none" w="med" len="med"/>
                      <a:tailEnd type="none" w="med" len="med"/>
                    </a:lnT>
                    <a:lnB w="12700" cap="flat" cmpd="sng" algn="ctr">
                      <a:solidFill>
                        <a:srgbClr val="9021FF"/>
                      </a:solidFill>
                      <a:prstDash val="solid"/>
                      <a:round/>
                      <a:headEnd type="none" w="med" len="med"/>
                      <a:tailEnd type="none" w="med" len="med"/>
                    </a:lnB>
                    <a:noFill/>
                  </a:tcPr>
                </a:tc>
                <a:extLst>
                  <a:ext uri="{0D108BD9-81ED-4DB2-BD59-A6C34878D82A}">
                    <a16:rowId xmlns:a16="http://schemas.microsoft.com/office/drawing/2014/main" val="3744443683"/>
                  </a:ext>
                </a:extLst>
              </a:tr>
            </a:tbl>
          </a:graphicData>
        </a:graphic>
      </p:graphicFrame>
    </p:spTree>
    <p:extLst>
      <p:ext uri="{BB962C8B-B14F-4D97-AF65-F5344CB8AC3E}">
        <p14:creationId xmlns:p14="http://schemas.microsoft.com/office/powerpoint/2010/main" val="30900176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648ADA-96D2-0549-424F-9E4AD5A42F5A}"/>
              </a:ext>
            </a:extLst>
          </p:cNvPr>
          <p:cNvSpPr>
            <a:spLocks noGrp="1"/>
          </p:cNvSpPr>
          <p:nvPr>
            <p:ph type="title"/>
          </p:nvPr>
        </p:nvSpPr>
        <p:spPr>
          <a:xfrm>
            <a:off x="0" y="219134"/>
            <a:ext cx="12192000" cy="514904"/>
          </a:xfrm>
        </p:spPr>
        <p:txBody>
          <a:bodyPr>
            <a:normAutofit/>
          </a:bodyPr>
          <a:lstStyle/>
          <a:p>
            <a:r>
              <a:rPr lang="en-GB" dirty="0"/>
              <a:t>How to Research</a:t>
            </a:r>
          </a:p>
        </p:txBody>
      </p:sp>
      <p:sp>
        <p:nvSpPr>
          <p:cNvPr id="3" name="Content Placeholder 2">
            <a:extLst>
              <a:ext uri="{FF2B5EF4-FFF2-40B4-BE49-F238E27FC236}">
                <a16:creationId xmlns:a16="http://schemas.microsoft.com/office/drawing/2014/main" id="{7E68CB5D-2E07-162E-33A3-A27B95209A16}"/>
              </a:ext>
            </a:extLst>
          </p:cNvPr>
          <p:cNvSpPr>
            <a:spLocks noGrp="1"/>
          </p:cNvSpPr>
          <p:nvPr>
            <p:ph idx="1"/>
          </p:nvPr>
        </p:nvSpPr>
        <p:spPr>
          <a:xfrm>
            <a:off x="180473" y="840957"/>
            <a:ext cx="5739064" cy="2754499"/>
          </a:xfrm>
          <a:noFill/>
          <a:ln>
            <a:solidFill>
              <a:srgbClr val="9021FF"/>
            </a:solidFill>
          </a:ln>
        </p:spPr>
        <p:txBody>
          <a:bodyPr>
            <a:normAutofit/>
          </a:bodyPr>
          <a:lstStyle/>
          <a:p>
            <a:pPr marL="0" indent="0">
              <a:buNone/>
            </a:pPr>
            <a:r>
              <a:rPr lang="en-GB" sz="1600" b="1" dirty="0"/>
              <a:t>a. Primary Research</a:t>
            </a:r>
          </a:p>
          <a:p>
            <a:pPr marL="0" indent="0">
              <a:buNone/>
            </a:pPr>
            <a:r>
              <a:rPr lang="en-GB" sz="1400" dirty="0"/>
              <a:t>Primary Research is research that </a:t>
            </a:r>
            <a:r>
              <a:rPr lang="en-GB" sz="1400" b="1" dirty="0"/>
              <a:t>YOU</a:t>
            </a:r>
            <a:r>
              <a:rPr lang="en-GB" sz="1400" dirty="0"/>
              <a:t> do yourself. </a:t>
            </a:r>
          </a:p>
          <a:p>
            <a:pPr marL="0" indent="0">
              <a:buNone/>
            </a:pPr>
            <a:r>
              <a:rPr lang="en-GB" sz="1400" dirty="0"/>
              <a:t>Examples of Primary Research:</a:t>
            </a:r>
          </a:p>
          <a:p>
            <a:pPr lvl="1"/>
            <a:r>
              <a:rPr lang="en-GB" sz="1400" dirty="0"/>
              <a:t>Survey – Used to gather information from a group of people. Could be used to find opinions on a certain topic, or to get feedback on a product. </a:t>
            </a:r>
          </a:p>
          <a:p>
            <a:pPr lvl="1"/>
            <a:r>
              <a:rPr lang="en-GB" sz="1400" dirty="0"/>
              <a:t>Interviews – Conducted by yourself, often used to find out how certain aspects of a media product has been created, or to get opinions of a topic. </a:t>
            </a:r>
          </a:p>
          <a:p>
            <a:pPr lvl="1"/>
            <a:r>
              <a:rPr lang="en-GB" sz="1400" dirty="0"/>
              <a:t>Consuming the Media Product – By viewing a media product and making notes is a form of primary research.</a:t>
            </a:r>
          </a:p>
        </p:txBody>
      </p:sp>
      <p:sp>
        <p:nvSpPr>
          <p:cNvPr id="4" name="Footer Placeholder 3">
            <a:extLst>
              <a:ext uri="{FF2B5EF4-FFF2-40B4-BE49-F238E27FC236}">
                <a16:creationId xmlns:a16="http://schemas.microsoft.com/office/drawing/2014/main" id="{A5C094AC-5986-5449-8C72-35A6050E4B30}"/>
              </a:ext>
            </a:extLst>
          </p:cNvPr>
          <p:cNvSpPr>
            <a:spLocks noGrp="1"/>
          </p:cNvSpPr>
          <p:nvPr>
            <p:ph type="ftr" sz="quarter" idx="11"/>
          </p:nvPr>
        </p:nvSpPr>
        <p:spPr/>
        <p:txBody>
          <a:bodyPr/>
          <a:lstStyle/>
          <a:p>
            <a:r>
              <a:rPr lang="en-GB"/>
              <a:t>Component 1: Exploring Media Products</a:t>
            </a:r>
          </a:p>
        </p:txBody>
      </p:sp>
      <p:sp>
        <p:nvSpPr>
          <p:cNvPr id="5" name="Slide Number Placeholder 4">
            <a:extLst>
              <a:ext uri="{FF2B5EF4-FFF2-40B4-BE49-F238E27FC236}">
                <a16:creationId xmlns:a16="http://schemas.microsoft.com/office/drawing/2014/main" id="{7264435D-F935-D46F-90AD-21C116548026}"/>
              </a:ext>
            </a:extLst>
          </p:cNvPr>
          <p:cNvSpPr>
            <a:spLocks noGrp="1"/>
          </p:cNvSpPr>
          <p:nvPr>
            <p:ph type="sldNum" sz="quarter" idx="12"/>
          </p:nvPr>
        </p:nvSpPr>
        <p:spPr/>
        <p:txBody>
          <a:bodyPr/>
          <a:lstStyle/>
          <a:p>
            <a:fld id="{9C8B04E8-02BC-41D7-8D33-AA2355D7C806}" type="slidenum">
              <a:rPr lang="en-GB" smtClean="0"/>
              <a:t>2</a:t>
            </a:fld>
            <a:endParaRPr lang="en-GB"/>
          </a:p>
        </p:txBody>
      </p:sp>
      <p:sp>
        <p:nvSpPr>
          <p:cNvPr id="6" name="Content Placeholder 2">
            <a:extLst>
              <a:ext uri="{FF2B5EF4-FFF2-40B4-BE49-F238E27FC236}">
                <a16:creationId xmlns:a16="http://schemas.microsoft.com/office/drawing/2014/main" id="{9A152A15-9C6B-02D6-255A-59ED3D9AE977}"/>
              </a:ext>
            </a:extLst>
          </p:cNvPr>
          <p:cNvSpPr txBox="1">
            <a:spLocks/>
          </p:cNvSpPr>
          <p:nvPr/>
        </p:nvSpPr>
        <p:spPr>
          <a:xfrm>
            <a:off x="6272463" y="840957"/>
            <a:ext cx="5739064" cy="3970740"/>
          </a:xfrm>
          <a:prstGeom prst="rect">
            <a:avLst/>
          </a:prstGeom>
          <a:noFill/>
          <a:ln>
            <a:solidFill>
              <a:srgbClr val="9021FF"/>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1600" b="1" dirty="0"/>
              <a:t>b. Secondary Research</a:t>
            </a:r>
          </a:p>
          <a:p>
            <a:pPr marL="0" indent="0">
              <a:buFont typeface="Arial" panose="020B0604020202020204" pitchFamily="34" charset="0"/>
              <a:buNone/>
            </a:pPr>
            <a:r>
              <a:rPr lang="en-GB" sz="1400" dirty="0"/>
              <a:t>Secondary Research is conducted by someone else and presented in an analytical or formal way.</a:t>
            </a:r>
          </a:p>
          <a:p>
            <a:pPr marL="0" indent="0">
              <a:buFont typeface="Arial" panose="020B0604020202020204" pitchFamily="34" charset="0"/>
              <a:buNone/>
            </a:pPr>
            <a:r>
              <a:rPr lang="en-GB" sz="1400" dirty="0"/>
              <a:t>Examples of Secondary Research:</a:t>
            </a:r>
          </a:p>
          <a:p>
            <a:pPr lvl="1"/>
            <a:r>
              <a:rPr lang="en-GB" sz="1400" dirty="0"/>
              <a:t>Essays – academic writings that other people have published can be a great way to find quotes or information needed to back up your points.</a:t>
            </a:r>
          </a:p>
          <a:p>
            <a:pPr lvl="1"/>
            <a:r>
              <a:rPr lang="en-GB" sz="1400" dirty="0"/>
              <a:t>Books – Theory, non-fiction and academic books are often used to help find information that helps prove your point in your written paper.</a:t>
            </a:r>
          </a:p>
          <a:p>
            <a:pPr lvl="1"/>
            <a:r>
              <a:rPr lang="en-GB" sz="1400" dirty="0"/>
              <a:t>Documentaries – documentaries can offer a wide range of information presented in an accessible way. Producers would have already researched the information and then will have presented it in a different way. This means that you can take information and quote it to support your points. </a:t>
            </a:r>
          </a:p>
          <a:p>
            <a:pPr lvl="1"/>
            <a:r>
              <a:rPr lang="en-GB" sz="1400" dirty="0"/>
              <a:t>Websites – these are built to deliver information. Looking at various online articles can help build your research and essay. </a:t>
            </a:r>
          </a:p>
        </p:txBody>
      </p:sp>
      <p:sp>
        <p:nvSpPr>
          <p:cNvPr id="8" name="Rectangle 7">
            <a:extLst>
              <a:ext uri="{FF2B5EF4-FFF2-40B4-BE49-F238E27FC236}">
                <a16:creationId xmlns:a16="http://schemas.microsoft.com/office/drawing/2014/main" id="{583DD8E6-33A5-7C60-1051-F57890A5B47D}"/>
              </a:ext>
            </a:extLst>
          </p:cNvPr>
          <p:cNvSpPr/>
          <p:nvPr/>
        </p:nvSpPr>
        <p:spPr>
          <a:xfrm>
            <a:off x="6272463" y="4914451"/>
            <a:ext cx="5739064" cy="1006568"/>
          </a:xfrm>
          <a:prstGeom prst="rect">
            <a:avLst/>
          </a:prstGeom>
          <a:solidFill>
            <a:srgbClr val="DFA7A1"/>
          </a:solidFill>
          <a:ln>
            <a:solidFill>
              <a:srgbClr val="9021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600" b="1" dirty="0">
                <a:solidFill>
                  <a:schemeClr val="tx1"/>
                </a:solidFill>
              </a:rPr>
              <a:t>BANNED SITES</a:t>
            </a:r>
          </a:p>
          <a:p>
            <a:pPr algn="ctr"/>
            <a:r>
              <a:rPr lang="en-GB" sz="1600" dirty="0">
                <a:solidFill>
                  <a:schemeClr val="tx1"/>
                </a:solidFill>
              </a:rPr>
              <a:t>You cannot use the following websites as part of your research:</a:t>
            </a:r>
          </a:p>
          <a:p>
            <a:pPr marL="285750" indent="-285750">
              <a:buFont typeface="Arial" panose="020B0604020202020204" pitchFamily="34" charset="0"/>
              <a:buChar char="•"/>
            </a:pPr>
            <a:r>
              <a:rPr lang="en-GB" sz="1600" dirty="0">
                <a:solidFill>
                  <a:schemeClr val="tx1"/>
                </a:solidFill>
              </a:rPr>
              <a:t>Wikipedia</a:t>
            </a:r>
          </a:p>
          <a:p>
            <a:pPr marL="285750" indent="-285750">
              <a:buFont typeface="Arial" panose="020B0604020202020204" pitchFamily="34" charset="0"/>
              <a:buChar char="•"/>
            </a:pPr>
            <a:r>
              <a:rPr lang="en-GB" sz="1600" dirty="0">
                <a:solidFill>
                  <a:schemeClr val="tx1"/>
                </a:solidFill>
              </a:rPr>
              <a:t>Chat GPT or any other A.I.</a:t>
            </a:r>
          </a:p>
        </p:txBody>
      </p:sp>
      <p:sp>
        <p:nvSpPr>
          <p:cNvPr id="10" name="Rectangle 9">
            <a:extLst>
              <a:ext uri="{FF2B5EF4-FFF2-40B4-BE49-F238E27FC236}">
                <a16:creationId xmlns:a16="http://schemas.microsoft.com/office/drawing/2014/main" id="{D0AD1CC1-077D-F3E4-439C-6B35EBE32E34}"/>
              </a:ext>
            </a:extLst>
          </p:cNvPr>
          <p:cNvSpPr/>
          <p:nvPr/>
        </p:nvSpPr>
        <p:spPr>
          <a:xfrm>
            <a:off x="180473" y="3702375"/>
            <a:ext cx="5739064" cy="2218644"/>
          </a:xfrm>
          <a:prstGeom prst="rect">
            <a:avLst/>
          </a:prstGeom>
          <a:noFill/>
          <a:ln>
            <a:solidFill>
              <a:srgbClr val="9021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1600" b="1" dirty="0">
                <a:solidFill>
                  <a:schemeClr val="tx1"/>
                </a:solidFill>
              </a:rPr>
              <a:t>References</a:t>
            </a:r>
            <a:r>
              <a:rPr lang="en-GB" sz="1600" dirty="0">
                <a:solidFill>
                  <a:schemeClr val="tx1"/>
                </a:solidFill>
              </a:rPr>
              <a:t> - Don’t forget to add a reference page at the bottom of each task. </a:t>
            </a:r>
          </a:p>
          <a:p>
            <a:r>
              <a:rPr lang="en-GB" sz="1600" dirty="0">
                <a:solidFill>
                  <a:schemeClr val="tx1"/>
                </a:solidFill>
              </a:rPr>
              <a:t>This should be done as follows:</a:t>
            </a:r>
          </a:p>
          <a:p>
            <a:pPr marL="285750" indent="-285750">
              <a:buFont typeface="Arial" panose="020B0604020202020204" pitchFamily="34" charset="0"/>
              <a:buChar char="•"/>
            </a:pPr>
            <a:r>
              <a:rPr lang="en-GB" sz="1600" dirty="0">
                <a:solidFill>
                  <a:schemeClr val="tx1"/>
                </a:solidFill>
              </a:rPr>
              <a:t>Websites – Link</a:t>
            </a:r>
          </a:p>
          <a:p>
            <a:pPr marL="285750" indent="-285750">
              <a:buFont typeface="Arial" panose="020B0604020202020204" pitchFamily="34" charset="0"/>
              <a:buChar char="•"/>
            </a:pPr>
            <a:r>
              <a:rPr lang="en-GB" sz="1600" dirty="0">
                <a:solidFill>
                  <a:schemeClr val="tx1"/>
                </a:solidFill>
              </a:rPr>
              <a:t>Books – Title, Author, Year</a:t>
            </a:r>
          </a:p>
          <a:p>
            <a:pPr marL="285750" indent="-285750">
              <a:buFont typeface="Arial" panose="020B0604020202020204" pitchFamily="34" charset="0"/>
              <a:buChar char="•"/>
            </a:pPr>
            <a:r>
              <a:rPr lang="en-GB" sz="1600" dirty="0">
                <a:solidFill>
                  <a:schemeClr val="tx1"/>
                </a:solidFill>
              </a:rPr>
              <a:t>Articles – Title, Author, Year, how you accessed it</a:t>
            </a:r>
          </a:p>
          <a:p>
            <a:pPr marL="285750" indent="-285750">
              <a:buFont typeface="Arial" panose="020B0604020202020204" pitchFamily="34" charset="0"/>
              <a:buChar char="•"/>
            </a:pPr>
            <a:r>
              <a:rPr lang="en-GB" sz="1600" dirty="0">
                <a:solidFill>
                  <a:schemeClr val="tx1"/>
                </a:solidFill>
              </a:rPr>
              <a:t>Media Products – Title, Director/Author/Creator, Production Company, Year</a:t>
            </a:r>
          </a:p>
        </p:txBody>
      </p:sp>
    </p:spTree>
    <p:extLst>
      <p:ext uri="{BB962C8B-B14F-4D97-AF65-F5344CB8AC3E}">
        <p14:creationId xmlns:p14="http://schemas.microsoft.com/office/powerpoint/2010/main" val="133504835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911D92-EDB3-67F7-4A0D-08540BBB1979}"/>
              </a:ext>
            </a:extLst>
          </p:cNvPr>
          <p:cNvSpPr>
            <a:spLocks noGrp="1"/>
          </p:cNvSpPr>
          <p:nvPr>
            <p:ph type="title"/>
          </p:nvPr>
        </p:nvSpPr>
        <p:spPr/>
        <p:txBody>
          <a:bodyPr/>
          <a:lstStyle/>
          <a:p>
            <a:r>
              <a:rPr lang="en-GB" dirty="0"/>
              <a:t>Representation Gender Theories</a:t>
            </a:r>
          </a:p>
        </p:txBody>
      </p:sp>
      <p:sp>
        <p:nvSpPr>
          <p:cNvPr id="3" name="Content Placeholder 2">
            <a:extLst>
              <a:ext uri="{FF2B5EF4-FFF2-40B4-BE49-F238E27FC236}">
                <a16:creationId xmlns:a16="http://schemas.microsoft.com/office/drawing/2014/main" id="{D229DBDA-7671-88E6-EA1A-21874DEBD086}"/>
              </a:ext>
            </a:extLst>
          </p:cNvPr>
          <p:cNvSpPr>
            <a:spLocks noGrp="1"/>
          </p:cNvSpPr>
          <p:nvPr>
            <p:ph idx="1"/>
          </p:nvPr>
        </p:nvSpPr>
        <p:spPr>
          <a:xfrm>
            <a:off x="116378" y="843438"/>
            <a:ext cx="5840669" cy="1724950"/>
          </a:xfrm>
          <a:noFill/>
          <a:ln w="12700">
            <a:solidFill>
              <a:schemeClr val="accent5">
                <a:lumMod val="60000"/>
                <a:lumOff val="40000"/>
              </a:schemeClr>
            </a:solidFill>
          </a:ln>
        </p:spPr>
        <p:txBody>
          <a:bodyPr>
            <a:normAutofit/>
          </a:bodyPr>
          <a:lstStyle/>
          <a:p>
            <a:pPr marL="0" indent="0">
              <a:buNone/>
            </a:pPr>
            <a:r>
              <a:rPr lang="en-GB" sz="1200" b="1" dirty="0"/>
              <a:t>The Beauty Myth – Naomi Wolf</a:t>
            </a:r>
          </a:p>
          <a:p>
            <a:pPr marL="0" indent="0">
              <a:buNone/>
            </a:pPr>
            <a:r>
              <a:rPr lang="en-GB" sz="1200" b="0" i="0" dirty="0">
                <a:solidFill>
                  <a:srgbClr val="222222"/>
                </a:solidFill>
                <a:effectLst/>
                <a:highlight>
                  <a:srgbClr val="FFFFFF"/>
                </a:highlight>
              </a:rPr>
              <a:t>Naomi Wolf’s concept of the beauty myth refers to the unrealistic beauty standards imposed on women and the relentless pressure to conform to those narrow representations. She argued advertisers and women’s magazines were reinforcing gender inequalities by deliberately undermining women’s self-esteem and potential.</a:t>
            </a:r>
          </a:p>
          <a:p>
            <a:pPr marL="0" indent="0">
              <a:buNone/>
            </a:pPr>
            <a:r>
              <a:rPr lang="en-GB" sz="1200" dirty="0">
                <a:solidFill>
                  <a:srgbClr val="222222"/>
                </a:solidFill>
                <a:highlight>
                  <a:srgbClr val="FFFFFF"/>
                </a:highlight>
              </a:rPr>
              <a:t>Wolf argues that all women in the media should be “slim, young, blonde and overwhelmingly white”. Think of your typical female protagonists, they often fit these requirements, however some media products are beginning to challenge these ideas. </a:t>
            </a:r>
          </a:p>
        </p:txBody>
      </p:sp>
      <p:sp>
        <p:nvSpPr>
          <p:cNvPr id="4" name="Footer Placeholder 3">
            <a:extLst>
              <a:ext uri="{FF2B5EF4-FFF2-40B4-BE49-F238E27FC236}">
                <a16:creationId xmlns:a16="http://schemas.microsoft.com/office/drawing/2014/main" id="{EC71A9FD-7D7D-C7FF-B159-C5F89E98769A}"/>
              </a:ext>
            </a:extLst>
          </p:cNvPr>
          <p:cNvSpPr>
            <a:spLocks noGrp="1"/>
          </p:cNvSpPr>
          <p:nvPr>
            <p:ph type="ftr" sz="quarter" idx="11"/>
          </p:nvPr>
        </p:nvSpPr>
        <p:spPr/>
        <p:txBody>
          <a:bodyPr/>
          <a:lstStyle/>
          <a:p>
            <a:r>
              <a:rPr lang="en-GB"/>
              <a:t>Component 1: Exploring Media Products</a:t>
            </a:r>
          </a:p>
        </p:txBody>
      </p:sp>
      <p:sp>
        <p:nvSpPr>
          <p:cNvPr id="5" name="Slide Number Placeholder 4">
            <a:extLst>
              <a:ext uri="{FF2B5EF4-FFF2-40B4-BE49-F238E27FC236}">
                <a16:creationId xmlns:a16="http://schemas.microsoft.com/office/drawing/2014/main" id="{C7C53E93-B1C6-B7E3-B9AB-F75323A62492}"/>
              </a:ext>
            </a:extLst>
          </p:cNvPr>
          <p:cNvSpPr>
            <a:spLocks noGrp="1"/>
          </p:cNvSpPr>
          <p:nvPr>
            <p:ph type="sldNum" sz="quarter" idx="12"/>
          </p:nvPr>
        </p:nvSpPr>
        <p:spPr/>
        <p:txBody>
          <a:bodyPr/>
          <a:lstStyle/>
          <a:p>
            <a:fld id="{9C8B04E8-02BC-41D7-8D33-AA2355D7C806}" type="slidenum">
              <a:rPr lang="en-GB" smtClean="0"/>
              <a:t>20</a:t>
            </a:fld>
            <a:endParaRPr lang="en-GB"/>
          </a:p>
        </p:txBody>
      </p:sp>
      <p:sp>
        <p:nvSpPr>
          <p:cNvPr id="8" name="Content Placeholder 2">
            <a:extLst>
              <a:ext uri="{FF2B5EF4-FFF2-40B4-BE49-F238E27FC236}">
                <a16:creationId xmlns:a16="http://schemas.microsoft.com/office/drawing/2014/main" id="{88FC49B1-D8E1-3CD1-2305-87E4A0CCD95A}"/>
              </a:ext>
            </a:extLst>
          </p:cNvPr>
          <p:cNvSpPr txBox="1">
            <a:spLocks/>
          </p:cNvSpPr>
          <p:nvPr/>
        </p:nvSpPr>
        <p:spPr>
          <a:xfrm>
            <a:off x="116378" y="2745061"/>
            <a:ext cx="5840669" cy="2222491"/>
          </a:xfrm>
          <a:prstGeom prst="rect">
            <a:avLst/>
          </a:prstGeom>
          <a:noFill/>
          <a:ln w="12700">
            <a:solidFill>
              <a:schemeClr val="accent5">
                <a:lumMod val="60000"/>
                <a:lumOff val="40000"/>
              </a:schemeClr>
            </a:solid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1200" b="1" dirty="0"/>
              <a:t>The Male Gaze – Laura Mulvey</a:t>
            </a:r>
          </a:p>
          <a:p>
            <a:pPr marL="0" indent="0">
              <a:buNone/>
            </a:pPr>
            <a:r>
              <a:rPr lang="en-GB" sz="1200" dirty="0"/>
              <a:t>Women are presented as sexual objects to be enjoyed by men in films, games and other media content. Laura Mulvey (1991) argues that in film, women are objects to be gazed on as the camera acts as the masculine eye from a male viewpoint. For example, when the camera pans up/down the female body, this is done for the male viewer’s pleasure. </a:t>
            </a:r>
          </a:p>
          <a:p>
            <a:pPr marL="0" indent="0">
              <a:buNone/>
            </a:pPr>
            <a:r>
              <a:rPr lang="en-GB" sz="1200" dirty="0"/>
              <a:t>The Male Gaze presents women through a lens of male objectification, making females seem an object there for the use of a male. This is common in films like James Bond. Bond will meet many women whilst on his missions, they aren’t there for anything other than Bond’s pleasure, and in turn the pleasure of the male audience. </a:t>
            </a:r>
            <a:br>
              <a:rPr lang="en-GB" sz="1200" dirty="0"/>
            </a:br>
            <a:endParaRPr lang="en-GB" sz="1200" dirty="0">
              <a:solidFill>
                <a:srgbClr val="222222"/>
              </a:solidFill>
              <a:highlight>
                <a:srgbClr val="FFFFFF"/>
              </a:highlight>
            </a:endParaRPr>
          </a:p>
        </p:txBody>
      </p:sp>
      <p:sp>
        <p:nvSpPr>
          <p:cNvPr id="9" name="Content Placeholder 2">
            <a:extLst>
              <a:ext uri="{FF2B5EF4-FFF2-40B4-BE49-F238E27FC236}">
                <a16:creationId xmlns:a16="http://schemas.microsoft.com/office/drawing/2014/main" id="{2CAEC7EB-3433-C9D6-31DD-991E3B6E3DB1}"/>
              </a:ext>
            </a:extLst>
          </p:cNvPr>
          <p:cNvSpPr txBox="1">
            <a:spLocks/>
          </p:cNvSpPr>
          <p:nvPr/>
        </p:nvSpPr>
        <p:spPr>
          <a:xfrm>
            <a:off x="6234954" y="843439"/>
            <a:ext cx="5006951" cy="1724950"/>
          </a:xfrm>
          <a:prstGeom prst="rect">
            <a:avLst/>
          </a:prstGeom>
          <a:noFill/>
          <a:ln w="12700">
            <a:solidFill>
              <a:schemeClr val="accent5">
                <a:lumMod val="60000"/>
                <a:lumOff val="40000"/>
              </a:schemeClr>
            </a:solid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1200" b="1" dirty="0"/>
              <a:t>Psycho Femme - </a:t>
            </a:r>
            <a:br>
              <a:rPr lang="en-GB" sz="1200" dirty="0"/>
            </a:br>
            <a:r>
              <a:rPr lang="en-GB" sz="1200" dirty="0"/>
              <a:t>Producers of media often represent women in a delicate and inferior manner. Some producers will challenge this representation by making the female protagonist strong, dominant and powerful. This often happens in horror, action or action-adventure films, but the media today is starting to challenge the ideas around women in the media. Can this theory be applied to any of your chosen products? Does the female character have the control, power or appear stronger than the traditional ideologies?</a:t>
            </a:r>
            <a:endParaRPr lang="en-GB" sz="1200" dirty="0">
              <a:solidFill>
                <a:srgbClr val="222222"/>
              </a:solidFill>
              <a:highlight>
                <a:srgbClr val="FFFFFF"/>
              </a:highlight>
            </a:endParaRPr>
          </a:p>
        </p:txBody>
      </p:sp>
      <p:sp>
        <p:nvSpPr>
          <p:cNvPr id="10" name="Content Placeholder 2">
            <a:extLst>
              <a:ext uri="{FF2B5EF4-FFF2-40B4-BE49-F238E27FC236}">
                <a16:creationId xmlns:a16="http://schemas.microsoft.com/office/drawing/2014/main" id="{18C59821-47B7-5B39-B08D-A88C71CF28A2}"/>
              </a:ext>
            </a:extLst>
          </p:cNvPr>
          <p:cNvSpPr txBox="1">
            <a:spLocks/>
          </p:cNvSpPr>
          <p:nvPr/>
        </p:nvSpPr>
        <p:spPr>
          <a:xfrm>
            <a:off x="6234953" y="2745321"/>
            <a:ext cx="5006951" cy="2848655"/>
          </a:xfrm>
          <a:prstGeom prst="rect">
            <a:avLst/>
          </a:prstGeom>
          <a:noFill/>
          <a:ln w="12700">
            <a:solidFill>
              <a:schemeClr val="accent4"/>
            </a:solid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1200" b="1" dirty="0"/>
              <a:t>Tough Guise- </a:t>
            </a:r>
            <a:br>
              <a:rPr lang="en-GB" sz="1200" dirty="0"/>
            </a:br>
            <a:r>
              <a:rPr lang="en-GB" sz="1200" dirty="0"/>
              <a:t>At times, the media represents the male gender as being strong, powerful, violent, dominating and highly sexual. Whilst in some cases some of these stereotypes could be seen as positive it can have a negative effect on the younger male audiences. </a:t>
            </a:r>
          </a:p>
          <a:p>
            <a:pPr marL="0" indent="0">
              <a:buFont typeface="Arial" panose="020B0604020202020204" pitchFamily="34" charset="0"/>
              <a:buNone/>
            </a:pPr>
            <a:r>
              <a:rPr lang="en-GB" sz="1200" dirty="0">
                <a:solidFill>
                  <a:srgbClr val="222222"/>
                </a:solidFill>
                <a:highlight>
                  <a:srgbClr val="FFFFFF"/>
                </a:highlight>
              </a:rPr>
              <a:t>The Tough Guise Theory looks at how men are made to feel that they need to be strong and violent to be considered masculine. Examples of this are films that feature actors like Sylvester Stallone, Arnold Schwarzenegger,  Dwayne ”The Rock” Johnson, etc. Typical action films feature the overly “masculine” stereotypes. Take James Bond, he is constantly in conflict, he blows things up, he has a string of women wanting him, but he isn’t a positive male role model as such. </a:t>
            </a:r>
          </a:p>
          <a:p>
            <a:pPr marL="0" indent="0">
              <a:buFont typeface="Arial" panose="020B0604020202020204" pitchFamily="34" charset="0"/>
              <a:buNone/>
            </a:pPr>
            <a:r>
              <a:rPr lang="en-GB" sz="1200" dirty="0">
                <a:solidFill>
                  <a:srgbClr val="222222"/>
                </a:solidFill>
                <a:highlight>
                  <a:srgbClr val="FFFFFF"/>
                </a:highlight>
              </a:rPr>
              <a:t>This can have a huge impact on the younger audiences as they will try to mimic the behaviours of the stars in films and TV shows, meaning they gain negative ideas and expectations of reality. </a:t>
            </a:r>
          </a:p>
        </p:txBody>
      </p:sp>
      <p:sp>
        <p:nvSpPr>
          <p:cNvPr id="11" name="Content Placeholder 2">
            <a:extLst>
              <a:ext uri="{FF2B5EF4-FFF2-40B4-BE49-F238E27FC236}">
                <a16:creationId xmlns:a16="http://schemas.microsoft.com/office/drawing/2014/main" id="{FD829BAC-E703-C764-7FBF-7AB609D4B9D1}"/>
              </a:ext>
            </a:extLst>
          </p:cNvPr>
          <p:cNvSpPr txBox="1">
            <a:spLocks/>
          </p:cNvSpPr>
          <p:nvPr/>
        </p:nvSpPr>
        <p:spPr>
          <a:xfrm>
            <a:off x="116378" y="5111331"/>
            <a:ext cx="5840669" cy="1087763"/>
          </a:xfrm>
          <a:prstGeom prst="rect">
            <a:avLst/>
          </a:prstGeom>
          <a:noFill/>
          <a:ln w="12700">
            <a:solidFill>
              <a:schemeClr val="accent4"/>
            </a:solid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1200" b="1" dirty="0"/>
              <a:t>Patriarchal - </a:t>
            </a:r>
            <a:br>
              <a:rPr lang="en-GB" sz="1200" dirty="0"/>
            </a:br>
            <a:r>
              <a:rPr lang="en-GB" sz="1200" dirty="0"/>
              <a:t>A society dominated by males in power is known as a patriarchal society. The inequality within society can be reflected in representations, often resorting to stereotypical representations of gender as the media industry is heavily dominated by men. This is why women can seem inferior in media products as it has been created by men. </a:t>
            </a:r>
            <a:endParaRPr lang="en-GB" sz="1200" dirty="0">
              <a:solidFill>
                <a:srgbClr val="222222"/>
              </a:solidFill>
              <a:highlight>
                <a:srgbClr val="FFFFFF"/>
              </a:highlight>
            </a:endParaRPr>
          </a:p>
        </p:txBody>
      </p:sp>
    </p:spTree>
    <p:extLst>
      <p:ext uri="{BB962C8B-B14F-4D97-AF65-F5344CB8AC3E}">
        <p14:creationId xmlns:p14="http://schemas.microsoft.com/office/powerpoint/2010/main" val="307843547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A4C051-49D4-9F62-F05C-8EC4F8DFB48F}"/>
              </a:ext>
            </a:extLst>
          </p:cNvPr>
          <p:cNvSpPr>
            <a:spLocks noGrp="1"/>
          </p:cNvSpPr>
          <p:nvPr>
            <p:ph type="title"/>
          </p:nvPr>
        </p:nvSpPr>
        <p:spPr/>
        <p:txBody>
          <a:bodyPr/>
          <a:lstStyle/>
          <a:p>
            <a:r>
              <a:rPr lang="en-GB" dirty="0"/>
              <a:t>Task 2 Structure</a:t>
            </a:r>
          </a:p>
        </p:txBody>
      </p:sp>
      <p:sp>
        <p:nvSpPr>
          <p:cNvPr id="3" name="Content Placeholder 2">
            <a:extLst>
              <a:ext uri="{FF2B5EF4-FFF2-40B4-BE49-F238E27FC236}">
                <a16:creationId xmlns:a16="http://schemas.microsoft.com/office/drawing/2014/main" id="{628982BE-95B2-3ADE-F8B9-F5BF3AE76811}"/>
              </a:ext>
            </a:extLst>
          </p:cNvPr>
          <p:cNvSpPr>
            <a:spLocks noGrp="1"/>
          </p:cNvSpPr>
          <p:nvPr>
            <p:ph idx="1"/>
          </p:nvPr>
        </p:nvSpPr>
        <p:spPr>
          <a:xfrm>
            <a:off x="116378" y="843438"/>
            <a:ext cx="5789122" cy="5608162"/>
          </a:xfrm>
        </p:spPr>
        <p:txBody>
          <a:bodyPr>
            <a:noAutofit/>
          </a:bodyPr>
          <a:lstStyle/>
          <a:p>
            <a:pPr marL="0" indent="0">
              <a:buNone/>
            </a:pPr>
            <a:r>
              <a:rPr lang="en-GB" sz="1200" b="0" i="0" dirty="0">
                <a:solidFill>
                  <a:srgbClr val="000000"/>
                </a:solidFill>
                <a:effectLst/>
                <a:highlight>
                  <a:srgbClr val="FFFFFF"/>
                </a:highlight>
              </a:rPr>
              <a:t>Pick two films/film posters that link to the given </a:t>
            </a:r>
            <a:r>
              <a:rPr lang="en-GB" sz="1200" b="1" i="0" dirty="0">
                <a:solidFill>
                  <a:srgbClr val="000000"/>
                </a:solidFill>
                <a:effectLst/>
                <a:highlight>
                  <a:srgbClr val="FFFFFF"/>
                </a:highlight>
              </a:rPr>
              <a:t>THEME. </a:t>
            </a:r>
            <a:r>
              <a:rPr lang="en-GB" sz="1200" b="0" i="0" dirty="0">
                <a:solidFill>
                  <a:srgbClr val="000000"/>
                </a:solidFill>
                <a:effectLst/>
                <a:highlight>
                  <a:srgbClr val="FFFFFF"/>
                </a:highlight>
              </a:rPr>
              <a:t> </a:t>
            </a:r>
            <a:br>
              <a:rPr lang="en-GB" sz="1200" b="0" i="0" dirty="0">
                <a:solidFill>
                  <a:srgbClr val="000000"/>
                </a:solidFill>
                <a:effectLst/>
                <a:highlight>
                  <a:srgbClr val="FFFFFF"/>
                </a:highlight>
              </a:rPr>
            </a:br>
            <a:r>
              <a:rPr lang="en-GB" sz="1200" b="0" i="0" dirty="0">
                <a:solidFill>
                  <a:srgbClr val="000000"/>
                </a:solidFill>
                <a:effectLst/>
                <a:highlight>
                  <a:srgbClr val="FFFFFF"/>
                </a:highlight>
              </a:rPr>
              <a:t>Ensure they both show the</a:t>
            </a:r>
            <a:r>
              <a:rPr lang="en-GB" sz="1200" b="1" i="0" dirty="0">
                <a:solidFill>
                  <a:srgbClr val="000000"/>
                </a:solidFill>
                <a:effectLst/>
                <a:highlight>
                  <a:srgbClr val="FFFFFF"/>
                </a:highlight>
              </a:rPr>
              <a:t> THEME</a:t>
            </a:r>
            <a:r>
              <a:rPr lang="en-GB" sz="1200" b="0" i="0" dirty="0">
                <a:solidFill>
                  <a:srgbClr val="000000"/>
                </a:solidFill>
                <a:effectLst/>
                <a:highlight>
                  <a:srgbClr val="FFFFFF"/>
                </a:highlight>
              </a:rPr>
              <a:t> in a different way.</a:t>
            </a:r>
          </a:p>
          <a:p>
            <a:pPr marL="0" indent="0">
              <a:buNone/>
            </a:pPr>
            <a:r>
              <a:rPr lang="en-GB" sz="1200" b="0" i="0" dirty="0">
                <a:solidFill>
                  <a:srgbClr val="000000"/>
                </a:solidFill>
                <a:effectLst/>
                <a:highlight>
                  <a:srgbClr val="FFFFFF"/>
                </a:highlight>
              </a:rPr>
              <a:t>Complete the following steps continually, comparing Product 1 and Product 2.</a:t>
            </a:r>
          </a:p>
          <a:p>
            <a:pPr marL="0" indent="0">
              <a:buNone/>
            </a:pPr>
            <a:r>
              <a:rPr lang="en-GB" sz="1200" b="1" i="0" dirty="0">
                <a:solidFill>
                  <a:srgbClr val="000000"/>
                </a:solidFill>
                <a:effectLst/>
                <a:highlight>
                  <a:srgbClr val="FFFF00"/>
                </a:highlight>
              </a:rPr>
              <a:t>1. Introduction</a:t>
            </a:r>
            <a:r>
              <a:rPr lang="en-GB" sz="1200" b="1" i="0" dirty="0">
                <a:solidFill>
                  <a:srgbClr val="000000"/>
                </a:solidFill>
                <a:effectLst/>
                <a:highlight>
                  <a:srgbClr val="FFFFFF"/>
                </a:highlight>
              </a:rPr>
              <a:t> </a:t>
            </a:r>
            <a:r>
              <a:rPr lang="en-GB" sz="1200" b="0" i="0" dirty="0">
                <a:solidFill>
                  <a:srgbClr val="000000"/>
                </a:solidFill>
                <a:effectLst/>
                <a:highlight>
                  <a:srgbClr val="FFFFFF"/>
                </a:highlight>
              </a:rPr>
              <a:t> </a:t>
            </a:r>
            <a:endParaRPr lang="en-GB" sz="1200" dirty="0">
              <a:solidFill>
                <a:srgbClr val="000000"/>
              </a:solidFill>
              <a:highlight>
                <a:srgbClr val="FFFFFF"/>
              </a:highlight>
            </a:endParaRPr>
          </a:p>
          <a:p>
            <a:pPr lvl="1"/>
            <a:r>
              <a:rPr lang="en-GB" sz="1200" b="0" i="0" dirty="0">
                <a:solidFill>
                  <a:srgbClr val="000000"/>
                </a:solidFill>
                <a:effectLst/>
                <a:highlight>
                  <a:srgbClr val="FFFFFF"/>
                </a:highlight>
              </a:rPr>
              <a:t>Introduce both products </a:t>
            </a:r>
            <a:endParaRPr lang="en-GB" sz="1200" dirty="0">
              <a:solidFill>
                <a:srgbClr val="000000"/>
              </a:solidFill>
              <a:highlight>
                <a:srgbClr val="FFFFFF"/>
              </a:highlight>
            </a:endParaRPr>
          </a:p>
          <a:p>
            <a:pPr lvl="1"/>
            <a:r>
              <a:rPr lang="en-GB" sz="1200" b="0" i="0" dirty="0">
                <a:solidFill>
                  <a:srgbClr val="000000"/>
                </a:solidFill>
                <a:effectLst/>
                <a:highlight>
                  <a:srgbClr val="FFFFFF"/>
                </a:highlight>
              </a:rPr>
              <a:t>When released?  </a:t>
            </a:r>
            <a:endParaRPr lang="en-GB" sz="1200" dirty="0">
              <a:solidFill>
                <a:srgbClr val="000000"/>
              </a:solidFill>
              <a:highlight>
                <a:srgbClr val="FFFFFF"/>
              </a:highlight>
            </a:endParaRPr>
          </a:p>
          <a:p>
            <a:pPr lvl="1"/>
            <a:r>
              <a:rPr lang="en-GB" sz="1200" b="0" i="0" dirty="0">
                <a:solidFill>
                  <a:srgbClr val="000000"/>
                </a:solidFill>
                <a:effectLst/>
                <a:highlight>
                  <a:srgbClr val="FFFFFF"/>
                </a:highlight>
              </a:rPr>
              <a:t>Target Audience? </a:t>
            </a:r>
            <a:endParaRPr lang="en-GB" sz="1200" dirty="0">
              <a:solidFill>
                <a:srgbClr val="000000"/>
              </a:solidFill>
              <a:highlight>
                <a:srgbClr val="FFFFFF"/>
              </a:highlight>
            </a:endParaRPr>
          </a:p>
          <a:p>
            <a:pPr lvl="1"/>
            <a:r>
              <a:rPr lang="en-GB" sz="1200" b="0" i="0" dirty="0">
                <a:solidFill>
                  <a:srgbClr val="000000"/>
                </a:solidFill>
                <a:effectLst/>
                <a:highlight>
                  <a:srgbClr val="FFFFFF"/>
                </a:highlight>
              </a:rPr>
              <a:t>Genre? </a:t>
            </a:r>
            <a:endParaRPr lang="en-GB" sz="1200" dirty="0">
              <a:solidFill>
                <a:srgbClr val="000000"/>
              </a:solidFill>
              <a:highlight>
                <a:srgbClr val="FFFFFF"/>
              </a:highlight>
            </a:endParaRPr>
          </a:p>
          <a:p>
            <a:pPr lvl="1"/>
            <a:r>
              <a:rPr lang="en-GB" sz="1200" b="0" i="0" dirty="0">
                <a:solidFill>
                  <a:srgbClr val="000000"/>
                </a:solidFill>
                <a:effectLst/>
                <a:highlight>
                  <a:srgbClr val="FFFFFF"/>
                </a:highlight>
              </a:rPr>
              <a:t>Film company created by? </a:t>
            </a:r>
            <a:endParaRPr lang="en-GB" sz="1200" dirty="0">
              <a:solidFill>
                <a:srgbClr val="000000"/>
              </a:solidFill>
              <a:highlight>
                <a:srgbClr val="FFFFFF"/>
              </a:highlight>
            </a:endParaRPr>
          </a:p>
          <a:p>
            <a:pPr lvl="1"/>
            <a:r>
              <a:rPr lang="en-GB" sz="1200" b="0" i="0" dirty="0">
                <a:solidFill>
                  <a:srgbClr val="000000"/>
                </a:solidFill>
                <a:effectLst/>
                <a:highlight>
                  <a:srgbClr val="FFFFFF"/>
                </a:highlight>
              </a:rPr>
              <a:t>How do they depict the theme? How does the theme link? </a:t>
            </a:r>
            <a:endParaRPr lang="en-GB" sz="1200" dirty="0">
              <a:solidFill>
                <a:srgbClr val="000000"/>
              </a:solidFill>
              <a:highlight>
                <a:srgbClr val="FFFFFF"/>
              </a:highlight>
            </a:endParaRPr>
          </a:p>
          <a:p>
            <a:pPr lvl="1"/>
            <a:r>
              <a:rPr lang="en-GB" sz="1200" b="0" i="0" dirty="0">
                <a:solidFill>
                  <a:srgbClr val="000000"/>
                </a:solidFill>
                <a:effectLst/>
                <a:highlight>
                  <a:srgbClr val="FFFFFF"/>
                </a:highlight>
              </a:rPr>
              <a:t>Research – Primary and Secondary – What does this tell you about your products and how does this link to the theme?</a:t>
            </a:r>
            <a:endParaRPr lang="en-GB" sz="1200" dirty="0">
              <a:solidFill>
                <a:srgbClr val="000000"/>
              </a:solidFill>
              <a:highlight>
                <a:srgbClr val="FFFFFF"/>
              </a:highlight>
            </a:endParaRPr>
          </a:p>
          <a:p>
            <a:pPr marL="0" indent="0">
              <a:buNone/>
            </a:pPr>
            <a:r>
              <a:rPr lang="en-GB" sz="1200" b="0" i="1" dirty="0">
                <a:solidFill>
                  <a:srgbClr val="000000"/>
                </a:solidFill>
                <a:effectLst/>
                <a:highlight>
                  <a:srgbClr val="CC99FF"/>
                </a:highlight>
              </a:rPr>
              <a:t>The following needs to be done for each product. </a:t>
            </a:r>
          </a:p>
          <a:p>
            <a:pPr marL="0" indent="0" fontAlgn="base">
              <a:buNone/>
            </a:pPr>
            <a:r>
              <a:rPr lang="en-GB" sz="1200" b="1" i="0" dirty="0">
                <a:solidFill>
                  <a:srgbClr val="000000"/>
                </a:solidFill>
                <a:effectLst/>
              </a:rPr>
              <a:t>2. </a:t>
            </a:r>
            <a:r>
              <a:rPr lang="en-GB" sz="1200" b="1" i="0" dirty="0">
                <a:solidFill>
                  <a:srgbClr val="000000"/>
                </a:solidFill>
                <a:effectLst/>
                <a:highlight>
                  <a:srgbClr val="CC99FF"/>
                </a:highlight>
              </a:rPr>
              <a:t>Genre</a:t>
            </a:r>
            <a:r>
              <a:rPr lang="en-GB" sz="1200" b="1" i="0" dirty="0">
                <a:solidFill>
                  <a:srgbClr val="000000"/>
                </a:solidFill>
                <a:effectLst/>
              </a:rPr>
              <a:t> </a:t>
            </a:r>
            <a:r>
              <a:rPr lang="en-GB" sz="1200" b="0" i="0" dirty="0">
                <a:solidFill>
                  <a:srgbClr val="000000"/>
                </a:solidFill>
                <a:effectLst/>
              </a:rPr>
              <a:t>(A section for each product)</a:t>
            </a:r>
            <a:endParaRPr lang="en-GB" sz="1200" dirty="0">
              <a:solidFill>
                <a:srgbClr val="000000"/>
              </a:solidFill>
            </a:endParaRPr>
          </a:p>
          <a:p>
            <a:pPr lvl="1" fontAlgn="base"/>
            <a:r>
              <a:rPr lang="en-GB" sz="1200" b="0" i="0" dirty="0">
                <a:solidFill>
                  <a:srgbClr val="000000"/>
                </a:solidFill>
                <a:effectLst/>
                <a:highlight>
                  <a:srgbClr val="FFFFFF"/>
                </a:highlight>
              </a:rPr>
              <a:t>Can you identify </a:t>
            </a:r>
            <a:r>
              <a:rPr lang="en-GB" sz="1200" b="0" i="0" u="sng" dirty="0">
                <a:solidFill>
                  <a:srgbClr val="000000"/>
                </a:solidFill>
                <a:effectLst/>
                <a:highlight>
                  <a:srgbClr val="FFFFFF"/>
                </a:highlight>
              </a:rPr>
              <a:t>generic characteristics</a:t>
            </a:r>
            <a:r>
              <a:rPr lang="en-GB" sz="1200" b="0" i="0" dirty="0">
                <a:solidFill>
                  <a:srgbClr val="000000"/>
                </a:solidFill>
                <a:effectLst/>
                <a:highlight>
                  <a:srgbClr val="FFFFFF"/>
                </a:highlight>
              </a:rPr>
              <a:t> of the genre? What is </a:t>
            </a:r>
            <a:r>
              <a:rPr lang="en-GB" sz="1200" b="0" i="0" u="sng" dirty="0">
                <a:solidFill>
                  <a:srgbClr val="000000"/>
                </a:solidFill>
                <a:effectLst/>
                <a:highlight>
                  <a:srgbClr val="FFFFFF"/>
                </a:highlight>
              </a:rPr>
              <a:t>typical</a:t>
            </a:r>
            <a:r>
              <a:rPr lang="en-GB" sz="1200" b="0" i="0" dirty="0">
                <a:solidFill>
                  <a:srgbClr val="000000"/>
                </a:solidFill>
                <a:effectLst/>
                <a:highlight>
                  <a:srgbClr val="FFFFFF"/>
                </a:highlight>
              </a:rPr>
              <a:t> for the genre? Is there any </a:t>
            </a:r>
            <a:r>
              <a:rPr lang="en-GB" sz="1200" b="0" i="0" u="sng" dirty="0">
                <a:solidFill>
                  <a:srgbClr val="000000"/>
                </a:solidFill>
                <a:effectLst/>
                <a:highlight>
                  <a:srgbClr val="FFFFFF"/>
                </a:highlight>
              </a:rPr>
              <a:t>iconography</a:t>
            </a:r>
            <a:r>
              <a:rPr lang="en-GB" sz="1200" b="0" i="0" dirty="0">
                <a:solidFill>
                  <a:srgbClr val="000000"/>
                </a:solidFill>
                <a:effectLst/>
                <a:highlight>
                  <a:srgbClr val="FFFFFF"/>
                </a:highlight>
              </a:rPr>
              <a:t> in the film? Connotations? What</a:t>
            </a:r>
            <a:r>
              <a:rPr lang="en-GB" sz="1200" b="0" i="0" u="sng" dirty="0">
                <a:solidFill>
                  <a:srgbClr val="000000"/>
                </a:solidFill>
                <a:effectLst/>
                <a:highlight>
                  <a:srgbClr val="FFFFFF"/>
                </a:highlight>
              </a:rPr>
              <a:t> conventions</a:t>
            </a:r>
            <a:r>
              <a:rPr lang="en-GB" sz="1200" b="0" i="0" dirty="0">
                <a:solidFill>
                  <a:srgbClr val="000000"/>
                </a:solidFill>
                <a:effectLst/>
                <a:highlight>
                  <a:srgbClr val="FFFFFF"/>
                </a:highlight>
              </a:rPr>
              <a:t> are there? </a:t>
            </a:r>
            <a:endParaRPr lang="en-GB" sz="1200" dirty="0">
              <a:solidFill>
                <a:srgbClr val="000000"/>
              </a:solidFill>
              <a:highlight>
                <a:srgbClr val="FFFFFF"/>
              </a:highlight>
            </a:endParaRPr>
          </a:p>
          <a:p>
            <a:pPr lvl="1" fontAlgn="base"/>
            <a:r>
              <a:rPr lang="en-GB" sz="1200" b="0" i="0" dirty="0">
                <a:solidFill>
                  <a:srgbClr val="000000"/>
                </a:solidFill>
                <a:effectLst/>
                <a:highlight>
                  <a:srgbClr val="FFFFFF"/>
                </a:highlight>
              </a:rPr>
              <a:t>How does it relate to audience expectations of genre? Does it </a:t>
            </a:r>
            <a:r>
              <a:rPr lang="en-GB" sz="1200" b="0" i="0" u="sng" dirty="0">
                <a:solidFill>
                  <a:srgbClr val="000000"/>
                </a:solidFill>
                <a:effectLst/>
                <a:highlight>
                  <a:srgbClr val="FFFFFF"/>
                </a:highlight>
              </a:rPr>
              <a:t>fulfil or subvert expectations</a:t>
            </a:r>
            <a:r>
              <a:rPr lang="en-GB" sz="1200" b="0" i="0" dirty="0">
                <a:solidFill>
                  <a:srgbClr val="000000"/>
                </a:solidFill>
                <a:effectLst/>
                <a:highlight>
                  <a:srgbClr val="FFFFFF"/>
                </a:highlight>
              </a:rPr>
              <a:t> of the genre? Why?</a:t>
            </a:r>
            <a:endParaRPr lang="en-GB" sz="1200" dirty="0">
              <a:solidFill>
                <a:srgbClr val="000000"/>
              </a:solidFill>
              <a:highlight>
                <a:srgbClr val="FFFFFF"/>
              </a:highlight>
            </a:endParaRPr>
          </a:p>
          <a:p>
            <a:pPr lvl="1" fontAlgn="base"/>
            <a:r>
              <a:rPr lang="en-GB" sz="1200" b="0" i="0" dirty="0">
                <a:solidFill>
                  <a:srgbClr val="000000"/>
                </a:solidFill>
                <a:effectLst/>
                <a:highlight>
                  <a:srgbClr val="FFFFFF"/>
                </a:highlight>
              </a:rPr>
              <a:t>What makes this film fit the genre and therefore audience expectation?</a:t>
            </a:r>
          </a:p>
          <a:p>
            <a:pPr lvl="1" fontAlgn="base"/>
            <a:r>
              <a:rPr lang="en-GB" sz="1200" b="0" i="0" dirty="0">
                <a:solidFill>
                  <a:srgbClr val="000000"/>
                </a:solidFill>
                <a:effectLst/>
                <a:highlight>
                  <a:srgbClr val="FFFFFF"/>
                </a:highlight>
              </a:rPr>
              <a:t>Are there any deliberate attempts to subvert the genre?</a:t>
            </a:r>
            <a:endParaRPr lang="en-GB" sz="1200" dirty="0">
              <a:solidFill>
                <a:srgbClr val="000000"/>
              </a:solidFill>
              <a:highlight>
                <a:srgbClr val="FFFFFF"/>
              </a:highlight>
            </a:endParaRPr>
          </a:p>
          <a:p>
            <a:pPr lvl="1" fontAlgn="base"/>
            <a:r>
              <a:rPr lang="en-GB" sz="1200" b="0" i="0" dirty="0">
                <a:solidFill>
                  <a:srgbClr val="000000"/>
                </a:solidFill>
                <a:effectLst/>
                <a:highlight>
                  <a:srgbClr val="FFFFFF"/>
                </a:highlight>
              </a:rPr>
              <a:t>Does this film help with development of the genre? </a:t>
            </a:r>
            <a:endParaRPr lang="en-GB" sz="1200" dirty="0">
              <a:solidFill>
                <a:srgbClr val="000000"/>
              </a:solidFill>
              <a:highlight>
                <a:srgbClr val="FFFFFF"/>
              </a:highlight>
            </a:endParaRPr>
          </a:p>
          <a:p>
            <a:pPr lvl="1" fontAlgn="base"/>
            <a:r>
              <a:rPr lang="en-GB" sz="1200" b="0" i="0" dirty="0">
                <a:solidFill>
                  <a:srgbClr val="000000"/>
                </a:solidFill>
                <a:effectLst/>
                <a:highlight>
                  <a:srgbClr val="FFFFFF"/>
                </a:highlight>
              </a:rPr>
              <a:t>What examples of repetition and difference are in your trailer?</a:t>
            </a:r>
            <a:endParaRPr lang="en-GB" sz="1200" dirty="0">
              <a:solidFill>
                <a:srgbClr val="000000"/>
              </a:solidFill>
              <a:highlight>
                <a:srgbClr val="FFFFFF"/>
              </a:highlight>
            </a:endParaRPr>
          </a:p>
          <a:p>
            <a:pPr lvl="1" fontAlgn="base"/>
            <a:r>
              <a:rPr lang="en-GB" sz="1200" b="1" i="0" dirty="0">
                <a:solidFill>
                  <a:srgbClr val="000000"/>
                </a:solidFill>
                <a:effectLst/>
                <a:highlight>
                  <a:srgbClr val="FFFFFF"/>
                </a:highlight>
              </a:rPr>
              <a:t>COMPARE WITH YOUR OTHER PRODUCT (Similarly/ In contrast to/On the other hand)</a:t>
            </a:r>
            <a:endParaRPr lang="en-GB" sz="1200" b="0" i="1" dirty="0">
              <a:solidFill>
                <a:srgbClr val="000000"/>
              </a:solidFill>
              <a:effectLst/>
              <a:highlight>
                <a:srgbClr val="FFFFFF"/>
              </a:highlight>
            </a:endParaRPr>
          </a:p>
        </p:txBody>
      </p:sp>
      <p:sp>
        <p:nvSpPr>
          <p:cNvPr id="4" name="Footer Placeholder 3">
            <a:extLst>
              <a:ext uri="{FF2B5EF4-FFF2-40B4-BE49-F238E27FC236}">
                <a16:creationId xmlns:a16="http://schemas.microsoft.com/office/drawing/2014/main" id="{F8FC8FF3-22E3-4ED5-2C28-F8C48D331E38}"/>
              </a:ext>
            </a:extLst>
          </p:cNvPr>
          <p:cNvSpPr>
            <a:spLocks noGrp="1"/>
          </p:cNvSpPr>
          <p:nvPr>
            <p:ph type="ftr" sz="quarter" idx="11"/>
          </p:nvPr>
        </p:nvSpPr>
        <p:spPr/>
        <p:txBody>
          <a:bodyPr/>
          <a:lstStyle/>
          <a:p>
            <a:r>
              <a:rPr lang="en-GB"/>
              <a:t>Component 1: Exploring Media Products</a:t>
            </a:r>
          </a:p>
        </p:txBody>
      </p:sp>
      <p:sp>
        <p:nvSpPr>
          <p:cNvPr id="5" name="Slide Number Placeholder 4">
            <a:extLst>
              <a:ext uri="{FF2B5EF4-FFF2-40B4-BE49-F238E27FC236}">
                <a16:creationId xmlns:a16="http://schemas.microsoft.com/office/drawing/2014/main" id="{F621C3BD-6A07-D5DF-7AB6-0829154A17F0}"/>
              </a:ext>
            </a:extLst>
          </p:cNvPr>
          <p:cNvSpPr>
            <a:spLocks noGrp="1"/>
          </p:cNvSpPr>
          <p:nvPr>
            <p:ph type="sldNum" sz="quarter" idx="12"/>
          </p:nvPr>
        </p:nvSpPr>
        <p:spPr/>
        <p:txBody>
          <a:bodyPr/>
          <a:lstStyle/>
          <a:p>
            <a:fld id="{9C8B04E8-02BC-41D7-8D33-AA2355D7C806}" type="slidenum">
              <a:rPr lang="en-GB" smtClean="0"/>
              <a:t>21</a:t>
            </a:fld>
            <a:endParaRPr lang="en-GB"/>
          </a:p>
        </p:txBody>
      </p:sp>
      <p:sp>
        <p:nvSpPr>
          <p:cNvPr id="6" name="Content Placeholder 2">
            <a:extLst>
              <a:ext uri="{FF2B5EF4-FFF2-40B4-BE49-F238E27FC236}">
                <a16:creationId xmlns:a16="http://schemas.microsoft.com/office/drawing/2014/main" id="{B11524B9-E027-A0CD-0CB0-A5136CFE95EE}"/>
              </a:ext>
            </a:extLst>
          </p:cNvPr>
          <p:cNvSpPr txBox="1">
            <a:spLocks/>
          </p:cNvSpPr>
          <p:nvPr/>
        </p:nvSpPr>
        <p:spPr>
          <a:xfrm>
            <a:off x="6093229" y="843438"/>
            <a:ext cx="5789122" cy="5512912"/>
          </a:xfrm>
          <a:prstGeom prst="rect">
            <a:avLst/>
          </a:prstGeom>
          <a:noFill/>
          <a:ln>
            <a:solidFill>
              <a:srgbClr val="9021FF"/>
            </a:solid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l" rtl="0" fontAlgn="base">
              <a:buNone/>
            </a:pPr>
            <a:r>
              <a:rPr lang="en-GB" sz="1400" b="1" i="0" dirty="0">
                <a:solidFill>
                  <a:srgbClr val="000000"/>
                </a:solidFill>
                <a:effectLst/>
              </a:rPr>
              <a:t>3. </a:t>
            </a:r>
            <a:r>
              <a:rPr lang="en-GB" sz="1400" b="1" i="0" dirty="0">
                <a:solidFill>
                  <a:srgbClr val="000000"/>
                </a:solidFill>
                <a:effectLst/>
                <a:highlight>
                  <a:srgbClr val="CC99FF"/>
                </a:highlight>
              </a:rPr>
              <a:t>Narrative</a:t>
            </a:r>
            <a:r>
              <a:rPr lang="en-GB" sz="1400" b="1" i="0" dirty="0">
                <a:solidFill>
                  <a:srgbClr val="000000"/>
                </a:solidFill>
                <a:effectLst/>
              </a:rPr>
              <a:t> </a:t>
            </a:r>
            <a:r>
              <a:rPr lang="en-GB" sz="1400" b="0" i="0" dirty="0">
                <a:solidFill>
                  <a:srgbClr val="000000"/>
                </a:solidFill>
                <a:effectLst/>
              </a:rPr>
              <a:t>(A section for each product)</a:t>
            </a:r>
            <a:endParaRPr lang="en-GB" sz="1400" dirty="0">
              <a:solidFill>
                <a:srgbClr val="000000"/>
              </a:solidFill>
            </a:endParaRPr>
          </a:p>
          <a:p>
            <a:pPr lvl="1" fontAlgn="base"/>
            <a:r>
              <a:rPr lang="en-GB" sz="1400" b="0" i="0" dirty="0">
                <a:solidFill>
                  <a:srgbClr val="000000"/>
                </a:solidFill>
                <a:effectLst/>
              </a:rPr>
              <a:t>What kind of Narrative structures does it use? Linear/Non-Linear? Open/Closed? Explain.</a:t>
            </a:r>
            <a:endParaRPr lang="en-GB" sz="1400" dirty="0">
              <a:solidFill>
                <a:srgbClr val="000000"/>
              </a:solidFill>
            </a:endParaRPr>
          </a:p>
          <a:p>
            <a:pPr lvl="1" fontAlgn="base"/>
            <a:r>
              <a:rPr lang="en-GB" sz="1400" b="0" i="0" dirty="0">
                <a:solidFill>
                  <a:srgbClr val="000000"/>
                </a:solidFill>
                <a:effectLst/>
              </a:rPr>
              <a:t>What is TODOROVs narrative theory? Does the film follow the structure or not? Why?</a:t>
            </a:r>
            <a:endParaRPr lang="en-GB" sz="1400" dirty="0">
              <a:solidFill>
                <a:srgbClr val="000000"/>
              </a:solidFill>
            </a:endParaRPr>
          </a:p>
          <a:p>
            <a:pPr lvl="1" fontAlgn="base"/>
            <a:r>
              <a:rPr lang="en-GB" sz="1400" b="0" i="0" dirty="0">
                <a:solidFill>
                  <a:srgbClr val="000000"/>
                </a:solidFill>
                <a:effectLst/>
              </a:rPr>
              <a:t>What PROPPS character types can you identify? Give examples to prove this.</a:t>
            </a:r>
            <a:endParaRPr lang="en-GB" sz="1400" dirty="0">
              <a:solidFill>
                <a:srgbClr val="000000"/>
              </a:solidFill>
            </a:endParaRPr>
          </a:p>
          <a:p>
            <a:pPr lvl="1" fontAlgn="base"/>
            <a:r>
              <a:rPr lang="en-GB" sz="1400" b="0" i="0" dirty="0">
                <a:solidFill>
                  <a:srgbClr val="000000"/>
                </a:solidFill>
                <a:effectLst/>
              </a:rPr>
              <a:t>What characterisations can you identify?</a:t>
            </a:r>
          </a:p>
          <a:p>
            <a:pPr lvl="1" fontAlgn="base"/>
            <a:r>
              <a:rPr lang="en-GB" sz="1400" b="0" i="0" dirty="0">
                <a:solidFill>
                  <a:srgbClr val="000000"/>
                </a:solidFill>
                <a:effectLst/>
              </a:rPr>
              <a:t>What is its Unique Selling Point?</a:t>
            </a:r>
          </a:p>
          <a:p>
            <a:pPr lvl="1" fontAlgn="base"/>
            <a:r>
              <a:rPr lang="en-GB" sz="1400" b="1" i="0" dirty="0">
                <a:solidFill>
                  <a:srgbClr val="000000"/>
                </a:solidFill>
                <a:effectLst/>
              </a:rPr>
              <a:t>COMPARE WITH YOUR OTHER PRODUCT (Similarly/ In contrast to/On the other hand)</a:t>
            </a:r>
            <a:r>
              <a:rPr lang="en-GB" sz="1400" b="0" i="0" dirty="0">
                <a:solidFill>
                  <a:srgbClr val="000000"/>
                </a:solidFill>
                <a:effectLst/>
              </a:rPr>
              <a:t> </a:t>
            </a:r>
            <a:endParaRPr lang="en-GB" sz="1400" dirty="0">
              <a:solidFill>
                <a:srgbClr val="000000"/>
              </a:solidFill>
            </a:endParaRPr>
          </a:p>
          <a:p>
            <a:pPr marL="0" indent="0" fontAlgn="base">
              <a:buNone/>
            </a:pPr>
            <a:r>
              <a:rPr lang="en-GB" sz="1400" b="1" i="0" dirty="0">
                <a:solidFill>
                  <a:srgbClr val="000000"/>
                </a:solidFill>
                <a:effectLst/>
              </a:rPr>
              <a:t>4. </a:t>
            </a:r>
            <a:r>
              <a:rPr lang="en-GB" sz="1400" b="1" i="0" dirty="0">
                <a:solidFill>
                  <a:srgbClr val="000000"/>
                </a:solidFill>
                <a:effectLst/>
                <a:highlight>
                  <a:srgbClr val="CC99FF"/>
                </a:highlight>
              </a:rPr>
              <a:t>Representation</a:t>
            </a:r>
            <a:r>
              <a:rPr lang="en-GB" sz="1400" b="1" i="0" dirty="0">
                <a:solidFill>
                  <a:srgbClr val="000000"/>
                </a:solidFill>
                <a:effectLst/>
              </a:rPr>
              <a:t> </a:t>
            </a:r>
            <a:r>
              <a:rPr lang="en-GB" sz="1400" b="0" i="0" dirty="0">
                <a:solidFill>
                  <a:srgbClr val="000000"/>
                </a:solidFill>
                <a:effectLst/>
              </a:rPr>
              <a:t>(A section for each product)</a:t>
            </a:r>
            <a:endParaRPr lang="en-GB" sz="1400" dirty="0">
              <a:solidFill>
                <a:srgbClr val="000000"/>
              </a:solidFill>
            </a:endParaRPr>
          </a:p>
          <a:p>
            <a:pPr lvl="1" fontAlgn="base"/>
            <a:r>
              <a:rPr lang="en-GB" sz="1400" b="0" i="0" dirty="0">
                <a:solidFill>
                  <a:srgbClr val="000000"/>
                </a:solidFill>
                <a:effectLst/>
              </a:rPr>
              <a:t>How does it represent the Settings, characters, gender, situations?</a:t>
            </a:r>
          </a:p>
          <a:p>
            <a:pPr lvl="1" fontAlgn="base"/>
            <a:r>
              <a:rPr lang="en-GB" sz="1400" b="0" i="0" dirty="0">
                <a:solidFill>
                  <a:srgbClr val="000000"/>
                </a:solidFill>
                <a:effectLst/>
              </a:rPr>
              <a:t>Is there a use of stereotyping? Or anti-stereotyping? </a:t>
            </a:r>
            <a:endParaRPr lang="en-GB" sz="1400" dirty="0">
              <a:solidFill>
                <a:srgbClr val="000000"/>
              </a:solidFill>
            </a:endParaRPr>
          </a:p>
          <a:p>
            <a:pPr lvl="1" fontAlgn="base"/>
            <a:r>
              <a:rPr lang="en-GB" sz="1400" b="0" i="0" dirty="0">
                <a:solidFill>
                  <a:srgbClr val="000000"/>
                </a:solidFill>
                <a:effectLst/>
              </a:rPr>
              <a:t>What positive and negative representations do you notice from the characters?</a:t>
            </a:r>
            <a:endParaRPr lang="en-GB" sz="1400" dirty="0">
              <a:solidFill>
                <a:srgbClr val="000000"/>
              </a:solidFill>
            </a:endParaRPr>
          </a:p>
          <a:p>
            <a:pPr lvl="1" fontAlgn="base"/>
            <a:r>
              <a:rPr lang="en-GB" sz="1400" b="1" i="0" dirty="0">
                <a:solidFill>
                  <a:srgbClr val="000000"/>
                </a:solidFill>
                <a:effectLst/>
              </a:rPr>
              <a:t>COMPARE WITH YOUR OTHER PRODUCT (Similarly/ In contrast to/On the other hand)</a:t>
            </a:r>
            <a:r>
              <a:rPr lang="en-GB" sz="1400" b="0" i="0" dirty="0">
                <a:solidFill>
                  <a:srgbClr val="000000"/>
                </a:solidFill>
                <a:effectLst/>
              </a:rPr>
              <a:t> </a:t>
            </a:r>
          </a:p>
          <a:p>
            <a:pPr marL="0" indent="0" algn="l" rtl="0" fontAlgn="base">
              <a:buNone/>
            </a:pPr>
            <a:r>
              <a:rPr lang="en-GB" sz="1400" b="1" i="0" dirty="0">
                <a:solidFill>
                  <a:srgbClr val="000000"/>
                </a:solidFill>
                <a:effectLst/>
              </a:rPr>
              <a:t>5. </a:t>
            </a:r>
            <a:r>
              <a:rPr lang="en-GB" sz="1400" b="1" i="0" dirty="0">
                <a:solidFill>
                  <a:srgbClr val="000000"/>
                </a:solidFill>
                <a:effectLst/>
                <a:highlight>
                  <a:srgbClr val="CC99FF"/>
                </a:highlight>
              </a:rPr>
              <a:t>Camera Work </a:t>
            </a:r>
            <a:r>
              <a:rPr lang="en-GB" sz="1400" b="0" i="0" dirty="0">
                <a:solidFill>
                  <a:srgbClr val="000000"/>
                </a:solidFill>
                <a:effectLst/>
              </a:rPr>
              <a:t>(2 paragraphs each product)</a:t>
            </a:r>
            <a:endParaRPr lang="en-GB" sz="1400" dirty="0">
              <a:solidFill>
                <a:srgbClr val="000000"/>
              </a:solidFill>
            </a:endParaRPr>
          </a:p>
          <a:p>
            <a:pPr lvl="1" fontAlgn="base"/>
            <a:r>
              <a:rPr lang="en-GB" sz="1400" b="0" i="0" dirty="0">
                <a:solidFill>
                  <a:srgbClr val="000000"/>
                </a:solidFill>
                <a:effectLst/>
              </a:rPr>
              <a:t>Shot types and movements</a:t>
            </a:r>
            <a:endParaRPr lang="en-GB" sz="1400" dirty="0">
              <a:solidFill>
                <a:srgbClr val="000000"/>
              </a:solidFill>
            </a:endParaRPr>
          </a:p>
          <a:p>
            <a:pPr lvl="1" fontAlgn="base"/>
            <a:r>
              <a:rPr lang="en-GB" sz="1400" b="1" i="0" dirty="0">
                <a:solidFill>
                  <a:srgbClr val="000000"/>
                </a:solidFill>
                <a:effectLst/>
              </a:rPr>
              <a:t>COMPARE WITH YOUR OTHER PRODUCT (Similarly/ In contrast to/On the other hand)</a:t>
            </a:r>
            <a:r>
              <a:rPr lang="en-GB" sz="1400" b="0" i="0" dirty="0">
                <a:solidFill>
                  <a:srgbClr val="000000"/>
                </a:solidFill>
                <a:effectLst/>
              </a:rPr>
              <a:t> </a:t>
            </a:r>
            <a:endParaRPr lang="en-GB" sz="1400" b="0" i="0" dirty="0">
              <a:solidFill>
                <a:srgbClr val="000000"/>
              </a:solidFill>
              <a:effectLst/>
              <a:highlight>
                <a:srgbClr val="FFFFFF"/>
              </a:highlight>
            </a:endParaRPr>
          </a:p>
        </p:txBody>
      </p:sp>
    </p:spTree>
    <p:extLst>
      <p:ext uri="{BB962C8B-B14F-4D97-AF65-F5344CB8AC3E}">
        <p14:creationId xmlns:p14="http://schemas.microsoft.com/office/powerpoint/2010/main" val="351364652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A4C051-49D4-9F62-F05C-8EC4F8DFB48F}"/>
              </a:ext>
            </a:extLst>
          </p:cNvPr>
          <p:cNvSpPr>
            <a:spLocks noGrp="1"/>
          </p:cNvSpPr>
          <p:nvPr>
            <p:ph type="title"/>
          </p:nvPr>
        </p:nvSpPr>
        <p:spPr/>
        <p:txBody>
          <a:bodyPr/>
          <a:lstStyle/>
          <a:p>
            <a:r>
              <a:rPr lang="en-GB" dirty="0"/>
              <a:t>Task 2 Structure</a:t>
            </a:r>
          </a:p>
        </p:txBody>
      </p:sp>
      <p:sp>
        <p:nvSpPr>
          <p:cNvPr id="3" name="Content Placeholder 2">
            <a:extLst>
              <a:ext uri="{FF2B5EF4-FFF2-40B4-BE49-F238E27FC236}">
                <a16:creationId xmlns:a16="http://schemas.microsoft.com/office/drawing/2014/main" id="{628982BE-95B2-3ADE-F8B9-F5BF3AE76811}"/>
              </a:ext>
            </a:extLst>
          </p:cNvPr>
          <p:cNvSpPr>
            <a:spLocks noGrp="1"/>
          </p:cNvSpPr>
          <p:nvPr>
            <p:ph idx="1"/>
          </p:nvPr>
        </p:nvSpPr>
        <p:spPr>
          <a:xfrm>
            <a:off x="116378" y="843438"/>
            <a:ext cx="5789122" cy="5608162"/>
          </a:xfrm>
        </p:spPr>
        <p:txBody>
          <a:bodyPr>
            <a:noAutofit/>
          </a:bodyPr>
          <a:lstStyle/>
          <a:p>
            <a:pPr marL="0" indent="0" algn="l" rtl="0" fontAlgn="base">
              <a:buNone/>
            </a:pPr>
            <a:r>
              <a:rPr lang="en-GB" sz="1200" b="1" i="0" dirty="0">
                <a:solidFill>
                  <a:srgbClr val="000000"/>
                </a:solidFill>
                <a:effectLst/>
              </a:rPr>
              <a:t>6. </a:t>
            </a:r>
            <a:r>
              <a:rPr lang="en-GB" sz="1200" b="1" i="0" dirty="0">
                <a:solidFill>
                  <a:srgbClr val="000000"/>
                </a:solidFill>
                <a:effectLst/>
                <a:highlight>
                  <a:srgbClr val="CC99FF"/>
                </a:highlight>
              </a:rPr>
              <a:t>Mise-En-Scene</a:t>
            </a:r>
            <a:r>
              <a:rPr lang="en-GB" sz="1200" b="1" i="0" dirty="0">
                <a:solidFill>
                  <a:srgbClr val="000000"/>
                </a:solidFill>
                <a:effectLst/>
              </a:rPr>
              <a:t> </a:t>
            </a:r>
            <a:r>
              <a:rPr lang="en-GB" sz="1200" b="0" i="0" dirty="0">
                <a:solidFill>
                  <a:srgbClr val="000000"/>
                </a:solidFill>
                <a:effectLst/>
              </a:rPr>
              <a:t>(2 paragraphs each product)</a:t>
            </a:r>
            <a:endParaRPr lang="en-GB" sz="1200" dirty="0">
              <a:solidFill>
                <a:srgbClr val="000000"/>
              </a:solidFill>
            </a:endParaRPr>
          </a:p>
          <a:p>
            <a:pPr lvl="1" fontAlgn="base"/>
            <a:r>
              <a:rPr lang="en-GB" sz="1200" b="0" i="0" dirty="0">
                <a:solidFill>
                  <a:srgbClr val="000000"/>
                </a:solidFill>
                <a:effectLst/>
              </a:rPr>
              <a:t>Props</a:t>
            </a:r>
          </a:p>
          <a:p>
            <a:pPr lvl="1" fontAlgn="base"/>
            <a:r>
              <a:rPr lang="en-GB" sz="1200" b="0" i="0" dirty="0">
                <a:solidFill>
                  <a:srgbClr val="000000"/>
                </a:solidFill>
                <a:effectLst/>
              </a:rPr>
              <a:t>Locations</a:t>
            </a:r>
            <a:endParaRPr lang="en-GB" sz="1200" dirty="0">
              <a:solidFill>
                <a:srgbClr val="000000"/>
              </a:solidFill>
            </a:endParaRPr>
          </a:p>
          <a:p>
            <a:pPr lvl="1" fontAlgn="base"/>
            <a:r>
              <a:rPr lang="en-GB" sz="1200" b="0" i="0" dirty="0">
                <a:solidFill>
                  <a:srgbClr val="000000"/>
                </a:solidFill>
                <a:effectLst/>
              </a:rPr>
              <a:t>Colour</a:t>
            </a:r>
            <a:endParaRPr lang="en-GB" sz="1200" dirty="0">
              <a:solidFill>
                <a:srgbClr val="000000"/>
              </a:solidFill>
            </a:endParaRPr>
          </a:p>
          <a:p>
            <a:pPr lvl="1" fontAlgn="base"/>
            <a:r>
              <a:rPr lang="en-GB" sz="1200" b="0" i="0" dirty="0">
                <a:solidFill>
                  <a:srgbClr val="000000"/>
                </a:solidFill>
                <a:effectLst/>
              </a:rPr>
              <a:t>Lighting</a:t>
            </a:r>
          </a:p>
          <a:p>
            <a:pPr lvl="1" fontAlgn="base"/>
            <a:r>
              <a:rPr lang="en-GB" sz="1200" b="0" i="0" dirty="0">
                <a:solidFill>
                  <a:srgbClr val="000000"/>
                </a:solidFill>
                <a:effectLst/>
              </a:rPr>
              <a:t>Proxemics</a:t>
            </a:r>
          </a:p>
          <a:p>
            <a:pPr lvl="1" fontAlgn="base"/>
            <a:r>
              <a:rPr lang="en-GB" sz="1200" b="0" i="0" dirty="0">
                <a:solidFill>
                  <a:srgbClr val="000000"/>
                </a:solidFill>
                <a:effectLst/>
              </a:rPr>
              <a:t>Costumes</a:t>
            </a:r>
            <a:endParaRPr lang="en-GB" sz="1200" dirty="0">
              <a:solidFill>
                <a:srgbClr val="000000"/>
              </a:solidFill>
            </a:endParaRPr>
          </a:p>
          <a:p>
            <a:pPr lvl="1" fontAlgn="base"/>
            <a:r>
              <a:rPr lang="en-GB" sz="1200" b="1" i="0" dirty="0">
                <a:solidFill>
                  <a:srgbClr val="000000"/>
                </a:solidFill>
                <a:effectLst/>
              </a:rPr>
              <a:t>COMPARE WITH YOUR OTHER PRODUCT (Similarly/ In contrast to/On the other hand)</a:t>
            </a:r>
          </a:p>
          <a:p>
            <a:pPr marL="0" indent="0" fontAlgn="base">
              <a:buNone/>
            </a:pPr>
            <a:r>
              <a:rPr lang="en-GB" sz="1200" b="1" i="0" dirty="0">
                <a:solidFill>
                  <a:srgbClr val="000000"/>
                </a:solidFill>
                <a:effectLst/>
              </a:rPr>
              <a:t>7. </a:t>
            </a:r>
            <a:r>
              <a:rPr lang="en-GB" sz="1200" b="1" i="0" dirty="0">
                <a:solidFill>
                  <a:srgbClr val="000000"/>
                </a:solidFill>
                <a:effectLst/>
                <a:highlight>
                  <a:srgbClr val="CC99FF"/>
                </a:highlight>
              </a:rPr>
              <a:t>Copy/Text</a:t>
            </a:r>
            <a:r>
              <a:rPr lang="en-GB" sz="1200" b="0" i="0" dirty="0">
                <a:solidFill>
                  <a:srgbClr val="000000"/>
                </a:solidFill>
                <a:effectLst/>
                <a:highlight>
                  <a:srgbClr val="CC99FF"/>
                </a:highlight>
              </a:rPr>
              <a:t> </a:t>
            </a:r>
            <a:r>
              <a:rPr lang="en-GB" sz="1200" b="0" i="0" dirty="0">
                <a:solidFill>
                  <a:srgbClr val="000000"/>
                </a:solidFill>
                <a:effectLst/>
              </a:rPr>
              <a:t>(2 paragraphs each product)</a:t>
            </a:r>
            <a:endParaRPr lang="en-GB" sz="1200" dirty="0">
              <a:solidFill>
                <a:srgbClr val="000000"/>
              </a:solidFill>
            </a:endParaRPr>
          </a:p>
          <a:p>
            <a:pPr lvl="1" fontAlgn="base"/>
            <a:r>
              <a:rPr lang="en-GB" sz="1200" dirty="0">
                <a:solidFill>
                  <a:srgbClr val="000000"/>
                </a:solidFill>
              </a:rPr>
              <a:t>T</a:t>
            </a:r>
            <a:r>
              <a:rPr lang="en-GB" sz="1200" b="0" i="0" dirty="0">
                <a:solidFill>
                  <a:srgbClr val="000000"/>
                </a:solidFill>
                <a:effectLst/>
              </a:rPr>
              <a:t>ypography</a:t>
            </a:r>
            <a:endParaRPr lang="en-GB" sz="1200" dirty="0">
              <a:solidFill>
                <a:srgbClr val="000000"/>
              </a:solidFill>
            </a:endParaRPr>
          </a:p>
          <a:p>
            <a:pPr lvl="1" fontAlgn="base"/>
            <a:r>
              <a:rPr lang="en-GB" sz="1200" b="0" i="0" dirty="0">
                <a:solidFill>
                  <a:srgbClr val="000000"/>
                </a:solidFill>
                <a:effectLst/>
              </a:rPr>
              <a:t>Language Techniques</a:t>
            </a:r>
            <a:endParaRPr lang="en-GB" sz="1200" dirty="0">
              <a:solidFill>
                <a:srgbClr val="000000"/>
              </a:solidFill>
            </a:endParaRPr>
          </a:p>
          <a:p>
            <a:pPr lvl="1" fontAlgn="base"/>
            <a:r>
              <a:rPr lang="en-GB" sz="1200" b="0" i="0" dirty="0">
                <a:solidFill>
                  <a:srgbClr val="000000"/>
                </a:solidFill>
                <a:effectLst/>
              </a:rPr>
              <a:t>What the text says/infers</a:t>
            </a:r>
            <a:endParaRPr lang="en-GB" sz="1200" dirty="0">
              <a:solidFill>
                <a:srgbClr val="000000"/>
              </a:solidFill>
            </a:endParaRPr>
          </a:p>
          <a:p>
            <a:pPr lvl="1" fontAlgn="base"/>
            <a:r>
              <a:rPr lang="en-GB" sz="1200" b="0" i="0" dirty="0">
                <a:solidFill>
                  <a:srgbClr val="000000"/>
                </a:solidFill>
                <a:effectLst/>
              </a:rPr>
              <a:t>Mode of Address</a:t>
            </a:r>
            <a:endParaRPr lang="en-GB" sz="1200" dirty="0">
              <a:solidFill>
                <a:srgbClr val="000000"/>
              </a:solidFill>
            </a:endParaRPr>
          </a:p>
          <a:p>
            <a:pPr lvl="1" fontAlgn="base"/>
            <a:r>
              <a:rPr lang="en-GB" sz="1200" b="1" i="0" dirty="0">
                <a:solidFill>
                  <a:srgbClr val="000000"/>
                </a:solidFill>
                <a:effectLst/>
              </a:rPr>
              <a:t>COMPARE WITH YOUR OTHER PRODUCT (Similarly/ In contrast to/On the other hand)</a:t>
            </a:r>
            <a:r>
              <a:rPr lang="en-GB" sz="1200" b="0" i="0" dirty="0">
                <a:solidFill>
                  <a:srgbClr val="000000"/>
                </a:solidFill>
                <a:effectLst/>
              </a:rPr>
              <a:t> </a:t>
            </a:r>
            <a:endParaRPr lang="en-GB" sz="1200" dirty="0">
              <a:solidFill>
                <a:srgbClr val="000000"/>
              </a:solidFill>
            </a:endParaRPr>
          </a:p>
          <a:p>
            <a:pPr marL="0" indent="0" fontAlgn="base">
              <a:buNone/>
            </a:pPr>
            <a:r>
              <a:rPr lang="en-GB" sz="1200" b="1" i="0" dirty="0">
                <a:solidFill>
                  <a:srgbClr val="000000"/>
                </a:solidFill>
                <a:effectLst/>
              </a:rPr>
              <a:t>8. </a:t>
            </a:r>
            <a:r>
              <a:rPr lang="en-GB" sz="1200" b="1" i="0" dirty="0">
                <a:solidFill>
                  <a:srgbClr val="000000"/>
                </a:solidFill>
                <a:effectLst/>
                <a:highlight>
                  <a:srgbClr val="CC99FF"/>
                </a:highlight>
              </a:rPr>
              <a:t>Layout and Design </a:t>
            </a:r>
            <a:r>
              <a:rPr lang="en-GB" sz="1200" b="0" i="0" dirty="0">
                <a:solidFill>
                  <a:srgbClr val="000000"/>
                </a:solidFill>
                <a:effectLst/>
              </a:rPr>
              <a:t>(2 paragraphs each product)</a:t>
            </a:r>
            <a:endParaRPr lang="en-GB" sz="1200" dirty="0">
              <a:solidFill>
                <a:srgbClr val="000000"/>
              </a:solidFill>
            </a:endParaRPr>
          </a:p>
          <a:p>
            <a:pPr lvl="1" fontAlgn="base"/>
            <a:r>
              <a:rPr lang="en-GB" sz="1200" b="0" i="0" dirty="0">
                <a:solidFill>
                  <a:srgbClr val="000000"/>
                </a:solidFill>
                <a:effectLst/>
              </a:rPr>
              <a:t>Balance</a:t>
            </a:r>
            <a:endParaRPr lang="en-GB" sz="1200" dirty="0">
              <a:solidFill>
                <a:srgbClr val="000000"/>
              </a:solidFill>
            </a:endParaRPr>
          </a:p>
          <a:p>
            <a:pPr lvl="1" fontAlgn="base"/>
            <a:r>
              <a:rPr lang="en-GB" sz="1200" b="0" i="0" dirty="0">
                <a:solidFill>
                  <a:srgbClr val="000000"/>
                </a:solidFill>
                <a:effectLst/>
              </a:rPr>
              <a:t>Contrast</a:t>
            </a:r>
            <a:endParaRPr lang="en-GB" sz="1200" dirty="0">
              <a:solidFill>
                <a:srgbClr val="000000"/>
              </a:solidFill>
            </a:endParaRPr>
          </a:p>
          <a:p>
            <a:pPr lvl="1" fontAlgn="base"/>
            <a:r>
              <a:rPr lang="en-GB" sz="1200" b="0" i="0" dirty="0">
                <a:solidFill>
                  <a:srgbClr val="000000"/>
                </a:solidFill>
                <a:effectLst/>
              </a:rPr>
              <a:t>Proxemics</a:t>
            </a:r>
            <a:endParaRPr lang="en-GB" sz="1200" dirty="0">
              <a:solidFill>
                <a:srgbClr val="000000"/>
              </a:solidFill>
            </a:endParaRPr>
          </a:p>
          <a:p>
            <a:pPr lvl="1" fontAlgn="base"/>
            <a:r>
              <a:rPr lang="en-GB" sz="1200" b="0" i="0" dirty="0">
                <a:solidFill>
                  <a:srgbClr val="000000"/>
                </a:solidFill>
                <a:effectLst/>
              </a:rPr>
              <a:t>Alignment</a:t>
            </a:r>
            <a:endParaRPr lang="en-GB" sz="1200" dirty="0">
              <a:solidFill>
                <a:srgbClr val="000000"/>
              </a:solidFill>
            </a:endParaRPr>
          </a:p>
          <a:p>
            <a:pPr lvl="1" fontAlgn="base"/>
            <a:r>
              <a:rPr lang="en-GB" sz="1200" b="0" i="0" dirty="0">
                <a:solidFill>
                  <a:srgbClr val="000000"/>
                </a:solidFill>
                <a:effectLst/>
              </a:rPr>
              <a:t>Size of elements in comparison to other</a:t>
            </a:r>
            <a:endParaRPr lang="en-GB" sz="1200" dirty="0">
              <a:solidFill>
                <a:srgbClr val="000000"/>
              </a:solidFill>
            </a:endParaRPr>
          </a:p>
          <a:p>
            <a:pPr lvl="1" fontAlgn="base"/>
            <a:r>
              <a:rPr lang="en-GB" sz="1200" b="1" i="0" dirty="0">
                <a:solidFill>
                  <a:srgbClr val="000000"/>
                </a:solidFill>
                <a:effectLst/>
              </a:rPr>
              <a:t>COMPARE WITH YOUR OTHER PRODUCT (Similarly/ In contrast to/On the other hand)</a:t>
            </a:r>
            <a:r>
              <a:rPr lang="en-GB" sz="1200" b="0" i="0" dirty="0">
                <a:solidFill>
                  <a:srgbClr val="000000"/>
                </a:solidFill>
                <a:effectLst/>
              </a:rPr>
              <a:t> </a:t>
            </a:r>
          </a:p>
        </p:txBody>
      </p:sp>
      <p:sp>
        <p:nvSpPr>
          <p:cNvPr id="4" name="Footer Placeholder 3">
            <a:extLst>
              <a:ext uri="{FF2B5EF4-FFF2-40B4-BE49-F238E27FC236}">
                <a16:creationId xmlns:a16="http://schemas.microsoft.com/office/drawing/2014/main" id="{F8FC8FF3-22E3-4ED5-2C28-F8C48D331E38}"/>
              </a:ext>
            </a:extLst>
          </p:cNvPr>
          <p:cNvSpPr>
            <a:spLocks noGrp="1"/>
          </p:cNvSpPr>
          <p:nvPr>
            <p:ph type="ftr" sz="quarter" idx="11"/>
          </p:nvPr>
        </p:nvSpPr>
        <p:spPr/>
        <p:txBody>
          <a:bodyPr/>
          <a:lstStyle/>
          <a:p>
            <a:r>
              <a:rPr lang="en-GB"/>
              <a:t>Component 1: Exploring Media Products</a:t>
            </a:r>
          </a:p>
        </p:txBody>
      </p:sp>
      <p:sp>
        <p:nvSpPr>
          <p:cNvPr id="5" name="Slide Number Placeholder 4">
            <a:extLst>
              <a:ext uri="{FF2B5EF4-FFF2-40B4-BE49-F238E27FC236}">
                <a16:creationId xmlns:a16="http://schemas.microsoft.com/office/drawing/2014/main" id="{F621C3BD-6A07-D5DF-7AB6-0829154A17F0}"/>
              </a:ext>
            </a:extLst>
          </p:cNvPr>
          <p:cNvSpPr>
            <a:spLocks noGrp="1"/>
          </p:cNvSpPr>
          <p:nvPr>
            <p:ph type="sldNum" sz="quarter" idx="12"/>
          </p:nvPr>
        </p:nvSpPr>
        <p:spPr/>
        <p:txBody>
          <a:bodyPr/>
          <a:lstStyle/>
          <a:p>
            <a:fld id="{9C8B04E8-02BC-41D7-8D33-AA2355D7C806}" type="slidenum">
              <a:rPr lang="en-GB" smtClean="0"/>
              <a:t>22</a:t>
            </a:fld>
            <a:endParaRPr lang="en-GB"/>
          </a:p>
        </p:txBody>
      </p:sp>
      <p:sp>
        <p:nvSpPr>
          <p:cNvPr id="6" name="Content Placeholder 2">
            <a:extLst>
              <a:ext uri="{FF2B5EF4-FFF2-40B4-BE49-F238E27FC236}">
                <a16:creationId xmlns:a16="http://schemas.microsoft.com/office/drawing/2014/main" id="{B11524B9-E027-A0CD-0CB0-A5136CFE95EE}"/>
              </a:ext>
            </a:extLst>
          </p:cNvPr>
          <p:cNvSpPr txBox="1">
            <a:spLocks/>
          </p:cNvSpPr>
          <p:nvPr/>
        </p:nvSpPr>
        <p:spPr>
          <a:xfrm>
            <a:off x="6093229" y="843438"/>
            <a:ext cx="5789122" cy="1302862"/>
          </a:xfrm>
          <a:prstGeom prst="rect">
            <a:avLst/>
          </a:prstGeom>
          <a:noFill/>
          <a:ln>
            <a:solidFill>
              <a:srgbClr val="9021FF"/>
            </a:solid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base">
              <a:buNone/>
            </a:pPr>
            <a:r>
              <a:rPr lang="en-GB" sz="1200" b="1" i="0" dirty="0">
                <a:solidFill>
                  <a:srgbClr val="000000"/>
                </a:solidFill>
                <a:effectLst/>
              </a:rPr>
              <a:t>9. </a:t>
            </a:r>
            <a:r>
              <a:rPr lang="en-GB" sz="1200" b="1" i="0" dirty="0">
                <a:solidFill>
                  <a:srgbClr val="000000"/>
                </a:solidFill>
                <a:effectLst/>
                <a:highlight>
                  <a:srgbClr val="FFFF00"/>
                </a:highlight>
              </a:rPr>
              <a:t>Comparison</a:t>
            </a:r>
            <a:endParaRPr lang="en-GB" sz="1200" dirty="0">
              <a:solidFill>
                <a:srgbClr val="000000"/>
              </a:solidFill>
              <a:highlight>
                <a:srgbClr val="FFFFFF"/>
              </a:highlight>
            </a:endParaRPr>
          </a:p>
          <a:p>
            <a:pPr lvl="1" fontAlgn="base"/>
            <a:r>
              <a:rPr lang="en-GB" sz="1200" b="0" i="0" dirty="0">
                <a:solidFill>
                  <a:srgbClr val="000000"/>
                </a:solidFill>
                <a:effectLst/>
                <a:highlight>
                  <a:srgbClr val="FFFFFF"/>
                </a:highlight>
              </a:rPr>
              <a:t>Key similarities and differences between your products in terms of characters, narratives, representations. </a:t>
            </a:r>
            <a:endParaRPr lang="en-GB" sz="1200" dirty="0">
              <a:solidFill>
                <a:srgbClr val="000000"/>
              </a:solidFill>
              <a:highlight>
                <a:srgbClr val="FFFFFF"/>
              </a:highlight>
            </a:endParaRPr>
          </a:p>
          <a:p>
            <a:pPr marL="0" indent="0" algn="l" rtl="0" fontAlgn="base">
              <a:buNone/>
            </a:pPr>
            <a:r>
              <a:rPr lang="en-GB" sz="1200" b="1" i="0" dirty="0">
                <a:solidFill>
                  <a:srgbClr val="000000"/>
                </a:solidFill>
                <a:effectLst/>
                <a:highlight>
                  <a:srgbClr val="FFFF00"/>
                </a:highlight>
              </a:rPr>
              <a:t>REFERENCE LIST</a:t>
            </a:r>
            <a:r>
              <a:rPr lang="en-GB" sz="1200" b="0" i="0" dirty="0">
                <a:solidFill>
                  <a:srgbClr val="000000"/>
                </a:solidFill>
                <a:effectLst/>
                <a:highlight>
                  <a:srgbClr val="FFFFFF"/>
                </a:highlight>
              </a:rPr>
              <a:t> </a:t>
            </a:r>
            <a:br>
              <a:rPr lang="en-GB" sz="1200" b="0" i="0" dirty="0">
                <a:solidFill>
                  <a:srgbClr val="000000"/>
                </a:solidFill>
                <a:effectLst/>
                <a:highlight>
                  <a:srgbClr val="FFFFFF"/>
                </a:highlight>
              </a:rPr>
            </a:br>
            <a:r>
              <a:rPr lang="en-GB" sz="1200" b="0" i="0" dirty="0">
                <a:solidFill>
                  <a:srgbClr val="000000"/>
                </a:solidFill>
                <a:effectLst/>
                <a:highlight>
                  <a:srgbClr val="FFFFFF"/>
                </a:highlight>
              </a:rPr>
              <a:t>Properly reference all information, videos and research that you have included in the report. </a:t>
            </a:r>
          </a:p>
          <a:p>
            <a:pPr marL="0" indent="0" algn="l" rtl="0" fontAlgn="base">
              <a:buNone/>
            </a:pPr>
            <a:endParaRPr lang="en-GB" sz="1200" dirty="0">
              <a:solidFill>
                <a:srgbClr val="000000"/>
              </a:solidFill>
            </a:endParaRPr>
          </a:p>
        </p:txBody>
      </p:sp>
      <p:sp>
        <p:nvSpPr>
          <p:cNvPr id="7" name="Content Placeholder 2">
            <a:extLst>
              <a:ext uri="{FF2B5EF4-FFF2-40B4-BE49-F238E27FC236}">
                <a16:creationId xmlns:a16="http://schemas.microsoft.com/office/drawing/2014/main" id="{90C9D6C5-2097-467C-8E36-16C1EEE5CC4A}"/>
              </a:ext>
            </a:extLst>
          </p:cNvPr>
          <p:cNvSpPr txBox="1">
            <a:spLocks/>
          </p:cNvSpPr>
          <p:nvPr/>
        </p:nvSpPr>
        <p:spPr>
          <a:xfrm>
            <a:off x="6093229" y="2208694"/>
            <a:ext cx="5789122" cy="3595206"/>
          </a:xfrm>
          <a:prstGeom prst="rect">
            <a:avLst/>
          </a:prstGeom>
          <a:noFill/>
          <a:ln>
            <a:solidFill>
              <a:srgbClr val="9021FF"/>
            </a:solid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base">
              <a:buNone/>
            </a:pPr>
            <a:r>
              <a:rPr lang="en-GB" sz="1600" b="1" dirty="0">
                <a:solidFill>
                  <a:srgbClr val="000000"/>
                </a:solidFill>
              </a:rPr>
              <a:t>Final Checks:</a:t>
            </a:r>
          </a:p>
          <a:p>
            <a:pPr marL="342900" indent="-342900" fontAlgn="base">
              <a:buAutoNum type="arabicPeriod"/>
            </a:pPr>
            <a:r>
              <a:rPr lang="en-GB" sz="1600" b="1" i="0" dirty="0">
                <a:solidFill>
                  <a:srgbClr val="000000"/>
                </a:solidFill>
                <a:effectLst/>
              </a:rPr>
              <a:t>Name and title on document</a:t>
            </a:r>
          </a:p>
          <a:p>
            <a:pPr marL="342900" indent="-342900" fontAlgn="base">
              <a:buAutoNum type="arabicPeriod"/>
            </a:pPr>
            <a:r>
              <a:rPr lang="en-GB" sz="1600" b="1" i="0" dirty="0">
                <a:solidFill>
                  <a:srgbClr val="000000"/>
                </a:solidFill>
                <a:effectLst/>
              </a:rPr>
              <a:t>Arial Font, Size 12.</a:t>
            </a:r>
          </a:p>
          <a:p>
            <a:pPr marL="342900" indent="-342900" fontAlgn="base">
              <a:buAutoNum type="arabicPeriod"/>
            </a:pPr>
            <a:r>
              <a:rPr lang="en-GB" sz="1600" b="1" dirty="0">
                <a:solidFill>
                  <a:srgbClr val="000000"/>
                </a:solidFill>
              </a:rPr>
              <a:t>Spelling and grammar check.</a:t>
            </a:r>
          </a:p>
          <a:p>
            <a:pPr marL="342900" indent="-342900" fontAlgn="base">
              <a:buAutoNum type="arabicPeriod"/>
            </a:pPr>
            <a:r>
              <a:rPr lang="en-GB" sz="1600" b="1" i="0" dirty="0">
                <a:solidFill>
                  <a:srgbClr val="000000"/>
                </a:solidFill>
                <a:effectLst/>
              </a:rPr>
              <a:t>Screen</a:t>
            </a:r>
            <a:r>
              <a:rPr lang="en-GB" sz="1600" b="1" dirty="0">
                <a:solidFill>
                  <a:srgbClr val="000000"/>
                </a:solidFill>
              </a:rPr>
              <a:t>shots of specific point are added. (not too big, not too small, fitted with text around images)</a:t>
            </a:r>
          </a:p>
          <a:p>
            <a:pPr marL="342900" indent="-342900" fontAlgn="base">
              <a:buAutoNum type="arabicPeriod"/>
            </a:pPr>
            <a:r>
              <a:rPr lang="en-GB" sz="1600" b="1" i="0" dirty="0">
                <a:solidFill>
                  <a:srgbClr val="000000"/>
                </a:solidFill>
                <a:effectLst/>
              </a:rPr>
              <a:t>You have read through your work and included all points for Task 1.</a:t>
            </a:r>
          </a:p>
          <a:p>
            <a:pPr marL="342900" indent="-342900" fontAlgn="base">
              <a:buAutoNum type="arabicPeriod"/>
            </a:pPr>
            <a:r>
              <a:rPr lang="en-GB" sz="1600" b="1" dirty="0">
                <a:solidFill>
                  <a:srgbClr val="000000"/>
                </a:solidFill>
              </a:rPr>
              <a:t>You have clearly met the brief. </a:t>
            </a:r>
          </a:p>
          <a:p>
            <a:pPr marL="342900" indent="-342900" fontAlgn="base">
              <a:buAutoNum type="arabicPeriod"/>
            </a:pPr>
            <a:r>
              <a:rPr lang="en-GB" sz="1600" b="1" i="0" dirty="0">
                <a:solidFill>
                  <a:srgbClr val="000000"/>
                </a:solidFill>
                <a:effectLst/>
              </a:rPr>
              <a:t>Run one more spelling and grammar check. </a:t>
            </a:r>
          </a:p>
          <a:p>
            <a:pPr marL="342900" indent="-342900" fontAlgn="base">
              <a:buAutoNum type="arabicPeriod"/>
            </a:pPr>
            <a:r>
              <a:rPr lang="en-GB" sz="1600" b="1" dirty="0">
                <a:solidFill>
                  <a:srgbClr val="000000"/>
                </a:solidFill>
              </a:rPr>
              <a:t>Submit on Google Classroom. </a:t>
            </a:r>
            <a:endParaRPr lang="en-GB" sz="1600" b="0" i="0" dirty="0">
              <a:solidFill>
                <a:srgbClr val="000000"/>
              </a:solidFill>
              <a:effectLst/>
              <a:highlight>
                <a:srgbClr val="FFFFFF"/>
              </a:highlight>
            </a:endParaRPr>
          </a:p>
          <a:p>
            <a:pPr marL="0" indent="0" algn="l" rtl="0" fontAlgn="base">
              <a:buNone/>
            </a:pPr>
            <a:endParaRPr lang="en-GB" sz="1600" dirty="0">
              <a:solidFill>
                <a:srgbClr val="000000"/>
              </a:solidFill>
            </a:endParaRPr>
          </a:p>
        </p:txBody>
      </p:sp>
    </p:spTree>
    <p:extLst>
      <p:ext uri="{BB962C8B-B14F-4D97-AF65-F5344CB8AC3E}">
        <p14:creationId xmlns:p14="http://schemas.microsoft.com/office/powerpoint/2010/main" val="57402405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FDB140-8243-EABC-7BDC-20E42B33897D}"/>
              </a:ext>
            </a:extLst>
          </p:cNvPr>
          <p:cNvSpPr>
            <a:spLocks noGrp="1"/>
          </p:cNvSpPr>
          <p:nvPr>
            <p:ph type="title"/>
          </p:nvPr>
        </p:nvSpPr>
        <p:spPr/>
        <p:txBody>
          <a:bodyPr/>
          <a:lstStyle/>
          <a:p>
            <a:r>
              <a:rPr lang="en-GB" dirty="0"/>
              <a:t>Task 1 Marking Criteria</a:t>
            </a:r>
          </a:p>
        </p:txBody>
      </p:sp>
      <p:sp>
        <p:nvSpPr>
          <p:cNvPr id="3" name="Content Placeholder 2">
            <a:extLst>
              <a:ext uri="{FF2B5EF4-FFF2-40B4-BE49-F238E27FC236}">
                <a16:creationId xmlns:a16="http://schemas.microsoft.com/office/drawing/2014/main" id="{1259DDD0-066E-7777-65E6-94BA0EA28831}"/>
              </a:ext>
            </a:extLst>
          </p:cNvPr>
          <p:cNvSpPr>
            <a:spLocks noGrp="1"/>
          </p:cNvSpPr>
          <p:nvPr>
            <p:ph idx="1"/>
          </p:nvPr>
        </p:nvSpPr>
        <p:spPr>
          <a:xfrm>
            <a:off x="7955280" y="1005840"/>
            <a:ext cx="4114800" cy="5171123"/>
          </a:xfrm>
        </p:spPr>
        <p:txBody>
          <a:bodyPr>
            <a:normAutofit/>
          </a:bodyPr>
          <a:lstStyle/>
          <a:p>
            <a:pPr marL="0" indent="0">
              <a:buNone/>
            </a:pPr>
            <a:r>
              <a:rPr lang="en-GB" dirty="0"/>
              <a:t>Everyone is aiming for the top mark band.</a:t>
            </a:r>
          </a:p>
          <a:p>
            <a:pPr marL="0" indent="0">
              <a:buNone/>
            </a:pPr>
            <a:endParaRPr lang="en-GB" dirty="0"/>
          </a:p>
          <a:p>
            <a:pPr marL="0" indent="0">
              <a:buNone/>
            </a:pPr>
            <a:r>
              <a:rPr lang="en-GB" dirty="0"/>
              <a:t>In-depth = Covering most, or all, important points of a subject. </a:t>
            </a:r>
          </a:p>
          <a:p>
            <a:pPr marL="0" indent="0">
              <a:buNone/>
            </a:pPr>
            <a:r>
              <a:rPr lang="en-GB" dirty="0"/>
              <a:t>Effective = Applies relevant knowledge and understanding and/or skills appropriately to a task and achieves the desired outcome; successful in producing a desired or intended result. </a:t>
            </a:r>
          </a:p>
          <a:p>
            <a:pPr marL="0" indent="0">
              <a:buNone/>
            </a:pPr>
            <a:r>
              <a:rPr lang="en-GB" dirty="0"/>
              <a:t>Thorough = Comprehensive and extremely attentive to accuracy  and detail. </a:t>
            </a:r>
          </a:p>
          <a:p>
            <a:pPr marL="0" indent="0">
              <a:buNone/>
            </a:pPr>
            <a:r>
              <a:rPr lang="en-GB" dirty="0"/>
              <a:t>Confident = Exhibit certainty, having command over information/ argument, etc. Demonstrate secure application of skills or processes. </a:t>
            </a:r>
          </a:p>
        </p:txBody>
      </p:sp>
      <p:sp>
        <p:nvSpPr>
          <p:cNvPr id="4" name="Footer Placeholder 3">
            <a:extLst>
              <a:ext uri="{FF2B5EF4-FFF2-40B4-BE49-F238E27FC236}">
                <a16:creationId xmlns:a16="http://schemas.microsoft.com/office/drawing/2014/main" id="{F785B007-B4E3-16F4-EBD2-85890C811286}"/>
              </a:ext>
            </a:extLst>
          </p:cNvPr>
          <p:cNvSpPr>
            <a:spLocks noGrp="1"/>
          </p:cNvSpPr>
          <p:nvPr>
            <p:ph type="ftr" sz="quarter" idx="11"/>
          </p:nvPr>
        </p:nvSpPr>
        <p:spPr/>
        <p:txBody>
          <a:bodyPr/>
          <a:lstStyle/>
          <a:p>
            <a:r>
              <a:rPr lang="en-GB"/>
              <a:t>Component 1: Exploring Media Products</a:t>
            </a:r>
          </a:p>
        </p:txBody>
      </p:sp>
      <p:sp>
        <p:nvSpPr>
          <p:cNvPr id="5" name="Slide Number Placeholder 4">
            <a:extLst>
              <a:ext uri="{FF2B5EF4-FFF2-40B4-BE49-F238E27FC236}">
                <a16:creationId xmlns:a16="http://schemas.microsoft.com/office/drawing/2014/main" id="{FCD94754-C863-563A-2F4C-197A74B6362E}"/>
              </a:ext>
            </a:extLst>
          </p:cNvPr>
          <p:cNvSpPr>
            <a:spLocks noGrp="1"/>
          </p:cNvSpPr>
          <p:nvPr>
            <p:ph type="sldNum" sz="quarter" idx="12"/>
          </p:nvPr>
        </p:nvSpPr>
        <p:spPr/>
        <p:txBody>
          <a:bodyPr/>
          <a:lstStyle/>
          <a:p>
            <a:fld id="{9C8B04E8-02BC-41D7-8D33-AA2355D7C806}" type="slidenum">
              <a:rPr lang="en-GB" smtClean="0"/>
              <a:t>23</a:t>
            </a:fld>
            <a:endParaRPr lang="en-GB"/>
          </a:p>
        </p:txBody>
      </p:sp>
      <p:pic>
        <p:nvPicPr>
          <p:cNvPr id="2050" name="Picture 2">
            <a:extLst>
              <a:ext uri="{FF2B5EF4-FFF2-40B4-BE49-F238E27FC236}">
                <a16:creationId xmlns:a16="http://schemas.microsoft.com/office/drawing/2014/main" id="{E89CF3D9-632A-A9FB-B3FB-FCBE18C185D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0444" y="866467"/>
            <a:ext cx="3577620" cy="2491665"/>
          </a:xfrm>
          <a:prstGeom prst="rect">
            <a:avLst/>
          </a:prstGeom>
          <a:noFill/>
          <a:ln>
            <a:solidFill>
              <a:srgbClr val="9021FF"/>
            </a:solidFill>
          </a:ln>
          <a:extLst>
            <a:ext uri="{909E8E84-426E-40DD-AFC4-6F175D3DCCD1}">
              <a14:hiddenFill xmlns:a14="http://schemas.microsoft.com/office/drawing/2010/main">
                <a:solidFill>
                  <a:srgbClr val="FFFFFF"/>
                </a:solidFill>
              </a14:hiddenFill>
            </a:ext>
          </a:extLst>
        </p:spPr>
      </p:pic>
      <p:pic>
        <p:nvPicPr>
          <p:cNvPr id="2051" name="Picture 3">
            <a:extLst>
              <a:ext uri="{FF2B5EF4-FFF2-40B4-BE49-F238E27FC236}">
                <a16:creationId xmlns:a16="http://schemas.microsoft.com/office/drawing/2014/main" id="{70CF72CB-9E60-FF7C-8220-D1F34D05A6C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7226" y="866467"/>
            <a:ext cx="3517091" cy="2499605"/>
          </a:xfrm>
          <a:prstGeom prst="rect">
            <a:avLst/>
          </a:prstGeom>
          <a:noFill/>
          <a:ln>
            <a:solidFill>
              <a:srgbClr val="9021FF"/>
            </a:solidFill>
          </a:ln>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038C3026-2FA4-EB44-9378-F3F46E975DD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0444" y="3473709"/>
            <a:ext cx="3160956" cy="3145125"/>
          </a:xfrm>
          <a:prstGeom prst="rect">
            <a:avLst/>
          </a:prstGeom>
          <a:noFill/>
          <a:ln>
            <a:solidFill>
              <a:srgbClr val="9021FF"/>
            </a:solidFill>
          </a:ln>
          <a:extLst>
            <a:ext uri="{909E8E84-426E-40DD-AFC4-6F175D3DCCD1}">
              <a14:hiddenFill xmlns:a14="http://schemas.microsoft.com/office/drawing/2010/main">
                <a:solidFill>
                  <a:srgbClr val="FFFFFF"/>
                </a:solidFill>
              </a14:hiddenFill>
            </a:ext>
          </a:extLst>
        </p:spPr>
      </p:pic>
      <p:pic>
        <p:nvPicPr>
          <p:cNvPr id="2053" name="Picture 5">
            <a:extLst>
              <a:ext uri="{FF2B5EF4-FFF2-40B4-BE49-F238E27FC236}">
                <a16:creationId xmlns:a16="http://schemas.microsoft.com/office/drawing/2014/main" id="{C0E9F781-8063-C736-3D59-88384415966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98064" y="3565774"/>
            <a:ext cx="3517092" cy="2441618"/>
          </a:xfrm>
          <a:prstGeom prst="rect">
            <a:avLst/>
          </a:prstGeom>
          <a:noFill/>
          <a:ln>
            <a:solidFill>
              <a:srgbClr val="9021FF"/>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3870599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3A1CFD-EBB5-6100-A1DC-7929828C7E79}"/>
              </a:ext>
            </a:extLst>
          </p:cNvPr>
          <p:cNvSpPr>
            <a:spLocks noGrp="1"/>
          </p:cNvSpPr>
          <p:nvPr>
            <p:ph type="title"/>
          </p:nvPr>
        </p:nvSpPr>
        <p:spPr/>
        <p:txBody>
          <a:bodyPr/>
          <a:lstStyle/>
          <a:p>
            <a:r>
              <a:rPr lang="en-GB" dirty="0"/>
              <a:t>Notes</a:t>
            </a:r>
          </a:p>
        </p:txBody>
      </p:sp>
      <p:sp>
        <p:nvSpPr>
          <p:cNvPr id="3" name="Content Placeholder 2">
            <a:extLst>
              <a:ext uri="{FF2B5EF4-FFF2-40B4-BE49-F238E27FC236}">
                <a16:creationId xmlns:a16="http://schemas.microsoft.com/office/drawing/2014/main" id="{24ACD300-5ADE-A148-F490-F1B4412821B9}"/>
              </a:ext>
            </a:extLst>
          </p:cNvPr>
          <p:cNvSpPr>
            <a:spLocks noGrp="1"/>
          </p:cNvSpPr>
          <p:nvPr>
            <p:ph idx="1"/>
          </p:nvPr>
        </p:nvSpPr>
        <p:spPr/>
        <p:txBody>
          <a:bodyPr/>
          <a:lstStyle/>
          <a:p>
            <a:endParaRPr lang="en-GB"/>
          </a:p>
        </p:txBody>
      </p:sp>
      <p:sp>
        <p:nvSpPr>
          <p:cNvPr id="4" name="Footer Placeholder 3">
            <a:extLst>
              <a:ext uri="{FF2B5EF4-FFF2-40B4-BE49-F238E27FC236}">
                <a16:creationId xmlns:a16="http://schemas.microsoft.com/office/drawing/2014/main" id="{2313F7A3-8BAC-E7D4-8BED-D35755A76EF6}"/>
              </a:ext>
            </a:extLst>
          </p:cNvPr>
          <p:cNvSpPr>
            <a:spLocks noGrp="1"/>
          </p:cNvSpPr>
          <p:nvPr>
            <p:ph type="ftr" sz="quarter" idx="11"/>
          </p:nvPr>
        </p:nvSpPr>
        <p:spPr/>
        <p:txBody>
          <a:bodyPr/>
          <a:lstStyle/>
          <a:p>
            <a:r>
              <a:rPr lang="en-GB"/>
              <a:t>Component 1: Exploring Media Products</a:t>
            </a:r>
          </a:p>
        </p:txBody>
      </p:sp>
      <p:sp>
        <p:nvSpPr>
          <p:cNvPr id="5" name="Slide Number Placeholder 4">
            <a:extLst>
              <a:ext uri="{FF2B5EF4-FFF2-40B4-BE49-F238E27FC236}">
                <a16:creationId xmlns:a16="http://schemas.microsoft.com/office/drawing/2014/main" id="{22930DFC-4D24-40FD-22B1-4C60DDCD8796}"/>
              </a:ext>
            </a:extLst>
          </p:cNvPr>
          <p:cNvSpPr>
            <a:spLocks noGrp="1"/>
          </p:cNvSpPr>
          <p:nvPr>
            <p:ph type="sldNum" sz="quarter" idx="12"/>
          </p:nvPr>
        </p:nvSpPr>
        <p:spPr/>
        <p:txBody>
          <a:bodyPr/>
          <a:lstStyle/>
          <a:p>
            <a:fld id="{9C8B04E8-02BC-41D7-8D33-AA2355D7C806}" type="slidenum">
              <a:rPr lang="en-GB" smtClean="0"/>
              <a:t>24</a:t>
            </a:fld>
            <a:endParaRPr lang="en-GB"/>
          </a:p>
        </p:txBody>
      </p:sp>
    </p:spTree>
    <p:extLst>
      <p:ext uri="{BB962C8B-B14F-4D97-AF65-F5344CB8AC3E}">
        <p14:creationId xmlns:p14="http://schemas.microsoft.com/office/powerpoint/2010/main" val="22195173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CF9550-3BA5-1564-4D7F-19A74D164533}"/>
              </a:ext>
            </a:extLst>
          </p:cNvPr>
          <p:cNvSpPr>
            <a:spLocks noGrp="1"/>
          </p:cNvSpPr>
          <p:nvPr>
            <p:ph type="title"/>
          </p:nvPr>
        </p:nvSpPr>
        <p:spPr>
          <a:xfrm>
            <a:off x="0" y="301840"/>
            <a:ext cx="12192000" cy="580475"/>
          </a:xfrm>
        </p:spPr>
        <p:txBody>
          <a:bodyPr/>
          <a:lstStyle/>
          <a:p>
            <a:r>
              <a:rPr lang="en-GB" dirty="0"/>
              <a:t>Vocational Context</a:t>
            </a:r>
          </a:p>
        </p:txBody>
      </p:sp>
      <p:sp>
        <p:nvSpPr>
          <p:cNvPr id="3" name="Content Placeholder 2">
            <a:extLst>
              <a:ext uri="{FF2B5EF4-FFF2-40B4-BE49-F238E27FC236}">
                <a16:creationId xmlns:a16="http://schemas.microsoft.com/office/drawing/2014/main" id="{0FE6B86E-727B-1D9C-4634-D2E6D7FB0079}"/>
              </a:ext>
            </a:extLst>
          </p:cNvPr>
          <p:cNvSpPr>
            <a:spLocks noGrp="1"/>
          </p:cNvSpPr>
          <p:nvPr>
            <p:ph idx="1"/>
          </p:nvPr>
        </p:nvSpPr>
        <p:spPr>
          <a:xfrm>
            <a:off x="180474" y="1028742"/>
            <a:ext cx="5820832" cy="2975087"/>
          </a:xfrm>
          <a:noFill/>
          <a:ln>
            <a:solidFill>
              <a:srgbClr val="9021FF"/>
            </a:solidFill>
          </a:ln>
        </p:spPr>
        <p:txBody>
          <a:bodyPr/>
          <a:lstStyle/>
          <a:p>
            <a:pPr marL="0" indent="0">
              <a:buNone/>
            </a:pPr>
            <a:r>
              <a:rPr lang="en-GB" dirty="0">
                <a:highlight>
                  <a:srgbClr val="00FFFF"/>
                </a:highlight>
              </a:rPr>
              <a:t>Vocational Context to be copied from Brief released in Sept 2024</a:t>
            </a:r>
          </a:p>
          <a:p>
            <a:pPr marL="0" indent="0">
              <a:buNone/>
            </a:pPr>
            <a:endParaRPr lang="en-GB" dirty="0">
              <a:highlight>
                <a:srgbClr val="00FFFF"/>
              </a:highlight>
            </a:endParaRPr>
          </a:p>
          <a:p>
            <a:pPr marL="0" indent="0">
              <a:buNone/>
            </a:pPr>
            <a:r>
              <a:rPr lang="en-GB" dirty="0">
                <a:highlight>
                  <a:srgbClr val="00FFFF"/>
                </a:highlight>
              </a:rPr>
              <a:t>Pictures of products that support the theme will be added to. </a:t>
            </a:r>
          </a:p>
        </p:txBody>
      </p:sp>
      <p:sp>
        <p:nvSpPr>
          <p:cNvPr id="4" name="Footer Placeholder 3">
            <a:extLst>
              <a:ext uri="{FF2B5EF4-FFF2-40B4-BE49-F238E27FC236}">
                <a16:creationId xmlns:a16="http://schemas.microsoft.com/office/drawing/2014/main" id="{BBF9F580-FC93-97A7-906F-8EAC3ACDC352}"/>
              </a:ext>
            </a:extLst>
          </p:cNvPr>
          <p:cNvSpPr>
            <a:spLocks noGrp="1"/>
          </p:cNvSpPr>
          <p:nvPr>
            <p:ph type="ftr" sz="quarter" idx="11"/>
          </p:nvPr>
        </p:nvSpPr>
        <p:spPr/>
        <p:txBody>
          <a:bodyPr/>
          <a:lstStyle/>
          <a:p>
            <a:r>
              <a:rPr lang="en-GB"/>
              <a:t>Component 1: Exploring Media Products</a:t>
            </a:r>
          </a:p>
        </p:txBody>
      </p:sp>
      <p:sp>
        <p:nvSpPr>
          <p:cNvPr id="5" name="Slide Number Placeholder 4">
            <a:extLst>
              <a:ext uri="{FF2B5EF4-FFF2-40B4-BE49-F238E27FC236}">
                <a16:creationId xmlns:a16="http://schemas.microsoft.com/office/drawing/2014/main" id="{4AD2D6DF-B9E5-9C2D-2ADD-95AF9493AF47}"/>
              </a:ext>
            </a:extLst>
          </p:cNvPr>
          <p:cNvSpPr>
            <a:spLocks noGrp="1"/>
          </p:cNvSpPr>
          <p:nvPr>
            <p:ph type="sldNum" sz="quarter" idx="12"/>
          </p:nvPr>
        </p:nvSpPr>
        <p:spPr/>
        <p:txBody>
          <a:bodyPr/>
          <a:lstStyle/>
          <a:p>
            <a:fld id="{9C8B04E8-02BC-41D7-8D33-AA2355D7C806}" type="slidenum">
              <a:rPr lang="en-GB" smtClean="0"/>
              <a:t>3</a:t>
            </a:fld>
            <a:endParaRPr lang="en-GB"/>
          </a:p>
        </p:txBody>
      </p:sp>
      <p:sp>
        <p:nvSpPr>
          <p:cNvPr id="6" name="Content Placeholder 2">
            <a:extLst>
              <a:ext uri="{FF2B5EF4-FFF2-40B4-BE49-F238E27FC236}">
                <a16:creationId xmlns:a16="http://schemas.microsoft.com/office/drawing/2014/main" id="{91F7043F-5A7E-B84A-F62A-50D40DA2AB33}"/>
              </a:ext>
            </a:extLst>
          </p:cNvPr>
          <p:cNvSpPr txBox="1">
            <a:spLocks/>
          </p:cNvSpPr>
          <p:nvPr/>
        </p:nvSpPr>
        <p:spPr>
          <a:xfrm>
            <a:off x="6130771" y="1447800"/>
            <a:ext cx="5607768" cy="4896843"/>
          </a:xfrm>
          <a:prstGeom prst="rect">
            <a:avLst/>
          </a:prstGeom>
          <a:noFill/>
          <a:ln>
            <a:solidFill>
              <a:srgbClr val="9021FF"/>
            </a:solidFill>
          </a:ln>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1400" b="1" dirty="0"/>
              <a:t>The Brief: </a:t>
            </a:r>
            <a:r>
              <a:rPr lang="en-GB" sz="1400" dirty="0"/>
              <a:t>Use research techniques to select examples of media products that have approached the topic in different ways. </a:t>
            </a:r>
          </a:p>
          <a:p>
            <a:pPr marL="0" indent="0">
              <a:buFont typeface="Arial" panose="020B0604020202020204" pitchFamily="34" charset="0"/>
              <a:buNone/>
            </a:pPr>
            <a:endParaRPr lang="en-GB" sz="1400" dirty="0"/>
          </a:p>
          <a:p>
            <a:pPr marL="0" indent="0">
              <a:buFont typeface="Arial" panose="020B0604020202020204" pitchFamily="34" charset="0"/>
              <a:buNone/>
            </a:pPr>
            <a:r>
              <a:rPr lang="en-GB" sz="1400" dirty="0"/>
              <a:t>You must select at least one media product from each of these sectors:</a:t>
            </a:r>
          </a:p>
          <a:p>
            <a:r>
              <a:rPr lang="en-GB" sz="1400" dirty="0"/>
              <a:t>audio/moving image</a:t>
            </a:r>
          </a:p>
          <a:p>
            <a:r>
              <a:rPr lang="en-GB" sz="1400" dirty="0"/>
              <a:t>print</a:t>
            </a:r>
          </a:p>
          <a:p>
            <a:r>
              <a:rPr lang="en-GB" sz="1400" dirty="0"/>
              <a:t>interactive media products. </a:t>
            </a:r>
          </a:p>
          <a:p>
            <a:endParaRPr lang="en-GB" sz="1400" dirty="0"/>
          </a:p>
          <a:p>
            <a:pPr marL="0" indent="0">
              <a:buFont typeface="Arial" panose="020B0604020202020204" pitchFamily="34" charset="0"/>
              <a:buNone/>
            </a:pPr>
            <a:r>
              <a:rPr lang="en-GB" sz="1400" dirty="0"/>
              <a:t>Based on these examples, you should undertake research that covers: </a:t>
            </a:r>
          </a:p>
          <a:p>
            <a:r>
              <a:rPr lang="en-GB" sz="1400" dirty="0"/>
              <a:t>forms of media products</a:t>
            </a:r>
          </a:p>
          <a:p>
            <a:r>
              <a:rPr lang="en-GB" sz="1400" dirty="0"/>
              <a:t>the purposes of media products</a:t>
            </a:r>
          </a:p>
          <a:p>
            <a:r>
              <a:rPr lang="en-GB" sz="1400" dirty="0"/>
              <a:t>types of audience and how they interpret and respond to media products</a:t>
            </a:r>
          </a:p>
          <a:p>
            <a:r>
              <a:rPr lang="en-GB" sz="1400" dirty="0"/>
              <a:t>the relationship between media products, their purpose and audience</a:t>
            </a:r>
          </a:p>
        </p:txBody>
      </p:sp>
    </p:spTree>
    <p:extLst>
      <p:ext uri="{BB962C8B-B14F-4D97-AF65-F5344CB8AC3E}">
        <p14:creationId xmlns:p14="http://schemas.microsoft.com/office/powerpoint/2010/main" val="10081072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468A7D-FF92-B26D-D2CC-4892EC1914B9}"/>
              </a:ext>
            </a:extLst>
          </p:cNvPr>
          <p:cNvSpPr>
            <a:spLocks noGrp="1"/>
          </p:cNvSpPr>
          <p:nvPr>
            <p:ph type="title"/>
          </p:nvPr>
        </p:nvSpPr>
        <p:spPr/>
        <p:txBody>
          <a:bodyPr/>
          <a:lstStyle/>
          <a:p>
            <a:r>
              <a:rPr lang="en-GB" dirty="0"/>
              <a:t>Formats of Media Products</a:t>
            </a:r>
          </a:p>
        </p:txBody>
      </p:sp>
      <p:sp>
        <p:nvSpPr>
          <p:cNvPr id="4" name="Footer Placeholder 3">
            <a:extLst>
              <a:ext uri="{FF2B5EF4-FFF2-40B4-BE49-F238E27FC236}">
                <a16:creationId xmlns:a16="http://schemas.microsoft.com/office/drawing/2014/main" id="{9846AB6D-E633-D876-681A-32775560A2D6}"/>
              </a:ext>
            </a:extLst>
          </p:cNvPr>
          <p:cNvSpPr>
            <a:spLocks noGrp="1"/>
          </p:cNvSpPr>
          <p:nvPr>
            <p:ph type="ftr" sz="quarter" idx="11"/>
          </p:nvPr>
        </p:nvSpPr>
        <p:spPr/>
        <p:txBody>
          <a:bodyPr/>
          <a:lstStyle/>
          <a:p>
            <a:r>
              <a:rPr lang="en-GB"/>
              <a:t>Component 1: Exploring Media Products</a:t>
            </a:r>
          </a:p>
        </p:txBody>
      </p:sp>
      <p:sp>
        <p:nvSpPr>
          <p:cNvPr id="5" name="Slide Number Placeholder 4">
            <a:extLst>
              <a:ext uri="{FF2B5EF4-FFF2-40B4-BE49-F238E27FC236}">
                <a16:creationId xmlns:a16="http://schemas.microsoft.com/office/drawing/2014/main" id="{CEAA10C3-A7A0-1C4B-BCA2-5550E63FBCDB}"/>
              </a:ext>
            </a:extLst>
          </p:cNvPr>
          <p:cNvSpPr>
            <a:spLocks noGrp="1"/>
          </p:cNvSpPr>
          <p:nvPr>
            <p:ph type="sldNum" sz="quarter" idx="12"/>
          </p:nvPr>
        </p:nvSpPr>
        <p:spPr/>
        <p:txBody>
          <a:bodyPr/>
          <a:lstStyle/>
          <a:p>
            <a:fld id="{9C8B04E8-02BC-41D7-8D33-AA2355D7C806}" type="slidenum">
              <a:rPr lang="en-GB" smtClean="0"/>
              <a:t>4</a:t>
            </a:fld>
            <a:endParaRPr lang="en-GB"/>
          </a:p>
        </p:txBody>
      </p:sp>
      <p:graphicFrame>
        <p:nvGraphicFramePr>
          <p:cNvPr id="6" name="Table 5">
            <a:extLst>
              <a:ext uri="{FF2B5EF4-FFF2-40B4-BE49-F238E27FC236}">
                <a16:creationId xmlns:a16="http://schemas.microsoft.com/office/drawing/2014/main" id="{9D376242-E9B6-3864-3237-DFC2559CBAC3}"/>
              </a:ext>
            </a:extLst>
          </p:cNvPr>
          <p:cNvGraphicFramePr>
            <a:graphicFrameLocks noGrp="1"/>
          </p:cNvGraphicFramePr>
          <p:nvPr>
            <p:extLst>
              <p:ext uri="{D42A27DB-BD31-4B8C-83A1-F6EECF244321}">
                <p14:modId xmlns:p14="http://schemas.microsoft.com/office/powerpoint/2010/main" val="1038607495"/>
              </p:ext>
            </p:extLst>
          </p:nvPr>
        </p:nvGraphicFramePr>
        <p:xfrm>
          <a:off x="146641" y="827242"/>
          <a:ext cx="8127999" cy="1955800"/>
        </p:xfrm>
        <a:graphic>
          <a:graphicData uri="http://schemas.openxmlformats.org/drawingml/2006/table">
            <a:tbl>
              <a:tblPr firstRow="1" bandRow="1">
                <a:tableStyleId>{5C22544A-7EE6-4342-B048-85BDC9FD1C3A}</a:tableStyleId>
              </a:tblPr>
              <a:tblGrid>
                <a:gridCol w="2709333">
                  <a:extLst>
                    <a:ext uri="{9D8B030D-6E8A-4147-A177-3AD203B41FA5}">
                      <a16:colId xmlns:a16="http://schemas.microsoft.com/office/drawing/2014/main" val="3316584956"/>
                    </a:ext>
                  </a:extLst>
                </a:gridCol>
                <a:gridCol w="2709333">
                  <a:extLst>
                    <a:ext uri="{9D8B030D-6E8A-4147-A177-3AD203B41FA5}">
                      <a16:colId xmlns:a16="http://schemas.microsoft.com/office/drawing/2014/main" val="1307162174"/>
                    </a:ext>
                  </a:extLst>
                </a:gridCol>
                <a:gridCol w="2709333">
                  <a:extLst>
                    <a:ext uri="{9D8B030D-6E8A-4147-A177-3AD203B41FA5}">
                      <a16:colId xmlns:a16="http://schemas.microsoft.com/office/drawing/2014/main" val="1888971050"/>
                    </a:ext>
                  </a:extLst>
                </a:gridCol>
              </a:tblGrid>
              <a:tr h="370840">
                <a:tc>
                  <a:txBody>
                    <a:bodyPr/>
                    <a:lstStyle/>
                    <a:p>
                      <a:r>
                        <a:rPr lang="en-GB" sz="1400" dirty="0"/>
                        <a:t>Publishing</a:t>
                      </a:r>
                    </a:p>
                  </a:txBody>
                  <a:tcPr>
                    <a:lnL w="12700" cap="flat" cmpd="sng" algn="ctr">
                      <a:solidFill>
                        <a:srgbClr val="9021FF"/>
                      </a:solidFill>
                      <a:prstDash val="solid"/>
                      <a:round/>
                      <a:headEnd type="none" w="med" len="med"/>
                      <a:tailEnd type="none" w="med" len="med"/>
                    </a:lnL>
                    <a:lnR w="12700" cap="flat" cmpd="sng" algn="ctr">
                      <a:solidFill>
                        <a:srgbClr val="9021FF"/>
                      </a:solidFill>
                      <a:prstDash val="solid"/>
                      <a:round/>
                      <a:headEnd type="none" w="med" len="med"/>
                      <a:tailEnd type="none" w="med" len="med"/>
                    </a:lnR>
                    <a:lnT w="12700" cap="flat" cmpd="sng" algn="ctr">
                      <a:solidFill>
                        <a:srgbClr val="9021FF"/>
                      </a:solidFill>
                      <a:prstDash val="solid"/>
                      <a:round/>
                      <a:headEnd type="none" w="med" len="med"/>
                      <a:tailEnd type="none" w="med" len="med"/>
                    </a:lnT>
                    <a:lnB w="12700" cap="flat" cmpd="sng" algn="ctr">
                      <a:solidFill>
                        <a:srgbClr val="9021FF"/>
                      </a:solidFill>
                      <a:prstDash val="solid"/>
                      <a:round/>
                      <a:headEnd type="none" w="med" len="med"/>
                      <a:tailEnd type="none" w="med" len="med"/>
                    </a:lnB>
                    <a:solidFill>
                      <a:srgbClr val="9021FF"/>
                    </a:solidFill>
                  </a:tcPr>
                </a:tc>
                <a:tc>
                  <a:txBody>
                    <a:bodyPr/>
                    <a:lstStyle/>
                    <a:p>
                      <a:r>
                        <a:rPr lang="en-GB" sz="1400" dirty="0"/>
                        <a:t>Audio/Moving Image</a:t>
                      </a:r>
                    </a:p>
                  </a:txBody>
                  <a:tcPr>
                    <a:lnL w="12700" cap="flat" cmpd="sng" algn="ctr">
                      <a:solidFill>
                        <a:srgbClr val="9021FF"/>
                      </a:solidFill>
                      <a:prstDash val="solid"/>
                      <a:round/>
                      <a:headEnd type="none" w="med" len="med"/>
                      <a:tailEnd type="none" w="med" len="med"/>
                    </a:lnL>
                    <a:lnR w="12700" cap="flat" cmpd="sng" algn="ctr">
                      <a:solidFill>
                        <a:srgbClr val="9021FF"/>
                      </a:solidFill>
                      <a:prstDash val="solid"/>
                      <a:round/>
                      <a:headEnd type="none" w="med" len="med"/>
                      <a:tailEnd type="none" w="med" len="med"/>
                    </a:lnR>
                    <a:lnT w="12700" cap="flat" cmpd="sng" algn="ctr">
                      <a:solidFill>
                        <a:srgbClr val="9021FF"/>
                      </a:solidFill>
                      <a:prstDash val="solid"/>
                      <a:round/>
                      <a:headEnd type="none" w="med" len="med"/>
                      <a:tailEnd type="none" w="med" len="med"/>
                    </a:lnT>
                    <a:lnB w="12700" cap="flat" cmpd="sng" algn="ctr">
                      <a:solidFill>
                        <a:srgbClr val="9021FF"/>
                      </a:solidFill>
                      <a:prstDash val="solid"/>
                      <a:round/>
                      <a:headEnd type="none" w="med" len="med"/>
                      <a:tailEnd type="none" w="med" len="med"/>
                    </a:lnB>
                    <a:solidFill>
                      <a:srgbClr val="9021FF"/>
                    </a:solidFill>
                  </a:tcPr>
                </a:tc>
                <a:tc>
                  <a:txBody>
                    <a:bodyPr/>
                    <a:lstStyle/>
                    <a:p>
                      <a:r>
                        <a:rPr lang="en-GB" sz="1400" dirty="0"/>
                        <a:t>Interactive</a:t>
                      </a:r>
                    </a:p>
                  </a:txBody>
                  <a:tcPr>
                    <a:lnL w="12700" cap="flat" cmpd="sng" algn="ctr">
                      <a:solidFill>
                        <a:srgbClr val="9021FF"/>
                      </a:solidFill>
                      <a:prstDash val="solid"/>
                      <a:round/>
                      <a:headEnd type="none" w="med" len="med"/>
                      <a:tailEnd type="none" w="med" len="med"/>
                    </a:lnL>
                    <a:lnR w="12700" cap="flat" cmpd="sng" algn="ctr">
                      <a:solidFill>
                        <a:srgbClr val="9021FF"/>
                      </a:solidFill>
                      <a:prstDash val="solid"/>
                      <a:round/>
                      <a:headEnd type="none" w="med" len="med"/>
                      <a:tailEnd type="none" w="med" len="med"/>
                    </a:lnR>
                    <a:lnT w="12700" cap="flat" cmpd="sng" algn="ctr">
                      <a:solidFill>
                        <a:srgbClr val="9021FF"/>
                      </a:solidFill>
                      <a:prstDash val="solid"/>
                      <a:round/>
                      <a:headEnd type="none" w="med" len="med"/>
                      <a:tailEnd type="none" w="med" len="med"/>
                    </a:lnT>
                    <a:lnB w="12700" cap="flat" cmpd="sng" algn="ctr">
                      <a:solidFill>
                        <a:srgbClr val="9021FF"/>
                      </a:solidFill>
                      <a:prstDash val="solid"/>
                      <a:round/>
                      <a:headEnd type="none" w="med" len="med"/>
                      <a:tailEnd type="none" w="med" len="med"/>
                    </a:lnB>
                    <a:solidFill>
                      <a:srgbClr val="9021FF"/>
                    </a:solidFill>
                  </a:tcPr>
                </a:tc>
                <a:extLst>
                  <a:ext uri="{0D108BD9-81ED-4DB2-BD59-A6C34878D82A}">
                    <a16:rowId xmlns:a16="http://schemas.microsoft.com/office/drawing/2014/main" val="2199607105"/>
                  </a:ext>
                </a:extLst>
              </a:tr>
              <a:tr h="370840">
                <a:tc>
                  <a:txBody>
                    <a:bodyPr/>
                    <a:lstStyle/>
                    <a:p>
                      <a:r>
                        <a:rPr lang="en-GB" sz="1400" dirty="0"/>
                        <a:t>Newspapers</a:t>
                      </a:r>
                    </a:p>
                    <a:p>
                      <a:r>
                        <a:rPr lang="en-GB" sz="1400" dirty="0"/>
                        <a:t>Magazines</a:t>
                      </a:r>
                    </a:p>
                    <a:p>
                      <a:r>
                        <a:rPr lang="en-GB" sz="1400" dirty="0"/>
                        <a:t>Film Posters</a:t>
                      </a:r>
                    </a:p>
                    <a:p>
                      <a:r>
                        <a:rPr lang="en-GB" sz="1400" dirty="0"/>
                        <a:t>Advertising</a:t>
                      </a:r>
                    </a:p>
                    <a:p>
                      <a:r>
                        <a:rPr lang="en-GB" sz="1400" dirty="0"/>
                        <a:t>Album artwork</a:t>
                      </a:r>
                    </a:p>
                  </a:txBody>
                  <a:tcPr>
                    <a:lnL w="12700" cap="flat" cmpd="sng" algn="ctr">
                      <a:solidFill>
                        <a:srgbClr val="9021FF"/>
                      </a:solidFill>
                      <a:prstDash val="solid"/>
                      <a:round/>
                      <a:headEnd type="none" w="med" len="med"/>
                      <a:tailEnd type="none" w="med" len="med"/>
                    </a:lnL>
                    <a:lnR w="12700" cap="flat" cmpd="sng" algn="ctr">
                      <a:solidFill>
                        <a:srgbClr val="9021FF"/>
                      </a:solidFill>
                      <a:prstDash val="solid"/>
                      <a:round/>
                      <a:headEnd type="none" w="med" len="med"/>
                      <a:tailEnd type="none" w="med" len="med"/>
                    </a:lnR>
                    <a:lnT w="12700" cap="flat" cmpd="sng" algn="ctr">
                      <a:solidFill>
                        <a:srgbClr val="9021FF"/>
                      </a:solidFill>
                      <a:prstDash val="solid"/>
                      <a:round/>
                      <a:headEnd type="none" w="med" len="med"/>
                      <a:tailEnd type="none" w="med" len="med"/>
                    </a:lnT>
                    <a:lnB w="12700" cap="flat" cmpd="sng" algn="ctr">
                      <a:solidFill>
                        <a:srgbClr val="9021FF"/>
                      </a:solidFill>
                      <a:prstDash val="solid"/>
                      <a:round/>
                      <a:headEnd type="none" w="med" len="med"/>
                      <a:tailEnd type="none" w="med" len="med"/>
                    </a:lnB>
                    <a:noFill/>
                  </a:tcPr>
                </a:tc>
                <a:tc>
                  <a:txBody>
                    <a:bodyPr/>
                    <a:lstStyle/>
                    <a:p>
                      <a:r>
                        <a:rPr lang="en-GB" sz="1400" dirty="0"/>
                        <a:t>Radio</a:t>
                      </a:r>
                    </a:p>
                    <a:p>
                      <a:r>
                        <a:rPr lang="en-GB" sz="1400" dirty="0"/>
                        <a:t>Podcasts</a:t>
                      </a:r>
                    </a:p>
                    <a:p>
                      <a:r>
                        <a:rPr lang="en-GB" sz="1400" dirty="0"/>
                        <a:t>Music</a:t>
                      </a:r>
                    </a:p>
                    <a:p>
                      <a:r>
                        <a:rPr lang="en-GB" sz="1400" dirty="0"/>
                        <a:t>Music Videos</a:t>
                      </a:r>
                    </a:p>
                    <a:p>
                      <a:r>
                        <a:rPr lang="en-GB" sz="1400" dirty="0"/>
                        <a:t>Film</a:t>
                      </a:r>
                    </a:p>
                    <a:p>
                      <a:r>
                        <a:rPr lang="en-GB" sz="1400" dirty="0"/>
                        <a:t>Television</a:t>
                      </a:r>
                    </a:p>
                    <a:p>
                      <a:r>
                        <a:rPr lang="en-GB" sz="1400" dirty="0"/>
                        <a:t>Advertising</a:t>
                      </a:r>
                    </a:p>
                  </a:txBody>
                  <a:tcPr>
                    <a:lnL w="12700" cap="flat" cmpd="sng" algn="ctr">
                      <a:solidFill>
                        <a:srgbClr val="9021FF"/>
                      </a:solidFill>
                      <a:prstDash val="solid"/>
                      <a:round/>
                      <a:headEnd type="none" w="med" len="med"/>
                      <a:tailEnd type="none" w="med" len="med"/>
                    </a:lnL>
                    <a:lnR w="12700" cap="flat" cmpd="sng" algn="ctr">
                      <a:solidFill>
                        <a:srgbClr val="9021FF"/>
                      </a:solidFill>
                      <a:prstDash val="solid"/>
                      <a:round/>
                      <a:headEnd type="none" w="med" len="med"/>
                      <a:tailEnd type="none" w="med" len="med"/>
                    </a:lnR>
                    <a:lnT w="12700" cap="flat" cmpd="sng" algn="ctr">
                      <a:solidFill>
                        <a:srgbClr val="9021FF"/>
                      </a:solidFill>
                      <a:prstDash val="solid"/>
                      <a:round/>
                      <a:headEnd type="none" w="med" len="med"/>
                      <a:tailEnd type="none" w="med" len="med"/>
                    </a:lnT>
                    <a:lnB w="12700" cap="flat" cmpd="sng" algn="ctr">
                      <a:solidFill>
                        <a:srgbClr val="9021FF"/>
                      </a:solidFill>
                      <a:prstDash val="solid"/>
                      <a:round/>
                      <a:headEnd type="none" w="med" len="med"/>
                      <a:tailEnd type="none" w="med" len="med"/>
                    </a:lnB>
                    <a:noFill/>
                  </a:tcPr>
                </a:tc>
                <a:tc>
                  <a:txBody>
                    <a:bodyPr/>
                    <a:lstStyle/>
                    <a:p>
                      <a:r>
                        <a:rPr lang="en-GB" sz="1400" dirty="0"/>
                        <a:t>Websites</a:t>
                      </a:r>
                    </a:p>
                    <a:p>
                      <a:r>
                        <a:rPr lang="en-GB" sz="1400" dirty="0"/>
                        <a:t>Video Games</a:t>
                      </a:r>
                    </a:p>
                    <a:p>
                      <a:r>
                        <a:rPr lang="en-GB" sz="1400" dirty="0"/>
                        <a:t>Applications</a:t>
                      </a:r>
                    </a:p>
                    <a:p>
                      <a:r>
                        <a:rPr lang="en-GB" sz="1400" dirty="0"/>
                        <a:t>Social Media</a:t>
                      </a:r>
                    </a:p>
                  </a:txBody>
                  <a:tcPr>
                    <a:lnL w="12700" cap="flat" cmpd="sng" algn="ctr">
                      <a:solidFill>
                        <a:srgbClr val="9021FF"/>
                      </a:solidFill>
                      <a:prstDash val="solid"/>
                      <a:round/>
                      <a:headEnd type="none" w="med" len="med"/>
                      <a:tailEnd type="none" w="med" len="med"/>
                    </a:lnL>
                    <a:lnR w="12700" cap="flat" cmpd="sng" algn="ctr">
                      <a:solidFill>
                        <a:srgbClr val="9021FF"/>
                      </a:solidFill>
                      <a:prstDash val="solid"/>
                      <a:round/>
                      <a:headEnd type="none" w="med" len="med"/>
                      <a:tailEnd type="none" w="med" len="med"/>
                    </a:lnR>
                    <a:lnT w="12700" cap="flat" cmpd="sng" algn="ctr">
                      <a:solidFill>
                        <a:srgbClr val="9021FF"/>
                      </a:solidFill>
                      <a:prstDash val="solid"/>
                      <a:round/>
                      <a:headEnd type="none" w="med" len="med"/>
                      <a:tailEnd type="none" w="med" len="med"/>
                    </a:lnT>
                    <a:lnB w="12700" cap="flat" cmpd="sng" algn="ctr">
                      <a:solidFill>
                        <a:srgbClr val="9021FF"/>
                      </a:solidFill>
                      <a:prstDash val="solid"/>
                      <a:round/>
                      <a:headEnd type="none" w="med" len="med"/>
                      <a:tailEnd type="none" w="med" len="med"/>
                    </a:lnB>
                    <a:noFill/>
                  </a:tcPr>
                </a:tc>
                <a:extLst>
                  <a:ext uri="{0D108BD9-81ED-4DB2-BD59-A6C34878D82A}">
                    <a16:rowId xmlns:a16="http://schemas.microsoft.com/office/drawing/2014/main" val="1687534306"/>
                  </a:ext>
                </a:extLst>
              </a:tr>
            </a:tbl>
          </a:graphicData>
        </a:graphic>
      </p:graphicFrame>
      <p:sp>
        <p:nvSpPr>
          <p:cNvPr id="7" name="TextBox 6">
            <a:extLst>
              <a:ext uri="{FF2B5EF4-FFF2-40B4-BE49-F238E27FC236}">
                <a16:creationId xmlns:a16="http://schemas.microsoft.com/office/drawing/2014/main" id="{83DCA489-1785-98CC-078B-C5CCAA8DD3ED}"/>
              </a:ext>
            </a:extLst>
          </p:cNvPr>
          <p:cNvSpPr txBox="1"/>
          <p:nvPr/>
        </p:nvSpPr>
        <p:spPr>
          <a:xfrm>
            <a:off x="8417859" y="827242"/>
            <a:ext cx="3509682" cy="646331"/>
          </a:xfrm>
          <a:prstGeom prst="rect">
            <a:avLst/>
          </a:prstGeom>
          <a:noFill/>
        </p:spPr>
        <p:txBody>
          <a:bodyPr wrap="square" rtlCol="0">
            <a:spAutoFit/>
          </a:bodyPr>
          <a:lstStyle/>
          <a:p>
            <a:r>
              <a:rPr lang="en-GB" dirty="0">
                <a:highlight>
                  <a:srgbClr val="00FFFF"/>
                </a:highlight>
              </a:rPr>
              <a:t>Example products will be added once theme of brief is given. </a:t>
            </a:r>
          </a:p>
        </p:txBody>
      </p:sp>
    </p:spTree>
    <p:extLst>
      <p:ext uri="{BB962C8B-B14F-4D97-AF65-F5344CB8AC3E}">
        <p14:creationId xmlns:p14="http://schemas.microsoft.com/office/powerpoint/2010/main" val="19219270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31DE92-C7E4-4A33-368A-82E9C2EA41C2}"/>
              </a:ext>
            </a:extLst>
          </p:cNvPr>
          <p:cNvSpPr>
            <a:spLocks noGrp="1"/>
          </p:cNvSpPr>
          <p:nvPr>
            <p:ph type="title"/>
          </p:nvPr>
        </p:nvSpPr>
        <p:spPr/>
        <p:txBody>
          <a:bodyPr>
            <a:normAutofit fontScale="90000"/>
          </a:bodyPr>
          <a:lstStyle/>
          <a:p>
            <a:r>
              <a:rPr lang="en-GB" dirty="0"/>
              <a:t>Media Industry: The companies making the products and distributing them to the audiences. </a:t>
            </a:r>
          </a:p>
        </p:txBody>
      </p:sp>
      <p:sp>
        <p:nvSpPr>
          <p:cNvPr id="4" name="Footer Placeholder 3">
            <a:extLst>
              <a:ext uri="{FF2B5EF4-FFF2-40B4-BE49-F238E27FC236}">
                <a16:creationId xmlns:a16="http://schemas.microsoft.com/office/drawing/2014/main" id="{D8E94AD8-8575-3A17-CD40-3FFA9BA307A5}"/>
              </a:ext>
            </a:extLst>
          </p:cNvPr>
          <p:cNvSpPr>
            <a:spLocks noGrp="1"/>
          </p:cNvSpPr>
          <p:nvPr>
            <p:ph type="ftr" sz="quarter" idx="11"/>
          </p:nvPr>
        </p:nvSpPr>
        <p:spPr/>
        <p:txBody>
          <a:bodyPr/>
          <a:lstStyle/>
          <a:p>
            <a:r>
              <a:rPr lang="en-GB"/>
              <a:t>Component 1: Exploring Media Products</a:t>
            </a:r>
          </a:p>
        </p:txBody>
      </p:sp>
      <p:sp>
        <p:nvSpPr>
          <p:cNvPr id="5" name="Slide Number Placeholder 4">
            <a:extLst>
              <a:ext uri="{FF2B5EF4-FFF2-40B4-BE49-F238E27FC236}">
                <a16:creationId xmlns:a16="http://schemas.microsoft.com/office/drawing/2014/main" id="{A8A1BBEF-E621-A851-D63F-15DA6F7A6879}"/>
              </a:ext>
            </a:extLst>
          </p:cNvPr>
          <p:cNvSpPr>
            <a:spLocks noGrp="1"/>
          </p:cNvSpPr>
          <p:nvPr>
            <p:ph type="sldNum" sz="quarter" idx="12"/>
          </p:nvPr>
        </p:nvSpPr>
        <p:spPr/>
        <p:txBody>
          <a:bodyPr/>
          <a:lstStyle/>
          <a:p>
            <a:fld id="{9C8B04E8-02BC-41D7-8D33-AA2355D7C806}" type="slidenum">
              <a:rPr lang="en-GB" smtClean="0"/>
              <a:t>5</a:t>
            </a:fld>
            <a:endParaRPr lang="en-GB"/>
          </a:p>
        </p:txBody>
      </p:sp>
      <p:graphicFrame>
        <p:nvGraphicFramePr>
          <p:cNvPr id="6" name="Table 5">
            <a:extLst>
              <a:ext uri="{FF2B5EF4-FFF2-40B4-BE49-F238E27FC236}">
                <a16:creationId xmlns:a16="http://schemas.microsoft.com/office/drawing/2014/main" id="{BD354079-0624-0261-C8DF-DBC27EDF963F}"/>
              </a:ext>
            </a:extLst>
          </p:cNvPr>
          <p:cNvGraphicFramePr>
            <a:graphicFrameLocks noGrp="1"/>
          </p:cNvGraphicFramePr>
          <p:nvPr>
            <p:extLst>
              <p:ext uri="{D42A27DB-BD31-4B8C-83A1-F6EECF244321}">
                <p14:modId xmlns:p14="http://schemas.microsoft.com/office/powerpoint/2010/main" val="2884625411"/>
              </p:ext>
            </p:extLst>
          </p:nvPr>
        </p:nvGraphicFramePr>
        <p:xfrm>
          <a:off x="116841" y="798889"/>
          <a:ext cx="11934951" cy="4765040"/>
        </p:xfrm>
        <a:graphic>
          <a:graphicData uri="http://schemas.openxmlformats.org/drawingml/2006/table">
            <a:tbl>
              <a:tblPr firstRow="1" bandRow="1">
                <a:tableStyleId>{5C22544A-7EE6-4342-B048-85BDC9FD1C3A}</a:tableStyleId>
              </a:tblPr>
              <a:tblGrid>
                <a:gridCol w="1291335">
                  <a:extLst>
                    <a:ext uri="{9D8B030D-6E8A-4147-A177-3AD203B41FA5}">
                      <a16:colId xmlns:a16="http://schemas.microsoft.com/office/drawing/2014/main" val="165608731"/>
                    </a:ext>
                  </a:extLst>
                </a:gridCol>
                <a:gridCol w="5596128">
                  <a:extLst>
                    <a:ext uri="{9D8B030D-6E8A-4147-A177-3AD203B41FA5}">
                      <a16:colId xmlns:a16="http://schemas.microsoft.com/office/drawing/2014/main" val="2081715188"/>
                    </a:ext>
                  </a:extLst>
                </a:gridCol>
                <a:gridCol w="5047488">
                  <a:extLst>
                    <a:ext uri="{9D8B030D-6E8A-4147-A177-3AD203B41FA5}">
                      <a16:colId xmlns:a16="http://schemas.microsoft.com/office/drawing/2014/main" val="326358279"/>
                    </a:ext>
                  </a:extLst>
                </a:gridCol>
              </a:tblGrid>
              <a:tr h="370840">
                <a:tc>
                  <a:txBody>
                    <a:bodyPr/>
                    <a:lstStyle/>
                    <a:p>
                      <a:r>
                        <a:rPr lang="en-GB" sz="1200" dirty="0"/>
                        <a:t>Key Term</a:t>
                      </a:r>
                    </a:p>
                  </a:txBody>
                  <a:tcPr>
                    <a:lnL w="12700" cap="flat" cmpd="sng" algn="ctr">
                      <a:solidFill>
                        <a:srgbClr val="9021FF"/>
                      </a:solidFill>
                      <a:prstDash val="solid"/>
                      <a:round/>
                      <a:headEnd type="none" w="med" len="med"/>
                      <a:tailEnd type="none" w="med" len="med"/>
                    </a:lnL>
                    <a:lnR w="12700" cap="flat" cmpd="sng" algn="ctr">
                      <a:solidFill>
                        <a:srgbClr val="9021FF"/>
                      </a:solidFill>
                      <a:prstDash val="solid"/>
                      <a:round/>
                      <a:headEnd type="none" w="med" len="med"/>
                      <a:tailEnd type="none" w="med" len="med"/>
                    </a:lnR>
                    <a:lnT w="12700" cap="flat" cmpd="sng" algn="ctr">
                      <a:solidFill>
                        <a:srgbClr val="9021FF"/>
                      </a:solidFill>
                      <a:prstDash val="solid"/>
                      <a:round/>
                      <a:headEnd type="none" w="med" len="med"/>
                      <a:tailEnd type="none" w="med" len="med"/>
                    </a:lnT>
                    <a:lnB w="12700" cap="flat" cmpd="sng" algn="ctr">
                      <a:solidFill>
                        <a:srgbClr val="9021FF"/>
                      </a:solidFill>
                      <a:prstDash val="solid"/>
                      <a:round/>
                      <a:headEnd type="none" w="med" len="med"/>
                      <a:tailEnd type="none" w="med" len="med"/>
                    </a:lnB>
                    <a:solidFill>
                      <a:srgbClr val="9021FF"/>
                    </a:solidFill>
                  </a:tcPr>
                </a:tc>
                <a:tc>
                  <a:txBody>
                    <a:bodyPr/>
                    <a:lstStyle/>
                    <a:p>
                      <a:r>
                        <a:rPr lang="en-GB" sz="1200" dirty="0"/>
                        <a:t>Definition</a:t>
                      </a:r>
                    </a:p>
                  </a:txBody>
                  <a:tcPr>
                    <a:lnL w="12700" cap="flat" cmpd="sng" algn="ctr">
                      <a:solidFill>
                        <a:srgbClr val="9021FF"/>
                      </a:solidFill>
                      <a:prstDash val="solid"/>
                      <a:round/>
                      <a:headEnd type="none" w="med" len="med"/>
                      <a:tailEnd type="none" w="med" len="med"/>
                    </a:lnL>
                    <a:lnR w="12700" cap="flat" cmpd="sng" algn="ctr">
                      <a:solidFill>
                        <a:srgbClr val="9021FF"/>
                      </a:solidFill>
                      <a:prstDash val="solid"/>
                      <a:round/>
                      <a:headEnd type="none" w="med" len="med"/>
                      <a:tailEnd type="none" w="med" len="med"/>
                    </a:lnR>
                    <a:lnT w="12700" cap="flat" cmpd="sng" algn="ctr">
                      <a:solidFill>
                        <a:srgbClr val="9021FF"/>
                      </a:solidFill>
                      <a:prstDash val="solid"/>
                      <a:round/>
                      <a:headEnd type="none" w="med" len="med"/>
                      <a:tailEnd type="none" w="med" len="med"/>
                    </a:lnT>
                    <a:lnB w="12700" cap="flat" cmpd="sng" algn="ctr">
                      <a:solidFill>
                        <a:srgbClr val="9021FF"/>
                      </a:solidFill>
                      <a:prstDash val="solid"/>
                      <a:round/>
                      <a:headEnd type="none" w="med" len="med"/>
                      <a:tailEnd type="none" w="med" len="med"/>
                    </a:lnB>
                    <a:solidFill>
                      <a:srgbClr val="9021FF"/>
                    </a:solidFill>
                  </a:tcPr>
                </a:tc>
                <a:tc>
                  <a:txBody>
                    <a:bodyPr/>
                    <a:lstStyle/>
                    <a:p>
                      <a:r>
                        <a:rPr lang="en-GB" sz="1200" dirty="0"/>
                        <a:t>Example</a:t>
                      </a:r>
                    </a:p>
                  </a:txBody>
                  <a:tcPr>
                    <a:lnL w="12700" cap="flat" cmpd="sng" algn="ctr">
                      <a:solidFill>
                        <a:srgbClr val="9021FF"/>
                      </a:solidFill>
                      <a:prstDash val="solid"/>
                      <a:round/>
                      <a:headEnd type="none" w="med" len="med"/>
                      <a:tailEnd type="none" w="med" len="med"/>
                    </a:lnL>
                    <a:lnR w="12700" cap="flat" cmpd="sng" algn="ctr">
                      <a:solidFill>
                        <a:srgbClr val="9021FF"/>
                      </a:solidFill>
                      <a:prstDash val="solid"/>
                      <a:round/>
                      <a:headEnd type="none" w="med" len="med"/>
                      <a:tailEnd type="none" w="med" len="med"/>
                    </a:lnR>
                    <a:lnT w="12700" cap="flat" cmpd="sng" algn="ctr">
                      <a:solidFill>
                        <a:srgbClr val="9021FF"/>
                      </a:solidFill>
                      <a:prstDash val="solid"/>
                      <a:round/>
                      <a:headEnd type="none" w="med" len="med"/>
                      <a:tailEnd type="none" w="med" len="med"/>
                    </a:lnT>
                    <a:lnB w="12700" cap="flat" cmpd="sng" algn="ctr">
                      <a:solidFill>
                        <a:srgbClr val="9021FF"/>
                      </a:solidFill>
                      <a:prstDash val="solid"/>
                      <a:round/>
                      <a:headEnd type="none" w="med" len="med"/>
                      <a:tailEnd type="none" w="med" len="med"/>
                    </a:lnB>
                    <a:solidFill>
                      <a:srgbClr val="9021FF"/>
                    </a:solidFill>
                  </a:tcPr>
                </a:tc>
                <a:extLst>
                  <a:ext uri="{0D108BD9-81ED-4DB2-BD59-A6C34878D82A}">
                    <a16:rowId xmlns:a16="http://schemas.microsoft.com/office/drawing/2014/main" val="3403992376"/>
                  </a:ext>
                </a:extLst>
              </a:tr>
              <a:tr h="370840">
                <a:tc>
                  <a:txBody>
                    <a:bodyPr/>
                    <a:lstStyle/>
                    <a:p>
                      <a:r>
                        <a:rPr lang="en-GB" sz="1200" dirty="0"/>
                        <a:t>Conglomerate</a:t>
                      </a:r>
                    </a:p>
                  </a:txBody>
                  <a:tcPr>
                    <a:lnL w="12700" cap="flat" cmpd="sng" algn="ctr">
                      <a:solidFill>
                        <a:srgbClr val="9021FF"/>
                      </a:solidFill>
                      <a:prstDash val="solid"/>
                      <a:round/>
                      <a:headEnd type="none" w="med" len="med"/>
                      <a:tailEnd type="none" w="med" len="med"/>
                    </a:lnL>
                    <a:lnR w="12700" cap="flat" cmpd="sng" algn="ctr">
                      <a:solidFill>
                        <a:srgbClr val="9021FF"/>
                      </a:solidFill>
                      <a:prstDash val="solid"/>
                      <a:round/>
                      <a:headEnd type="none" w="med" len="med"/>
                      <a:tailEnd type="none" w="med" len="med"/>
                    </a:lnR>
                    <a:lnT w="12700" cap="flat" cmpd="sng" algn="ctr">
                      <a:solidFill>
                        <a:srgbClr val="9021FF"/>
                      </a:solidFill>
                      <a:prstDash val="solid"/>
                      <a:round/>
                      <a:headEnd type="none" w="med" len="med"/>
                      <a:tailEnd type="none" w="med" len="med"/>
                    </a:lnT>
                    <a:lnB w="12700" cap="flat" cmpd="sng" algn="ctr">
                      <a:solidFill>
                        <a:srgbClr val="9021FF"/>
                      </a:solidFill>
                      <a:prstDash val="solid"/>
                      <a:round/>
                      <a:headEnd type="none" w="med" len="med"/>
                      <a:tailEnd type="none" w="med" len="med"/>
                    </a:lnB>
                    <a:noFill/>
                  </a:tcPr>
                </a:tc>
                <a:tc>
                  <a:txBody>
                    <a:bodyPr/>
                    <a:lstStyle/>
                    <a:p>
                      <a:r>
                        <a:rPr lang="en-GB" sz="1200" dirty="0"/>
                        <a:t>A very large organisation that owns different types of media companies. These organisations have huge financial resources and a lot of power. They can control the messages in many areas of the media.</a:t>
                      </a:r>
                    </a:p>
                  </a:txBody>
                  <a:tcPr>
                    <a:lnL w="12700" cap="flat" cmpd="sng" algn="ctr">
                      <a:solidFill>
                        <a:srgbClr val="9021FF"/>
                      </a:solidFill>
                      <a:prstDash val="solid"/>
                      <a:round/>
                      <a:headEnd type="none" w="med" len="med"/>
                      <a:tailEnd type="none" w="med" len="med"/>
                    </a:lnL>
                    <a:lnR w="12700" cap="flat" cmpd="sng" algn="ctr">
                      <a:solidFill>
                        <a:srgbClr val="9021FF"/>
                      </a:solidFill>
                      <a:prstDash val="solid"/>
                      <a:round/>
                      <a:headEnd type="none" w="med" len="med"/>
                      <a:tailEnd type="none" w="med" len="med"/>
                    </a:lnR>
                    <a:lnT w="12700" cap="flat" cmpd="sng" algn="ctr">
                      <a:solidFill>
                        <a:srgbClr val="9021FF"/>
                      </a:solidFill>
                      <a:prstDash val="solid"/>
                      <a:round/>
                      <a:headEnd type="none" w="med" len="med"/>
                      <a:tailEnd type="none" w="med" len="med"/>
                    </a:lnT>
                    <a:lnB w="12700" cap="flat" cmpd="sng" algn="ctr">
                      <a:solidFill>
                        <a:srgbClr val="9021FF"/>
                      </a:solidFill>
                      <a:prstDash val="solid"/>
                      <a:round/>
                      <a:headEnd type="none" w="med" len="med"/>
                      <a:tailEnd type="none" w="med" len="med"/>
                    </a:lnB>
                    <a:noFill/>
                  </a:tcPr>
                </a:tc>
                <a:tc>
                  <a:txBody>
                    <a:bodyPr/>
                    <a:lstStyle/>
                    <a:p>
                      <a:r>
                        <a:rPr lang="en-GB" sz="1200" dirty="0"/>
                        <a:t>Comcast or </a:t>
                      </a:r>
                      <a:r>
                        <a:rPr lang="en-GB" sz="1200" dirty="0" err="1"/>
                        <a:t>Newscorp</a:t>
                      </a:r>
                      <a:r>
                        <a:rPr lang="en-GB" sz="1200" dirty="0"/>
                        <a:t>.</a:t>
                      </a:r>
                    </a:p>
                  </a:txBody>
                  <a:tcPr>
                    <a:lnL w="12700" cap="flat" cmpd="sng" algn="ctr">
                      <a:solidFill>
                        <a:srgbClr val="9021FF"/>
                      </a:solidFill>
                      <a:prstDash val="solid"/>
                      <a:round/>
                      <a:headEnd type="none" w="med" len="med"/>
                      <a:tailEnd type="none" w="med" len="med"/>
                    </a:lnL>
                    <a:lnR w="12700" cap="flat" cmpd="sng" algn="ctr">
                      <a:solidFill>
                        <a:srgbClr val="9021FF"/>
                      </a:solidFill>
                      <a:prstDash val="solid"/>
                      <a:round/>
                      <a:headEnd type="none" w="med" len="med"/>
                      <a:tailEnd type="none" w="med" len="med"/>
                    </a:lnR>
                    <a:lnT w="12700" cap="flat" cmpd="sng" algn="ctr">
                      <a:solidFill>
                        <a:srgbClr val="9021FF"/>
                      </a:solidFill>
                      <a:prstDash val="solid"/>
                      <a:round/>
                      <a:headEnd type="none" w="med" len="med"/>
                      <a:tailEnd type="none" w="med" len="med"/>
                    </a:lnT>
                    <a:lnB w="12700" cap="flat" cmpd="sng" algn="ctr">
                      <a:solidFill>
                        <a:srgbClr val="9021FF"/>
                      </a:solidFill>
                      <a:prstDash val="solid"/>
                      <a:round/>
                      <a:headEnd type="none" w="med" len="med"/>
                      <a:tailEnd type="none" w="med" len="med"/>
                    </a:lnB>
                    <a:noFill/>
                  </a:tcPr>
                </a:tc>
                <a:extLst>
                  <a:ext uri="{0D108BD9-81ED-4DB2-BD59-A6C34878D82A}">
                    <a16:rowId xmlns:a16="http://schemas.microsoft.com/office/drawing/2014/main" val="149708549"/>
                  </a:ext>
                </a:extLst>
              </a:tr>
              <a:tr h="370840">
                <a:tc>
                  <a:txBody>
                    <a:bodyPr/>
                    <a:lstStyle/>
                    <a:p>
                      <a:r>
                        <a:rPr lang="en-GB" sz="1200" dirty="0"/>
                        <a:t>Diversification</a:t>
                      </a:r>
                    </a:p>
                  </a:txBody>
                  <a:tcPr>
                    <a:lnL w="12700" cap="flat" cmpd="sng" algn="ctr">
                      <a:solidFill>
                        <a:srgbClr val="9021FF"/>
                      </a:solidFill>
                      <a:prstDash val="solid"/>
                      <a:round/>
                      <a:headEnd type="none" w="med" len="med"/>
                      <a:tailEnd type="none" w="med" len="med"/>
                    </a:lnL>
                    <a:lnR w="12700" cap="flat" cmpd="sng" algn="ctr">
                      <a:solidFill>
                        <a:srgbClr val="9021FF"/>
                      </a:solidFill>
                      <a:prstDash val="solid"/>
                      <a:round/>
                      <a:headEnd type="none" w="med" len="med"/>
                      <a:tailEnd type="none" w="med" len="med"/>
                    </a:lnR>
                    <a:lnT w="12700" cap="flat" cmpd="sng" algn="ctr">
                      <a:solidFill>
                        <a:srgbClr val="9021FF"/>
                      </a:solidFill>
                      <a:prstDash val="solid"/>
                      <a:round/>
                      <a:headEnd type="none" w="med" len="med"/>
                      <a:tailEnd type="none" w="med" len="med"/>
                    </a:lnT>
                    <a:lnB w="12700" cap="flat" cmpd="sng" algn="ctr">
                      <a:solidFill>
                        <a:srgbClr val="9021FF"/>
                      </a:solidFill>
                      <a:prstDash val="solid"/>
                      <a:round/>
                      <a:headEnd type="none" w="med" len="med"/>
                      <a:tailEnd type="none" w="med" len="med"/>
                    </a:lnB>
                    <a:noFill/>
                  </a:tcPr>
                </a:tc>
                <a:tc>
                  <a:txBody>
                    <a:bodyPr/>
                    <a:lstStyle/>
                    <a:p>
                      <a:r>
                        <a:rPr lang="en-GB" sz="1200" dirty="0"/>
                        <a:t>Where a media company moves from producing one type of product to creating different media forms to increase their chances of success </a:t>
                      </a:r>
                    </a:p>
                  </a:txBody>
                  <a:tcPr>
                    <a:lnL w="12700" cap="flat" cmpd="sng" algn="ctr">
                      <a:solidFill>
                        <a:srgbClr val="9021FF"/>
                      </a:solidFill>
                      <a:prstDash val="solid"/>
                      <a:round/>
                      <a:headEnd type="none" w="med" len="med"/>
                      <a:tailEnd type="none" w="med" len="med"/>
                    </a:lnL>
                    <a:lnR w="12700" cap="flat" cmpd="sng" algn="ctr">
                      <a:solidFill>
                        <a:srgbClr val="9021FF"/>
                      </a:solidFill>
                      <a:prstDash val="solid"/>
                      <a:round/>
                      <a:headEnd type="none" w="med" len="med"/>
                      <a:tailEnd type="none" w="med" len="med"/>
                    </a:lnR>
                    <a:lnT w="12700" cap="flat" cmpd="sng" algn="ctr">
                      <a:solidFill>
                        <a:srgbClr val="9021FF"/>
                      </a:solidFill>
                      <a:prstDash val="solid"/>
                      <a:round/>
                      <a:headEnd type="none" w="med" len="med"/>
                      <a:tailEnd type="none" w="med" len="med"/>
                    </a:lnT>
                    <a:lnB w="12700" cap="flat" cmpd="sng" algn="ctr">
                      <a:solidFill>
                        <a:srgbClr val="9021FF"/>
                      </a:solidFill>
                      <a:prstDash val="solid"/>
                      <a:round/>
                      <a:headEnd type="none" w="med" len="med"/>
                      <a:tailEnd type="none" w="med" len="med"/>
                    </a:lnB>
                    <a:noFill/>
                  </a:tcPr>
                </a:tc>
                <a:tc>
                  <a:txBody>
                    <a:bodyPr/>
                    <a:lstStyle/>
                    <a:p>
                      <a:r>
                        <a:rPr lang="en-GB" sz="1200" dirty="0"/>
                        <a:t>A TV company moving into film production</a:t>
                      </a:r>
                    </a:p>
                  </a:txBody>
                  <a:tcPr>
                    <a:lnL w="12700" cap="flat" cmpd="sng" algn="ctr">
                      <a:solidFill>
                        <a:srgbClr val="9021FF"/>
                      </a:solidFill>
                      <a:prstDash val="solid"/>
                      <a:round/>
                      <a:headEnd type="none" w="med" len="med"/>
                      <a:tailEnd type="none" w="med" len="med"/>
                    </a:lnL>
                    <a:lnR w="12700" cap="flat" cmpd="sng" algn="ctr">
                      <a:solidFill>
                        <a:srgbClr val="9021FF"/>
                      </a:solidFill>
                      <a:prstDash val="solid"/>
                      <a:round/>
                      <a:headEnd type="none" w="med" len="med"/>
                      <a:tailEnd type="none" w="med" len="med"/>
                    </a:lnR>
                    <a:lnT w="12700" cap="flat" cmpd="sng" algn="ctr">
                      <a:solidFill>
                        <a:srgbClr val="9021FF"/>
                      </a:solidFill>
                      <a:prstDash val="solid"/>
                      <a:round/>
                      <a:headEnd type="none" w="med" len="med"/>
                      <a:tailEnd type="none" w="med" len="med"/>
                    </a:lnT>
                    <a:lnB w="12700" cap="flat" cmpd="sng" algn="ctr">
                      <a:solidFill>
                        <a:srgbClr val="9021FF"/>
                      </a:solidFill>
                      <a:prstDash val="solid"/>
                      <a:round/>
                      <a:headEnd type="none" w="med" len="med"/>
                      <a:tailEnd type="none" w="med" len="med"/>
                    </a:lnB>
                    <a:noFill/>
                  </a:tcPr>
                </a:tc>
                <a:extLst>
                  <a:ext uri="{0D108BD9-81ED-4DB2-BD59-A6C34878D82A}">
                    <a16:rowId xmlns:a16="http://schemas.microsoft.com/office/drawing/2014/main" val="1801591175"/>
                  </a:ext>
                </a:extLst>
              </a:tr>
              <a:tr h="370840">
                <a:tc>
                  <a:txBody>
                    <a:bodyPr/>
                    <a:lstStyle/>
                    <a:p>
                      <a:r>
                        <a:rPr lang="en-GB" sz="1200" dirty="0"/>
                        <a:t>Horizontal Integration</a:t>
                      </a:r>
                    </a:p>
                  </a:txBody>
                  <a:tcPr>
                    <a:lnL w="12700" cap="flat" cmpd="sng" algn="ctr">
                      <a:solidFill>
                        <a:srgbClr val="9021FF"/>
                      </a:solidFill>
                      <a:prstDash val="solid"/>
                      <a:round/>
                      <a:headEnd type="none" w="med" len="med"/>
                      <a:tailEnd type="none" w="med" len="med"/>
                    </a:lnL>
                    <a:lnR w="12700" cap="flat" cmpd="sng" algn="ctr">
                      <a:solidFill>
                        <a:srgbClr val="9021FF"/>
                      </a:solidFill>
                      <a:prstDash val="solid"/>
                      <a:round/>
                      <a:headEnd type="none" w="med" len="med"/>
                      <a:tailEnd type="none" w="med" len="med"/>
                    </a:lnR>
                    <a:lnT w="12700" cap="flat" cmpd="sng" algn="ctr">
                      <a:solidFill>
                        <a:srgbClr val="9021FF"/>
                      </a:solidFill>
                      <a:prstDash val="solid"/>
                      <a:round/>
                      <a:headEnd type="none" w="med" len="med"/>
                      <a:tailEnd type="none" w="med" len="med"/>
                    </a:lnT>
                    <a:lnB w="12700" cap="flat" cmpd="sng" algn="ctr">
                      <a:solidFill>
                        <a:srgbClr val="9021FF"/>
                      </a:solidFill>
                      <a:prstDash val="solid"/>
                      <a:round/>
                      <a:headEnd type="none" w="med" len="med"/>
                      <a:tailEnd type="none" w="med" len="med"/>
                    </a:lnB>
                    <a:noFill/>
                  </a:tcPr>
                </a:tc>
                <a:tc>
                  <a:txBody>
                    <a:bodyPr/>
                    <a:lstStyle/>
                    <a:p>
                      <a:r>
                        <a:rPr lang="en-GB" sz="1200" dirty="0"/>
                        <a:t>is where an organisation develops by buying up competitors in the same section of the market</a:t>
                      </a:r>
                    </a:p>
                  </a:txBody>
                  <a:tcPr>
                    <a:lnL w="12700" cap="flat" cmpd="sng" algn="ctr">
                      <a:solidFill>
                        <a:srgbClr val="9021FF"/>
                      </a:solidFill>
                      <a:prstDash val="solid"/>
                      <a:round/>
                      <a:headEnd type="none" w="med" len="med"/>
                      <a:tailEnd type="none" w="med" len="med"/>
                    </a:lnL>
                    <a:lnR w="12700" cap="flat" cmpd="sng" algn="ctr">
                      <a:solidFill>
                        <a:srgbClr val="9021FF"/>
                      </a:solidFill>
                      <a:prstDash val="solid"/>
                      <a:round/>
                      <a:headEnd type="none" w="med" len="med"/>
                      <a:tailEnd type="none" w="med" len="med"/>
                    </a:lnR>
                    <a:lnT w="12700" cap="flat" cmpd="sng" algn="ctr">
                      <a:solidFill>
                        <a:srgbClr val="9021FF"/>
                      </a:solidFill>
                      <a:prstDash val="solid"/>
                      <a:round/>
                      <a:headEnd type="none" w="med" len="med"/>
                      <a:tailEnd type="none" w="med" len="med"/>
                    </a:lnT>
                    <a:lnB w="12700" cap="flat" cmpd="sng" algn="ctr">
                      <a:solidFill>
                        <a:srgbClr val="9021FF"/>
                      </a:solidFill>
                      <a:prstDash val="solid"/>
                      <a:round/>
                      <a:headEnd type="none" w="med" len="med"/>
                      <a:tailEnd type="none" w="med" len="med"/>
                    </a:lnB>
                    <a:noFill/>
                  </a:tcPr>
                </a:tc>
                <a:tc>
                  <a:txBody>
                    <a:bodyPr/>
                    <a:lstStyle/>
                    <a:p>
                      <a:r>
                        <a:rPr lang="en-GB" sz="1200" dirty="0"/>
                        <a:t>A music publisher buys out other smaller music publishers and they end up owning more than one company at the ‘production’ stage. </a:t>
                      </a:r>
                    </a:p>
                  </a:txBody>
                  <a:tcPr>
                    <a:lnL w="12700" cap="flat" cmpd="sng" algn="ctr">
                      <a:solidFill>
                        <a:srgbClr val="9021FF"/>
                      </a:solidFill>
                      <a:prstDash val="solid"/>
                      <a:round/>
                      <a:headEnd type="none" w="med" len="med"/>
                      <a:tailEnd type="none" w="med" len="med"/>
                    </a:lnL>
                    <a:lnR w="12700" cap="flat" cmpd="sng" algn="ctr">
                      <a:solidFill>
                        <a:srgbClr val="9021FF"/>
                      </a:solidFill>
                      <a:prstDash val="solid"/>
                      <a:round/>
                      <a:headEnd type="none" w="med" len="med"/>
                      <a:tailEnd type="none" w="med" len="med"/>
                    </a:lnR>
                    <a:lnT w="12700" cap="flat" cmpd="sng" algn="ctr">
                      <a:solidFill>
                        <a:srgbClr val="9021FF"/>
                      </a:solidFill>
                      <a:prstDash val="solid"/>
                      <a:round/>
                      <a:headEnd type="none" w="med" len="med"/>
                      <a:tailEnd type="none" w="med" len="med"/>
                    </a:lnT>
                    <a:lnB w="12700" cap="flat" cmpd="sng" algn="ctr">
                      <a:solidFill>
                        <a:srgbClr val="9021FF"/>
                      </a:solidFill>
                      <a:prstDash val="solid"/>
                      <a:round/>
                      <a:headEnd type="none" w="med" len="med"/>
                      <a:tailEnd type="none" w="med" len="med"/>
                    </a:lnB>
                    <a:noFill/>
                  </a:tcPr>
                </a:tc>
                <a:extLst>
                  <a:ext uri="{0D108BD9-81ED-4DB2-BD59-A6C34878D82A}">
                    <a16:rowId xmlns:a16="http://schemas.microsoft.com/office/drawing/2014/main" val="865157865"/>
                  </a:ext>
                </a:extLst>
              </a:tr>
              <a:tr h="370840">
                <a:tc>
                  <a:txBody>
                    <a:bodyPr/>
                    <a:lstStyle/>
                    <a:p>
                      <a:r>
                        <a:rPr lang="en-GB" sz="1200" dirty="0"/>
                        <a:t>Vertical Integration</a:t>
                      </a:r>
                    </a:p>
                  </a:txBody>
                  <a:tcPr>
                    <a:lnL w="12700" cap="flat" cmpd="sng" algn="ctr">
                      <a:solidFill>
                        <a:srgbClr val="9021FF"/>
                      </a:solidFill>
                      <a:prstDash val="solid"/>
                      <a:round/>
                      <a:headEnd type="none" w="med" len="med"/>
                      <a:tailEnd type="none" w="med" len="med"/>
                    </a:lnL>
                    <a:lnR w="12700" cap="flat" cmpd="sng" algn="ctr">
                      <a:solidFill>
                        <a:srgbClr val="9021FF"/>
                      </a:solidFill>
                      <a:prstDash val="solid"/>
                      <a:round/>
                      <a:headEnd type="none" w="med" len="med"/>
                      <a:tailEnd type="none" w="med" len="med"/>
                    </a:lnR>
                    <a:lnT w="12700" cap="flat" cmpd="sng" algn="ctr">
                      <a:solidFill>
                        <a:srgbClr val="9021FF"/>
                      </a:solidFill>
                      <a:prstDash val="solid"/>
                      <a:round/>
                      <a:headEnd type="none" w="med" len="med"/>
                      <a:tailEnd type="none" w="med" len="med"/>
                    </a:lnT>
                    <a:lnB w="12700" cap="flat" cmpd="sng" algn="ctr">
                      <a:solidFill>
                        <a:srgbClr val="9021FF"/>
                      </a:solidFill>
                      <a:prstDash val="solid"/>
                      <a:round/>
                      <a:headEnd type="none" w="med" len="med"/>
                      <a:tailEnd type="none" w="med" len="med"/>
                    </a:lnB>
                    <a:noFill/>
                  </a:tcPr>
                </a:tc>
                <a:tc>
                  <a:txBody>
                    <a:bodyPr/>
                    <a:lstStyle/>
                    <a:p>
                      <a:r>
                        <a:rPr lang="en-GB" sz="1200" dirty="0"/>
                        <a:t>Where one organisation owns more than one stage of the industrial process (production, distribution and circulation) of media product creation.</a:t>
                      </a:r>
                    </a:p>
                  </a:txBody>
                  <a:tcPr>
                    <a:lnL w="12700" cap="flat" cmpd="sng" algn="ctr">
                      <a:solidFill>
                        <a:srgbClr val="9021FF"/>
                      </a:solidFill>
                      <a:prstDash val="solid"/>
                      <a:round/>
                      <a:headEnd type="none" w="med" len="med"/>
                      <a:tailEnd type="none" w="med" len="med"/>
                    </a:lnL>
                    <a:lnR w="12700" cap="flat" cmpd="sng" algn="ctr">
                      <a:solidFill>
                        <a:srgbClr val="9021FF"/>
                      </a:solidFill>
                      <a:prstDash val="solid"/>
                      <a:round/>
                      <a:headEnd type="none" w="med" len="med"/>
                      <a:tailEnd type="none" w="med" len="med"/>
                    </a:lnR>
                    <a:lnT w="12700" cap="flat" cmpd="sng" algn="ctr">
                      <a:solidFill>
                        <a:srgbClr val="9021FF"/>
                      </a:solidFill>
                      <a:prstDash val="solid"/>
                      <a:round/>
                      <a:headEnd type="none" w="med" len="med"/>
                      <a:tailEnd type="none" w="med" len="med"/>
                    </a:lnT>
                    <a:lnB w="12700" cap="flat" cmpd="sng" algn="ctr">
                      <a:solidFill>
                        <a:srgbClr val="9021FF"/>
                      </a:solidFill>
                      <a:prstDash val="solid"/>
                      <a:round/>
                      <a:headEnd type="none" w="med" len="med"/>
                      <a:tailEnd type="none" w="med" len="med"/>
                    </a:lnB>
                    <a:noFill/>
                  </a:tcPr>
                </a:tc>
                <a:tc>
                  <a:txBody>
                    <a:bodyPr/>
                    <a:lstStyle/>
                    <a:p>
                      <a:r>
                        <a:rPr lang="en-GB" sz="1200" dirty="0"/>
                        <a:t>These companies can control every stage and ensure that their products reach the audience.</a:t>
                      </a:r>
                    </a:p>
                  </a:txBody>
                  <a:tcPr>
                    <a:lnL w="12700" cap="flat" cmpd="sng" algn="ctr">
                      <a:solidFill>
                        <a:srgbClr val="9021FF"/>
                      </a:solidFill>
                      <a:prstDash val="solid"/>
                      <a:round/>
                      <a:headEnd type="none" w="med" len="med"/>
                      <a:tailEnd type="none" w="med" len="med"/>
                    </a:lnL>
                    <a:lnR w="12700" cap="flat" cmpd="sng" algn="ctr">
                      <a:solidFill>
                        <a:srgbClr val="9021FF"/>
                      </a:solidFill>
                      <a:prstDash val="solid"/>
                      <a:round/>
                      <a:headEnd type="none" w="med" len="med"/>
                      <a:tailEnd type="none" w="med" len="med"/>
                    </a:lnR>
                    <a:lnT w="12700" cap="flat" cmpd="sng" algn="ctr">
                      <a:solidFill>
                        <a:srgbClr val="9021FF"/>
                      </a:solidFill>
                      <a:prstDash val="solid"/>
                      <a:round/>
                      <a:headEnd type="none" w="med" len="med"/>
                      <a:tailEnd type="none" w="med" len="med"/>
                    </a:lnT>
                    <a:lnB w="12700" cap="flat" cmpd="sng" algn="ctr">
                      <a:solidFill>
                        <a:srgbClr val="9021FF"/>
                      </a:solidFill>
                      <a:prstDash val="solid"/>
                      <a:round/>
                      <a:headEnd type="none" w="med" len="med"/>
                      <a:tailEnd type="none" w="med" len="med"/>
                    </a:lnB>
                    <a:noFill/>
                  </a:tcPr>
                </a:tc>
                <a:extLst>
                  <a:ext uri="{0D108BD9-81ED-4DB2-BD59-A6C34878D82A}">
                    <a16:rowId xmlns:a16="http://schemas.microsoft.com/office/drawing/2014/main" val="2241463945"/>
                  </a:ext>
                </a:extLst>
              </a:tr>
              <a:tr h="370840">
                <a:tc>
                  <a:txBody>
                    <a:bodyPr/>
                    <a:lstStyle/>
                    <a:p>
                      <a:r>
                        <a:rPr lang="en-GB" sz="1200" dirty="0"/>
                        <a:t>Convergence</a:t>
                      </a:r>
                    </a:p>
                  </a:txBody>
                  <a:tcPr>
                    <a:lnL w="12700" cap="flat" cmpd="sng" algn="ctr">
                      <a:solidFill>
                        <a:srgbClr val="9021FF"/>
                      </a:solidFill>
                      <a:prstDash val="solid"/>
                      <a:round/>
                      <a:headEnd type="none" w="med" len="med"/>
                      <a:tailEnd type="none" w="med" len="med"/>
                    </a:lnL>
                    <a:lnR w="12700" cap="flat" cmpd="sng" algn="ctr">
                      <a:solidFill>
                        <a:srgbClr val="9021FF"/>
                      </a:solidFill>
                      <a:prstDash val="solid"/>
                      <a:round/>
                      <a:headEnd type="none" w="med" len="med"/>
                      <a:tailEnd type="none" w="med" len="med"/>
                    </a:lnR>
                    <a:lnT w="12700" cap="flat" cmpd="sng" algn="ctr">
                      <a:solidFill>
                        <a:srgbClr val="9021FF"/>
                      </a:solidFill>
                      <a:prstDash val="solid"/>
                      <a:round/>
                      <a:headEnd type="none" w="med" len="med"/>
                      <a:tailEnd type="none" w="med" len="med"/>
                    </a:lnT>
                    <a:lnB w="12700" cap="flat" cmpd="sng" algn="ctr">
                      <a:solidFill>
                        <a:srgbClr val="9021FF"/>
                      </a:solidFill>
                      <a:prstDash val="solid"/>
                      <a:round/>
                      <a:headEnd type="none" w="med" len="med"/>
                      <a:tailEnd type="none" w="med" len="med"/>
                    </a:lnB>
                    <a:noFill/>
                  </a:tcPr>
                </a:tc>
                <a:tc>
                  <a:txBody>
                    <a:bodyPr/>
                    <a:lstStyle/>
                    <a:p>
                      <a:r>
                        <a:rPr lang="en-GB" sz="1200" dirty="0"/>
                        <a:t>Making a product available across different platforms, in order to reach different audiences. This enable organisations to construct/reinforce a brand identity and maximise audience reach</a:t>
                      </a:r>
                    </a:p>
                  </a:txBody>
                  <a:tcPr>
                    <a:lnL w="12700" cap="flat" cmpd="sng" algn="ctr">
                      <a:solidFill>
                        <a:srgbClr val="9021FF"/>
                      </a:solidFill>
                      <a:prstDash val="solid"/>
                      <a:round/>
                      <a:headEnd type="none" w="med" len="med"/>
                      <a:tailEnd type="none" w="med" len="med"/>
                    </a:lnL>
                    <a:lnR w="12700" cap="flat" cmpd="sng" algn="ctr">
                      <a:solidFill>
                        <a:srgbClr val="9021FF"/>
                      </a:solidFill>
                      <a:prstDash val="solid"/>
                      <a:round/>
                      <a:headEnd type="none" w="med" len="med"/>
                      <a:tailEnd type="none" w="med" len="med"/>
                    </a:lnR>
                    <a:lnT w="12700" cap="flat" cmpd="sng" algn="ctr">
                      <a:solidFill>
                        <a:srgbClr val="9021FF"/>
                      </a:solidFill>
                      <a:prstDash val="solid"/>
                      <a:round/>
                      <a:headEnd type="none" w="med" len="med"/>
                      <a:tailEnd type="none" w="med" len="med"/>
                    </a:lnT>
                    <a:lnB w="12700" cap="flat" cmpd="sng" algn="ctr">
                      <a:solidFill>
                        <a:srgbClr val="9021FF"/>
                      </a:solidFill>
                      <a:prstDash val="solid"/>
                      <a:round/>
                      <a:headEnd type="none" w="med" len="med"/>
                      <a:tailEnd type="none" w="med" len="med"/>
                    </a:lnB>
                    <a:noFill/>
                  </a:tcPr>
                </a:tc>
                <a:tc>
                  <a:txBody>
                    <a:bodyPr/>
                    <a:lstStyle/>
                    <a:p>
                      <a:r>
                        <a:rPr lang="en-GB" sz="1200" dirty="0"/>
                        <a:t>A film marketing campaign including posters, trailers, social media/ viral content and a website, where all of the different elements converge (e.g. James Bond)</a:t>
                      </a:r>
                    </a:p>
                  </a:txBody>
                  <a:tcPr>
                    <a:lnL w="12700" cap="flat" cmpd="sng" algn="ctr">
                      <a:solidFill>
                        <a:srgbClr val="9021FF"/>
                      </a:solidFill>
                      <a:prstDash val="solid"/>
                      <a:round/>
                      <a:headEnd type="none" w="med" len="med"/>
                      <a:tailEnd type="none" w="med" len="med"/>
                    </a:lnL>
                    <a:lnR w="12700" cap="flat" cmpd="sng" algn="ctr">
                      <a:solidFill>
                        <a:srgbClr val="9021FF"/>
                      </a:solidFill>
                      <a:prstDash val="solid"/>
                      <a:round/>
                      <a:headEnd type="none" w="med" len="med"/>
                      <a:tailEnd type="none" w="med" len="med"/>
                    </a:lnR>
                    <a:lnT w="12700" cap="flat" cmpd="sng" algn="ctr">
                      <a:solidFill>
                        <a:srgbClr val="9021FF"/>
                      </a:solidFill>
                      <a:prstDash val="solid"/>
                      <a:round/>
                      <a:headEnd type="none" w="med" len="med"/>
                      <a:tailEnd type="none" w="med" len="med"/>
                    </a:lnT>
                    <a:lnB w="12700" cap="flat" cmpd="sng" algn="ctr">
                      <a:solidFill>
                        <a:srgbClr val="9021FF"/>
                      </a:solidFill>
                      <a:prstDash val="solid"/>
                      <a:round/>
                      <a:headEnd type="none" w="med" len="med"/>
                      <a:tailEnd type="none" w="med" len="med"/>
                    </a:lnB>
                    <a:noFill/>
                  </a:tcPr>
                </a:tc>
                <a:extLst>
                  <a:ext uri="{0D108BD9-81ED-4DB2-BD59-A6C34878D82A}">
                    <a16:rowId xmlns:a16="http://schemas.microsoft.com/office/drawing/2014/main" val="3811116835"/>
                  </a:ext>
                </a:extLst>
              </a:tr>
              <a:tr h="370840">
                <a:tc>
                  <a:txBody>
                    <a:bodyPr/>
                    <a:lstStyle/>
                    <a:p>
                      <a:r>
                        <a:rPr lang="en-GB" sz="1200" dirty="0"/>
                        <a:t>Government Funded</a:t>
                      </a:r>
                    </a:p>
                  </a:txBody>
                  <a:tcPr>
                    <a:lnL w="12700" cap="flat" cmpd="sng" algn="ctr">
                      <a:solidFill>
                        <a:srgbClr val="9021FF"/>
                      </a:solidFill>
                      <a:prstDash val="solid"/>
                      <a:round/>
                      <a:headEnd type="none" w="med" len="med"/>
                      <a:tailEnd type="none" w="med" len="med"/>
                    </a:lnL>
                    <a:lnR w="12700" cap="flat" cmpd="sng" algn="ctr">
                      <a:solidFill>
                        <a:srgbClr val="9021FF"/>
                      </a:solidFill>
                      <a:prstDash val="solid"/>
                      <a:round/>
                      <a:headEnd type="none" w="med" len="med"/>
                      <a:tailEnd type="none" w="med" len="med"/>
                    </a:lnR>
                    <a:lnT w="12700" cap="flat" cmpd="sng" algn="ctr">
                      <a:solidFill>
                        <a:srgbClr val="9021FF"/>
                      </a:solidFill>
                      <a:prstDash val="solid"/>
                      <a:round/>
                      <a:headEnd type="none" w="med" len="med"/>
                      <a:tailEnd type="none" w="med" len="med"/>
                    </a:lnT>
                    <a:lnB w="12700" cap="flat" cmpd="sng" algn="ctr">
                      <a:solidFill>
                        <a:srgbClr val="9021FF"/>
                      </a:solidFill>
                      <a:prstDash val="solid"/>
                      <a:round/>
                      <a:headEnd type="none" w="med" len="med"/>
                      <a:tailEnd type="none" w="med" len="med"/>
                    </a:lnB>
                    <a:noFill/>
                  </a:tcPr>
                </a:tc>
                <a:tc>
                  <a:txBody>
                    <a:bodyPr/>
                    <a:lstStyle/>
                    <a:p>
                      <a:r>
                        <a:rPr lang="en-GB" sz="1200" dirty="0"/>
                        <a:t>A product that is financed by government money</a:t>
                      </a:r>
                    </a:p>
                  </a:txBody>
                  <a:tcPr>
                    <a:lnL w="12700" cap="flat" cmpd="sng" algn="ctr">
                      <a:solidFill>
                        <a:srgbClr val="9021FF"/>
                      </a:solidFill>
                      <a:prstDash val="solid"/>
                      <a:round/>
                      <a:headEnd type="none" w="med" len="med"/>
                      <a:tailEnd type="none" w="med" len="med"/>
                    </a:lnL>
                    <a:lnR w="12700" cap="flat" cmpd="sng" algn="ctr">
                      <a:solidFill>
                        <a:srgbClr val="9021FF"/>
                      </a:solidFill>
                      <a:prstDash val="solid"/>
                      <a:round/>
                      <a:headEnd type="none" w="med" len="med"/>
                      <a:tailEnd type="none" w="med" len="med"/>
                    </a:lnR>
                    <a:lnT w="12700" cap="flat" cmpd="sng" algn="ctr">
                      <a:solidFill>
                        <a:srgbClr val="9021FF"/>
                      </a:solidFill>
                      <a:prstDash val="solid"/>
                      <a:round/>
                      <a:headEnd type="none" w="med" len="med"/>
                      <a:tailEnd type="none" w="med" len="med"/>
                    </a:lnT>
                    <a:lnB w="12700" cap="flat" cmpd="sng" algn="ctr">
                      <a:solidFill>
                        <a:srgbClr val="9021FF"/>
                      </a:solidFill>
                      <a:prstDash val="solid"/>
                      <a:round/>
                      <a:headEnd type="none" w="med" len="med"/>
                      <a:tailEnd type="none" w="med" len="med"/>
                    </a:lnB>
                    <a:noFill/>
                  </a:tcPr>
                </a:tc>
                <a:tc>
                  <a:txBody>
                    <a:bodyPr/>
                    <a:lstStyle/>
                    <a:p>
                      <a:r>
                        <a:rPr lang="en-GB" sz="1200" dirty="0"/>
                        <a:t>A public health campaign, for example This Girl Can and all the Covid-19 information adverts</a:t>
                      </a:r>
                    </a:p>
                  </a:txBody>
                  <a:tcPr>
                    <a:lnL w="12700" cap="flat" cmpd="sng" algn="ctr">
                      <a:solidFill>
                        <a:srgbClr val="9021FF"/>
                      </a:solidFill>
                      <a:prstDash val="solid"/>
                      <a:round/>
                      <a:headEnd type="none" w="med" len="med"/>
                      <a:tailEnd type="none" w="med" len="med"/>
                    </a:lnL>
                    <a:lnR w="12700" cap="flat" cmpd="sng" algn="ctr">
                      <a:solidFill>
                        <a:srgbClr val="9021FF"/>
                      </a:solidFill>
                      <a:prstDash val="solid"/>
                      <a:round/>
                      <a:headEnd type="none" w="med" len="med"/>
                      <a:tailEnd type="none" w="med" len="med"/>
                    </a:lnR>
                    <a:lnT w="12700" cap="flat" cmpd="sng" algn="ctr">
                      <a:solidFill>
                        <a:srgbClr val="9021FF"/>
                      </a:solidFill>
                      <a:prstDash val="solid"/>
                      <a:round/>
                      <a:headEnd type="none" w="med" len="med"/>
                      <a:tailEnd type="none" w="med" len="med"/>
                    </a:lnT>
                    <a:lnB w="12700" cap="flat" cmpd="sng" algn="ctr">
                      <a:solidFill>
                        <a:srgbClr val="9021FF"/>
                      </a:solidFill>
                      <a:prstDash val="solid"/>
                      <a:round/>
                      <a:headEnd type="none" w="med" len="med"/>
                      <a:tailEnd type="none" w="med" len="med"/>
                    </a:lnB>
                    <a:noFill/>
                  </a:tcPr>
                </a:tc>
                <a:extLst>
                  <a:ext uri="{0D108BD9-81ED-4DB2-BD59-A6C34878D82A}">
                    <a16:rowId xmlns:a16="http://schemas.microsoft.com/office/drawing/2014/main" val="1599583673"/>
                  </a:ext>
                </a:extLst>
              </a:tr>
              <a:tr h="370840">
                <a:tc>
                  <a:txBody>
                    <a:bodyPr/>
                    <a:lstStyle/>
                    <a:p>
                      <a:r>
                        <a:rPr lang="en-GB" sz="1200" dirty="0"/>
                        <a:t>Non-profit</a:t>
                      </a:r>
                    </a:p>
                  </a:txBody>
                  <a:tcPr>
                    <a:lnL w="12700" cap="flat" cmpd="sng" algn="ctr">
                      <a:solidFill>
                        <a:srgbClr val="9021FF"/>
                      </a:solidFill>
                      <a:prstDash val="solid"/>
                      <a:round/>
                      <a:headEnd type="none" w="med" len="med"/>
                      <a:tailEnd type="none" w="med" len="med"/>
                    </a:lnL>
                    <a:lnR w="12700" cap="flat" cmpd="sng" algn="ctr">
                      <a:solidFill>
                        <a:srgbClr val="9021FF"/>
                      </a:solidFill>
                      <a:prstDash val="solid"/>
                      <a:round/>
                      <a:headEnd type="none" w="med" len="med"/>
                      <a:tailEnd type="none" w="med" len="med"/>
                    </a:lnR>
                    <a:lnT w="12700" cap="flat" cmpd="sng" algn="ctr">
                      <a:solidFill>
                        <a:srgbClr val="9021FF"/>
                      </a:solidFill>
                      <a:prstDash val="solid"/>
                      <a:round/>
                      <a:headEnd type="none" w="med" len="med"/>
                      <a:tailEnd type="none" w="med" len="med"/>
                    </a:lnT>
                    <a:lnB w="12700" cap="flat" cmpd="sng" algn="ctr">
                      <a:solidFill>
                        <a:srgbClr val="9021FF"/>
                      </a:solidFill>
                      <a:prstDash val="solid"/>
                      <a:round/>
                      <a:headEnd type="none" w="med" len="med"/>
                      <a:tailEnd type="none" w="med" len="med"/>
                    </a:lnB>
                    <a:noFill/>
                  </a:tcPr>
                </a:tc>
                <a:tc>
                  <a:txBody>
                    <a:bodyPr/>
                    <a:lstStyle/>
                    <a:p>
                      <a:r>
                        <a:rPr lang="en-GB" sz="1200" dirty="0"/>
                        <a:t>Products that are made for a reason other than to make money </a:t>
                      </a:r>
                    </a:p>
                  </a:txBody>
                  <a:tcPr>
                    <a:lnL w="12700" cap="flat" cmpd="sng" algn="ctr">
                      <a:solidFill>
                        <a:srgbClr val="9021FF"/>
                      </a:solidFill>
                      <a:prstDash val="solid"/>
                      <a:round/>
                      <a:headEnd type="none" w="med" len="med"/>
                      <a:tailEnd type="none" w="med" len="med"/>
                    </a:lnL>
                    <a:lnR w="12700" cap="flat" cmpd="sng" algn="ctr">
                      <a:solidFill>
                        <a:srgbClr val="9021FF"/>
                      </a:solidFill>
                      <a:prstDash val="solid"/>
                      <a:round/>
                      <a:headEnd type="none" w="med" len="med"/>
                      <a:tailEnd type="none" w="med" len="med"/>
                    </a:lnR>
                    <a:lnT w="12700" cap="flat" cmpd="sng" algn="ctr">
                      <a:solidFill>
                        <a:srgbClr val="9021FF"/>
                      </a:solidFill>
                      <a:prstDash val="solid"/>
                      <a:round/>
                      <a:headEnd type="none" w="med" len="med"/>
                      <a:tailEnd type="none" w="med" len="med"/>
                    </a:lnT>
                    <a:lnB w="12700" cap="flat" cmpd="sng" algn="ctr">
                      <a:solidFill>
                        <a:srgbClr val="9021FF"/>
                      </a:solidFill>
                      <a:prstDash val="solid"/>
                      <a:round/>
                      <a:headEnd type="none" w="med" len="med"/>
                      <a:tailEnd type="none" w="med" len="med"/>
                    </a:lnB>
                    <a:noFill/>
                  </a:tcPr>
                </a:tc>
                <a:tc>
                  <a:txBody>
                    <a:bodyPr/>
                    <a:lstStyle/>
                    <a:p>
                      <a:r>
                        <a:rPr lang="en-GB" sz="1200" dirty="0"/>
                        <a:t>The BBC is funded by the licence fee and its programmes need to fulfil a public service remit.</a:t>
                      </a:r>
                    </a:p>
                  </a:txBody>
                  <a:tcPr>
                    <a:lnL w="12700" cap="flat" cmpd="sng" algn="ctr">
                      <a:solidFill>
                        <a:srgbClr val="9021FF"/>
                      </a:solidFill>
                      <a:prstDash val="solid"/>
                      <a:round/>
                      <a:headEnd type="none" w="med" len="med"/>
                      <a:tailEnd type="none" w="med" len="med"/>
                    </a:lnL>
                    <a:lnR w="12700" cap="flat" cmpd="sng" algn="ctr">
                      <a:solidFill>
                        <a:srgbClr val="9021FF"/>
                      </a:solidFill>
                      <a:prstDash val="solid"/>
                      <a:round/>
                      <a:headEnd type="none" w="med" len="med"/>
                      <a:tailEnd type="none" w="med" len="med"/>
                    </a:lnR>
                    <a:lnT w="12700" cap="flat" cmpd="sng" algn="ctr">
                      <a:solidFill>
                        <a:srgbClr val="9021FF"/>
                      </a:solidFill>
                      <a:prstDash val="solid"/>
                      <a:round/>
                      <a:headEnd type="none" w="med" len="med"/>
                      <a:tailEnd type="none" w="med" len="med"/>
                    </a:lnT>
                    <a:lnB w="12700" cap="flat" cmpd="sng" algn="ctr">
                      <a:solidFill>
                        <a:srgbClr val="9021FF"/>
                      </a:solidFill>
                      <a:prstDash val="solid"/>
                      <a:round/>
                      <a:headEnd type="none" w="med" len="med"/>
                      <a:tailEnd type="none" w="med" len="med"/>
                    </a:lnB>
                    <a:noFill/>
                  </a:tcPr>
                </a:tc>
                <a:extLst>
                  <a:ext uri="{0D108BD9-81ED-4DB2-BD59-A6C34878D82A}">
                    <a16:rowId xmlns:a16="http://schemas.microsoft.com/office/drawing/2014/main" val="2608344890"/>
                  </a:ext>
                </a:extLst>
              </a:tr>
              <a:tr h="370840">
                <a:tc>
                  <a:txBody>
                    <a:bodyPr/>
                    <a:lstStyle/>
                    <a:p>
                      <a:r>
                        <a:rPr lang="en-GB" sz="1200" dirty="0"/>
                        <a:t>Commercial Model</a:t>
                      </a:r>
                    </a:p>
                  </a:txBody>
                  <a:tcPr>
                    <a:lnL w="12700" cap="flat" cmpd="sng" algn="ctr">
                      <a:solidFill>
                        <a:srgbClr val="9021FF"/>
                      </a:solidFill>
                      <a:prstDash val="solid"/>
                      <a:round/>
                      <a:headEnd type="none" w="med" len="med"/>
                      <a:tailEnd type="none" w="med" len="med"/>
                    </a:lnL>
                    <a:lnR w="12700" cap="flat" cmpd="sng" algn="ctr">
                      <a:solidFill>
                        <a:srgbClr val="9021FF"/>
                      </a:solidFill>
                      <a:prstDash val="solid"/>
                      <a:round/>
                      <a:headEnd type="none" w="med" len="med"/>
                      <a:tailEnd type="none" w="med" len="med"/>
                    </a:lnR>
                    <a:lnT w="12700" cap="flat" cmpd="sng" algn="ctr">
                      <a:solidFill>
                        <a:srgbClr val="9021FF"/>
                      </a:solidFill>
                      <a:prstDash val="solid"/>
                      <a:round/>
                      <a:headEnd type="none" w="med" len="med"/>
                      <a:tailEnd type="none" w="med" len="med"/>
                    </a:lnT>
                    <a:lnB w="12700" cap="flat" cmpd="sng" algn="ctr">
                      <a:solidFill>
                        <a:srgbClr val="9021FF"/>
                      </a:solidFill>
                      <a:prstDash val="solid"/>
                      <a:round/>
                      <a:headEnd type="none" w="med" len="med"/>
                      <a:tailEnd type="none" w="med" len="med"/>
                    </a:lnB>
                    <a:noFill/>
                  </a:tcPr>
                </a:tc>
                <a:tc>
                  <a:txBody>
                    <a:bodyPr/>
                    <a:lstStyle/>
                    <a:p>
                      <a:r>
                        <a:rPr lang="en-GB" sz="1200" dirty="0"/>
                        <a:t>Companies producing products in order to make a profit, often funded by advertising.</a:t>
                      </a:r>
                    </a:p>
                  </a:txBody>
                  <a:tcPr>
                    <a:lnL w="12700" cap="flat" cmpd="sng" algn="ctr">
                      <a:solidFill>
                        <a:srgbClr val="9021FF"/>
                      </a:solidFill>
                      <a:prstDash val="solid"/>
                      <a:round/>
                      <a:headEnd type="none" w="med" len="med"/>
                      <a:tailEnd type="none" w="med" len="med"/>
                    </a:lnL>
                    <a:lnR w="12700" cap="flat" cmpd="sng" algn="ctr">
                      <a:solidFill>
                        <a:srgbClr val="9021FF"/>
                      </a:solidFill>
                      <a:prstDash val="solid"/>
                      <a:round/>
                      <a:headEnd type="none" w="med" len="med"/>
                      <a:tailEnd type="none" w="med" len="med"/>
                    </a:lnR>
                    <a:lnT w="12700" cap="flat" cmpd="sng" algn="ctr">
                      <a:solidFill>
                        <a:srgbClr val="9021FF"/>
                      </a:solidFill>
                      <a:prstDash val="solid"/>
                      <a:round/>
                      <a:headEnd type="none" w="med" len="med"/>
                      <a:tailEnd type="none" w="med" len="med"/>
                    </a:lnT>
                    <a:lnB w="12700" cap="flat" cmpd="sng" algn="ctr">
                      <a:solidFill>
                        <a:srgbClr val="9021FF"/>
                      </a:solidFill>
                      <a:prstDash val="solid"/>
                      <a:round/>
                      <a:headEnd type="none" w="med" len="med"/>
                      <a:tailEnd type="none" w="med" len="med"/>
                    </a:lnB>
                    <a:noFill/>
                  </a:tcPr>
                </a:tc>
                <a:tc>
                  <a:txBody>
                    <a:bodyPr/>
                    <a:lstStyle/>
                    <a:p>
                      <a:r>
                        <a:rPr lang="en-GB" sz="1200" dirty="0"/>
                        <a:t>ITV, Channel 4, Sky (almost everything except the BBC)</a:t>
                      </a:r>
                    </a:p>
                  </a:txBody>
                  <a:tcPr>
                    <a:lnL w="12700" cap="flat" cmpd="sng" algn="ctr">
                      <a:solidFill>
                        <a:srgbClr val="9021FF"/>
                      </a:solidFill>
                      <a:prstDash val="solid"/>
                      <a:round/>
                      <a:headEnd type="none" w="med" len="med"/>
                      <a:tailEnd type="none" w="med" len="med"/>
                    </a:lnL>
                    <a:lnR w="12700" cap="flat" cmpd="sng" algn="ctr">
                      <a:solidFill>
                        <a:srgbClr val="9021FF"/>
                      </a:solidFill>
                      <a:prstDash val="solid"/>
                      <a:round/>
                      <a:headEnd type="none" w="med" len="med"/>
                      <a:tailEnd type="none" w="med" len="med"/>
                    </a:lnR>
                    <a:lnT w="12700" cap="flat" cmpd="sng" algn="ctr">
                      <a:solidFill>
                        <a:srgbClr val="9021FF"/>
                      </a:solidFill>
                      <a:prstDash val="solid"/>
                      <a:round/>
                      <a:headEnd type="none" w="med" len="med"/>
                      <a:tailEnd type="none" w="med" len="med"/>
                    </a:lnT>
                    <a:lnB w="12700" cap="flat" cmpd="sng" algn="ctr">
                      <a:solidFill>
                        <a:srgbClr val="9021FF"/>
                      </a:solidFill>
                      <a:prstDash val="solid"/>
                      <a:round/>
                      <a:headEnd type="none" w="med" len="med"/>
                      <a:tailEnd type="none" w="med" len="med"/>
                    </a:lnB>
                    <a:noFill/>
                  </a:tcPr>
                </a:tc>
                <a:extLst>
                  <a:ext uri="{0D108BD9-81ED-4DB2-BD59-A6C34878D82A}">
                    <a16:rowId xmlns:a16="http://schemas.microsoft.com/office/drawing/2014/main" val="2657904699"/>
                  </a:ext>
                </a:extLst>
              </a:tr>
              <a:tr h="370840">
                <a:tc>
                  <a:txBody>
                    <a:bodyPr/>
                    <a:lstStyle/>
                    <a:p>
                      <a:r>
                        <a:rPr lang="en-GB" sz="1200" dirty="0"/>
                        <a:t>Regulation</a:t>
                      </a:r>
                    </a:p>
                  </a:txBody>
                  <a:tcPr>
                    <a:lnL w="12700" cap="flat" cmpd="sng" algn="ctr">
                      <a:solidFill>
                        <a:srgbClr val="9021FF"/>
                      </a:solidFill>
                      <a:prstDash val="solid"/>
                      <a:round/>
                      <a:headEnd type="none" w="med" len="med"/>
                      <a:tailEnd type="none" w="med" len="med"/>
                    </a:lnL>
                    <a:lnR w="12700" cap="flat" cmpd="sng" algn="ctr">
                      <a:solidFill>
                        <a:srgbClr val="9021FF"/>
                      </a:solidFill>
                      <a:prstDash val="solid"/>
                      <a:round/>
                      <a:headEnd type="none" w="med" len="med"/>
                      <a:tailEnd type="none" w="med" len="med"/>
                    </a:lnR>
                    <a:lnT w="12700" cap="flat" cmpd="sng" algn="ctr">
                      <a:solidFill>
                        <a:srgbClr val="9021FF"/>
                      </a:solidFill>
                      <a:prstDash val="solid"/>
                      <a:round/>
                      <a:headEnd type="none" w="med" len="med"/>
                      <a:tailEnd type="none" w="med" len="med"/>
                    </a:lnT>
                    <a:lnB w="12700" cap="flat" cmpd="sng" algn="ctr">
                      <a:solidFill>
                        <a:srgbClr val="9021FF"/>
                      </a:solidFill>
                      <a:prstDash val="solid"/>
                      <a:round/>
                      <a:headEnd type="none" w="med" len="med"/>
                      <a:tailEnd type="none" w="med" len="med"/>
                    </a:lnB>
                    <a:noFill/>
                  </a:tcPr>
                </a:tc>
                <a:tc>
                  <a:txBody>
                    <a:bodyPr/>
                    <a:lstStyle/>
                    <a:p>
                      <a:r>
                        <a:rPr lang="en-GB" sz="1200" dirty="0"/>
                        <a:t>Monitoring / control of media industries by independent organisations.</a:t>
                      </a:r>
                    </a:p>
                  </a:txBody>
                  <a:tcPr>
                    <a:lnL w="12700" cap="flat" cmpd="sng" algn="ctr">
                      <a:solidFill>
                        <a:srgbClr val="9021FF"/>
                      </a:solidFill>
                      <a:prstDash val="solid"/>
                      <a:round/>
                      <a:headEnd type="none" w="med" len="med"/>
                      <a:tailEnd type="none" w="med" len="med"/>
                    </a:lnL>
                    <a:lnR w="12700" cap="flat" cmpd="sng" algn="ctr">
                      <a:solidFill>
                        <a:srgbClr val="9021FF"/>
                      </a:solidFill>
                      <a:prstDash val="solid"/>
                      <a:round/>
                      <a:headEnd type="none" w="med" len="med"/>
                      <a:tailEnd type="none" w="med" len="med"/>
                    </a:lnR>
                    <a:lnT w="12700" cap="flat" cmpd="sng" algn="ctr">
                      <a:solidFill>
                        <a:srgbClr val="9021FF"/>
                      </a:solidFill>
                      <a:prstDash val="solid"/>
                      <a:round/>
                      <a:headEnd type="none" w="med" len="med"/>
                      <a:tailEnd type="none" w="med" len="med"/>
                    </a:lnT>
                    <a:lnB w="12700" cap="flat" cmpd="sng" algn="ctr">
                      <a:solidFill>
                        <a:srgbClr val="9021FF"/>
                      </a:solidFill>
                      <a:prstDash val="solid"/>
                      <a:round/>
                      <a:headEnd type="none" w="med" len="med"/>
                      <a:tailEnd type="none" w="med" len="med"/>
                    </a:lnB>
                    <a:noFill/>
                  </a:tcPr>
                </a:tc>
                <a:tc>
                  <a:txBody>
                    <a:bodyPr/>
                    <a:lstStyle/>
                    <a:p>
                      <a:r>
                        <a:rPr lang="en-GB" sz="1200" dirty="0"/>
                        <a:t>Ofcom (TV), IPSO (News), BBFC (Film) and PEGI (Games)</a:t>
                      </a:r>
                    </a:p>
                  </a:txBody>
                  <a:tcPr>
                    <a:lnL w="12700" cap="flat" cmpd="sng" algn="ctr">
                      <a:solidFill>
                        <a:srgbClr val="9021FF"/>
                      </a:solidFill>
                      <a:prstDash val="solid"/>
                      <a:round/>
                      <a:headEnd type="none" w="med" len="med"/>
                      <a:tailEnd type="none" w="med" len="med"/>
                    </a:lnL>
                    <a:lnR w="12700" cap="flat" cmpd="sng" algn="ctr">
                      <a:solidFill>
                        <a:srgbClr val="9021FF"/>
                      </a:solidFill>
                      <a:prstDash val="solid"/>
                      <a:round/>
                      <a:headEnd type="none" w="med" len="med"/>
                      <a:tailEnd type="none" w="med" len="med"/>
                    </a:lnR>
                    <a:lnT w="12700" cap="flat" cmpd="sng" algn="ctr">
                      <a:solidFill>
                        <a:srgbClr val="9021FF"/>
                      </a:solidFill>
                      <a:prstDash val="solid"/>
                      <a:round/>
                      <a:headEnd type="none" w="med" len="med"/>
                      <a:tailEnd type="none" w="med" len="med"/>
                    </a:lnT>
                    <a:lnB w="12700" cap="flat" cmpd="sng" algn="ctr">
                      <a:solidFill>
                        <a:srgbClr val="9021FF"/>
                      </a:solidFill>
                      <a:prstDash val="solid"/>
                      <a:round/>
                      <a:headEnd type="none" w="med" len="med"/>
                      <a:tailEnd type="none" w="med" len="med"/>
                    </a:lnB>
                    <a:noFill/>
                  </a:tcPr>
                </a:tc>
                <a:extLst>
                  <a:ext uri="{0D108BD9-81ED-4DB2-BD59-A6C34878D82A}">
                    <a16:rowId xmlns:a16="http://schemas.microsoft.com/office/drawing/2014/main" val="1319013874"/>
                  </a:ext>
                </a:extLst>
              </a:tr>
            </a:tbl>
          </a:graphicData>
        </a:graphic>
      </p:graphicFrame>
    </p:spTree>
    <p:extLst>
      <p:ext uri="{BB962C8B-B14F-4D97-AF65-F5344CB8AC3E}">
        <p14:creationId xmlns:p14="http://schemas.microsoft.com/office/powerpoint/2010/main" val="34148872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7FB443-59FE-1AB6-8D16-2A980C90F9E4}"/>
              </a:ext>
            </a:extLst>
          </p:cNvPr>
          <p:cNvSpPr>
            <a:spLocks noGrp="1"/>
          </p:cNvSpPr>
          <p:nvPr>
            <p:ph type="title"/>
          </p:nvPr>
        </p:nvSpPr>
        <p:spPr>
          <a:xfrm>
            <a:off x="0" y="137227"/>
            <a:ext cx="12192000" cy="594803"/>
          </a:xfrm>
        </p:spPr>
        <p:txBody>
          <a:bodyPr>
            <a:normAutofit/>
          </a:bodyPr>
          <a:lstStyle/>
          <a:p>
            <a:r>
              <a:rPr lang="en-GB" sz="2800" dirty="0"/>
              <a:t>Audiences</a:t>
            </a:r>
          </a:p>
        </p:txBody>
      </p:sp>
      <p:sp>
        <p:nvSpPr>
          <p:cNvPr id="3" name="Content Placeholder 2">
            <a:extLst>
              <a:ext uri="{FF2B5EF4-FFF2-40B4-BE49-F238E27FC236}">
                <a16:creationId xmlns:a16="http://schemas.microsoft.com/office/drawing/2014/main" id="{76B42BD6-BABF-26EE-5CE6-A601E3EEFFDE}"/>
              </a:ext>
            </a:extLst>
          </p:cNvPr>
          <p:cNvSpPr>
            <a:spLocks noGrp="1"/>
          </p:cNvSpPr>
          <p:nvPr>
            <p:ph idx="1"/>
          </p:nvPr>
        </p:nvSpPr>
        <p:spPr>
          <a:xfrm>
            <a:off x="122343" y="1695633"/>
            <a:ext cx="4041284" cy="4740678"/>
          </a:xfrm>
          <a:noFill/>
          <a:ln>
            <a:solidFill>
              <a:srgbClr val="9021FF"/>
            </a:solidFill>
          </a:ln>
        </p:spPr>
        <p:txBody>
          <a:bodyPr>
            <a:normAutofit/>
          </a:bodyPr>
          <a:lstStyle/>
          <a:p>
            <a:pPr marL="0" indent="0">
              <a:buNone/>
            </a:pPr>
            <a:r>
              <a:rPr lang="en-GB" sz="1200" b="1" dirty="0"/>
              <a:t>b. Demographics</a:t>
            </a:r>
          </a:p>
          <a:p>
            <a:pPr lvl="1"/>
            <a:r>
              <a:rPr lang="en-GB" sz="1200" dirty="0"/>
              <a:t>Age – What is the age range of the Target Audience? (e.g. 18-25, 35-50, etc.)</a:t>
            </a:r>
          </a:p>
          <a:p>
            <a:pPr lvl="1"/>
            <a:r>
              <a:rPr lang="en-GB" sz="1200" dirty="0"/>
              <a:t>Gender/Sexuality – How would the stereotypical target audience identify? (A straight female is more likely to watch something about fashion compared to a straight male. However, a gay male might enjoy a show about fashion.)</a:t>
            </a:r>
          </a:p>
          <a:p>
            <a:pPr lvl="1"/>
            <a:r>
              <a:rPr lang="en-GB" sz="1200" dirty="0"/>
              <a:t>Location – Where is the person based? Someone in the US will be more likely to consume news about US politics compared to someone in the UK. </a:t>
            </a:r>
          </a:p>
          <a:p>
            <a:pPr lvl="1"/>
            <a:r>
              <a:rPr lang="en-GB" sz="1200" dirty="0"/>
              <a:t>Class – What is their occupation and income? Which class category do they fit into? </a:t>
            </a:r>
          </a:p>
        </p:txBody>
      </p:sp>
      <p:sp>
        <p:nvSpPr>
          <p:cNvPr id="4" name="Footer Placeholder 3">
            <a:extLst>
              <a:ext uri="{FF2B5EF4-FFF2-40B4-BE49-F238E27FC236}">
                <a16:creationId xmlns:a16="http://schemas.microsoft.com/office/drawing/2014/main" id="{97EFA6D7-12A9-BE23-0FF2-DCDD66AEEB8B}"/>
              </a:ext>
            </a:extLst>
          </p:cNvPr>
          <p:cNvSpPr>
            <a:spLocks noGrp="1"/>
          </p:cNvSpPr>
          <p:nvPr>
            <p:ph type="ftr" sz="quarter" idx="11"/>
          </p:nvPr>
        </p:nvSpPr>
        <p:spPr/>
        <p:txBody>
          <a:bodyPr/>
          <a:lstStyle/>
          <a:p>
            <a:r>
              <a:rPr lang="en-GB"/>
              <a:t>Component 1: Exploring Media Products</a:t>
            </a:r>
          </a:p>
        </p:txBody>
      </p:sp>
      <p:sp>
        <p:nvSpPr>
          <p:cNvPr id="5" name="Slide Number Placeholder 4">
            <a:extLst>
              <a:ext uri="{FF2B5EF4-FFF2-40B4-BE49-F238E27FC236}">
                <a16:creationId xmlns:a16="http://schemas.microsoft.com/office/drawing/2014/main" id="{86C637DE-7E2D-FF1D-062B-8B66EA6608DF}"/>
              </a:ext>
            </a:extLst>
          </p:cNvPr>
          <p:cNvSpPr>
            <a:spLocks noGrp="1"/>
          </p:cNvSpPr>
          <p:nvPr>
            <p:ph type="sldNum" sz="quarter" idx="12"/>
          </p:nvPr>
        </p:nvSpPr>
        <p:spPr>
          <a:xfrm>
            <a:off x="122343" y="6481544"/>
            <a:ext cx="2743200" cy="365125"/>
          </a:xfrm>
        </p:spPr>
        <p:txBody>
          <a:bodyPr/>
          <a:lstStyle/>
          <a:p>
            <a:pPr algn="l"/>
            <a:fld id="{9C8B04E8-02BC-41D7-8D33-AA2355D7C806}" type="slidenum">
              <a:rPr lang="en-GB" smtClean="0"/>
              <a:pPr algn="l"/>
              <a:t>6</a:t>
            </a:fld>
            <a:endParaRPr lang="en-GB" dirty="0"/>
          </a:p>
        </p:txBody>
      </p:sp>
      <p:sp>
        <p:nvSpPr>
          <p:cNvPr id="6" name="Content Placeholder 2">
            <a:extLst>
              <a:ext uri="{FF2B5EF4-FFF2-40B4-BE49-F238E27FC236}">
                <a16:creationId xmlns:a16="http://schemas.microsoft.com/office/drawing/2014/main" id="{B809D130-BB43-3DFF-0F70-B7B52E855AF9}"/>
              </a:ext>
            </a:extLst>
          </p:cNvPr>
          <p:cNvSpPr txBox="1">
            <a:spLocks/>
          </p:cNvSpPr>
          <p:nvPr/>
        </p:nvSpPr>
        <p:spPr>
          <a:xfrm>
            <a:off x="4291147" y="1695634"/>
            <a:ext cx="3929575" cy="4740678"/>
          </a:xfrm>
          <a:prstGeom prst="rect">
            <a:avLst/>
          </a:prstGeom>
          <a:noFill/>
          <a:ln>
            <a:solidFill>
              <a:srgbClr val="9021FF"/>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1200" b="1" dirty="0"/>
              <a:t>c. Psychographics</a:t>
            </a:r>
          </a:p>
          <a:p>
            <a:pPr lvl="1"/>
            <a:r>
              <a:rPr lang="en-GB" sz="1200" dirty="0"/>
              <a:t>Interests</a:t>
            </a:r>
          </a:p>
          <a:p>
            <a:pPr lvl="1"/>
            <a:r>
              <a:rPr lang="en-GB" sz="1200" dirty="0"/>
              <a:t>Values</a:t>
            </a:r>
          </a:p>
          <a:p>
            <a:pPr lvl="1"/>
            <a:r>
              <a:rPr lang="en-GB" sz="1200" dirty="0"/>
              <a:t>Beliefs</a:t>
            </a:r>
          </a:p>
          <a:p>
            <a:pPr lvl="1"/>
            <a:r>
              <a:rPr lang="en-GB" sz="1200" dirty="0"/>
              <a:t>Lifestyle</a:t>
            </a:r>
          </a:p>
          <a:p>
            <a:pPr lvl="1"/>
            <a:r>
              <a:rPr lang="en-GB" sz="1200" dirty="0"/>
              <a:t>Personality Traits</a:t>
            </a:r>
          </a:p>
          <a:p>
            <a:pPr marL="0" indent="0">
              <a:buNone/>
            </a:pPr>
            <a:r>
              <a:rPr lang="en-GB" sz="1200" dirty="0"/>
              <a:t>By considering the above it helps target products to a particular type of person. We use the acronym MASTERS to help remember the groups. </a:t>
            </a:r>
          </a:p>
          <a:p>
            <a:pPr marL="0" indent="0">
              <a:buNone/>
            </a:pPr>
            <a:endParaRPr lang="en-GB" sz="1200" dirty="0"/>
          </a:p>
        </p:txBody>
      </p:sp>
      <p:pic>
        <p:nvPicPr>
          <p:cNvPr id="1028" name="Picture 4" descr="AS Media Studies: Demographics/Grading system analysis">
            <a:extLst>
              <a:ext uri="{FF2B5EF4-FFF2-40B4-BE49-F238E27FC236}">
                <a16:creationId xmlns:a16="http://schemas.microsoft.com/office/drawing/2014/main" id="{EE786743-CBA4-54FD-A401-F5C79D7373B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0926" y="4312477"/>
            <a:ext cx="3924118" cy="209720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Psychographics of pop music and genre">
            <a:extLst>
              <a:ext uri="{FF2B5EF4-FFF2-40B4-BE49-F238E27FC236}">
                <a16:creationId xmlns:a16="http://schemas.microsoft.com/office/drawing/2014/main" id="{DFA460EA-34B5-72FA-0EFD-1285444A824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25043" y="3973986"/>
            <a:ext cx="3728357" cy="2097201"/>
          </a:xfrm>
          <a:prstGeom prst="rect">
            <a:avLst/>
          </a:prstGeom>
          <a:noFill/>
          <a:extLst>
            <a:ext uri="{909E8E84-426E-40DD-AFC4-6F175D3DCCD1}">
              <a14:hiddenFill xmlns:a14="http://schemas.microsoft.com/office/drawing/2010/main">
                <a:solidFill>
                  <a:srgbClr val="FFFFFF"/>
                </a:solidFill>
              </a14:hiddenFill>
            </a:ext>
          </a:extLst>
        </p:spPr>
      </p:pic>
      <p:sp>
        <p:nvSpPr>
          <p:cNvPr id="7" name="Content Placeholder 2">
            <a:extLst>
              <a:ext uri="{FF2B5EF4-FFF2-40B4-BE49-F238E27FC236}">
                <a16:creationId xmlns:a16="http://schemas.microsoft.com/office/drawing/2014/main" id="{2C14F09B-0AB3-FE61-A23B-C60312B905C6}"/>
              </a:ext>
            </a:extLst>
          </p:cNvPr>
          <p:cNvSpPr txBox="1">
            <a:spLocks/>
          </p:cNvSpPr>
          <p:nvPr/>
        </p:nvSpPr>
        <p:spPr>
          <a:xfrm>
            <a:off x="8297855" y="1695634"/>
            <a:ext cx="3745752" cy="968054"/>
          </a:xfrm>
          <a:prstGeom prst="rect">
            <a:avLst/>
          </a:prstGeom>
          <a:noFill/>
          <a:ln>
            <a:solidFill>
              <a:srgbClr val="9021FF"/>
            </a:solid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200" b="1" dirty="0"/>
              <a:t>d. Primary Audiences </a:t>
            </a:r>
            <a:r>
              <a:rPr lang="en-GB" sz="1200" dirty="0"/>
              <a:t>- The intended audience for a media product. All media producers will tailor their products to target a certain group of people to make sure the product gains profit and views from the intended group. </a:t>
            </a:r>
          </a:p>
        </p:txBody>
      </p:sp>
      <p:sp>
        <p:nvSpPr>
          <p:cNvPr id="8" name="Content Placeholder 2">
            <a:extLst>
              <a:ext uri="{FF2B5EF4-FFF2-40B4-BE49-F238E27FC236}">
                <a16:creationId xmlns:a16="http://schemas.microsoft.com/office/drawing/2014/main" id="{E42AAE19-A5AE-8A81-37D7-816F54619E38}"/>
              </a:ext>
            </a:extLst>
          </p:cNvPr>
          <p:cNvSpPr txBox="1">
            <a:spLocks/>
          </p:cNvSpPr>
          <p:nvPr/>
        </p:nvSpPr>
        <p:spPr>
          <a:xfrm>
            <a:off x="8297855" y="2724407"/>
            <a:ext cx="3745752" cy="800671"/>
          </a:xfrm>
          <a:prstGeom prst="rect">
            <a:avLst/>
          </a:prstGeom>
          <a:noFill/>
          <a:ln>
            <a:solidFill>
              <a:srgbClr val="9021FF"/>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200" b="1" dirty="0"/>
              <a:t>e. Secondary Audiences – </a:t>
            </a:r>
            <a:r>
              <a:rPr lang="en-GB" sz="1200" dirty="0"/>
              <a:t>People who may watch a product but aren’t the intended audience. These people may have an interest in the type, style, actors, or may watch it with people around them. </a:t>
            </a:r>
            <a:endParaRPr lang="en-GB" sz="1200" b="1" dirty="0"/>
          </a:p>
        </p:txBody>
      </p:sp>
      <p:sp>
        <p:nvSpPr>
          <p:cNvPr id="9" name="Content Placeholder 2">
            <a:extLst>
              <a:ext uri="{FF2B5EF4-FFF2-40B4-BE49-F238E27FC236}">
                <a16:creationId xmlns:a16="http://schemas.microsoft.com/office/drawing/2014/main" id="{942C3E2B-D806-714B-6A0C-AF8067D8D0FE}"/>
              </a:ext>
            </a:extLst>
          </p:cNvPr>
          <p:cNvSpPr txBox="1">
            <a:spLocks/>
          </p:cNvSpPr>
          <p:nvPr/>
        </p:nvSpPr>
        <p:spPr>
          <a:xfrm>
            <a:off x="122343" y="758663"/>
            <a:ext cx="11921263" cy="848195"/>
          </a:xfrm>
          <a:prstGeom prst="rect">
            <a:avLst/>
          </a:prstGeom>
          <a:noFill/>
          <a:ln>
            <a:solidFill>
              <a:srgbClr val="9021FF"/>
            </a:solid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200" b="1" dirty="0"/>
              <a:t>a. Mass Audience = </a:t>
            </a:r>
            <a:r>
              <a:rPr lang="en-GB" sz="1200" dirty="0"/>
              <a:t>A larger broad group of people that will consume a media product. E.g. Eastenders, Marvel Films, charity adverts and the NHS website are all products that will target a mass audience. There is always something that will appeal to all. </a:t>
            </a:r>
          </a:p>
          <a:p>
            <a:pPr marL="0" indent="0">
              <a:buNone/>
            </a:pPr>
            <a:r>
              <a:rPr lang="en-GB" sz="1200" b="1" dirty="0"/>
              <a:t>Niche Audience = </a:t>
            </a:r>
            <a:r>
              <a:rPr lang="en-GB" sz="1200" dirty="0"/>
              <a:t>A smaller specific group of people who will consume a media product. E.g. Horror Films, Crime Documentaries, protein adverts and Call of Duty, are products that target a smaller group of people. They are made for people with interests.   </a:t>
            </a:r>
            <a:r>
              <a:rPr lang="en-GB" sz="1200" b="1" dirty="0"/>
              <a:t> </a:t>
            </a:r>
            <a:endParaRPr lang="en-GB" sz="1200" dirty="0"/>
          </a:p>
        </p:txBody>
      </p:sp>
      <p:graphicFrame>
        <p:nvGraphicFramePr>
          <p:cNvPr id="12" name="Table 11">
            <a:extLst>
              <a:ext uri="{FF2B5EF4-FFF2-40B4-BE49-F238E27FC236}">
                <a16:creationId xmlns:a16="http://schemas.microsoft.com/office/drawing/2014/main" id="{F829F437-9F4B-9BAC-A1E9-020B601E0AA4}"/>
              </a:ext>
            </a:extLst>
          </p:cNvPr>
          <p:cNvGraphicFramePr>
            <a:graphicFrameLocks noGrp="1"/>
          </p:cNvGraphicFramePr>
          <p:nvPr>
            <p:extLst>
              <p:ext uri="{D42A27DB-BD31-4B8C-83A1-F6EECF244321}">
                <p14:modId xmlns:p14="http://schemas.microsoft.com/office/powerpoint/2010/main" val="3900844000"/>
              </p:ext>
            </p:extLst>
          </p:nvPr>
        </p:nvGraphicFramePr>
        <p:xfrm>
          <a:off x="8287296" y="3607886"/>
          <a:ext cx="3745752" cy="3108960"/>
        </p:xfrm>
        <a:graphic>
          <a:graphicData uri="http://schemas.openxmlformats.org/drawingml/2006/table">
            <a:tbl>
              <a:tblPr firstRow="1" bandRow="1">
                <a:tableStyleId>{5C22544A-7EE6-4342-B048-85BDC9FD1C3A}</a:tableStyleId>
              </a:tblPr>
              <a:tblGrid>
                <a:gridCol w="3745752">
                  <a:extLst>
                    <a:ext uri="{9D8B030D-6E8A-4147-A177-3AD203B41FA5}">
                      <a16:colId xmlns:a16="http://schemas.microsoft.com/office/drawing/2014/main" val="3592954419"/>
                    </a:ext>
                  </a:extLst>
                </a:gridCol>
              </a:tblGrid>
              <a:tr h="262503">
                <a:tc>
                  <a:txBody>
                    <a:bodyPr/>
                    <a:lstStyle/>
                    <a:p>
                      <a:r>
                        <a:rPr lang="en-GB" sz="1200" dirty="0"/>
                        <a:t>Audience Response</a:t>
                      </a:r>
                    </a:p>
                  </a:txBody>
                  <a:tcPr>
                    <a:lnL w="12700" cap="flat" cmpd="sng" algn="ctr">
                      <a:solidFill>
                        <a:srgbClr val="9021FF"/>
                      </a:solidFill>
                      <a:prstDash val="solid"/>
                      <a:round/>
                      <a:headEnd type="none" w="med" len="med"/>
                      <a:tailEnd type="none" w="med" len="med"/>
                    </a:lnL>
                    <a:lnR w="12700" cap="flat" cmpd="sng" algn="ctr">
                      <a:solidFill>
                        <a:srgbClr val="9021FF"/>
                      </a:solidFill>
                      <a:prstDash val="solid"/>
                      <a:round/>
                      <a:headEnd type="none" w="med" len="med"/>
                      <a:tailEnd type="none" w="med" len="med"/>
                    </a:lnR>
                    <a:lnT w="12700" cap="flat" cmpd="sng" algn="ctr">
                      <a:solidFill>
                        <a:srgbClr val="9021FF"/>
                      </a:solidFill>
                      <a:prstDash val="solid"/>
                      <a:round/>
                      <a:headEnd type="none" w="med" len="med"/>
                      <a:tailEnd type="none" w="med" len="med"/>
                    </a:lnT>
                    <a:lnB w="12700" cap="flat" cmpd="sng" algn="ctr">
                      <a:solidFill>
                        <a:srgbClr val="9021FF"/>
                      </a:solidFill>
                      <a:prstDash val="solid"/>
                      <a:round/>
                      <a:headEnd type="none" w="med" len="med"/>
                      <a:tailEnd type="none" w="med" len="med"/>
                    </a:lnB>
                    <a:solidFill>
                      <a:srgbClr val="9021FF"/>
                    </a:solidFill>
                  </a:tcPr>
                </a:tc>
                <a:extLst>
                  <a:ext uri="{0D108BD9-81ED-4DB2-BD59-A6C34878D82A}">
                    <a16:rowId xmlns:a16="http://schemas.microsoft.com/office/drawing/2014/main" val="1040532994"/>
                  </a:ext>
                </a:extLst>
              </a:tr>
              <a:tr h="612507">
                <a:tc>
                  <a:txBody>
                    <a:bodyPr/>
                    <a:lstStyle/>
                    <a:p>
                      <a:r>
                        <a:rPr lang="en-GB" sz="1200" dirty="0"/>
                        <a:t>Media products are </a:t>
                      </a:r>
                      <a:r>
                        <a:rPr lang="en-GB" sz="1200" b="1" dirty="0"/>
                        <a:t>polysemic</a:t>
                      </a:r>
                      <a:r>
                        <a:rPr lang="en-GB" sz="1200" dirty="0"/>
                        <a:t> (communicate multiple meanings), so different people are likely to find different meanings in the same text. </a:t>
                      </a:r>
                    </a:p>
                  </a:txBody>
                  <a:tcPr>
                    <a:lnL w="12700" cap="flat" cmpd="sng" algn="ctr">
                      <a:solidFill>
                        <a:srgbClr val="9021FF"/>
                      </a:solidFill>
                      <a:prstDash val="solid"/>
                      <a:round/>
                      <a:headEnd type="none" w="med" len="med"/>
                      <a:tailEnd type="none" w="med" len="med"/>
                    </a:lnL>
                    <a:lnR w="12700" cap="flat" cmpd="sng" algn="ctr">
                      <a:solidFill>
                        <a:srgbClr val="9021FF"/>
                      </a:solidFill>
                      <a:prstDash val="solid"/>
                      <a:round/>
                      <a:headEnd type="none" w="med" len="med"/>
                      <a:tailEnd type="none" w="med" len="med"/>
                    </a:lnR>
                    <a:lnT w="12700" cap="flat" cmpd="sng" algn="ctr">
                      <a:solidFill>
                        <a:srgbClr val="9021FF"/>
                      </a:solidFill>
                      <a:prstDash val="solid"/>
                      <a:round/>
                      <a:headEnd type="none" w="med" len="med"/>
                      <a:tailEnd type="none" w="med" len="med"/>
                    </a:lnT>
                    <a:lnB w="12700" cap="flat" cmpd="sng" algn="ctr">
                      <a:solidFill>
                        <a:srgbClr val="9021FF"/>
                      </a:solidFill>
                      <a:prstDash val="solid"/>
                      <a:round/>
                      <a:headEnd type="none" w="med" len="med"/>
                      <a:tailEnd type="none" w="med" len="med"/>
                    </a:lnB>
                    <a:noFill/>
                  </a:tcPr>
                </a:tc>
                <a:extLst>
                  <a:ext uri="{0D108BD9-81ED-4DB2-BD59-A6C34878D82A}">
                    <a16:rowId xmlns:a16="http://schemas.microsoft.com/office/drawing/2014/main" val="3798174358"/>
                  </a:ext>
                </a:extLst>
              </a:tr>
              <a:tr h="962511">
                <a:tc>
                  <a:txBody>
                    <a:bodyPr/>
                    <a:lstStyle/>
                    <a:p>
                      <a:r>
                        <a:rPr lang="en-GB" sz="1200" dirty="0"/>
                        <a:t>Media producers make assumptions about a target audience that people in a certain age group and income bracket might share similar values/beliefs. This is now not always the case due to the wider availability of information.</a:t>
                      </a:r>
                    </a:p>
                  </a:txBody>
                  <a:tcPr>
                    <a:lnL w="12700" cap="flat" cmpd="sng" algn="ctr">
                      <a:solidFill>
                        <a:srgbClr val="9021FF"/>
                      </a:solidFill>
                      <a:prstDash val="solid"/>
                      <a:round/>
                      <a:headEnd type="none" w="med" len="med"/>
                      <a:tailEnd type="none" w="med" len="med"/>
                    </a:lnL>
                    <a:lnR w="12700" cap="flat" cmpd="sng" algn="ctr">
                      <a:solidFill>
                        <a:srgbClr val="9021FF"/>
                      </a:solidFill>
                      <a:prstDash val="solid"/>
                      <a:round/>
                      <a:headEnd type="none" w="med" len="med"/>
                      <a:tailEnd type="none" w="med" len="med"/>
                    </a:lnR>
                    <a:lnT w="12700" cap="flat" cmpd="sng" algn="ctr">
                      <a:solidFill>
                        <a:srgbClr val="9021FF"/>
                      </a:solidFill>
                      <a:prstDash val="solid"/>
                      <a:round/>
                      <a:headEnd type="none" w="med" len="med"/>
                      <a:tailEnd type="none" w="med" len="med"/>
                    </a:lnT>
                    <a:lnB w="12700" cap="flat" cmpd="sng" algn="ctr">
                      <a:solidFill>
                        <a:srgbClr val="9021FF"/>
                      </a:solidFill>
                      <a:prstDash val="solid"/>
                      <a:round/>
                      <a:headEnd type="none" w="med" len="med"/>
                      <a:tailEnd type="none" w="med" len="med"/>
                    </a:lnB>
                    <a:noFill/>
                  </a:tcPr>
                </a:tc>
                <a:extLst>
                  <a:ext uri="{0D108BD9-81ED-4DB2-BD59-A6C34878D82A}">
                    <a16:rowId xmlns:a16="http://schemas.microsoft.com/office/drawing/2014/main" val="4208674077"/>
                  </a:ext>
                </a:extLst>
              </a:tr>
              <a:tr h="1137513">
                <a:tc>
                  <a:txBody>
                    <a:bodyPr/>
                    <a:lstStyle/>
                    <a:p>
                      <a:r>
                        <a:rPr lang="en-GB" sz="1200" dirty="0"/>
                        <a:t>Example: depending on the time / place in which a product is consumed, and a person’s age, upbringing, education, where they live, their values and beliefs, audiences might respond very differently to the confrontation between two characters in a soap opera. </a:t>
                      </a:r>
                    </a:p>
                  </a:txBody>
                  <a:tcPr>
                    <a:lnL w="12700" cap="flat" cmpd="sng" algn="ctr">
                      <a:solidFill>
                        <a:srgbClr val="9021FF"/>
                      </a:solidFill>
                      <a:prstDash val="solid"/>
                      <a:round/>
                      <a:headEnd type="none" w="med" len="med"/>
                      <a:tailEnd type="none" w="med" len="med"/>
                    </a:lnL>
                    <a:lnR w="12700" cap="flat" cmpd="sng" algn="ctr">
                      <a:solidFill>
                        <a:srgbClr val="9021FF"/>
                      </a:solidFill>
                      <a:prstDash val="solid"/>
                      <a:round/>
                      <a:headEnd type="none" w="med" len="med"/>
                      <a:tailEnd type="none" w="med" len="med"/>
                    </a:lnR>
                    <a:lnT w="12700" cap="flat" cmpd="sng" algn="ctr">
                      <a:solidFill>
                        <a:srgbClr val="9021FF"/>
                      </a:solidFill>
                      <a:prstDash val="solid"/>
                      <a:round/>
                      <a:headEnd type="none" w="med" len="med"/>
                      <a:tailEnd type="none" w="med" len="med"/>
                    </a:lnT>
                    <a:lnB w="12700" cap="flat" cmpd="sng" algn="ctr">
                      <a:solidFill>
                        <a:srgbClr val="9021FF"/>
                      </a:solidFill>
                      <a:prstDash val="solid"/>
                      <a:round/>
                      <a:headEnd type="none" w="med" len="med"/>
                      <a:tailEnd type="none" w="med" len="med"/>
                    </a:lnB>
                    <a:noFill/>
                  </a:tcPr>
                </a:tc>
                <a:extLst>
                  <a:ext uri="{0D108BD9-81ED-4DB2-BD59-A6C34878D82A}">
                    <a16:rowId xmlns:a16="http://schemas.microsoft.com/office/drawing/2014/main" val="3744443683"/>
                  </a:ext>
                </a:extLst>
              </a:tr>
            </a:tbl>
          </a:graphicData>
        </a:graphic>
      </p:graphicFrame>
    </p:spTree>
    <p:extLst>
      <p:ext uri="{BB962C8B-B14F-4D97-AF65-F5344CB8AC3E}">
        <p14:creationId xmlns:p14="http://schemas.microsoft.com/office/powerpoint/2010/main" val="14786412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817CF41C-44BD-95D4-1CAC-03B5CDC79722}"/>
              </a:ext>
            </a:extLst>
          </p:cNvPr>
          <p:cNvSpPr txBox="1"/>
          <p:nvPr/>
        </p:nvSpPr>
        <p:spPr>
          <a:xfrm>
            <a:off x="5592932" y="764532"/>
            <a:ext cx="6230954" cy="2677656"/>
          </a:xfrm>
          <a:prstGeom prst="rect">
            <a:avLst/>
          </a:prstGeom>
          <a:noFill/>
          <a:ln>
            <a:solidFill>
              <a:srgbClr val="9021FF"/>
            </a:solidFill>
          </a:ln>
        </p:spPr>
        <p:txBody>
          <a:bodyPr wrap="square" rtlCol="0">
            <a:spAutoFit/>
          </a:bodyPr>
          <a:lstStyle/>
          <a:p>
            <a:r>
              <a:rPr lang="en-GB" sz="1200" b="1" dirty="0"/>
              <a:t>b. Uses and Gratifications Theory – Bulmer and Katz</a:t>
            </a:r>
          </a:p>
          <a:p>
            <a:r>
              <a:rPr lang="en-GB" sz="1200" dirty="0"/>
              <a:t>Theory to explain the idea of audiences consuming media to satisfy a need or want. </a:t>
            </a:r>
          </a:p>
          <a:p>
            <a:endParaRPr lang="en-GB" sz="1200" dirty="0"/>
          </a:p>
          <a:p>
            <a:endParaRPr lang="en-GB" sz="1200" dirty="0"/>
          </a:p>
          <a:p>
            <a:endParaRPr lang="en-GB" sz="1200" dirty="0"/>
          </a:p>
          <a:p>
            <a:endParaRPr lang="en-GB" sz="1200" dirty="0"/>
          </a:p>
          <a:p>
            <a:endParaRPr lang="en-GB" sz="1200" dirty="0"/>
          </a:p>
          <a:p>
            <a:endParaRPr lang="en-GB" sz="1200" dirty="0"/>
          </a:p>
          <a:p>
            <a:endParaRPr lang="en-GB" sz="1200" dirty="0"/>
          </a:p>
          <a:p>
            <a:endParaRPr lang="en-GB" sz="1200" dirty="0"/>
          </a:p>
          <a:p>
            <a:endParaRPr lang="en-GB" sz="1200" dirty="0"/>
          </a:p>
          <a:p>
            <a:endParaRPr lang="en-GB" sz="1200" dirty="0"/>
          </a:p>
          <a:p>
            <a:endParaRPr lang="en-GB" sz="1200" dirty="0"/>
          </a:p>
          <a:p>
            <a:endParaRPr lang="en-GB" sz="1200" dirty="0"/>
          </a:p>
        </p:txBody>
      </p:sp>
      <p:sp>
        <p:nvSpPr>
          <p:cNvPr id="2" name="Title 1">
            <a:extLst>
              <a:ext uri="{FF2B5EF4-FFF2-40B4-BE49-F238E27FC236}">
                <a16:creationId xmlns:a16="http://schemas.microsoft.com/office/drawing/2014/main" id="{710F74FE-986D-9511-F5D8-399C885C1788}"/>
              </a:ext>
            </a:extLst>
          </p:cNvPr>
          <p:cNvSpPr>
            <a:spLocks noGrp="1"/>
          </p:cNvSpPr>
          <p:nvPr>
            <p:ph type="title"/>
          </p:nvPr>
        </p:nvSpPr>
        <p:spPr/>
        <p:txBody>
          <a:bodyPr/>
          <a:lstStyle/>
          <a:p>
            <a:r>
              <a:rPr lang="en-GB" dirty="0"/>
              <a:t>Audience Theories</a:t>
            </a:r>
          </a:p>
        </p:txBody>
      </p:sp>
      <p:sp>
        <p:nvSpPr>
          <p:cNvPr id="4" name="Footer Placeholder 3">
            <a:extLst>
              <a:ext uri="{FF2B5EF4-FFF2-40B4-BE49-F238E27FC236}">
                <a16:creationId xmlns:a16="http://schemas.microsoft.com/office/drawing/2014/main" id="{227F9573-86E2-E07B-AD60-226969C72A5E}"/>
              </a:ext>
            </a:extLst>
          </p:cNvPr>
          <p:cNvSpPr>
            <a:spLocks noGrp="1"/>
          </p:cNvSpPr>
          <p:nvPr>
            <p:ph type="ftr" sz="quarter" idx="11"/>
          </p:nvPr>
        </p:nvSpPr>
        <p:spPr>
          <a:xfrm>
            <a:off x="4035829" y="6501455"/>
            <a:ext cx="4114800" cy="365125"/>
          </a:xfrm>
        </p:spPr>
        <p:txBody>
          <a:bodyPr/>
          <a:lstStyle/>
          <a:p>
            <a:r>
              <a:rPr lang="en-GB" dirty="0"/>
              <a:t>Component 1: Exploring Media Products</a:t>
            </a:r>
          </a:p>
        </p:txBody>
      </p:sp>
      <p:sp>
        <p:nvSpPr>
          <p:cNvPr id="5" name="Slide Number Placeholder 4">
            <a:extLst>
              <a:ext uri="{FF2B5EF4-FFF2-40B4-BE49-F238E27FC236}">
                <a16:creationId xmlns:a16="http://schemas.microsoft.com/office/drawing/2014/main" id="{787E1B05-AB06-0780-B028-97461900B05B}"/>
              </a:ext>
            </a:extLst>
          </p:cNvPr>
          <p:cNvSpPr>
            <a:spLocks noGrp="1"/>
          </p:cNvSpPr>
          <p:nvPr>
            <p:ph type="sldNum" sz="quarter" idx="12"/>
          </p:nvPr>
        </p:nvSpPr>
        <p:spPr>
          <a:xfrm>
            <a:off x="8690448" y="6501455"/>
            <a:ext cx="2743200" cy="365125"/>
          </a:xfrm>
        </p:spPr>
        <p:txBody>
          <a:bodyPr/>
          <a:lstStyle/>
          <a:p>
            <a:fld id="{9C8B04E8-02BC-41D7-8D33-AA2355D7C806}" type="slidenum">
              <a:rPr lang="en-GB" smtClean="0"/>
              <a:t>7</a:t>
            </a:fld>
            <a:endParaRPr lang="en-GB"/>
          </a:p>
        </p:txBody>
      </p:sp>
      <p:sp>
        <p:nvSpPr>
          <p:cNvPr id="8" name="Rectangle 7">
            <a:extLst>
              <a:ext uri="{FF2B5EF4-FFF2-40B4-BE49-F238E27FC236}">
                <a16:creationId xmlns:a16="http://schemas.microsoft.com/office/drawing/2014/main" id="{CF03C8D9-2B13-EB21-201A-32786AF071E3}"/>
              </a:ext>
            </a:extLst>
          </p:cNvPr>
          <p:cNvSpPr/>
          <p:nvPr/>
        </p:nvSpPr>
        <p:spPr>
          <a:xfrm>
            <a:off x="8755632" y="2611191"/>
            <a:ext cx="3019080" cy="830997"/>
          </a:xfrm>
          <a:prstGeom prst="rect">
            <a:avLst/>
          </a:prstGeom>
          <a:solidFill>
            <a:srgbClr val="CC99FF"/>
          </a:solidFill>
        </p:spPr>
        <p:txBody>
          <a:bodyPr wrap="square">
            <a:spAutoFit/>
          </a:bodyPr>
          <a:lstStyle/>
          <a:p>
            <a:r>
              <a:rPr lang="en-GB" sz="1200" b="1" dirty="0"/>
              <a:t>Entertainment and Diversion:</a:t>
            </a:r>
          </a:p>
          <a:p>
            <a:r>
              <a:rPr lang="en-US" sz="1200" dirty="0"/>
              <a:t>Can also be known as escapism. This takes you away from any problems. It brings excitement and drama to your life. </a:t>
            </a:r>
            <a:endParaRPr lang="en-GB" sz="1200" dirty="0"/>
          </a:p>
        </p:txBody>
      </p:sp>
      <p:sp>
        <p:nvSpPr>
          <p:cNvPr id="9" name="Rectangle 8">
            <a:extLst>
              <a:ext uri="{FF2B5EF4-FFF2-40B4-BE49-F238E27FC236}">
                <a16:creationId xmlns:a16="http://schemas.microsoft.com/office/drawing/2014/main" id="{D48B602E-CE29-DD5F-1768-EAB03F7628E6}"/>
              </a:ext>
            </a:extLst>
          </p:cNvPr>
          <p:cNvSpPr/>
          <p:nvPr/>
        </p:nvSpPr>
        <p:spPr>
          <a:xfrm>
            <a:off x="5671368" y="2367144"/>
            <a:ext cx="3019080" cy="1015663"/>
          </a:xfrm>
          <a:prstGeom prst="rect">
            <a:avLst/>
          </a:prstGeom>
          <a:solidFill>
            <a:srgbClr val="CC99FF"/>
          </a:solidFill>
        </p:spPr>
        <p:txBody>
          <a:bodyPr wrap="square">
            <a:spAutoFit/>
          </a:bodyPr>
          <a:lstStyle/>
          <a:p>
            <a:r>
              <a:rPr lang="en-GB" sz="1200" b="1" dirty="0"/>
              <a:t>Inform and Educate:</a:t>
            </a:r>
          </a:p>
          <a:p>
            <a:r>
              <a:rPr lang="en-GB" sz="1200" dirty="0"/>
              <a:t>It may teach you or inform you about things you didn’t know. These things could be from around the world, your local town or subject based like history or sciences. </a:t>
            </a:r>
          </a:p>
        </p:txBody>
      </p:sp>
      <p:sp>
        <p:nvSpPr>
          <p:cNvPr id="10" name="Rectangle 9">
            <a:extLst>
              <a:ext uri="{FF2B5EF4-FFF2-40B4-BE49-F238E27FC236}">
                <a16:creationId xmlns:a16="http://schemas.microsoft.com/office/drawing/2014/main" id="{67BAEEF0-634F-D394-5F29-3C099D4CA73F}"/>
              </a:ext>
            </a:extLst>
          </p:cNvPr>
          <p:cNvSpPr/>
          <p:nvPr/>
        </p:nvSpPr>
        <p:spPr>
          <a:xfrm>
            <a:off x="5690516" y="1199768"/>
            <a:ext cx="3019080" cy="1107996"/>
          </a:xfrm>
          <a:prstGeom prst="rect">
            <a:avLst/>
          </a:prstGeom>
          <a:solidFill>
            <a:srgbClr val="CC99FF"/>
          </a:solidFill>
        </p:spPr>
        <p:txBody>
          <a:bodyPr wrap="square">
            <a:spAutoFit/>
          </a:bodyPr>
          <a:lstStyle/>
          <a:p>
            <a:r>
              <a:rPr lang="en-US" sz="1100" b="1" dirty="0"/>
              <a:t>Personal Identity:</a:t>
            </a:r>
          </a:p>
          <a:p>
            <a:r>
              <a:rPr lang="en-US" sz="1100" dirty="0"/>
              <a:t>Testing yourself and comparing yourself to people in the films, wondering how would you react to the same situation, if you could would you make the same decisions or complete the challenges that character's face.</a:t>
            </a:r>
            <a:endParaRPr lang="en-GB" sz="1100" dirty="0"/>
          </a:p>
        </p:txBody>
      </p:sp>
      <p:sp>
        <p:nvSpPr>
          <p:cNvPr id="12" name="Rectangle 11">
            <a:extLst>
              <a:ext uri="{FF2B5EF4-FFF2-40B4-BE49-F238E27FC236}">
                <a16:creationId xmlns:a16="http://schemas.microsoft.com/office/drawing/2014/main" id="{168263C2-7C3A-F78D-99BE-FB6FD753EB18}"/>
              </a:ext>
            </a:extLst>
          </p:cNvPr>
          <p:cNvSpPr/>
          <p:nvPr/>
        </p:nvSpPr>
        <p:spPr>
          <a:xfrm>
            <a:off x="8757201" y="1199281"/>
            <a:ext cx="3019080" cy="1384995"/>
          </a:xfrm>
          <a:prstGeom prst="rect">
            <a:avLst/>
          </a:prstGeom>
          <a:solidFill>
            <a:srgbClr val="CC99FF"/>
          </a:solidFill>
        </p:spPr>
        <p:txBody>
          <a:bodyPr wrap="square">
            <a:spAutoFit/>
          </a:bodyPr>
          <a:lstStyle/>
          <a:p>
            <a:r>
              <a:rPr lang="en-GB" sz="1200" b="1" dirty="0"/>
              <a:t>Social Interaction: </a:t>
            </a:r>
          </a:p>
          <a:p>
            <a:r>
              <a:rPr lang="en-GB" sz="1200" dirty="0"/>
              <a:t>Getting familiar to the characters as if they are friends; getting involved with their lives and wanting to find out what happens to them; having something</a:t>
            </a:r>
          </a:p>
          <a:p>
            <a:r>
              <a:rPr lang="en-GB" sz="1200" dirty="0"/>
              <a:t>to talk about with</a:t>
            </a:r>
          </a:p>
          <a:p>
            <a:r>
              <a:rPr lang="en-GB" sz="1200" dirty="0"/>
              <a:t>other people</a:t>
            </a:r>
            <a:r>
              <a:rPr lang="en-US" sz="1200" dirty="0"/>
              <a:t>.</a:t>
            </a:r>
            <a:endParaRPr lang="en-GB" sz="1200" dirty="0"/>
          </a:p>
        </p:txBody>
      </p:sp>
      <p:sp>
        <p:nvSpPr>
          <p:cNvPr id="14" name="TextBox 13">
            <a:extLst>
              <a:ext uri="{FF2B5EF4-FFF2-40B4-BE49-F238E27FC236}">
                <a16:creationId xmlns:a16="http://schemas.microsoft.com/office/drawing/2014/main" id="{84F04724-9DE4-7CEB-DCD1-628B6280CEF4}"/>
              </a:ext>
            </a:extLst>
          </p:cNvPr>
          <p:cNvSpPr txBox="1"/>
          <p:nvPr/>
        </p:nvSpPr>
        <p:spPr>
          <a:xfrm>
            <a:off x="99090" y="764532"/>
            <a:ext cx="5417252" cy="5816977"/>
          </a:xfrm>
          <a:prstGeom prst="rect">
            <a:avLst/>
          </a:prstGeom>
          <a:noFill/>
          <a:ln>
            <a:solidFill>
              <a:srgbClr val="9021FF"/>
            </a:solidFill>
          </a:ln>
        </p:spPr>
        <p:txBody>
          <a:bodyPr wrap="square" rtlCol="0">
            <a:spAutoFit/>
          </a:bodyPr>
          <a:lstStyle/>
          <a:p>
            <a:r>
              <a:rPr lang="en-GB" sz="1200" b="1" dirty="0"/>
              <a:t>a. Hypodermic Needle Theory – </a:t>
            </a:r>
            <a:r>
              <a:rPr lang="en-GB" sz="1200" b="1" dirty="0" err="1"/>
              <a:t>Lasswell</a:t>
            </a:r>
            <a:endParaRPr lang="en-GB" sz="1200" b="1" dirty="0"/>
          </a:p>
          <a:p>
            <a:r>
              <a:rPr lang="en-GB" sz="1200" dirty="0"/>
              <a:t>Theory argues that all audience members are passive (laidback and unresponsive) when consuming media, allowing the media to “inject” ideas and messages to the audience. </a:t>
            </a:r>
          </a:p>
          <a:p>
            <a:endParaRPr lang="en-GB" sz="1200" dirty="0"/>
          </a:p>
          <a:p>
            <a:endParaRPr lang="en-GB" sz="1200" dirty="0"/>
          </a:p>
          <a:p>
            <a:endParaRPr lang="en-GB" sz="1200" dirty="0"/>
          </a:p>
          <a:p>
            <a:endParaRPr lang="en-GB" sz="1200" dirty="0"/>
          </a:p>
          <a:p>
            <a:endParaRPr lang="en-GB" sz="1200" dirty="0"/>
          </a:p>
          <a:p>
            <a:endParaRPr lang="en-GB" sz="1200" dirty="0"/>
          </a:p>
          <a:p>
            <a:endParaRPr lang="en-GB" sz="1200" dirty="0"/>
          </a:p>
          <a:p>
            <a:endParaRPr lang="en-GB" sz="1200" dirty="0"/>
          </a:p>
          <a:p>
            <a:endParaRPr lang="en-GB" sz="1200" dirty="0"/>
          </a:p>
          <a:p>
            <a:endParaRPr lang="en-GB" sz="1200" dirty="0"/>
          </a:p>
          <a:p>
            <a:endParaRPr lang="en-GB" sz="1200" dirty="0"/>
          </a:p>
          <a:p>
            <a:endParaRPr lang="en-GB" sz="1200" dirty="0"/>
          </a:p>
          <a:p>
            <a:endParaRPr lang="en-GB" sz="1200" dirty="0"/>
          </a:p>
          <a:p>
            <a:r>
              <a:rPr lang="en-GB" sz="1200" dirty="0"/>
              <a:t>An example would be propaganda in the war. They pushed messages to audiences to make them believe certain things about the opposition. </a:t>
            </a:r>
          </a:p>
          <a:p>
            <a:endParaRPr lang="en-GB" sz="1200" dirty="0"/>
          </a:p>
          <a:p>
            <a:r>
              <a:rPr lang="en-GB" sz="1200" dirty="0"/>
              <a:t>The media today still works like that. Advertising, the news, magazines, social media, etc. Imagine you are thinking you want Pizza Hut for dinner, you then see an advert for a Domino’s deal, you then proceed to order Domino’s because the media told you to.</a:t>
            </a:r>
          </a:p>
          <a:p>
            <a:endParaRPr lang="en-GB" sz="1200" dirty="0"/>
          </a:p>
          <a:p>
            <a:r>
              <a:rPr lang="en-GB" sz="1200" dirty="0"/>
              <a:t>Newspapers and new broadcasting does this quite often, they try to persuade the audience to take a certain viewpoint. For example, The Sun wants to convince you that the conservatives are the better political party, and that you should vote for them, whereas The Guardian is a left-wing paper (supports Labour or Liberal Democratics) </a:t>
            </a:r>
          </a:p>
          <a:p>
            <a:endParaRPr lang="en-GB" sz="1200" dirty="0"/>
          </a:p>
        </p:txBody>
      </p:sp>
      <p:pic>
        <p:nvPicPr>
          <p:cNvPr id="15" name="Google Shape;260;p25">
            <a:extLst>
              <a:ext uri="{FF2B5EF4-FFF2-40B4-BE49-F238E27FC236}">
                <a16:creationId xmlns:a16="http://schemas.microsoft.com/office/drawing/2014/main" id="{9C3E737F-3DBF-28A9-BB23-C5DBD162150C}"/>
              </a:ext>
            </a:extLst>
          </p:cNvPr>
          <p:cNvPicPr preferRelativeResize="0"/>
          <p:nvPr/>
        </p:nvPicPr>
        <p:blipFill rotWithShape="1">
          <a:blip r:embed="rId3">
            <a:alphaModFix/>
          </a:blip>
          <a:srcRect/>
          <a:stretch/>
        </p:blipFill>
        <p:spPr>
          <a:xfrm>
            <a:off x="2009687" y="1443932"/>
            <a:ext cx="2933374" cy="2280689"/>
          </a:xfrm>
          <a:prstGeom prst="rect">
            <a:avLst/>
          </a:prstGeom>
          <a:noFill/>
          <a:ln>
            <a:noFill/>
          </a:ln>
        </p:spPr>
      </p:pic>
      <p:sp>
        <p:nvSpPr>
          <p:cNvPr id="3" name="TextBox 2">
            <a:extLst>
              <a:ext uri="{FF2B5EF4-FFF2-40B4-BE49-F238E27FC236}">
                <a16:creationId xmlns:a16="http://schemas.microsoft.com/office/drawing/2014/main" id="{91B70BDE-186E-D81C-5C59-522077475207}"/>
              </a:ext>
            </a:extLst>
          </p:cNvPr>
          <p:cNvSpPr txBox="1"/>
          <p:nvPr/>
        </p:nvSpPr>
        <p:spPr>
          <a:xfrm>
            <a:off x="5592933" y="3526968"/>
            <a:ext cx="6230954" cy="3046988"/>
          </a:xfrm>
          <a:prstGeom prst="rect">
            <a:avLst/>
          </a:prstGeom>
          <a:noFill/>
          <a:ln>
            <a:solidFill>
              <a:srgbClr val="9021FF"/>
            </a:solidFill>
          </a:ln>
        </p:spPr>
        <p:txBody>
          <a:bodyPr wrap="square" rtlCol="0">
            <a:spAutoFit/>
          </a:bodyPr>
          <a:lstStyle/>
          <a:p>
            <a:r>
              <a:rPr lang="en-GB" sz="1200" b="1" dirty="0"/>
              <a:t>c. Reception Theory – Stuart Hall</a:t>
            </a:r>
          </a:p>
          <a:p>
            <a:r>
              <a:rPr lang="en-GB" sz="1200" dirty="0"/>
              <a:t>Stuart Hall suggested that media texts contain a variety of messages that are encoded (made/inserted) by producers and then decoded (understood) by audiences. Therefore, what we see is simply a ‘re-presentation’ of what producers want us to see.</a:t>
            </a:r>
          </a:p>
          <a:p>
            <a:endParaRPr lang="en-GB" sz="1200" dirty="0"/>
          </a:p>
          <a:p>
            <a:r>
              <a:rPr lang="en-GB" sz="1200" dirty="0"/>
              <a:t>Hall suggested that there are three different ways audiences can decode/view the media messages put forward by the producer:</a:t>
            </a:r>
          </a:p>
          <a:p>
            <a:pPr marL="171450" indent="-171450">
              <a:buFont typeface="Arial" panose="020B0604020202020204" pitchFamily="34" charset="0"/>
              <a:buChar char="•"/>
            </a:pPr>
            <a:r>
              <a:rPr lang="en-GB" sz="1200" b="1" dirty="0"/>
              <a:t>Dominant/Preferred Reading </a:t>
            </a:r>
            <a:r>
              <a:rPr lang="en-GB" sz="1200" dirty="0"/>
              <a:t>- The audience accept and agree with the messages put forward in the media text</a:t>
            </a:r>
          </a:p>
          <a:p>
            <a:pPr marL="171450" indent="-171450">
              <a:buFont typeface="Arial" panose="020B0604020202020204" pitchFamily="34" charset="0"/>
              <a:buChar char="•"/>
            </a:pPr>
            <a:r>
              <a:rPr lang="en-GB" sz="1200" b="1" dirty="0"/>
              <a:t>Negotiated Reading </a:t>
            </a:r>
            <a:r>
              <a:rPr lang="en-GB" sz="1200" dirty="0"/>
              <a:t>- The audience agree with some part but reject or are opposed to other parts</a:t>
            </a:r>
          </a:p>
          <a:p>
            <a:pPr marL="171450" indent="-171450">
              <a:buFont typeface="Arial" panose="020B0604020202020204" pitchFamily="34" charset="0"/>
              <a:buChar char="•"/>
            </a:pPr>
            <a:r>
              <a:rPr lang="en-GB" sz="1200" b="1" dirty="0"/>
              <a:t>Oppositional Reading </a:t>
            </a:r>
            <a:r>
              <a:rPr lang="en-GB" sz="1200" dirty="0"/>
              <a:t>- The audience reject the messages that are trying to be conveyed and do not accept/agree with them</a:t>
            </a:r>
          </a:p>
          <a:p>
            <a:r>
              <a:rPr lang="en-GB" sz="1200" dirty="0"/>
              <a:t>For example, when watching a political speech, audiences will either agree with the messages, partly agree or disagree completely depending on their political persuasion and stance. </a:t>
            </a:r>
          </a:p>
        </p:txBody>
      </p:sp>
    </p:spTree>
    <p:extLst>
      <p:ext uri="{BB962C8B-B14F-4D97-AF65-F5344CB8AC3E}">
        <p14:creationId xmlns:p14="http://schemas.microsoft.com/office/powerpoint/2010/main" val="5579826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A4C051-49D4-9F62-F05C-8EC4F8DFB48F}"/>
              </a:ext>
            </a:extLst>
          </p:cNvPr>
          <p:cNvSpPr>
            <a:spLocks noGrp="1"/>
          </p:cNvSpPr>
          <p:nvPr>
            <p:ph type="title"/>
          </p:nvPr>
        </p:nvSpPr>
        <p:spPr/>
        <p:txBody>
          <a:bodyPr/>
          <a:lstStyle/>
          <a:p>
            <a:r>
              <a:rPr lang="en-GB" dirty="0"/>
              <a:t>Task 1 Structure</a:t>
            </a:r>
          </a:p>
        </p:txBody>
      </p:sp>
      <p:sp>
        <p:nvSpPr>
          <p:cNvPr id="3" name="Content Placeholder 2">
            <a:extLst>
              <a:ext uri="{FF2B5EF4-FFF2-40B4-BE49-F238E27FC236}">
                <a16:creationId xmlns:a16="http://schemas.microsoft.com/office/drawing/2014/main" id="{628982BE-95B2-3ADE-F8B9-F5BF3AE76811}"/>
              </a:ext>
            </a:extLst>
          </p:cNvPr>
          <p:cNvSpPr>
            <a:spLocks noGrp="1"/>
          </p:cNvSpPr>
          <p:nvPr>
            <p:ph idx="1"/>
          </p:nvPr>
        </p:nvSpPr>
        <p:spPr>
          <a:xfrm>
            <a:off x="116378" y="843438"/>
            <a:ext cx="5789122" cy="5512912"/>
          </a:xfrm>
        </p:spPr>
        <p:txBody>
          <a:bodyPr>
            <a:normAutofit fontScale="92500" lnSpcReduction="20000"/>
          </a:bodyPr>
          <a:lstStyle/>
          <a:p>
            <a:pPr marL="0" indent="0">
              <a:buNone/>
            </a:pPr>
            <a:r>
              <a:rPr lang="en-GB" b="0" i="0" dirty="0">
                <a:solidFill>
                  <a:srgbClr val="000000"/>
                </a:solidFill>
                <a:effectLst/>
              </a:rPr>
              <a:t>Pick three products. </a:t>
            </a:r>
            <a:r>
              <a:rPr lang="en-GB" b="1" i="0" dirty="0">
                <a:solidFill>
                  <a:srgbClr val="000000"/>
                </a:solidFill>
                <a:effectLst/>
              </a:rPr>
              <a:t>One audio/visual, one print and one interactive. </a:t>
            </a:r>
            <a:r>
              <a:rPr lang="en-GB" b="0" i="0" dirty="0">
                <a:solidFill>
                  <a:srgbClr val="000000"/>
                </a:solidFill>
                <a:effectLst/>
              </a:rPr>
              <a:t>These must be all relate to the THEME given. One of these products must have been released pre-2000. Include research, both PRIMARY and SECONDARY within your report. Screenshots from shots must be included.</a:t>
            </a:r>
          </a:p>
          <a:p>
            <a:pPr marL="0" indent="0">
              <a:buNone/>
            </a:pPr>
            <a:r>
              <a:rPr lang="en-GB" b="1" i="0" dirty="0">
                <a:solidFill>
                  <a:srgbClr val="000000"/>
                </a:solidFill>
                <a:effectLst/>
              </a:rPr>
              <a:t>1. </a:t>
            </a:r>
            <a:r>
              <a:rPr lang="en-GB" b="1" i="0" dirty="0">
                <a:solidFill>
                  <a:srgbClr val="000000"/>
                </a:solidFill>
                <a:effectLst/>
                <a:highlight>
                  <a:srgbClr val="FFFF00"/>
                </a:highlight>
              </a:rPr>
              <a:t>Theme Introduction and Research</a:t>
            </a:r>
            <a:r>
              <a:rPr lang="en-GB" b="0" i="0" dirty="0">
                <a:solidFill>
                  <a:srgbClr val="000000"/>
                </a:solidFill>
                <a:effectLst/>
                <a:highlight>
                  <a:srgbClr val="FFFF00"/>
                </a:highlight>
              </a:rPr>
              <a:t> </a:t>
            </a:r>
            <a:endParaRPr lang="en-GB" dirty="0">
              <a:solidFill>
                <a:srgbClr val="000000"/>
              </a:solidFill>
              <a:highlight>
                <a:srgbClr val="FFFF00"/>
              </a:highlight>
            </a:endParaRPr>
          </a:p>
          <a:p>
            <a:pPr lvl="1"/>
            <a:r>
              <a:rPr lang="en-GB" b="0" i="0" dirty="0">
                <a:solidFill>
                  <a:srgbClr val="000000"/>
                </a:solidFill>
                <a:effectLst/>
              </a:rPr>
              <a:t>What is the theme and why have you chosen these three products? </a:t>
            </a:r>
          </a:p>
          <a:p>
            <a:pPr lvl="1"/>
            <a:r>
              <a:rPr lang="en-GB" b="0" i="0" dirty="0">
                <a:solidFill>
                  <a:srgbClr val="000000"/>
                </a:solidFill>
                <a:effectLst/>
              </a:rPr>
              <a:t>How do you your products link to the theme?</a:t>
            </a:r>
          </a:p>
          <a:p>
            <a:pPr lvl="1"/>
            <a:r>
              <a:rPr lang="en-GB" b="0" i="0" dirty="0">
                <a:solidFill>
                  <a:srgbClr val="000000"/>
                </a:solidFill>
                <a:effectLst/>
              </a:rPr>
              <a:t>Research Findings on the genre/theme – Primary and Secondary. Include tables and graphics.</a:t>
            </a:r>
          </a:p>
          <a:p>
            <a:pPr lvl="1"/>
            <a:r>
              <a:rPr lang="en-GB" b="0" i="0" dirty="0">
                <a:solidFill>
                  <a:srgbClr val="000000"/>
                </a:solidFill>
                <a:effectLst/>
              </a:rPr>
              <a:t>Questionnaire Results. Explain your research results and how this links to your chosen products. </a:t>
            </a:r>
            <a:br>
              <a:rPr lang="en-GB" b="0" i="0" dirty="0">
                <a:solidFill>
                  <a:srgbClr val="000000"/>
                </a:solidFill>
                <a:effectLst/>
              </a:rPr>
            </a:br>
            <a:endParaRPr lang="en-GB" b="0" i="0" dirty="0">
              <a:solidFill>
                <a:srgbClr val="000000"/>
              </a:solidFill>
              <a:effectLst/>
            </a:endParaRPr>
          </a:p>
          <a:p>
            <a:pPr marL="0" indent="0">
              <a:buNone/>
            </a:pPr>
            <a:r>
              <a:rPr lang="en-GB" i="1" dirty="0">
                <a:solidFill>
                  <a:srgbClr val="000000"/>
                </a:solidFill>
                <a:highlight>
                  <a:srgbClr val="CC99FF"/>
                </a:highlight>
              </a:rPr>
              <a:t>Complete the following for each of your chosen products.</a:t>
            </a:r>
          </a:p>
          <a:p>
            <a:pPr marL="0" indent="0">
              <a:buNone/>
            </a:pPr>
            <a:r>
              <a:rPr lang="en-GB" b="1" i="0" dirty="0">
                <a:solidFill>
                  <a:srgbClr val="000000"/>
                </a:solidFill>
                <a:effectLst/>
              </a:rPr>
              <a:t>2.</a:t>
            </a:r>
            <a:r>
              <a:rPr lang="en-GB" b="0" i="0" dirty="0">
                <a:solidFill>
                  <a:srgbClr val="000000"/>
                </a:solidFill>
                <a:effectLst/>
              </a:rPr>
              <a:t> </a:t>
            </a:r>
            <a:r>
              <a:rPr lang="en-GB" b="1" i="0" dirty="0">
                <a:solidFill>
                  <a:srgbClr val="000000"/>
                </a:solidFill>
                <a:effectLst/>
                <a:highlight>
                  <a:srgbClr val="CC99FF"/>
                </a:highlight>
              </a:rPr>
              <a:t>History/Context</a:t>
            </a:r>
            <a:r>
              <a:rPr lang="en-GB" b="0" i="0" dirty="0">
                <a:solidFill>
                  <a:srgbClr val="000000"/>
                </a:solidFill>
                <a:effectLst/>
              </a:rPr>
              <a:t> (A section for each product) </a:t>
            </a:r>
          </a:p>
          <a:p>
            <a:pPr lvl="1"/>
            <a:r>
              <a:rPr lang="en-GB" b="0" i="0" dirty="0">
                <a:solidFill>
                  <a:srgbClr val="000000"/>
                </a:solidFill>
                <a:effectLst/>
              </a:rPr>
              <a:t>What was it about?  </a:t>
            </a:r>
          </a:p>
          <a:p>
            <a:pPr lvl="1"/>
            <a:r>
              <a:rPr lang="en-GB" b="0" i="0" dirty="0">
                <a:solidFill>
                  <a:srgbClr val="000000"/>
                </a:solidFill>
                <a:effectLst/>
              </a:rPr>
              <a:t>When did it come out?  </a:t>
            </a:r>
          </a:p>
          <a:p>
            <a:pPr lvl="1"/>
            <a:r>
              <a:rPr lang="en-GB" b="0" i="0" dirty="0">
                <a:solidFill>
                  <a:srgbClr val="000000"/>
                </a:solidFill>
                <a:effectLst/>
              </a:rPr>
              <a:t>Who starred in it?  </a:t>
            </a:r>
          </a:p>
          <a:p>
            <a:pPr lvl="1"/>
            <a:r>
              <a:rPr lang="en-GB" b="0" i="0" dirty="0">
                <a:solidFill>
                  <a:srgbClr val="000000"/>
                </a:solidFill>
                <a:effectLst/>
              </a:rPr>
              <a:t>Facts and Statistics</a:t>
            </a:r>
          </a:p>
          <a:p>
            <a:pPr lvl="1"/>
            <a:r>
              <a:rPr lang="en-GB" b="0" i="0" dirty="0">
                <a:solidFill>
                  <a:srgbClr val="000000"/>
                </a:solidFill>
                <a:effectLst/>
              </a:rPr>
              <a:t>Research Findings – Primary and  Secondary</a:t>
            </a:r>
          </a:p>
          <a:p>
            <a:pPr lvl="1"/>
            <a:r>
              <a:rPr lang="en-GB" b="0" i="0" dirty="0">
                <a:solidFill>
                  <a:srgbClr val="000000"/>
                </a:solidFill>
                <a:effectLst/>
              </a:rPr>
              <a:t>How well did it do/Audience Viewing</a:t>
            </a:r>
            <a:r>
              <a:rPr lang="en-GB" b="1" i="0" dirty="0">
                <a:solidFill>
                  <a:srgbClr val="000000"/>
                </a:solidFill>
                <a:effectLst/>
              </a:rPr>
              <a:t> </a:t>
            </a:r>
            <a:r>
              <a:rPr lang="en-GB" b="0" i="0" dirty="0">
                <a:solidFill>
                  <a:srgbClr val="000000"/>
                </a:solidFill>
                <a:effectLst/>
              </a:rPr>
              <a:t>Figures</a:t>
            </a:r>
            <a:endParaRPr lang="en-GB" i="1" dirty="0"/>
          </a:p>
        </p:txBody>
      </p:sp>
      <p:sp>
        <p:nvSpPr>
          <p:cNvPr id="4" name="Footer Placeholder 3">
            <a:extLst>
              <a:ext uri="{FF2B5EF4-FFF2-40B4-BE49-F238E27FC236}">
                <a16:creationId xmlns:a16="http://schemas.microsoft.com/office/drawing/2014/main" id="{F8FC8FF3-22E3-4ED5-2C28-F8C48D331E38}"/>
              </a:ext>
            </a:extLst>
          </p:cNvPr>
          <p:cNvSpPr>
            <a:spLocks noGrp="1"/>
          </p:cNvSpPr>
          <p:nvPr>
            <p:ph type="ftr" sz="quarter" idx="11"/>
          </p:nvPr>
        </p:nvSpPr>
        <p:spPr/>
        <p:txBody>
          <a:bodyPr/>
          <a:lstStyle/>
          <a:p>
            <a:r>
              <a:rPr lang="en-GB"/>
              <a:t>Component 1: Exploring Media Products</a:t>
            </a:r>
          </a:p>
        </p:txBody>
      </p:sp>
      <p:sp>
        <p:nvSpPr>
          <p:cNvPr id="5" name="Slide Number Placeholder 4">
            <a:extLst>
              <a:ext uri="{FF2B5EF4-FFF2-40B4-BE49-F238E27FC236}">
                <a16:creationId xmlns:a16="http://schemas.microsoft.com/office/drawing/2014/main" id="{F621C3BD-6A07-D5DF-7AB6-0829154A17F0}"/>
              </a:ext>
            </a:extLst>
          </p:cNvPr>
          <p:cNvSpPr>
            <a:spLocks noGrp="1"/>
          </p:cNvSpPr>
          <p:nvPr>
            <p:ph type="sldNum" sz="quarter" idx="12"/>
          </p:nvPr>
        </p:nvSpPr>
        <p:spPr/>
        <p:txBody>
          <a:bodyPr/>
          <a:lstStyle/>
          <a:p>
            <a:fld id="{9C8B04E8-02BC-41D7-8D33-AA2355D7C806}" type="slidenum">
              <a:rPr lang="en-GB" smtClean="0"/>
              <a:t>8</a:t>
            </a:fld>
            <a:endParaRPr lang="en-GB"/>
          </a:p>
        </p:txBody>
      </p:sp>
      <p:sp>
        <p:nvSpPr>
          <p:cNvPr id="6" name="Content Placeholder 2">
            <a:extLst>
              <a:ext uri="{FF2B5EF4-FFF2-40B4-BE49-F238E27FC236}">
                <a16:creationId xmlns:a16="http://schemas.microsoft.com/office/drawing/2014/main" id="{B11524B9-E027-A0CD-0CB0-A5136CFE95EE}"/>
              </a:ext>
            </a:extLst>
          </p:cNvPr>
          <p:cNvSpPr txBox="1">
            <a:spLocks/>
          </p:cNvSpPr>
          <p:nvPr/>
        </p:nvSpPr>
        <p:spPr>
          <a:xfrm>
            <a:off x="6093229" y="843438"/>
            <a:ext cx="5789122" cy="5512912"/>
          </a:xfrm>
          <a:prstGeom prst="rect">
            <a:avLst/>
          </a:prstGeom>
          <a:noFill/>
          <a:ln>
            <a:solidFill>
              <a:srgbClr val="9021FF"/>
            </a:solidFill>
          </a:ln>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base"/>
            <a:r>
              <a:rPr lang="en-GB" sz="1800" b="1" i="0" dirty="0">
                <a:solidFill>
                  <a:srgbClr val="000000"/>
                </a:solidFill>
                <a:effectLst/>
              </a:rPr>
              <a:t>3. </a:t>
            </a:r>
            <a:r>
              <a:rPr lang="en-GB" sz="1800" b="1" i="0" dirty="0">
                <a:solidFill>
                  <a:srgbClr val="000000"/>
                </a:solidFill>
                <a:effectLst/>
                <a:highlight>
                  <a:srgbClr val="CC99FF"/>
                </a:highlight>
              </a:rPr>
              <a:t>Audience </a:t>
            </a:r>
            <a:r>
              <a:rPr lang="en-GB" sz="1800" b="0" i="0" dirty="0">
                <a:solidFill>
                  <a:srgbClr val="000000"/>
                </a:solidFill>
                <a:effectLst/>
              </a:rPr>
              <a:t>(A section for each product) </a:t>
            </a:r>
          </a:p>
          <a:p>
            <a:pPr lvl="1" fontAlgn="base"/>
            <a:r>
              <a:rPr lang="en-GB" b="0" i="0" dirty="0">
                <a:solidFill>
                  <a:srgbClr val="000000"/>
                </a:solidFill>
                <a:effectLst/>
                <a:highlight>
                  <a:srgbClr val="FFFFFF"/>
                </a:highlight>
              </a:rPr>
              <a:t>Primary and Secondary audience – How do you know? Examples. </a:t>
            </a:r>
          </a:p>
          <a:p>
            <a:pPr lvl="1" fontAlgn="base"/>
            <a:r>
              <a:rPr lang="en-GB" dirty="0">
                <a:solidFill>
                  <a:srgbClr val="000000"/>
                </a:solidFill>
                <a:highlight>
                  <a:srgbClr val="FFFFFF"/>
                </a:highlight>
              </a:rPr>
              <a:t>I</a:t>
            </a:r>
            <a:r>
              <a:rPr lang="en-GB" b="0" i="0" dirty="0">
                <a:solidFill>
                  <a:srgbClr val="000000"/>
                </a:solidFill>
                <a:effectLst/>
                <a:highlight>
                  <a:srgbClr val="FFFFFF"/>
                </a:highlight>
              </a:rPr>
              <a:t>ndividual or Group audience – How do you know? </a:t>
            </a:r>
          </a:p>
          <a:p>
            <a:pPr lvl="1" fontAlgn="base"/>
            <a:r>
              <a:rPr lang="en-GB" b="0" i="0" dirty="0">
                <a:solidFill>
                  <a:srgbClr val="000000"/>
                </a:solidFill>
                <a:effectLst/>
                <a:highlight>
                  <a:srgbClr val="FFFFFF"/>
                </a:highlight>
              </a:rPr>
              <a:t>Mainstream or Niche audience – How do you know?</a:t>
            </a:r>
            <a:endParaRPr lang="en-GB" dirty="0">
              <a:solidFill>
                <a:srgbClr val="000000"/>
              </a:solidFill>
              <a:highlight>
                <a:srgbClr val="FFFFFF"/>
              </a:highlight>
            </a:endParaRPr>
          </a:p>
          <a:p>
            <a:pPr lvl="1" fontAlgn="base"/>
            <a:r>
              <a:rPr lang="en-GB" b="0" i="0" dirty="0">
                <a:solidFill>
                  <a:srgbClr val="000000"/>
                </a:solidFill>
                <a:effectLst/>
                <a:highlight>
                  <a:srgbClr val="FFFFFF"/>
                </a:highlight>
              </a:rPr>
              <a:t>Demographics (Age, Gender, Location, Race) – How do you know? </a:t>
            </a:r>
          </a:p>
          <a:p>
            <a:pPr lvl="1" fontAlgn="base"/>
            <a:r>
              <a:rPr lang="en-GB" b="0" i="0" dirty="0">
                <a:solidFill>
                  <a:srgbClr val="000000"/>
                </a:solidFill>
                <a:effectLst/>
                <a:highlight>
                  <a:srgbClr val="FFFFFF"/>
                </a:highlight>
              </a:rPr>
              <a:t>Psychographics MASTERS – How do you know?</a:t>
            </a:r>
            <a:endParaRPr lang="en-GB" dirty="0">
              <a:solidFill>
                <a:srgbClr val="000000"/>
              </a:solidFill>
              <a:highlight>
                <a:srgbClr val="FFFFFF"/>
              </a:highlight>
            </a:endParaRPr>
          </a:p>
          <a:p>
            <a:pPr lvl="1" fontAlgn="base"/>
            <a:r>
              <a:rPr lang="en-GB" b="0" i="0" dirty="0">
                <a:solidFill>
                  <a:srgbClr val="000000"/>
                </a:solidFill>
                <a:effectLst/>
                <a:highlight>
                  <a:srgbClr val="FFFFFF"/>
                </a:highlight>
              </a:rPr>
              <a:t>Uses and Gratifications Theory -– How do you know? </a:t>
            </a:r>
          </a:p>
          <a:p>
            <a:pPr lvl="1" fontAlgn="base"/>
            <a:r>
              <a:rPr lang="en-GB" b="0" i="0" dirty="0">
                <a:solidFill>
                  <a:srgbClr val="000000"/>
                </a:solidFill>
                <a:effectLst/>
                <a:highlight>
                  <a:srgbClr val="FFFFFF"/>
                </a:highlight>
              </a:rPr>
              <a:t>Active or Passive Audience – How do you know? </a:t>
            </a:r>
          </a:p>
          <a:p>
            <a:pPr lvl="1" fontAlgn="base"/>
            <a:r>
              <a:rPr lang="en-GB" b="0" i="0" dirty="0">
                <a:solidFill>
                  <a:srgbClr val="000000"/>
                </a:solidFill>
                <a:effectLst/>
                <a:highlight>
                  <a:srgbClr val="FFFFFF"/>
                </a:highlight>
              </a:rPr>
              <a:t>Hypodermic Needle Theory – What influence -How do you know? </a:t>
            </a:r>
          </a:p>
          <a:p>
            <a:pPr lvl="1" fontAlgn="base"/>
            <a:r>
              <a:rPr lang="en-GB" b="0" i="0" dirty="0">
                <a:solidFill>
                  <a:srgbClr val="000000"/>
                </a:solidFill>
                <a:effectLst/>
                <a:highlight>
                  <a:srgbClr val="FFFFFF"/>
                </a:highlight>
              </a:rPr>
              <a:t>Audience Reading (Preferred/Negotiated/Oppositional)? </a:t>
            </a:r>
          </a:p>
          <a:p>
            <a:pPr lvl="1" fontAlgn="base"/>
            <a:r>
              <a:rPr lang="en-GB" b="0" i="0" dirty="0">
                <a:solidFill>
                  <a:srgbClr val="000000"/>
                </a:solidFill>
                <a:effectLst/>
                <a:highlight>
                  <a:srgbClr val="FFFFFF"/>
                </a:highlight>
              </a:rPr>
              <a:t>Audience statistics + Research – YouGov/Online   </a:t>
            </a:r>
          </a:p>
          <a:p>
            <a:pPr lvl="1" fontAlgn="base"/>
            <a:r>
              <a:rPr lang="en-GB" b="1" i="0" dirty="0">
                <a:solidFill>
                  <a:srgbClr val="000000"/>
                </a:solidFill>
                <a:effectLst/>
                <a:highlight>
                  <a:srgbClr val="FFFFFF"/>
                </a:highlight>
              </a:rPr>
              <a:t>Why? Include examples. </a:t>
            </a:r>
            <a:r>
              <a:rPr lang="en-GB" b="0" i="0" dirty="0">
                <a:solidFill>
                  <a:srgbClr val="000000"/>
                </a:solidFill>
                <a:effectLst/>
                <a:highlight>
                  <a:srgbClr val="FFFFFF"/>
                </a:highlight>
              </a:rPr>
              <a:t> </a:t>
            </a:r>
          </a:p>
          <a:p>
            <a:pPr lvl="1" fontAlgn="base"/>
            <a:r>
              <a:rPr lang="en-GB" b="1" i="0" dirty="0">
                <a:solidFill>
                  <a:srgbClr val="000000"/>
                </a:solidFill>
                <a:effectLst/>
                <a:highlight>
                  <a:srgbClr val="FFFFFF"/>
                </a:highlight>
              </a:rPr>
              <a:t>Embed your Primary/Secondary Research</a:t>
            </a:r>
            <a:r>
              <a:rPr lang="en-GB" b="0" i="0" dirty="0">
                <a:solidFill>
                  <a:srgbClr val="000000"/>
                </a:solidFill>
                <a:effectLst/>
                <a:highlight>
                  <a:srgbClr val="FFFFFF"/>
                </a:highlight>
              </a:rPr>
              <a:t> </a:t>
            </a:r>
          </a:p>
          <a:p>
            <a:pPr lvl="1" fontAlgn="base"/>
            <a:r>
              <a:rPr lang="en-GB" b="1" i="0" dirty="0">
                <a:solidFill>
                  <a:srgbClr val="000000"/>
                </a:solidFill>
                <a:effectLst/>
                <a:highlight>
                  <a:srgbClr val="FFFFFF"/>
                </a:highlight>
              </a:rPr>
              <a:t>How successful was the product in targeting the audience? Why?</a:t>
            </a:r>
            <a:r>
              <a:rPr lang="en-GB" b="0" i="0" dirty="0">
                <a:solidFill>
                  <a:srgbClr val="000000"/>
                </a:solidFill>
                <a:effectLst/>
                <a:highlight>
                  <a:srgbClr val="FFFFFF"/>
                </a:highlight>
              </a:rPr>
              <a:t> </a:t>
            </a:r>
          </a:p>
        </p:txBody>
      </p:sp>
    </p:spTree>
    <p:extLst>
      <p:ext uri="{BB962C8B-B14F-4D97-AF65-F5344CB8AC3E}">
        <p14:creationId xmlns:p14="http://schemas.microsoft.com/office/powerpoint/2010/main" val="40470058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A4C051-49D4-9F62-F05C-8EC4F8DFB48F}"/>
              </a:ext>
            </a:extLst>
          </p:cNvPr>
          <p:cNvSpPr>
            <a:spLocks noGrp="1"/>
          </p:cNvSpPr>
          <p:nvPr>
            <p:ph type="title"/>
          </p:nvPr>
        </p:nvSpPr>
        <p:spPr/>
        <p:txBody>
          <a:bodyPr/>
          <a:lstStyle/>
          <a:p>
            <a:r>
              <a:rPr lang="en-GB" dirty="0"/>
              <a:t>Task 1 Structure</a:t>
            </a:r>
          </a:p>
        </p:txBody>
      </p:sp>
      <p:sp>
        <p:nvSpPr>
          <p:cNvPr id="3" name="Content Placeholder 2">
            <a:extLst>
              <a:ext uri="{FF2B5EF4-FFF2-40B4-BE49-F238E27FC236}">
                <a16:creationId xmlns:a16="http://schemas.microsoft.com/office/drawing/2014/main" id="{628982BE-95B2-3ADE-F8B9-F5BF3AE76811}"/>
              </a:ext>
            </a:extLst>
          </p:cNvPr>
          <p:cNvSpPr>
            <a:spLocks noGrp="1"/>
          </p:cNvSpPr>
          <p:nvPr>
            <p:ph idx="1"/>
          </p:nvPr>
        </p:nvSpPr>
        <p:spPr>
          <a:xfrm>
            <a:off x="116378" y="843438"/>
            <a:ext cx="5789122" cy="5512912"/>
          </a:xfrm>
        </p:spPr>
        <p:txBody>
          <a:bodyPr>
            <a:normAutofit lnSpcReduction="10000"/>
          </a:bodyPr>
          <a:lstStyle/>
          <a:p>
            <a:pPr marL="0" indent="0">
              <a:buNone/>
            </a:pPr>
            <a:r>
              <a:rPr lang="en-GB" b="1" i="0" dirty="0">
                <a:solidFill>
                  <a:srgbClr val="000000"/>
                </a:solidFill>
                <a:effectLst/>
              </a:rPr>
              <a:t>4. </a:t>
            </a:r>
            <a:r>
              <a:rPr lang="en-GB" b="1" i="0" dirty="0">
                <a:solidFill>
                  <a:srgbClr val="000000"/>
                </a:solidFill>
                <a:effectLst/>
                <a:highlight>
                  <a:srgbClr val="CC99FF"/>
                </a:highlight>
              </a:rPr>
              <a:t>Purpose</a:t>
            </a:r>
            <a:r>
              <a:rPr lang="en-GB" b="1" i="0" dirty="0">
                <a:solidFill>
                  <a:srgbClr val="000000"/>
                </a:solidFill>
                <a:effectLst/>
                <a:highlight>
                  <a:srgbClr val="FFFFFF"/>
                </a:highlight>
              </a:rPr>
              <a:t> </a:t>
            </a:r>
            <a:r>
              <a:rPr lang="en-GB" b="0" i="0" dirty="0">
                <a:solidFill>
                  <a:srgbClr val="000000"/>
                </a:solidFill>
                <a:effectLst/>
              </a:rPr>
              <a:t>(A section for each product) </a:t>
            </a:r>
            <a:endParaRPr lang="en-GB" dirty="0">
              <a:solidFill>
                <a:srgbClr val="000000"/>
              </a:solidFill>
              <a:highlight>
                <a:srgbClr val="FFFFFF"/>
              </a:highlight>
            </a:endParaRPr>
          </a:p>
          <a:p>
            <a:pPr lvl="1"/>
            <a:r>
              <a:rPr lang="en-GB" b="0" i="0" dirty="0">
                <a:solidFill>
                  <a:srgbClr val="000000"/>
                </a:solidFill>
                <a:effectLst/>
                <a:highlight>
                  <a:srgbClr val="FFFFFF"/>
                </a:highlight>
              </a:rPr>
              <a:t>Type and Ethos of the Media Producer – How do you know? </a:t>
            </a:r>
          </a:p>
          <a:p>
            <a:pPr lvl="1"/>
            <a:r>
              <a:rPr lang="en-GB" b="0" i="0" dirty="0">
                <a:solidFill>
                  <a:srgbClr val="000000"/>
                </a:solidFill>
                <a:effectLst/>
                <a:highlight>
                  <a:srgbClr val="FFFFFF"/>
                </a:highlight>
              </a:rPr>
              <a:t>Type of Production Values? – How do you know? </a:t>
            </a:r>
          </a:p>
          <a:p>
            <a:pPr lvl="1"/>
            <a:r>
              <a:rPr lang="en-GB" b="0" i="0" dirty="0">
                <a:solidFill>
                  <a:srgbClr val="000000"/>
                </a:solidFill>
                <a:effectLst/>
                <a:highlight>
                  <a:srgbClr val="FFFFFF"/>
                </a:highlight>
              </a:rPr>
              <a:t>Marketing used? – How do you know? </a:t>
            </a:r>
          </a:p>
          <a:p>
            <a:pPr lvl="1"/>
            <a:r>
              <a:rPr lang="en-GB" b="0" i="0" dirty="0">
                <a:solidFill>
                  <a:srgbClr val="000000"/>
                </a:solidFill>
                <a:effectLst/>
                <a:highlight>
                  <a:srgbClr val="FFFFFF"/>
                </a:highlight>
              </a:rPr>
              <a:t>What aims and purposes for producer? – How do you know? </a:t>
            </a:r>
          </a:p>
          <a:p>
            <a:pPr lvl="1"/>
            <a:r>
              <a:rPr lang="en-GB" b="1" i="0" dirty="0">
                <a:solidFill>
                  <a:srgbClr val="000000"/>
                </a:solidFill>
                <a:effectLst/>
                <a:highlight>
                  <a:srgbClr val="FFFFFF"/>
                </a:highlight>
              </a:rPr>
              <a:t>How successful was the product in fulfilling its purpose?</a:t>
            </a:r>
            <a:r>
              <a:rPr lang="en-GB" b="0" i="0" dirty="0">
                <a:solidFill>
                  <a:srgbClr val="000000"/>
                </a:solidFill>
                <a:effectLst/>
                <a:highlight>
                  <a:srgbClr val="FFFFFF"/>
                </a:highlight>
              </a:rPr>
              <a:t> </a:t>
            </a:r>
          </a:p>
          <a:p>
            <a:pPr marL="0" indent="0">
              <a:buNone/>
            </a:pPr>
            <a:r>
              <a:rPr lang="en-GB" sz="1800" b="1" i="0" dirty="0">
                <a:solidFill>
                  <a:srgbClr val="000000"/>
                </a:solidFill>
                <a:effectLst/>
              </a:rPr>
              <a:t>5. </a:t>
            </a:r>
            <a:r>
              <a:rPr lang="en-GB" sz="1800" b="1" i="0" dirty="0">
                <a:solidFill>
                  <a:srgbClr val="000000"/>
                </a:solidFill>
                <a:effectLst/>
                <a:highlight>
                  <a:srgbClr val="CC99FF"/>
                </a:highlight>
              </a:rPr>
              <a:t>Relationship between product, audience and purpose </a:t>
            </a:r>
            <a:r>
              <a:rPr lang="en-GB" sz="1800" b="0" i="0" dirty="0">
                <a:solidFill>
                  <a:srgbClr val="000000"/>
                </a:solidFill>
                <a:effectLst/>
                <a:highlight>
                  <a:srgbClr val="CC99FF"/>
                </a:highlight>
              </a:rPr>
              <a:t> </a:t>
            </a:r>
            <a:br>
              <a:rPr lang="en-GB" sz="1800" b="0" i="0" dirty="0">
                <a:solidFill>
                  <a:srgbClr val="000000"/>
                </a:solidFill>
                <a:effectLst/>
                <a:highlight>
                  <a:srgbClr val="FFFFFF"/>
                </a:highlight>
              </a:rPr>
            </a:br>
            <a:r>
              <a:rPr lang="en-GB" sz="1800" b="0" i="0" dirty="0">
                <a:solidFill>
                  <a:srgbClr val="000000"/>
                </a:solidFill>
                <a:effectLst/>
              </a:rPr>
              <a:t>(A section for each product) </a:t>
            </a:r>
            <a:endParaRPr lang="en-GB" dirty="0">
              <a:solidFill>
                <a:srgbClr val="000000"/>
              </a:solidFill>
              <a:highlight>
                <a:srgbClr val="FFFFFF"/>
              </a:highlight>
            </a:endParaRPr>
          </a:p>
          <a:p>
            <a:pPr lvl="1"/>
            <a:r>
              <a:rPr lang="en-GB" b="0" i="0" dirty="0">
                <a:solidFill>
                  <a:srgbClr val="000000"/>
                </a:solidFill>
                <a:effectLst/>
                <a:highlight>
                  <a:srgbClr val="FFFFFF"/>
                </a:highlight>
              </a:rPr>
              <a:t>How does the purpose affect the target audience? </a:t>
            </a:r>
            <a:endParaRPr lang="en-GB" dirty="0">
              <a:solidFill>
                <a:srgbClr val="000000"/>
              </a:solidFill>
              <a:highlight>
                <a:srgbClr val="FFFFFF"/>
              </a:highlight>
            </a:endParaRPr>
          </a:p>
          <a:p>
            <a:pPr lvl="1"/>
            <a:r>
              <a:rPr lang="en-GB" b="0" i="0" dirty="0">
                <a:solidFill>
                  <a:srgbClr val="000000"/>
                </a:solidFill>
                <a:effectLst/>
                <a:highlight>
                  <a:srgbClr val="FFFFFF"/>
                </a:highlight>
              </a:rPr>
              <a:t>How does the target audience affect the purpose? </a:t>
            </a:r>
          </a:p>
          <a:p>
            <a:pPr marL="0" indent="0">
              <a:buNone/>
            </a:pPr>
            <a:r>
              <a:rPr lang="en-GB" b="1" i="0" dirty="0">
                <a:solidFill>
                  <a:srgbClr val="000000"/>
                </a:solidFill>
                <a:effectLst/>
              </a:rPr>
              <a:t>6. </a:t>
            </a:r>
            <a:r>
              <a:rPr lang="en-GB" b="1" i="0" dirty="0">
                <a:solidFill>
                  <a:srgbClr val="000000"/>
                </a:solidFill>
                <a:effectLst/>
                <a:highlight>
                  <a:srgbClr val="FFFF00"/>
                </a:highlight>
              </a:rPr>
              <a:t>Similarities and Differences between the products </a:t>
            </a:r>
            <a:endParaRPr lang="en-GB" b="1" dirty="0">
              <a:solidFill>
                <a:srgbClr val="000000"/>
              </a:solidFill>
              <a:highlight>
                <a:srgbClr val="FFFF00"/>
              </a:highlight>
            </a:endParaRPr>
          </a:p>
          <a:p>
            <a:pPr lvl="1"/>
            <a:r>
              <a:rPr lang="en-GB" b="0" i="0" dirty="0">
                <a:solidFill>
                  <a:srgbClr val="000000"/>
                </a:solidFill>
                <a:effectLst/>
                <a:highlight>
                  <a:srgbClr val="FFFFFF"/>
                </a:highlight>
              </a:rPr>
              <a:t>What is similar and different between all three products in terms of target audience and purpose? Why?</a:t>
            </a:r>
            <a:endParaRPr lang="en-GB" i="1" dirty="0"/>
          </a:p>
        </p:txBody>
      </p:sp>
      <p:sp>
        <p:nvSpPr>
          <p:cNvPr id="4" name="Footer Placeholder 3">
            <a:extLst>
              <a:ext uri="{FF2B5EF4-FFF2-40B4-BE49-F238E27FC236}">
                <a16:creationId xmlns:a16="http://schemas.microsoft.com/office/drawing/2014/main" id="{F8FC8FF3-22E3-4ED5-2C28-F8C48D331E38}"/>
              </a:ext>
            </a:extLst>
          </p:cNvPr>
          <p:cNvSpPr>
            <a:spLocks noGrp="1"/>
          </p:cNvSpPr>
          <p:nvPr>
            <p:ph type="ftr" sz="quarter" idx="11"/>
          </p:nvPr>
        </p:nvSpPr>
        <p:spPr/>
        <p:txBody>
          <a:bodyPr/>
          <a:lstStyle/>
          <a:p>
            <a:r>
              <a:rPr lang="en-GB"/>
              <a:t>Component 1: Exploring Media Products</a:t>
            </a:r>
          </a:p>
        </p:txBody>
      </p:sp>
      <p:sp>
        <p:nvSpPr>
          <p:cNvPr id="5" name="Slide Number Placeholder 4">
            <a:extLst>
              <a:ext uri="{FF2B5EF4-FFF2-40B4-BE49-F238E27FC236}">
                <a16:creationId xmlns:a16="http://schemas.microsoft.com/office/drawing/2014/main" id="{F621C3BD-6A07-D5DF-7AB6-0829154A17F0}"/>
              </a:ext>
            </a:extLst>
          </p:cNvPr>
          <p:cNvSpPr>
            <a:spLocks noGrp="1"/>
          </p:cNvSpPr>
          <p:nvPr>
            <p:ph type="sldNum" sz="quarter" idx="12"/>
          </p:nvPr>
        </p:nvSpPr>
        <p:spPr/>
        <p:txBody>
          <a:bodyPr/>
          <a:lstStyle/>
          <a:p>
            <a:fld id="{9C8B04E8-02BC-41D7-8D33-AA2355D7C806}" type="slidenum">
              <a:rPr lang="en-GB" smtClean="0"/>
              <a:t>9</a:t>
            </a:fld>
            <a:endParaRPr lang="en-GB"/>
          </a:p>
        </p:txBody>
      </p:sp>
      <p:sp>
        <p:nvSpPr>
          <p:cNvPr id="6" name="Content Placeholder 2">
            <a:extLst>
              <a:ext uri="{FF2B5EF4-FFF2-40B4-BE49-F238E27FC236}">
                <a16:creationId xmlns:a16="http://schemas.microsoft.com/office/drawing/2014/main" id="{B11524B9-E027-A0CD-0CB0-A5136CFE95EE}"/>
              </a:ext>
            </a:extLst>
          </p:cNvPr>
          <p:cNvSpPr txBox="1">
            <a:spLocks/>
          </p:cNvSpPr>
          <p:nvPr/>
        </p:nvSpPr>
        <p:spPr>
          <a:xfrm>
            <a:off x="6093229" y="843438"/>
            <a:ext cx="5789122" cy="3906362"/>
          </a:xfrm>
          <a:prstGeom prst="rect">
            <a:avLst/>
          </a:prstGeom>
          <a:noFill/>
          <a:ln>
            <a:solidFill>
              <a:srgbClr val="9021FF"/>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base">
              <a:buNone/>
            </a:pPr>
            <a:r>
              <a:rPr lang="en-GB" b="1" dirty="0">
                <a:solidFill>
                  <a:srgbClr val="000000"/>
                </a:solidFill>
              </a:rPr>
              <a:t>Final Checks:</a:t>
            </a:r>
          </a:p>
          <a:p>
            <a:pPr marL="342900" indent="-342900" fontAlgn="base">
              <a:buAutoNum type="arabicPeriod"/>
            </a:pPr>
            <a:r>
              <a:rPr lang="en-GB" sz="1800" b="1" i="0" dirty="0">
                <a:solidFill>
                  <a:srgbClr val="000000"/>
                </a:solidFill>
                <a:effectLst/>
              </a:rPr>
              <a:t>Name and title on document</a:t>
            </a:r>
          </a:p>
          <a:p>
            <a:pPr marL="342900" indent="-342900" fontAlgn="base">
              <a:buAutoNum type="arabicPeriod"/>
            </a:pPr>
            <a:r>
              <a:rPr lang="en-GB" sz="1800" b="1" i="0" dirty="0">
                <a:solidFill>
                  <a:srgbClr val="000000"/>
                </a:solidFill>
                <a:effectLst/>
              </a:rPr>
              <a:t>Arial Font, Size 12.</a:t>
            </a:r>
          </a:p>
          <a:p>
            <a:pPr marL="342900" indent="-342900" fontAlgn="base">
              <a:buAutoNum type="arabicPeriod"/>
            </a:pPr>
            <a:r>
              <a:rPr lang="en-GB" b="1" dirty="0">
                <a:solidFill>
                  <a:srgbClr val="000000"/>
                </a:solidFill>
              </a:rPr>
              <a:t>Spelling and grammar check.</a:t>
            </a:r>
          </a:p>
          <a:p>
            <a:pPr marL="342900" indent="-342900" fontAlgn="base">
              <a:buAutoNum type="arabicPeriod"/>
            </a:pPr>
            <a:r>
              <a:rPr lang="en-GB" sz="1800" b="1" i="0" dirty="0">
                <a:solidFill>
                  <a:srgbClr val="000000"/>
                </a:solidFill>
                <a:effectLst/>
              </a:rPr>
              <a:t>Screen</a:t>
            </a:r>
            <a:r>
              <a:rPr lang="en-GB" b="1" dirty="0">
                <a:solidFill>
                  <a:srgbClr val="000000"/>
                </a:solidFill>
              </a:rPr>
              <a:t>shots of specific point are added. (not too big, not too small, fitted with text around images)</a:t>
            </a:r>
          </a:p>
          <a:p>
            <a:pPr marL="342900" indent="-342900" fontAlgn="base">
              <a:buAutoNum type="arabicPeriod"/>
            </a:pPr>
            <a:r>
              <a:rPr lang="en-GB" sz="1800" b="1" i="0" dirty="0">
                <a:solidFill>
                  <a:srgbClr val="000000"/>
                </a:solidFill>
                <a:effectLst/>
              </a:rPr>
              <a:t>You have read through your work and included all points for Task 1.</a:t>
            </a:r>
          </a:p>
          <a:p>
            <a:pPr marL="342900" indent="-342900" fontAlgn="base">
              <a:buAutoNum type="arabicPeriod"/>
            </a:pPr>
            <a:r>
              <a:rPr lang="en-GB" b="1" dirty="0">
                <a:solidFill>
                  <a:srgbClr val="000000"/>
                </a:solidFill>
              </a:rPr>
              <a:t>You have clearly met the brief. </a:t>
            </a:r>
          </a:p>
          <a:p>
            <a:pPr marL="342900" indent="-342900" fontAlgn="base">
              <a:buAutoNum type="arabicPeriod"/>
            </a:pPr>
            <a:r>
              <a:rPr lang="en-GB" sz="1800" b="1" i="0" dirty="0">
                <a:solidFill>
                  <a:srgbClr val="000000"/>
                </a:solidFill>
                <a:effectLst/>
              </a:rPr>
              <a:t>Run one more spelling and grammar check. </a:t>
            </a:r>
          </a:p>
          <a:p>
            <a:pPr marL="342900" indent="-342900" fontAlgn="base">
              <a:buAutoNum type="arabicPeriod"/>
            </a:pPr>
            <a:r>
              <a:rPr lang="en-GB" b="1" dirty="0">
                <a:solidFill>
                  <a:srgbClr val="000000"/>
                </a:solidFill>
              </a:rPr>
              <a:t>Submit on Google Classroom. </a:t>
            </a:r>
            <a:endParaRPr lang="en-GB" sz="1800" b="0" i="0" dirty="0">
              <a:solidFill>
                <a:srgbClr val="000000"/>
              </a:solidFill>
              <a:effectLst/>
              <a:highlight>
                <a:srgbClr val="FFFFFF"/>
              </a:highlight>
            </a:endParaRPr>
          </a:p>
        </p:txBody>
      </p:sp>
    </p:spTree>
    <p:extLst>
      <p:ext uri="{BB962C8B-B14F-4D97-AF65-F5344CB8AC3E}">
        <p14:creationId xmlns:p14="http://schemas.microsoft.com/office/powerpoint/2010/main" val="254835530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5215</TotalTime>
  <Words>6492</Words>
  <Application>Microsoft Office PowerPoint</Application>
  <PresentationFormat>Widescreen</PresentationFormat>
  <Paragraphs>538</Paragraphs>
  <Slides>24</Slides>
  <Notes>2</Notes>
  <HiddenSlides>0</HiddenSlides>
  <MMClips>0</MMClips>
  <ScaleCrop>false</ScaleCrop>
  <HeadingPairs>
    <vt:vector size="4" baseType="variant">
      <vt:variant>
        <vt:lpstr>Theme</vt:lpstr>
      </vt:variant>
      <vt:variant>
        <vt:i4>1</vt:i4>
      </vt:variant>
      <vt:variant>
        <vt:lpstr>Slide Titles</vt:lpstr>
      </vt:variant>
      <vt:variant>
        <vt:i4>24</vt:i4>
      </vt:variant>
    </vt:vector>
  </HeadingPairs>
  <TitlesOfParts>
    <vt:vector size="25" baseType="lpstr">
      <vt:lpstr>Office Theme</vt:lpstr>
      <vt:lpstr>Component 1 Knowledge Organiser</vt:lpstr>
      <vt:lpstr>How to Research</vt:lpstr>
      <vt:lpstr>Vocational Context</vt:lpstr>
      <vt:lpstr>Formats of Media Products</vt:lpstr>
      <vt:lpstr>Media Industry: The companies making the products and distributing them to the audiences. </vt:lpstr>
      <vt:lpstr>Audiences</vt:lpstr>
      <vt:lpstr>Audience Theories</vt:lpstr>
      <vt:lpstr>Task 1 Structure</vt:lpstr>
      <vt:lpstr>Task 1 Structure</vt:lpstr>
      <vt:lpstr>Task 1 Marking Criteria</vt:lpstr>
      <vt:lpstr>Notes</vt:lpstr>
      <vt:lpstr>Task 2: The Brief</vt:lpstr>
      <vt:lpstr>Genre</vt:lpstr>
      <vt:lpstr>Genre Theory – Steve Neale</vt:lpstr>
      <vt:lpstr>Narratives</vt:lpstr>
      <vt:lpstr>Narrative Structures</vt:lpstr>
      <vt:lpstr>Todorov’s Narrative Theory</vt:lpstr>
      <vt:lpstr>Representation: the description or portrayal of someone or something in a particular way</vt:lpstr>
      <vt:lpstr>Representation is not a ‘window to the world’ – it is how the media producers want you to see the world</vt:lpstr>
      <vt:lpstr>Representation Gender Theories</vt:lpstr>
      <vt:lpstr>Task 2 Structure</vt:lpstr>
      <vt:lpstr>Task 2 Structure</vt:lpstr>
      <vt:lpstr>Task 1 Marking Criteria</vt:lpstr>
      <vt:lpstr>Notes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Danny Williams</dc:creator>
  <cp:lastModifiedBy>Danny Williams</cp:lastModifiedBy>
  <cp:revision>4</cp:revision>
  <dcterms:created xsi:type="dcterms:W3CDTF">2024-05-22T09:58:33Z</dcterms:created>
  <dcterms:modified xsi:type="dcterms:W3CDTF">2024-06-18T19:11:59Z</dcterms:modified>
</cp:coreProperties>
</file>