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72"/>
  </p:notesMasterIdLst>
  <p:sldIdLst>
    <p:sldId id="316" r:id="rId4"/>
    <p:sldId id="318" r:id="rId5"/>
    <p:sldId id="319" r:id="rId6"/>
    <p:sldId id="389" r:id="rId7"/>
    <p:sldId id="321" r:id="rId8"/>
    <p:sldId id="317"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15" r:id="rId22"/>
    <p:sldId id="334" r:id="rId23"/>
    <p:sldId id="335" r:id="rId24"/>
    <p:sldId id="336" r:id="rId25"/>
    <p:sldId id="337" r:id="rId26"/>
    <p:sldId id="338" r:id="rId27"/>
    <p:sldId id="339" r:id="rId28"/>
    <p:sldId id="340" r:id="rId29"/>
    <p:sldId id="341" r:id="rId30"/>
    <p:sldId id="342" r:id="rId31"/>
    <p:sldId id="343" r:id="rId32"/>
    <p:sldId id="346" r:id="rId33"/>
    <p:sldId id="390" r:id="rId34"/>
    <p:sldId id="348" r:id="rId35"/>
    <p:sldId id="349" r:id="rId36"/>
    <p:sldId id="350" r:id="rId37"/>
    <p:sldId id="351" r:id="rId38"/>
    <p:sldId id="352" r:id="rId39"/>
    <p:sldId id="393" r:id="rId40"/>
    <p:sldId id="345"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8" r:id="rId55"/>
    <p:sldId id="366" r:id="rId56"/>
    <p:sldId id="367" r:id="rId57"/>
    <p:sldId id="369" r:id="rId58"/>
    <p:sldId id="370" r:id="rId59"/>
    <p:sldId id="371" r:id="rId60"/>
    <p:sldId id="372" r:id="rId61"/>
    <p:sldId id="373" r:id="rId62"/>
    <p:sldId id="374" r:id="rId63"/>
    <p:sldId id="379" r:id="rId64"/>
    <p:sldId id="391" r:id="rId65"/>
    <p:sldId id="392" r:id="rId66"/>
    <p:sldId id="380" r:id="rId67"/>
    <p:sldId id="385" r:id="rId68"/>
    <p:sldId id="386" r:id="rId69"/>
    <p:sldId id="384" r:id="rId70"/>
    <p:sldId id="388" r:id="rId71"/>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107" autoAdjust="0"/>
  </p:normalViewPr>
  <p:slideViewPr>
    <p:cSldViewPr snapToGrid="0">
      <p:cViewPr varScale="1">
        <p:scale>
          <a:sx n="104" d="100"/>
          <a:sy n="104" d="100"/>
        </p:scale>
        <p:origin x="870"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3F360C19-910E-4059-B4CA-90E06D700FCD}" type="datetimeFigureOut">
              <a:rPr lang="en-GB" smtClean="0"/>
              <a:t>10/06/2024</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5D0DF6BB-81B8-4479-B71B-6FE1BC874291}" type="slidenum">
              <a:rPr lang="en-GB" smtClean="0"/>
              <a:t>‹#›</a:t>
            </a:fld>
            <a:endParaRPr lang="en-GB"/>
          </a:p>
        </p:txBody>
      </p:sp>
    </p:spTree>
    <p:extLst>
      <p:ext uri="{BB962C8B-B14F-4D97-AF65-F5344CB8AC3E}">
        <p14:creationId xmlns:p14="http://schemas.microsoft.com/office/powerpoint/2010/main" val="552332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164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7268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58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913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253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17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913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253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913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913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902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164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913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548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913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913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913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913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905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91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202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164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1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47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913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253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DF6BB-81B8-4479-B71B-6FE1BC874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164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722A-974F-4C2E-9C1F-5801AD6DA0B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80B8F54-4864-471F-ACFE-99B72F1B74E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31280C-C670-4D62-9946-633FD8587E21}"/>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E58236B4-CF01-4D6B-ADE3-1B2901BEAC1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6E85FC9-E6DC-4643-B75E-AB798C0FCD83}"/>
              </a:ext>
            </a:extLst>
          </p:cNvPr>
          <p:cNvSpPr>
            <a:spLocks noGrp="1"/>
          </p:cNvSpPr>
          <p:nvPr>
            <p:ph type="sldNum" sz="quarter" idx="12"/>
          </p:nvPr>
        </p:nvSpPr>
        <p:spPr>
          <a:xfrm>
            <a:off x="5493327" y="6489989"/>
            <a:ext cx="2743200" cy="365125"/>
          </a:xfrm>
          <a:prstGeom prst="rect">
            <a:avLst/>
          </a:prstGeom>
        </p:spPr>
        <p:txBody>
          <a:bodyPr/>
          <a:lstStyle>
            <a:lvl1pPr>
              <a:defRPr sz="2000">
                <a:solidFill>
                  <a:schemeClr val="bg1"/>
                </a:solidFill>
              </a:defRPr>
            </a:lvl1pPr>
          </a:lstStyle>
          <a:p>
            <a:fld id="{2307E064-D8E2-4D39-9CB2-520A231D157D}" type="slidenum">
              <a:rPr lang="en-GB" smtClean="0"/>
              <a:pPr/>
              <a:t>‹#›</a:t>
            </a:fld>
            <a:endParaRPr lang="en-GB" dirty="0"/>
          </a:p>
        </p:txBody>
      </p:sp>
    </p:spTree>
    <p:extLst>
      <p:ext uri="{BB962C8B-B14F-4D97-AF65-F5344CB8AC3E}">
        <p14:creationId xmlns:p14="http://schemas.microsoft.com/office/powerpoint/2010/main" val="366611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87E9-7A90-48E9-9B17-8C8AECEA57C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258ED5-A64B-45B8-BF4E-44FD2A59AB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76EE8E-B8BC-4AE5-A0A4-09C592142D96}"/>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119588B3-CC01-457C-BF83-F96A161C7EB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6BA4087-B16A-41B3-8A29-5119FE31DBB5}"/>
              </a:ext>
            </a:extLst>
          </p:cNvPr>
          <p:cNvSpPr>
            <a:spLocks noGrp="1"/>
          </p:cNvSpPr>
          <p:nvPr>
            <p:ph type="sldNum" sz="quarter" idx="12"/>
          </p:nvPr>
        </p:nvSpPr>
        <p:spPr>
          <a:xfrm>
            <a:off x="4603865" y="6492875"/>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326505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08EC1C-7525-4A45-998E-7EC508E9ED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532B2E-6AA8-4826-B8F2-FACD143B7C0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23DFA0-95C8-4681-A62B-A1BD00C38EE7}"/>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D6FA999C-1CEA-49C2-BAF4-88323699612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81593BD-0A6A-47A6-83A7-B74E865E8E5A}"/>
              </a:ext>
            </a:extLst>
          </p:cNvPr>
          <p:cNvSpPr>
            <a:spLocks noGrp="1"/>
          </p:cNvSpPr>
          <p:nvPr>
            <p:ph type="sldNum" sz="quarter" idx="12"/>
          </p:nvPr>
        </p:nvSpPr>
        <p:spPr>
          <a:xfrm>
            <a:off x="4595553" y="6492875"/>
            <a:ext cx="2743200" cy="365125"/>
          </a:xfrm>
          <a:prstGeom prst="rect">
            <a:avLst/>
          </a:prstGeom>
        </p:spPr>
        <p:txBody>
          <a:bodyPr/>
          <a:lstStyle/>
          <a:p>
            <a:fld id="{2307E064-D8E2-4D39-9CB2-520A231D157D}" type="slidenum">
              <a:rPr lang="en-GB" smtClean="0"/>
              <a:t>‹#›</a:t>
            </a:fld>
            <a:endParaRPr lang="en-GB" dirty="0"/>
          </a:p>
        </p:txBody>
      </p:sp>
    </p:spTree>
    <p:extLst>
      <p:ext uri="{BB962C8B-B14F-4D97-AF65-F5344CB8AC3E}">
        <p14:creationId xmlns:p14="http://schemas.microsoft.com/office/powerpoint/2010/main" val="3148740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B75A-EB52-3AB8-82DD-8930DABACE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E9FB626-F423-895B-CBA0-028182A104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38BE05-F528-F08F-C83F-0E8EEB2FA5A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0EA5FFE-667E-E5E6-F055-3EC7EECDFE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41A8F2-BEE9-5493-0784-13D08A4FFF9E}"/>
              </a:ext>
            </a:extLst>
          </p:cNvPr>
          <p:cNvSpPr>
            <a:spLocks noGrp="1"/>
          </p:cNvSpPr>
          <p:nvPr>
            <p:ph type="sldNum" sz="quarter" idx="12"/>
          </p:nvPr>
        </p:nvSpPr>
        <p:spPr/>
        <p:txBody>
          <a:bodyPr/>
          <a:lstStyle/>
          <a:p>
            <a:fld id="{9CE42934-EFF7-4B83-B87A-A70704FD2A95}" type="slidenum">
              <a:rPr lang="en-GB" smtClean="0"/>
              <a:t>‹#›</a:t>
            </a:fld>
            <a:endParaRPr lang="en-GB"/>
          </a:p>
        </p:txBody>
      </p:sp>
    </p:spTree>
    <p:extLst>
      <p:ext uri="{BB962C8B-B14F-4D97-AF65-F5344CB8AC3E}">
        <p14:creationId xmlns:p14="http://schemas.microsoft.com/office/powerpoint/2010/main" val="2766706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2D271-5333-56E1-8892-CDB1A377B3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5BB99A-C05F-89CB-4419-2698B26728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48C1F4-BA86-EA2D-8AFB-8B91C9678F0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BD2880E4-BACA-E8FB-7371-93A635D336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700809-1831-F003-1490-2B8C3E3AF27C}"/>
              </a:ext>
            </a:extLst>
          </p:cNvPr>
          <p:cNvSpPr>
            <a:spLocks noGrp="1"/>
          </p:cNvSpPr>
          <p:nvPr>
            <p:ph type="sldNum" sz="quarter" idx="12"/>
          </p:nvPr>
        </p:nvSpPr>
        <p:spPr/>
        <p:txBody>
          <a:bodyPr/>
          <a:lstStyle/>
          <a:p>
            <a:fld id="{9CE42934-EFF7-4B83-B87A-A70704FD2A95}" type="slidenum">
              <a:rPr lang="en-GB" smtClean="0"/>
              <a:t>‹#›</a:t>
            </a:fld>
            <a:endParaRPr lang="en-GB"/>
          </a:p>
        </p:txBody>
      </p:sp>
    </p:spTree>
    <p:extLst>
      <p:ext uri="{BB962C8B-B14F-4D97-AF65-F5344CB8AC3E}">
        <p14:creationId xmlns:p14="http://schemas.microsoft.com/office/powerpoint/2010/main" val="2503009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243D-30D0-5722-60C6-30603701A1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52E229-69BB-407F-7BAB-3958A34977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D6B7C6-38BD-33B3-7ADD-6CB2C0E2DC3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7F79343-8F6A-65E9-6DBF-33C02E189B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9883AC-ACC1-6432-F27E-4FC1683AD877}"/>
              </a:ext>
            </a:extLst>
          </p:cNvPr>
          <p:cNvSpPr>
            <a:spLocks noGrp="1"/>
          </p:cNvSpPr>
          <p:nvPr>
            <p:ph type="sldNum" sz="quarter" idx="12"/>
          </p:nvPr>
        </p:nvSpPr>
        <p:spPr/>
        <p:txBody>
          <a:bodyPr/>
          <a:lstStyle/>
          <a:p>
            <a:fld id="{9CE42934-EFF7-4B83-B87A-A70704FD2A95}" type="slidenum">
              <a:rPr lang="en-GB" smtClean="0"/>
              <a:t>‹#›</a:t>
            </a:fld>
            <a:endParaRPr lang="en-GB"/>
          </a:p>
        </p:txBody>
      </p:sp>
    </p:spTree>
    <p:extLst>
      <p:ext uri="{BB962C8B-B14F-4D97-AF65-F5344CB8AC3E}">
        <p14:creationId xmlns:p14="http://schemas.microsoft.com/office/powerpoint/2010/main" val="2383007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91E42-AEB7-3608-ED15-41AB3EDE45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244E3F-D1CD-5E16-8763-7EE235E950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4773DC-85A6-1C5B-A79D-542D2890B7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3521946-EFB2-A27B-0C3C-6F9E761811D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B873FF0-CE62-E6BB-FF27-10A756C004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6C4DB2-D876-8801-4E64-21BF347A242B}"/>
              </a:ext>
            </a:extLst>
          </p:cNvPr>
          <p:cNvSpPr>
            <a:spLocks noGrp="1"/>
          </p:cNvSpPr>
          <p:nvPr>
            <p:ph type="sldNum" sz="quarter" idx="12"/>
          </p:nvPr>
        </p:nvSpPr>
        <p:spPr/>
        <p:txBody>
          <a:bodyPr/>
          <a:lstStyle/>
          <a:p>
            <a:fld id="{9CE42934-EFF7-4B83-B87A-A70704FD2A95}" type="slidenum">
              <a:rPr lang="en-GB" smtClean="0"/>
              <a:t>‹#›</a:t>
            </a:fld>
            <a:endParaRPr lang="en-GB"/>
          </a:p>
        </p:txBody>
      </p:sp>
    </p:spTree>
    <p:extLst>
      <p:ext uri="{BB962C8B-B14F-4D97-AF65-F5344CB8AC3E}">
        <p14:creationId xmlns:p14="http://schemas.microsoft.com/office/powerpoint/2010/main" val="746007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94055-0EFC-79AB-141B-8483279BC6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EDB03E-4BCC-BCC4-44BB-0891FAF18B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3424CC-E371-1241-E00F-21812AF09D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120FCB-4485-8D33-60ED-9C14269633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269BCB-0C2F-EB9F-3744-9378B0E0DC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43CDCF-EC40-1211-1DE1-31997CED0BD4}"/>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59C015F7-7463-6AB2-C9B8-DEF779A110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A34A38-402A-C152-359D-FE3314E2735E}"/>
              </a:ext>
            </a:extLst>
          </p:cNvPr>
          <p:cNvSpPr>
            <a:spLocks noGrp="1"/>
          </p:cNvSpPr>
          <p:nvPr>
            <p:ph type="sldNum" sz="quarter" idx="12"/>
          </p:nvPr>
        </p:nvSpPr>
        <p:spPr/>
        <p:txBody>
          <a:bodyPr/>
          <a:lstStyle/>
          <a:p>
            <a:fld id="{9CE42934-EFF7-4B83-B87A-A70704FD2A95}" type="slidenum">
              <a:rPr lang="en-GB" smtClean="0"/>
              <a:t>‹#›</a:t>
            </a:fld>
            <a:endParaRPr lang="en-GB"/>
          </a:p>
        </p:txBody>
      </p:sp>
    </p:spTree>
    <p:extLst>
      <p:ext uri="{BB962C8B-B14F-4D97-AF65-F5344CB8AC3E}">
        <p14:creationId xmlns:p14="http://schemas.microsoft.com/office/powerpoint/2010/main" val="577592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8903-B25D-BC4E-D1DA-57A378E3F9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454A6F-4281-BAA5-3179-5BF3188F5AB7}"/>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D44A750-88AA-E746-0C4B-12E3CC951F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DA09F3-6DE0-67A5-C096-55359E9BBF68}"/>
              </a:ext>
            </a:extLst>
          </p:cNvPr>
          <p:cNvSpPr>
            <a:spLocks noGrp="1"/>
          </p:cNvSpPr>
          <p:nvPr>
            <p:ph type="sldNum" sz="quarter" idx="12"/>
          </p:nvPr>
        </p:nvSpPr>
        <p:spPr/>
        <p:txBody>
          <a:bodyPr/>
          <a:lstStyle/>
          <a:p>
            <a:fld id="{9CE42934-EFF7-4B83-B87A-A70704FD2A95}" type="slidenum">
              <a:rPr lang="en-GB" smtClean="0"/>
              <a:t>‹#›</a:t>
            </a:fld>
            <a:endParaRPr lang="en-GB"/>
          </a:p>
        </p:txBody>
      </p:sp>
    </p:spTree>
    <p:extLst>
      <p:ext uri="{BB962C8B-B14F-4D97-AF65-F5344CB8AC3E}">
        <p14:creationId xmlns:p14="http://schemas.microsoft.com/office/powerpoint/2010/main" val="2127026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840326-BE99-D56B-7302-A2CFCE5E0E2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C3152CD3-736E-A6C5-572D-030225D737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F46270-FA75-1932-3FE0-1706115DD33D}"/>
              </a:ext>
            </a:extLst>
          </p:cNvPr>
          <p:cNvSpPr>
            <a:spLocks noGrp="1"/>
          </p:cNvSpPr>
          <p:nvPr>
            <p:ph type="sldNum" sz="quarter" idx="12"/>
          </p:nvPr>
        </p:nvSpPr>
        <p:spPr/>
        <p:txBody>
          <a:bodyPr/>
          <a:lstStyle/>
          <a:p>
            <a:fld id="{9CE42934-EFF7-4B83-B87A-A70704FD2A95}" type="slidenum">
              <a:rPr lang="en-GB" smtClean="0"/>
              <a:t>‹#›</a:t>
            </a:fld>
            <a:endParaRPr lang="en-GB"/>
          </a:p>
        </p:txBody>
      </p:sp>
    </p:spTree>
    <p:extLst>
      <p:ext uri="{BB962C8B-B14F-4D97-AF65-F5344CB8AC3E}">
        <p14:creationId xmlns:p14="http://schemas.microsoft.com/office/powerpoint/2010/main" val="868691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32CBA-5089-11F1-0609-9F6F1BA319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1A0A75A-7406-6500-F879-886F5521B7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5B93D6-94F4-A836-AC1F-372E0CB94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3A76DE-353E-6F4D-A08A-8EF1EE1BAA0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0091E16F-5F2A-E496-775E-E55F9C692E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98F651-51FD-5285-1A8B-FA922D67E469}"/>
              </a:ext>
            </a:extLst>
          </p:cNvPr>
          <p:cNvSpPr>
            <a:spLocks noGrp="1"/>
          </p:cNvSpPr>
          <p:nvPr>
            <p:ph type="sldNum" sz="quarter" idx="12"/>
          </p:nvPr>
        </p:nvSpPr>
        <p:spPr/>
        <p:txBody>
          <a:bodyPr/>
          <a:lstStyle/>
          <a:p>
            <a:fld id="{9CE42934-EFF7-4B83-B87A-A70704FD2A95}" type="slidenum">
              <a:rPr lang="en-GB" smtClean="0"/>
              <a:t>‹#›</a:t>
            </a:fld>
            <a:endParaRPr lang="en-GB"/>
          </a:p>
        </p:txBody>
      </p:sp>
    </p:spTree>
    <p:extLst>
      <p:ext uri="{BB962C8B-B14F-4D97-AF65-F5344CB8AC3E}">
        <p14:creationId xmlns:p14="http://schemas.microsoft.com/office/powerpoint/2010/main" val="427019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5603D-DE5A-475B-BFCA-2ECD4DFB6D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A1E372-6842-4FC2-A25B-4FAF8861DC12}"/>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267FF5-38DF-48AE-A5F9-E154494CE619}"/>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A2B3E236-5B81-4759-ACA7-32CB26CDEB8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746E49E-A0D6-472F-BCE6-61875DC7238B}"/>
              </a:ext>
            </a:extLst>
          </p:cNvPr>
          <p:cNvSpPr>
            <a:spLocks noGrp="1"/>
          </p:cNvSpPr>
          <p:nvPr>
            <p:ph type="sldNum" sz="quarter" idx="12"/>
          </p:nvPr>
        </p:nvSpPr>
        <p:spPr>
          <a:xfrm>
            <a:off x="4362797" y="6487103"/>
            <a:ext cx="2743200" cy="365125"/>
          </a:xfrm>
          <a:prstGeom prst="rect">
            <a:avLst/>
          </a:prstGeom>
        </p:spPr>
        <p:txBody>
          <a:bodyPr/>
          <a:lstStyle/>
          <a:p>
            <a:fld id="{2307E064-D8E2-4D39-9CB2-520A231D157D}" type="slidenum">
              <a:rPr lang="en-GB" smtClean="0"/>
              <a:t>‹#›</a:t>
            </a:fld>
            <a:endParaRPr lang="en-GB"/>
          </a:p>
        </p:txBody>
      </p:sp>
      <p:sp>
        <p:nvSpPr>
          <p:cNvPr id="7" name="Slide Number Placeholder 5">
            <a:extLst>
              <a:ext uri="{FF2B5EF4-FFF2-40B4-BE49-F238E27FC236}">
                <a16:creationId xmlns:a16="http://schemas.microsoft.com/office/drawing/2014/main" id="{2D91BB5B-A518-4751-976C-FC26D6E39681}"/>
              </a:ext>
            </a:extLst>
          </p:cNvPr>
          <p:cNvSpPr txBox="1">
            <a:spLocks/>
          </p:cNvSpPr>
          <p:nvPr userDrawn="1"/>
        </p:nvSpPr>
        <p:spPr>
          <a:xfrm>
            <a:off x="5493327" y="6489989"/>
            <a:ext cx="2743200" cy="365125"/>
          </a:xfrm>
          <a:prstGeom prst="rect">
            <a:avLst/>
          </a:prstGeom>
        </p:spPr>
        <p:txBody>
          <a:bodyPr/>
          <a:lstStyle>
            <a:defPPr>
              <a:defRPr lang="en-US"/>
            </a:defPPr>
            <a:lvl1pPr marL="0" algn="l"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07E064-D8E2-4D39-9CB2-520A231D157D}" type="slidenum">
              <a:rPr lang="en-GB" smtClean="0"/>
              <a:pPr/>
              <a:t>‹#›</a:t>
            </a:fld>
            <a:endParaRPr lang="en-GB" dirty="0"/>
          </a:p>
        </p:txBody>
      </p:sp>
    </p:spTree>
    <p:extLst>
      <p:ext uri="{BB962C8B-B14F-4D97-AF65-F5344CB8AC3E}">
        <p14:creationId xmlns:p14="http://schemas.microsoft.com/office/powerpoint/2010/main" val="872650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09180-8982-0B85-8A34-0813E71EDF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B4C50F-1382-AD10-9F70-6C0C644E7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2B9A74-537E-4ADC-6B4E-4CB0E4B88F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8D3972-6A36-7362-1CF8-CEF8CF23E78B}"/>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DDFBBDAA-9867-1734-74DE-3085585C1B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B54900-E183-A249-490F-7C7E44CEF7DF}"/>
              </a:ext>
            </a:extLst>
          </p:cNvPr>
          <p:cNvSpPr>
            <a:spLocks noGrp="1"/>
          </p:cNvSpPr>
          <p:nvPr>
            <p:ph type="sldNum" sz="quarter" idx="12"/>
          </p:nvPr>
        </p:nvSpPr>
        <p:spPr/>
        <p:txBody>
          <a:bodyPr/>
          <a:lstStyle/>
          <a:p>
            <a:fld id="{9CE42934-EFF7-4B83-B87A-A70704FD2A95}" type="slidenum">
              <a:rPr lang="en-GB" smtClean="0"/>
              <a:t>‹#›</a:t>
            </a:fld>
            <a:endParaRPr lang="en-GB"/>
          </a:p>
        </p:txBody>
      </p:sp>
    </p:spTree>
    <p:extLst>
      <p:ext uri="{BB962C8B-B14F-4D97-AF65-F5344CB8AC3E}">
        <p14:creationId xmlns:p14="http://schemas.microsoft.com/office/powerpoint/2010/main" val="864762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7BB1F-A6CE-0C39-1652-58C7853008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B0C330-F641-1400-C4CE-2FF1C85F0B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0289B4-AA1D-C444-DB53-C49A2AB6447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D4AC964-D577-2F71-E08E-D4C6C61BB2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2039D6-D956-E10A-653F-01524372A860}"/>
              </a:ext>
            </a:extLst>
          </p:cNvPr>
          <p:cNvSpPr>
            <a:spLocks noGrp="1"/>
          </p:cNvSpPr>
          <p:nvPr>
            <p:ph type="sldNum" sz="quarter" idx="12"/>
          </p:nvPr>
        </p:nvSpPr>
        <p:spPr/>
        <p:txBody>
          <a:bodyPr/>
          <a:lstStyle/>
          <a:p>
            <a:fld id="{9CE42934-EFF7-4B83-B87A-A70704FD2A95}" type="slidenum">
              <a:rPr lang="en-GB" smtClean="0"/>
              <a:t>‹#›</a:t>
            </a:fld>
            <a:endParaRPr lang="en-GB"/>
          </a:p>
        </p:txBody>
      </p:sp>
    </p:spTree>
    <p:extLst>
      <p:ext uri="{BB962C8B-B14F-4D97-AF65-F5344CB8AC3E}">
        <p14:creationId xmlns:p14="http://schemas.microsoft.com/office/powerpoint/2010/main" val="1045294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284659-24A7-CE43-C407-F25D004A07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C9D8C0-82AC-AE8C-8FD2-C2AC42C9C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8B5E42-B3AE-B2EE-8168-9989DA14EBA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9A5FFDD-A8E0-9F78-033C-73368ACE6C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06D1B1-9026-FB55-DC45-81029757477C}"/>
              </a:ext>
            </a:extLst>
          </p:cNvPr>
          <p:cNvSpPr>
            <a:spLocks noGrp="1"/>
          </p:cNvSpPr>
          <p:nvPr>
            <p:ph type="sldNum" sz="quarter" idx="12"/>
          </p:nvPr>
        </p:nvSpPr>
        <p:spPr/>
        <p:txBody>
          <a:bodyPr/>
          <a:lstStyle/>
          <a:p>
            <a:fld id="{9CE42934-EFF7-4B83-B87A-A70704FD2A95}" type="slidenum">
              <a:rPr lang="en-GB" smtClean="0"/>
              <a:t>‹#›</a:t>
            </a:fld>
            <a:endParaRPr lang="en-GB"/>
          </a:p>
        </p:txBody>
      </p:sp>
    </p:spTree>
    <p:extLst>
      <p:ext uri="{BB962C8B-B14F-4D97-AF65-F5344CB8AC3E}">
        <p14:creationId xmlns:p14="http://schemas.microsoft.com/office/powerpoint/2010/main" val="3089628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722A-974F-4C2E-9C1F-5801AD6DA0B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80B8F54-4864-471F-ACFE-99B72F1B74E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31280C-C670-4D62-9946-633FD8587E21}"/>
              </a:ext>
            </a:extLst>
          </p:cNvPr>
          <p:cNvSpPr>
            <a:spLocks noGrp="1"/>
          </p:cNvSpPr>
          <p:nvPr>
            <p:ph type="dt" sz="half" idx="10"/>
          </p:nvPr>
        </p:nvSpPr>
        <p:spPr>
          <a:xfrm>
            <a:off x="838200" y="6356350"/>
            <a:ext cx="2743200" cy="365125"/>
          </a:xfrm>
          <a:prstGeom prst="rect">
            <a:avLst/>
          </a:prstGeom>
        </p:spPr>
        <p:txBody>
          <a:bodyPr/>
          <a:lstStyle/>
          <a:p>
            <a:fld id="{690A9FE4-4B87-4AC5-A550-8F0BED390C88}" type="datetimeFigureOut">
              <a:rPr lang="en-GB" smtClean="0"/>
              <a:t>10/06/2024</a:t>
            </a:fld>
            <a:endParaRPr lang="en-GB"/>
          </a:p>
        </p:txBody>
      </p:sp>
      <p:sp>
        <p:nvSpPr>
          <p:cNvPr id="5" name="Footer Placeholder 4">
            <a:extLst>
              <a:ext uri="{FF2B5EF4-FFF2-40B4-BE49-F238E27FC236}">
                <a16:creationId xmlns:a16="http://schemas.microsoft.com/office/drawing/2014/main" id="{E58236B4-CF01-4D6B-ADE3-1B2901BEAC1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6E85FC9-E6DC-4643-B75E-AB798C0FCD83}"/>
              </a:ext>
            </a:extLst>
          </p:cNvPr>
          <p:cNvSpPr>
            <a:spLocks noGrp="1"/>
          </p:cNvSpPr>
          <p:nvPr>
            <p:ph type="sldNum" sz="quarter" idx="12"/>
          </p:nvPr>
        </p:nvSpPr>
        <p:spPr>
          <a:xfrm>
            <a:off x="8610600" y="6356350"/>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1700867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5603D-DE5A-475B-BFCA-2ECD4DFB6D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A1E372-6842-4FC2-A25B-4FAF8861DC12}"/>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267FF5-38DF-48AE-A5F9-E154494CE619}"/>
              </a:ext>
            </a:extLst>
          </p:cNvPr>
          <p:cNvSpPr>
            <a:spLocks noGrp="1"/>
          </p:cNvSpPr>
          <p:nvPr>
            <p:ph type="dt" sz="half" idx="10"/>
          </p:nvPr>
        </p:nvSpPr>
        <p:spPr>
          <a:xfrm>
            <a:off x="838200" y="6356350"/>
            <a:ext cx="2743200" cy="365125"/>
          </a:xfrm>
          <a:prstGeom prst="rect">
            <a:avLst/>
          </a:prstGeom>
        </p:spPr>
        <p:txBody>
          <a:bodyPr/>
          <a:lstStyle/>
          <a:p>
            <a:fld id="{690A9FE4-4B87-4AC5-A550-8F0BED390C88}" type="datetimeFigureOut">
              <a:rPr lang="en-GB" smtClean="0"/>
              <a:t>10/06/2024</a:t>
            </a:fld>
            <a:endParaRPr lang="en-GB"/>
          </a:p>
        </p:txBody>
      </p:sp>
      <p:sp>
        <p:nvSpPr>
          <p:cNvPr id="5" name="Footer Placeholder 4">
            <a:extLst>
              <a:ext uri="{FF2B5EF4-FFF2-40B4-BE49-F238E27FC236}">
                <a16:creationId xmlns:a16="http://schemas.microsoft.com/office/drawing/2014/main" id="{A2B3E236-5B81-4759-ACA7-32CB26CDEB8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746E49E-A0D6-472F-BCE6-61875DC7238B}"/>
              </a:ext>
            </a:extLst>
          </p:cNvPr>
          <p:cNvSpPr>
            <a:spLocks noGrp="1"/>
          </p:cNvSpPr>
          <p:nvPr>
            <p:ph type="sldNum" sz="quarter" idx="12"/>
          </p:nvPr>
        </p:nvSpPr>
        <p:spPr>
          <a:xfrm>
            <a:off x="8610600" y="6356350"/>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1356975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D356-24BB-4337-AD54-C1AC15841AD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C6E73F-190A-4C33-9886-39266A3747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FBD54F-FDD1-4261-8189-7C12368C752D}"/>
              </a:ext>
            </a:extLst>
          </p:cNvPr>
          <p:cNvSpPr>
            <a:spLocks noGrp="1"/>
          </p:cNvSpPr>
          <p:nvPr>
            <p:ph type="dt" sz="half" idx="10"/>
          </p:nvPr>
        </p:nvSpPr>
        <p:spPr>
          <a:xfrm>
            <a:off x="838200" y="6356350"/>
            <a:ext cx="2743200" cy="365125"/>
          </a:xfrm>
          <a:prstGeom prst="rect">
            <a:avLst/>
          </a:prstGeom>
        </p:spPr>
        <p:txBody>
          <a:bodyPr/>
          <a:lstStyle/>
          <a:p>
            <a:fld id="{690A9FE4-4B87-4AC5-A550-8F0BED390C88}" type="datetimeFigureOut">
              <a:rPr lang="en-GB" smtClean="0"/>
              <a:t>10/06/2024</a:t>
            </a:fld>
            <a:endParaRPr lang="en-GB"/>
          </a:p>
        </p:txBody>
      </p:sp>
      <p:sp>
        <p:nvSpPr>
          <p:cNvPr id="5" name="Footer Placeholder 4">
            <a:extLst>
              <a:ext uri="{FF2B5EF4-FFF2-40B4-BE49-F238E27FC236}">
                <a16:creationId xmlns:a16="http://schemas.microsoft.com/office/drawing/2014/main" id="{559CFA31-B5F6-43B0-BFCC-F6CF4EAE59C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5A82B88-94C2-434D-A04B-5246795F810E}"/>
              </a:ext>
            </a:extLst>
          </p:cNvPr>
          <p:cNvSpPr>
            <a:spLocks noGrp="1"/>
          </p:cNvSpPr>
          <p:nvPr>
            <p:ph type="sldNum" sz="quarter" idx="12"/>
          </p:nvPr>
        </p:nvSpPr>
        <p:spPr>
          <a:xfrm>
            <a:off x="8610600" y="6356350"/>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1979153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44A1B-940D-4E93-A927-F7813F31D2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48B4E7-694C-47D1-B606-C37936A1F9CD}"/>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0D1B50-4D71-4A49-9DC1-E1511ADFA1D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654E0C-D7BF-4B6A-B69C-AE2577589311}"/>
              </a:ext>
            </a:extLst>
          </p:cNvPr>
          <p:cNvSpPr>
            <a:spLocks noGrp="1"/>
          </p:cNvSpPr>
          <p:nvPr>
            <p:ph type="dt" sz="half" idx="10"/>
          </p:nvPr>
        </p:nvSpPr>
        <p:spPr>
          <a:xfrm>
            <a:off x="838200" y="6356350"/>
            <a:ext cx="2743200" cy="365125"/>
          </a:xfrm>
          <a:prstGeom prst="rect">
            <a:avLst/>
          </a:prstGeom>
        </p:spPr>
        <p:txBody>
          <a:bodyPr/>
          <a:lstStyle/>
          <a:p>
            <a:fld id="{690A9FE4-4B87-4AC5-A550-8F0BED390C88}" type="datetimeFigureOut">
              <a:rPr lang="en-GB" smtClean="0"/>
              <a:t>10/06/2024</a:t>
            </a:fld>
            <a:endParaRPr lang="en-GB"/>
          </a:p>
        </p:txBody>
      </p:sp>
      <p:sp>
        <p:nvSpPr>
          <p:cNvPr id="6" name="Footer Placeholder 5">
            <a:extLst>
              <a:ext uri="{FF2B5EF4-FFF2-40B4-BE49-F238E27FC236}">
                <a16:creationId xmlns:a16="http://schemas.microsoft.com/office/drawing/2014/main" id="{AEEABC96-484D-4D8E-A94F-8CC59A9DE66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C70DE9E-7733-4B12-A67A-5AEFCBA7250A}"/>
              </a:ext>
            </a:extLst>
          </p:cNvPr>
          <p:cNvSpPr>
            <a:spLocks noGrp="1"/>
          </p:cNvSpPr>
          <p:nvPr>
            <p:ph type="sldNum" sz="quarter" idx="12"/>
          </p:nvPr>
        </p:nvSpPr>
        <p:spPr>
          <a:xfrm>
            <a:off x="8610600" y="6356350"/>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394731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51138-DEA6-4A4A-97A8-2F32FD6B36C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3A09C5-D366-481E-8B84-78A53E863F7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89DF97-F414-4F43-A331-486160418455}"/>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A0A9A39-3E5E-4C2C-B49A-DAF5BD657BE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7736CF-B615-4BD1-894B-1F0FB37AD29E}"/>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2979FE-80B5-4953-BA5F-AEA12642B08B}"/>
              </a:ext>
            </a:extLst>
          </p:cNvPr>
          <p:cNvSpPr>
            <a:spLocks noGrp="1"/>
          </p:cNvSpPr>
          <p:nvPr>
            <p:ph type="dt" sz="half" idx="10"/>
          </p:nvPr>
        </p:nvSpPr>
        <p:spPr>
          <a:xfrm>
            <a:off x="838200" y="6356350"/>
            <a:ext cx="2743200" cy="365125"/>
          </a:xfrm>
          <a:prstGeom prst="rect">
            <a:avLst/>
          </a:prstGeom>
        </p:spPr>
        <p:txBody>
          <a:bodyPr/>
          <a:lstStyle/>
          <a:p>
            <a:fld id="{690A9FE4-4B87-4AC5-A550-8F0BED390C88}" type="datetimeFigureOut">
              <a:rPr lang="en-GB" smtClean="0"/>
              <a:t>10/06/2024</a:t>
            </a:fld>
            <a:endParaRPr lang="en-GB"/>
          </a:p>
        </p:txBody>
      </p:sp>
      <p:sp>
        <p:nvSpPr>
          <p:cNvPr id="8" name="Footer Placeholder 7">
            <a:extLst>
              <a:ext uri="{FF2B5EF4-FFF2-40B4-BE49-F238E27FC236}">
                <a16:creationId xmlns:a16="http://schemas.microsoft.com/office/drawing/2014/main" id="{8E7E7848-1AF8-4486-BA1C-C0EB58852C5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57B1FAC1-048F-4375-9CA6-2F66E654000B}"/>
              </a:ext>
            </a:extLst>
          </p:cNvPr>
          <p:cNvSpPr>
            <a:spLocks noGrp="1"/>
          </p:cNvSpPr>
          <p:nvPr>
            <p:ph type="sldNum" sz="quarter" idx="12"/>
          </p:nvPr>
        </p:nvSpPr>
        <p:spPr>
          <a:xfrm>
            <a:off x="8610600" y="6356350"/>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1765074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58589-96A7-424C-A813-00E075E0D5B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8623787-B840-4BA1-9050-75566FCB8673}"/>
              </a:ext>
            </a:extLst>
          </p:cNvPr>
          <p:cNvSpPr>
            <a:spLocks noGrp="1"/>
          </p:cNvSpPr>
          <p:nvPr>
            <p:ph type="dt" sz="half" idx="10"/>
          </p:nvPr>
        </p:nvSpPr>
        <p:spPr>
          <a:xfrm>
            <a:off x="838200" y="6356350"/>
            <a:ext cx="2743200" cy="365125"/>
          </a:xfrm>
          <a:prstGeom prst="rect">
            <a:avLst/>
          </a:prstGeom>
        </p:spPr>
        <p:txBody>
          <a:bodyPr/>
          <a:lstStyle/>
          <a:p>
            <a:fld id="{690A9FE4-4B87-4AC5-A550-8F0BED390C88}" type="datetimeFigureOut">
              <a:rPr lang="en-GB" smtClean="0"/>
              <a:t>10/06/2024</a:t>
            </a:fld>
            <a:endParaRPr lang="en-GB"/>
          </a:p>
        </p:txBody>
      </p:sp>
      <p:sp>
        <p:nvSpPr>
          <p:cNvPr id="4" name="Footer Placeholder 3">
            <a:extLst>
              <a:ext uri="{FF2B5EF4-FFF2-40B4-BE49-F238E27FC236}">
                <a16:creationId xmlns:a16="http://schemas.microsoft.com/office/drawing/2014/main" id="{0D2E63C2-3A47-44C6-8BC1-2D4F936F7B1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D0C5CD95-856A-42BB-A57A-814099949B4A}"/>
              </a:ext>
            </a:extLst>
          </p:cNvPr>
          <p:cNvSpPr>
            <a:spLocks noGrp="1"/>
          </p:cNvSpPr>
          <p:nvPr>
            <p:ph type="sldNum" sz="quarter" idx="12"/>
          </p:nvPr>
        </p:nvSpPr>
        <p:spPr>
          <a:xfrm>
            <a:off x="8610600" y="6356350"/>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470005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F8A48C-48B7-4718-8324-5BF432608494}"/>
              </a:ext>
            </a:extLst>
          </p:cNvPr>
          <p:cNvSpPr>
            <a:spLocks noGrp="1"/>
          </p:cNvSpPr>
          <p:nvPr>
            <p:ph type="dt" sz="half" idx="10"/>
          </p:nvPr>
        </p:nvSpPr>
        <p:spPr>
          <a:xfrm>
            <a:off x="838200" y="6356350"/>
            <a:ext cx="2743200" cy="365125"/>
          </a:xfrm>
          <a:prstGeom prst="rect">
            <a:avLst/>
          </a:prstGeom>
        </p:spPr>
        <p:txBody>
          <a:bodyPr/>
          <a:lstStyle/>
          <a:p>
            <a:fld id="{690A9FE4-4B87-4AC5-A550-8F0BED390C88}" type="datetimeFigureOut">
              <a:rPr lang="en-GB" smtClean="0"/>
              <a:t>10/06/2024</a:t>
            </a:fld>
            <a:endParaRPr lang="en-GB"/>
          </a:p>
        </p:txBody>
      </p:sp>
      <p:sp>
        <p:nvSpPr>
          <p:cNvPr id="3" name="Footer Placeholder 2">
            <a:extLst>
              <a:ext uri="{FF2B5EF4-FFF2-40B4-BE49-F238E27FC236}">
                <a16:creationId xmlns:a16="http://schemas.microsoft.com/office/drawing/2014/main" id="{78DD7C9B-941F-4F5C-B628-01358E207E8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E17D1A1F-1215-46BD-8639-A65B7B8B726C}"/>
              </a:ext>
            </a:extLst>
          </p:cNvPr>
          <p:cNvSpPr>
            <a:spLocks noGrp="1"/>
          </p:cNvSpPr>
          <p:nvPr>
            <p:ph type="sldNum" sz="quarter" idx="12"/>
          </p:nvPr>
        </p:nvSpPr>
        <p:spPr>
          <a:xfrm>
            <a:off x="8610600" y="6356350"/>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262814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D356-24BB-4337-AD54-C1AC15841AD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C6E73F-190A-4C33-9886-39266A3747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FBD54F-FDD1-4261-8189-7C12368C752D}"/>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559CFA31-B5F6-43B0-BFCC-F6CF4EAE59C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5A82B88-94C2-434D-A04B-5246795F810E}"/>
              </a:ext>
            </a:extLst>
          </p:cNvPr>
          <p:cNvSpPr>
            <a:spLocks noGrp="1"/>
          </p:cNvSpPr>
          <p:nvPr>
            <p:ph type="sldNum" sz="quarter" idx="12"/>
          </p:nvPr>
        </p:nvSpPr>
        <p:spPr>
          <a:xfrm>
            <a:off x="4479175" y="6489989"/>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17022828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C514-6778-489C-B93C-A15CC8157C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E3A1C06-6D56-40CD-8C5B-63C04001B1B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282B99-A8F3-4E46-AF0C-104C3148D9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EC77FE-8490-422F-A7B8-D3D1F9A3F904}"/>
              </a:ext>
            </a:extLst>
          </p:cNvPr>
          <p:cNvSpPr>
            <a:spLocks noGrp="1"/>
          </p:cNvSpPr>
          <p:nvPr>
            <p:ph type="dt" sz="half" idx="10"/>
          </p:nvPr>
        </p:nvSpPr>
        <p:spPr>
          <a:xfrm>
            <a:off x="838200" y="6356350"/>
            <a:ext cx="2743200" cy="365125"/>
          </a:xfrm>
          <a:prstGeom prst="rect">
            <a:avLst/>
          </a:prstGeom>
        </p:spPr>
        <p:txBody>
          <a:bodyPr/>
          <a:lstStyle/>
          <a:p>
            <a:fld id="{690A9FE4-4B87-4AC5-A550-8F0BED390C88}" type="datetimeFigureOut">
              <a:rPr lang="en-GB" smtClean="0"/>
              <a:t>10/06/2024</a:t>
            </a:fld>
            <a:endParaRPr lang="en-GB"/>
          </a:p>
        </p:txBody>
      </p:sp>
      <p:sp>
        <p:nvSpPr>
          <p:cNvPr id="6" name="Footer Placeholder 5">
            <a:extLst>
              <a:ext uri="{FF2B5EF4-FFF2-40B4-BE49-F238E27FC236}">
                <a16:creationId xmlns:a16="http://schemas.microsoft.com/office/drawing/2014/main" id="{78C6073C-66F9-4F75-9C04-8E019CE7EC6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5083E0C-64AA-43C3-A2E4-14ECA43A4237}"/>
              </a:ext>
            </a:extLst>
          </p:cNvPr>
          <p:cNvSpPr>
            <a:spLocks noGrp="1"/>
          </p:cNvSpPr>
          <p:nvPr>
            <p:ph type="sldNum" sz="quarter" idx="12"/>
          </p:nvPr>
        </p:nvSpPr>
        <p:spPr>
          <a:xfrm>
            <a:off x="8610600" y="6356350"/>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806174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59134-E11B-4140-82F0-45760222A28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AB5C59-7053-4019-AC70-0C008F0930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D95976-C194-4376-B05F-A501505DA2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A40304-A6BC-4700-8BA9-CEAD27B39443}"/>
              </a:ext>
            </a:extLst>
          </p:cNvPr>
          <p:cNvSpPr>
            <a:spLocks noGrp="1"/>
          </p:cNvSpPr>
          <p:nvPr>
            <p:ph type="dt" sz="half" idx="10"/>
          </p:nvPr>
        </p:nvSpPr>
        <p:spPr>
          <a:xfrm>
            <a:off x="838200" y="6356350"/>
            <a:ext cx="2743200" cy="365125"/>
          </a:xfrm>
          <a:prstGeom prst="rect">
            <a:avLst/>
          </a:prstGeom>
        </p:spPr>
        <p:txBody>
          <a:bodyPr/>
          <a:lstStyle/>
          <a:p>
            <a:fld id="{690A9FE4-4B87-4AC5-A550-8F0BED390C88}" type="datetimeFigureOut">
              <a:rPr lang="en-GB" smtClean="0"/>
              <a:t>10/06/2024</a:t>
            </a:fld>
            <a:endParaRPr lang="en-GB"/>
          </a:p>
        </p:txBody>
      </p:sp>
      <p:sp>
        <p:nvSpPr>
          <p:cNvPr id="6" name="Footer Placeholder 5">
            <a:extLst>
              <a:ext uri="{FF2B5EF4-FFF2-40B4-BE49-F238E27FC236}">
                <a16:creationId xmlns:a16="http://schemas.microsoft.com/office/drawing/2014/main" id="{B99E733D-01F5-4963-A67B-822C0A9E8EA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0AC5105-77F7-4B86-B566-CCB34CFB0CE5}"/>
              </a:ext>
            </a:extLst>
          </p:cNvPr>
          <p:cNvSpPr>
            <a:spLocks noGrp="1"/>
          </p:cNvSpPr>
          <p:nvPr>
            <p:ph type="sldNum" sz="quarter" idx="12"/>
          </p:nvPr>
        </p:nvSpPr>
        <p:spPr>
          <a:xfrm>
            <a:off x="8610600" y="6356350"/>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2186982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87E9-7A90-48E9-9B17-8C8AECEA57C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258ED5-A64B-45B8-BF4E-44FD2A59AB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76EE8E-B8BC-4AE5-A0A4-09C592142D96}"/>
              </a:ext>
            </a:extLst>
          </p:cNvPr>
          <p:cNvSpPr>
            <a:spLocks noGrp="1"/>
          </p:cNvSpPr>
          <p:nvPr>
            <p:ph type="dt" sz="half" idx="10"/>
          </p:nvPr>
        </p:nvSpPr>
        <p:spPr>
          <a:xfrm>
            <a:off x="838200" y="6356350"/>
            <a:ext cx="2743200" cy="365125"/>
          </a:xfrm>
          <a:prstGeom prst="rect">
            <a:avLst/>
          </a:prstGeom>
        </p:spPr>
        <p:txBody>
          <a:bodyPr/>
          <a:lstStyle/>
          <a:p>
            <a:fld id="{690A9FE4-4B87-4AC5-A550-8F0BED390C88}" type="datetimeFigureOut">
              <a:rPr lang="en-GB" smtClean="0"/>
              <a:t>10/06/2024</a:t>
            </a:fld>
            <a:endParaRPr lang="en-GB"/>
          </a:p>
        </p:txBody>
      </p:sp>
      <p:sp>
        <p:nvSpPr>
          <p:cNvPr id="5" name="Footer Placeholder 4">
            <a:extLst>
              <a:ext uri="{FF2B5EF4-FFF2-40B4-BE49-F238E27FC236}">
                <a16:creationId xmlns:a16="http://schemas.microsoft.com/office/drawing/2014/main" id="{119588B3-CC01-457C-BF83-F96A161C7EB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6BA4087-B16A-41B3-8A29-5119FE31DBB5}"/>
              </a:ext>
            </a:extLst>
          </p:cNvPr>
          <p:cNvSpPr>
            <a:spLocks noGrp="1"/>
          </p:cNvSpPr>
          <p:nvPr>
            <p:ph type="sldNum" sz="quarter" idx="12"/>
          </p:nvPr>
        </p:nvSpPr>
        <p:spPr>
          <a:xfrm>
            <a:off x="8610600" y="6356350"/>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2844832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08EC1C-7525-4A45-998E-7EC508E9ED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532B2E-6AA8-4826-B8F2-FACD143B7C0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23DFA0-95C8-4681-A62B-A1BD00C38EE7}"/>
              </a:ext>
            </a:extLst>
          </p:cNvPr>
          <p:cNvSpPr>
            <a:spLocks noGrp="1"/>
          </p:cNvSpPr>
          <p:nvPr>
            <p:ph type="dt" sz="half" idx="10"/>
          </p:nvPr>
        </p:nvSpPr>
        <p:spPr>
          <a:xfrm>
            <a:off x="838200" y="6356350"/>
            <a:ext cx="2743200" cy="365125"/>
          </a:xfrm>
          <a:prstGeom prst="rect">
            <a:avLst/>
          </a:prstGeom>
        </p:spPr>
        <p:txBody>
          <a:bodyPr/>
          <a:lstStyle/>
          <a:p>
            <a:fld id="{690A9FE4-4B87-4AC5-A550-8F0BED390C88}" type="datetimeFigureOut">
              <a:rPr lang="en-GB" smtClean="0"/>
              <a:t>10/06/2024</a:t>
            </a:fld>
            <a:endParaRPr lang="en-GB"/>
          </a:p>
        </p:txBody>
      </p:sp>
      <p:sp>
        <p:nvSpPr>
          <p:cNvPr id="5" name="Footer Placeholder 4">
            <a:extLst>
              <a:ext uri="{FF2B5EF4-FFF2-40B4-BE49-F238E27FC236}">
                <a16:creationId xmlns:a16="http://schemas.microsoft.com/office/drawing/2014/main" id="{D6FA999C-1CEA-49C2-BAF4-88323699612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81593BD-0A6A-47A6-83A7-B74E865E8E5A}"/>
              </a:ext>
            </a:extLst>
          </p:cNvPr>
          <p:cNvSpPr>
            <a:spLocks noGrp="1"/>
          </p:cNvSpPr>
          <p:nvPr>
            <p:ph type="sldNum" sz="quarter" idx="12"/>
          </p:nvPr>
        </p:nvSpPr>
        <p:spPr>
          <a:xfrm>
            <a:off x="8610600" y="6356350"/>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2913383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44A1B-940D-4E93-A927-F7813F31D2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48B4E7-694C-47D1-B606-C37936A1F9CD}"/>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0D1B50-4D71-4A49-9DC1-E1511ADFA1D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654E0C-D7BF-4B6A-B69C-AE2577589311}"/>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AEEABC96-484D-4D8E-A94F-8CC59A9DE66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C70DE9E-7733-4B12-A67A-5AEFCBA7250A}"/>
              </a:ext>
            </a:extLst>
          </p:cNvPr>
          <p:cNvSpPr>
            <a:spLocks noGrp="1"/>
          </p:cNvSpPr>
          <p:nvPr>
            <p:ph type="sldNum" sz="quarter" idx="12"/>
          </p:nvPr>
        </p:nvSpPr>
        <p:spPr>
          <a:xfrm>
            <a:off x="4437611" y="6492875"/>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2384534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51138-DEA6-4A4A-97A8-2F32FD6B36C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3A09C5-D366-481E-8B84-78A53E863F7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89DF97-F414-4F43-A331-486160418455}"/>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A0A9A39-3E5E-4C2C-B49A-DAF5BD657BE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7736CF-B615-4BD1-894B-1F0FB37AD29E}"/>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2979FE-80B5-4953-BA5F-AEA12642B08B}"/>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8" name="Footer Placeholder 7">
            <a:extLst>
              <a:ext uri="{FF2B5EF4-FFF2-40B4-BE49-F238E27FC236}">
                <a16:creationId xmlns:a16="http://schemas.microsoft.com/office/drawing/2014/main" id="{8E7E7848-1AF8-4486-BA1C-C0EB58852C5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57B1FAC1-048F-4375-9CA6-2F66E654000B}"/>
              </a:ext>
            </a:extLst>
          </p:cNvPr>
          <p:cNvSpPr>
            <a:spLocks noGrp="1"/>
          </p:cNvSpPr>
          <p:nvPr>
            <p:ph type="sldNum" sz="quarter" idx="12"/>
          </p:nvPr>
        </p:nvSpPr>
        <p:spPr>
          <a:xfrm>
            <a:off x="4625975" y="6501188"/>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43392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58589-96A7-424C-A813-00E075E0D5B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8623787-B840-4BA1-9050-75566FCB8673}"/>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4" name="Footer Placeholder 3">
            <a:extLst>
              <a:ext uri="{FF2B5EF4-FFF2-40B4-BE49-F238E27FC236}">
                <a16:creationId xmlns:a16="http://schemas.microsoft.com/office/drawing/2014/main" id="{0D2E63C2-3A47-44C6-8BC1-2D4F936F7B1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D0C5CD95-856A-42BB-A57A-814099949B4A}"/>
              </a:ext>
            </a:extLst>
          </p:cNvPr>
          <p:cNvSpPr>
            <a:spLocks noGrp="1"/>
          </p:cNvSpPr>
          <p:nvPr>
            <p:ph type="sldNum" sz="quarter" idx="12"/>
          </p:nvPr>
        </p:nvSpPr>
        <p:spPr>
          <a:xfrm>
            <a:off x="4595553" y="6492875"/>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302913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F8A48C-48B7-4718-8324-5BF432608494}"/>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3" name="Footer Placeholder 2">
            <a:extLst>
              <a:ext uri="{FF2B5EF4-FFF2-40B4-BE49-F238E27FC236}">
                <a16:creationId xmlns:a16="http://schemas.microsoft.com/office/drawing/2014/main" id="{78DD7C9B-941F-4F5C-B628-01358E207E8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E17D1A1F-1215-46BD-8639-A65B7B8B726C}"/>
              </a:ext>
            </a:extLst>
          </p:cNvPr>
          <p:cNvSpPr>
            <a:spLocks noGrp="1"/>
          </p:cNvSpPr>
          <p:nvPr>
            <p:ph type="sldNum" sz="quarter" idx="12"/>
          </p:nvPr>
        </p:nvSpPr>
        <p:spPr>
          <a:xfrm>
            <a:off x="4724400" y="6489989"/>
            <a:ext cx="2743200" cy="365125"/>
          </a:xfrm>
          <a:prstGeom prst="rect">
            <a:avLst/>
          </a:prstGeom>
        </p:spPr>
        <p:txBody>
          <a:bodyPr/>
          <a:lstStyle/>
          <a:p>
            <a:fld id="{2307E064-D8E2-4D39-9CB2-520A231D157D}" type="slidenum">
              <a:rPr lang="en-GB" smtClean="0"/>
              <a:t>‹#›</a:t>
            </a:fld>
            <a:endParaRPr lang="en-GB"/>
          </a:p>
        </p:txBody>
      </p:sp>
      <p:sp>
        <p:nvSpPr>
          <p:cNvPr id="5" name="Rectangle 4">
            <a:extLst>
              <a:ext uri="{FF2B5EF4-FFF2-40B4-BE49-F238E27FC236}">
                <a16:creationId xmlns:a16="http://schemas.microsoft.com/office/drawing/2014/main" id="{DE07211E-DFFC-4ADA-89E3-12AFF7EB558F}"/>
              </a:ext>
            </a:extLst>
          </p:cNvPr>
          <p:cNvSpPr/>
          <p:nvPr userDrawn="1"/>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6271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C514-6778-489C-B93C-A15CC8157C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E3A1C06-6D56-40CD-8C5B-63C04001B1B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282B99-A8F3-4E46-AF0C-104C3148D9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EC77FE-8490-422F-A7B8-D3D1F9A3F904}"/>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78C6073C-66F9-4F75-9C04-8E019CE7EC6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5083E0C-64AA-43C3-A2E4-14ECA43A4237}"/>
              </a:ext>
            </a:extLst>
          </p:cNvPr>
          <p:cNvSpPr>
            <a:spLocks noGrp="1"/>
          </p:cNvSpPr>
          <p:nvPr>
            <p:ph type="sldNum" sz="quarter" idx="12"/>
          </p:nvPr>
        </p:nvSpPr>
        <p:spPr>
          <a:xfrm>
            <a:off x="4562302" y="6492875"/>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268818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59134-E11B-4140-82F0-45760222A28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AB5C59-7053-4019-AC70-0C008F0930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D95976-C194-4376-B05F-A501505DA2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A40304-A6BC-4700-8BA9-CEAD27B39443}"/>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B99E733D-01F5-4963-A67B-822C0A9E8EA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0AC5105-77F7-4B86-B566-CCB34CFB0CE5}"/>
              </a:ext>
            </a:extLst>
          </p:cNvPr>
          <p:cNvSpPr>
            <a:spLocks noGrp="1"/>
          </p:cNvSpPr>
          <p:nvPr>
            <p:ph type="sldNum" sz="quarter" idx="12"/>
          </p:nvPr>
        </p:nvSpPr>
        <p:spPr>
          <a:xfrm>
            <a:off x="4724400" y="6492875"/>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55580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9629B6-CDE9-4B75-8560-A41C503866D9}"/>
              </a:ext>
            </a:extLst>
          </p:cNvPr>
          <p:cNvSpPr/>
          <p:nvPr userDrawn="1"/>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latin typeface="Segoe UI" panose="020B0502040204020203" pitchFamily="34" charset="0"/>
                <a:cs typeface="Segoe UI" panose="020B0502040204020203" pitchFamily="34" charset="0"/>
              </a:rPr>
              <a:t>ICT Knowledge Organiser</a:t>
            </a:r>
          </a:p>
        </p:txBody>
      </p:sp>
      <p:sp>
        <p:nvSpPr>
          <p:cNvPr id="3" name="Slide Number Placeholder 5">
            <a:extLst>
              <a:ext uri="{FF2B5EF4-FFF2-40B4-BE49-F238E27FC236}">
                <a16:creationId xmlns:a16="http://schemas.microsoft.com/office/drawing/2014/main" id="{BBEF467A-E405-40A1-87BB-EA95F20BA265}"/>
              </a:ext>
            </a:extLst>
          </p:cNvPr>
          <p:cNvSpPr>
            <a:spLocks noGrp="1"/>
          </p:cNvSpPr>
          <p:nvPr>
            <p:ph type="sldNum" sz="quarter" idx="4"/>
          </p:nvPr>
        </p:nvSpPr>
        <p:spPr>
          <a:xfrm>
            <a:off x="4724400" y="6489989"/>
            <a:ext cx="2743200" cy="365125"/>
          </a:xfrm>
          <a:prstGeom prst="rect">
            <a:avLst/>
          </a:prstGeom>
        </p:spPr>
        <p:txBody>
          <a:bodyPr/>
          <a:lstStyle>
            <a:lvl1pPr algn="ctr">
              <a:defRPr sz="2000">
                <a:solidFill>
                  <a:schemeClr val="bg1"/>
                </a:solidFill>
              </a:defRPr>
            </a:lvl1pPr>
          </a:lstStyle>
          <a:p>
            <a:fld id="{2307E064-D8E2-4D39-9CB2-520A231D157D}" type="slidenum">
              <a:rPr lang="en-GB" smtClean="0"/>
              <a:pPr/>
              <a:t>‹#›</a:t>
            </a:fld>
            <a:endParaRPr lang="en-GB" dirty="0"/>
          </a:p>
        </p:txBody>
      </p:sp>
    </p:spTree>
    <p:extLst>
      <p:ext uri="{BB962C8B-B14F-4D97-AF65-F5344CB8AC3E}">
        <p14:creationId xmlns:p14="http://schemas.microsoft.com/office/powerpoint/2010/main" val="1110020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183026-FD36-78BD-6F0C-01CFAF6BD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493BAD-4BF6-44EC-1ABA-1DAA460089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BBA298-D5F2-9B81-94AE-06F47AAA6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4729BB9E-BE1D-2D17-7E87-BC9550F91D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39002D-3A12-7920-B496-48BE525C03D8}"/>
              </a:ext>
            </a:extLst>
          </p:cNvPr>
          <p:cNvSpPr>
            <a:spLocks noGrp="1"/>
          </p:cNvSpPr>
          <p:nvPr>
            <p:ph type="sldNum" sz="quarter" idx="4"/>
          </p:nvPr>
        </p:nvSpPr>
        <p:spPr>
          <a:xfrm>
            <a:off x="4724400" y="6492875"/>
            <a:ext cx="2743200" cy="365125"/>
          </a:xfrm>
          <a:prstGeom prst="rect">
            <a:avLst/>
          </a:prstGeom>
        </p:spPr>
        <p:txBody>
          <a:bodyPr vert="horz" lIns="91440" tIns="45720" rIns="91440" bIns="45720" rtlCol="0" anchor="ctr"/>
          <a:lstStyle>
            <a:lvl1pPr algn="ctr">
              <a:defRPr sz="1800">
                <a:solidFill>
                  <a:schemeClr val="bg1"/>
                </a:solidFill>
              </a:defRPr>
            </a:lvl1pPr>
          </a:lstStyle>
          <a:p>
            <a:fld id="{9CE42934-EFF7-4B83-B87A-A70704FD2A95}" type="slidenum">
              <a:rPr lang="en-GB" smtClean="0"/>
              <a:pPr/>
              <a:t>‹#›</a:t>
            </a:fld>
            <a:endParaRPr lang="en-GB"/>
          </a:p>
        </p:txBody>
      </p:sp>
    </p:spTree>
    <p:extLst>
      <p:ext uri="{BB962C8B-B14F-4D97-AF65-F5344CB8AC3E}">
        <p14:creationId xmlns:p14="http://schemas.microsoft.com/office/powerpoint/2010/main" val="1563315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418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tmp"/><Relationship Id="rId4" Type="http://schemas.openxmlformats.org/officeDocument/2006/relationships/image" Target="../media/image14.tm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extLst>
              <p:ext uri="{D42A27DB-BD31-4B8C-83A1-F6EECF244321}">
                <p14:modId xmlns:p14="http://schemas.microsoft.com/office/powerpoint/2010/main" val="4157138031"/>
              </p:ext>
            </p:extLst>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5943600" cy="707886"/>
          </a:xfrm>
          <a:prstGeom prst="rect">
            <a:avLst/>
          </a:prstGeom>
          <a:noFill/>
        </p:spPr>
        <p:txBody>
          <a:bodyPr wrap="square" rtlCol="0">
            <a:spAutoFit/>
          </a:bodyPr>
          <a:lstStyle/>
          <a:p>
            <a:r>
              <a:rPr lang="en-GB" sz="2000" dirty="0">
                <a:latin typeface="Segoe UI Black" panose="020B0A02040204020203" pitchFamily="34" charset="0"/>
                <a:ea typeface="Segoe UI Black" panose="020B0A02040204020203" pitchFamily="34" charset="0"/>
              </a:rPr>
              <a:t>Functionality of different hardware devices</a:t>
            </a:r>
          </a:p>
          <a:p>
            <a:r>
              <a:rPr lang="en-GB" sz="2000" dirty="0">
                <a:latin typeface="Segoe UI Black" panose="020B0A02040204020203" pitchFamily="34" charset="0"/>
                <a:ea typeface="Segoe UI Black" panose="020B0A02040204020203" pitchFamily="34" charset="0"/>
                <a:cs typeface="Segoe UI" panose="020B0502040204020203" pitchFamily="34" charset="0"/>
              </a:rPr>
              <a:t>IT1: Peripheral devices</a:t>
            </a:r>
            <a:endParaRPr lang="en-GB" sz="2000" dirty="0">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extLst>
              <p:ext uri="{D42A27DB-BD31-4B8C-83A1-F6EECF244321}">
                <p14:modId xmlns:p14="http://schemas.microsoft.com/office/powerpoint/2010/main" val="302086034"/>
              </p:ext>
            </p:extLst>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6" name="Table 5">
            <a:extLst>
              <a:ext uri="{FF2B5EF4-FFF2-40B4-BE49-F238E27FC236}">
                <a16:creationId xmlns:a16="http://schemas.microsoft.com/office/drawing/2014/main" id="{796EDB52-E197-8983-012F-621C74E985A6}"/>
              </a:ext>
            </a:extLst>
          </p:cNvPr>
          <p:cNvGraphicFramePr>
            <a:graphicFrameLocks noGrp="1"/>
          </p:cNvGraphicFramePr>
          <p:nvPr>
            <p:extLst>
              <p:ext uri="{D42A27DB-BD31-4B8C-83A1-F6EECF244321}">
                <p14:modId xmlns:p14="http://schemas.microsoft.com/office/powerpoint/2010/main" val="1012257942"/>
              </p:ext>
            </p:extLst>
          </p:nvPr>
        </p:nvGraphicFramePr>
        <p:xfrm>
          <a:off x="182364" y="1549429"/>
          <a:ext cx="5086866" cy="1188720"/>
        </p:xfrm>
        <a:graphic>
          <a:graphicData uri="http://schemas.openxmlformats.org/drawingml/2006/table">
            <a:tbl>
              <a:tblPr firstRow="1" bandRow="1">
                <a:tableStyleId>{5940675A-B579-460E-94D1-54222C63F5DA}</a:tableStyleId>
              </a:tblPr>
              <a:tblGrid>
                <a:gridCol w="5086866">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What is an input device?</a:t>
                      </a:r>
                    </a:p>
                  </a:txBody>
                  <a:tcPr>
                    <a:solidFill>
                      <a:srgbClr val="00B050"/>
                    </a:solidFill>
                  </a:tcPr>
                </a:tc>
                <a:extLst>
                  <a:ext uri="{0D108BD9-81ED-4DB2-BD59-A6C34878D82A}">
                    <a16:rowId xmlns:a16="http://schemas.microsoft.com/office/drawing/2014/main" val="1505125336"/>
                  </a:ext>
                </a:extLst>
              </a:tr>
              <a:tr h="71739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latin typeface="Segoe UI" panose="020B0502040204020203" pitchFamily="34" charset="0"/>
                          <a:cs typeface="Segoe UI" panose="020B0502040204020203" pitchFamily="34" charset="0"/>
                        </a:rPr>
                        <a:t>A piece of equipment that allows users to enter data into a computer. These device are used to create a digital product. </a:t>
                      </a:r>
                    </a:p>
                  </a:txBody>
                  <a:tcPr/>
                </a:tc>
                <a:extLst>
                  <a:ext uri="{0D108BD9-81ED-4DB2-BD59-A6C34878D82A}">
                    <a16:rowId xmlns:a16="http://schemas.microsoft.com/office/drawing/2014/main" val="1025763758"/>
                  </a:ext>
                </a:extLst>
              </a:tr>
            </a:tbl>
          </a:graphicData>
        </a:graphic>
      </p:graphicFrame>
      <p:graphicFrame>
        <p:nvGraphicFramePr>
          <p:cNvPr id="2" name="Table 3">
            <a:extLst>
              <a:ext uri="{FF2B5EF4-FFF2-40B4-BE49-F238E27FC236}">
                <a16:creationId xmlns:a16="http://schemas.microsoft.com/office/drawing/2014/main" id="{C728658F-DF46-DB33-1A17-38A8F0644A94}"/>
              </a:ext>
            </a:extLst>
          </p:cNvPr>
          <p:cNvGraphicFramePr>
            <a:graphicFrameLocks noGrp="1"/>
          </p:cNvGraphicFramePr>
          <p:nvPr>
            <p:extLst>
              <p:ext uri="{D42A27DB-BD31-4B8C-83A1-F6EECF244321}">
                <p14:modId xmlns:p14="http://schemas.microsoft.com/office/powerpoint/2010/main" val="2993043066"/>
              </p:ext>
            </p:extLst>
          </p:nvPr>
        </p:nvGraphicFramePr>
        <p:xfrm>
          <a:off x="5484630" y="1913909"/>
          <a:ext cx="6525006" cy="2204720"/>
        </p:xfrm>
        <a:graphic>
          <a:graphicData uri="http://schemas.openxmlformats.org/drawingml/2006/table">
            <a:tbl>
              <a:tblPr firstRow="1" bandRow="1">
                <a:tableStyleId>{5C22544A-7EE6-4342-B048-85BDC9FD1C3A}</a:tableStyleId>
              </a:tblPr>
              <a:tblGrid>
                <a:gridCol w="2175002">
                  <a:extLst>
                    <a:ext uri="{9D8B030D-6E8A-4147-A177-3AD203B41FA5}">
                      <a16:colId xmlns:a16="http://schemas.microsoft.com/office/drawing/2014/main" val="1942335698"/>
                    </a:ext>
                  </a:extLst>
                </a:gridCol>
                <a:gridCol w="2175002">
                  <a:extLst>
                    <a:ext uri="{9D8B030D-6E8A-4147-A177-3AD203B41FA5}">
                      <a16:colId xmlns:a16="http://schemas.microsoft.com/office/drawing/2014/main" val="1951182335"/>
                    </a:ext>
                  </a:extLst>
                </a:gridCol>
                <a:gridCol w="2175002">
                  <a:extLst>
                    <a:ext uri="{9D8B030D-6E8A-4147-A177-3AD203B41FA5}">
                      <a16:colId xmlns:a16="http://schemas.microsoft.com/office/drawing/2014/main" val="1167505592"/>
                    </a:ext>
                  </a:extLst>
                </a:gridCol>
              </a:tblGrid>
              <a:tr h="370840">
                <a:tc gridSpan="3">
                  <a:txBody>
                    <a:bodyPr/>
                    <a:lstStyle/>
                    <a:p>
                      <a:pPr algn="ctr"/>
                      <a:r>
                        <a:rPr lang="en-GB" sz="1800" dirty="0">
                          <a:latin typeface="Segoe UI" panose="020B0502040204020203" pitchFamily="34" charset="0"/>
                          <a:cs typeface="Segoe UI" panose="020B0502040204020203" pitchFamily="34" charset="0"/>
                        </a:rPr>
                        <a:t>Mouse</a:t>
                      </a:r>
                    </a:p>
                  </a:txBody>
                  <a:tcPr>
                    <a:lnB w="12700" cap="flat" cmpd="sng" algn="ctr">
                      <a:solidFill>
                        <a:schemeClr val="tx1"/>
                      </a:solidFill>
                      <a:prstDash val="solid"/>
                      <a:round/>
                      <a:headEnd type="none" w="med" len="med"/>
                      <a:tailEnd type="none" w="med" len="med"/>
                    </a:lnB>
                    <a:solidFill>
                      <a:srgbClr val="7030A0"/>
                    </a:solidFill>
                  </a:tcPr>
                </a:tc>
                <a:tc hMerge="1">
                  <a:txBody>
                    <a:bodyPr/>
                    <a:lstStyle/>
                    <a:p>
                      <a:endParaRPr lang="en-GB" dirty="0"/>
                    </a:p>
                  </a:txBody>
                  <a:tcPr>
                    <a:solidFill>
                      <a:srgbClr val="7030A0"/>
                    </a:solidFill>
                  </a:tcPr>
                </a:tc>
                <a:tc hMerge="1">
                  <a:txBody>
                    <a:bodyPr/>
                    <a:lstStyle/>
                    <a:p>
                      <a:endParaRPr lang="en-GB" dirty="0"/>
                    </a:p>
                  </a:txBody>
                  <a:tcPr>
                    <a:solidFill>
                      <a:srgbClr val="7030A0"/>
                    </a:solidFill>
                  </a:tcPr>
                </a:tc>
                <a:extLst>
                  <a:ext uri="{0D108BD9-81ED-4DB2-BD59-A6C34878D82A}">
                    <a16:rowId xmlns:a16="http://schemas.microsoft.com/office/drawing/2014/main" val="2960571431"/>
                  </a:ext>
                </a:extLst>
              </a:tr>
              <a:tr h="370840">
                <a:tc gridSpan="3">
                  <a:txBody>
                    <a:bodyPr/>
                    <a:lstStyle/>
                    <a:p>
                      <a:pPr algn="ctr"/>
                      <a:r>
                        <a:rPr lang="en-GB" sz="1600" dirty="0">
                          <a:latin typeface="Segoe UI" panose="020B0502040204020203" pitchFamily="34" charset="0"/>
                          <a:cs typeface="Segoe UI" panose="020B0502040204020203" pitchFamily="34" charset="0"/>
                        </a:rPr>
                        <a:t>To select, drag and drop items, control tools and scroll through pages.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665796931"/>
                  </a:ext>
                </a:extLst>
              </a:tr>
              <a:tr h="370840">
                <a:tc>
                  <a:txBody>
                    <a:bodyPr/>
                    <a:lstStyle/>
                    <a:p>
                      <a:pPr algn="ctr"/>
                      <a:r>
                        <a:rPr lang="en-GB" sz="2000" b="1" dirty="0">
                          <a:solidFill>
                            <a:schemeClr val="bg1"/>
                          </a:solidFill>
                          <a:latin typeface="Segoe UI" panose="020B0502040204020203" pitchFamily="34" charset="0"/>
                          <a:cs typeface="Segoe UI" panose="020B0502040204020203" pitchFamily="34" charset="0"/>
                        </a:rPr>
                        <a:t>Trackball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GB" sz="1800" b="1" dirty="0">
                          <a:solidFill>
                            <a:schemeClr val="bg1"/>
                          </a:solidFill>
                          <a:latin typeface="Segoe UI" panose="020B0502040204020203" pitchFamily="34" charset="0"/>
                          <a:cs typeface="Segoe UI" panose="020B0502040204020203" pitchFamily="34" charset="0"/>
                        </a:rPr>
                        <a:t>Gaming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GB" sz="1800" b="1" dirty="0">
                          <a:solidFill>
                            <a:schemeClr val="bg1"/>
                          </a:solidFill>
                          <a:latin typeface="Segoe UI" panose="020B0502040204020203" pitchFamily="34" charset="0"/>
                          <a:cs typeface="Segoe UI" panose="020B0502040204020203" pitchFamily="34" charset="0"/>
                        </a:rPr>
                        <a:t>Touchpad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947986736"/>
                  </a:ext>
                </a:extLst>
              </a:tr>
              <a:tr h="370840">
                <a:tc>
                  <a:txBody>
                    <a:bodyPr/>
                    <a:lstStyle/>
                    <a:p>
                      <a:pPr algn="ctr"/>
                      <a:r>
                        <a:rPr lang="en-GB" sz="1600" dirty="0">
                          <a:latin typeface="Segoe UI" panose="020B0502040204020203" pitchFamily="34" charset="0"/>
                          <a:cs typeface="Segoe UI" panose="020B0502040204020203" pitchFamily="34" charset="0"/>
                        </a:rPr>
                        <a:t>Includes a large ball on the top or side that can be controlled by a thumb.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latin typeface="Segoe UI" panose="020B0502040204020203" pitchFamily="34" charset="0"/>
                          <a:cs typeface="Segoe UI" panose="020B0502040204020203" pitchFamily="34" charset="0"/>
                        </a:rPr>
                        <a:t>Designed to play for long periods with a right and left button and a scroll wheel.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latin typeface="Segoe UI" panose="020B0502040204020203" pitchFamily="34" charset="0"/>
                          <a:cs typeface="Segoe UI" panose="020B0502040204020203" pitchFamily="34" charset="0"/>
                        </a:rPr>
                        <a:t>A pointing device built into a keyboard on devices like a laptop.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5947818"/>
                  </a:ext>
                </a:extLst>
              </a:tr>
            </a:tbl>
          </a:graphicData>
        </a:graphic>
      </p:graphicFrame>
      <p:graphicFrame>
        <p:nvGraphicFramePr>
          <p:cNvPr id="8" name="Table 4">
            <a:extLst>
              <a:ext uri="{FF2B5EF4-FFF2-40B4-BE49-F238E27FC236}">
                <a16:creationId xmlns:a16="http://schemas.microsoft.com/office/drawing/2014/main" id="{0A817F7F-9F8A-1299-FE40-E91766CB7CB8}"/>
              </a:ext>
            </a:extLst>
          </p:cNvPr>
          <p:cNvGraphicFramePr>
            <a:graphicFrameLocks noGrp="1"/>
          </p:cNvGraphicFramePr>
          <p:nvPr>
            <p:extLst>
              <p:ext uri="{D42A27DB-BD31-4B8C-83A1-F6EECF244321}">
                <p14:modId xmlns:p14="http://schemas.microsoft.com/office/powerpoint/2010/main" val="3345554720"/>
              </p:ext>
            </p:extLst>
          </p:nvPr>
        </p:nvGraphicFramePr>
        <p:xfrm>
          <a:off x="5484629" y="4267669"/>
          <a:ext cx="6525006" cy="2143760"/>
        </p:xfrm>
        <a:graphic>
          <a:graphicData uri="http://schemas.openxmlformats.org/drawingml/2006/table">
            <a:tbl>
              <a:tblPr firstRow="1" bandRow="1">
                <a:tableStyleId>{5C22544A-7EE6-4342-B048-85BDC9FD1C3A}</a:tableStyleId>
              </a:tblPr>
              <a:tblGrid>
                <a:gridCol w="3262503">
                  <a:extLst>
                    <a:ext uri="{9D8B030D-6E8A-4147-A177-3AD203B41FA5}">
                      <a16:colId xmlns:a16="http://schemas.microsoft.com/office/drawing/2014/main" val="1392133263"/>
                    </a:ext>
                  </a:extLst>
                </a:gridCol>
                <a:gridCol w="3262503">
                  <a:extLst>
                    <a:ext uri="{9D8B030D-6E8A-4147-A177-3AD203B41FA5}">
                      <a16:colId xmlns:a16="http://schemas.microsoft.com/office/drawing/2014/main" val="464684201"/>
                    </a:ext>
                  </a:extLst>
                </a:gridCol>
              </a:tblGrid>
              <a:tr h="370840">
                <a:tc gridSpan="2">
                  <a:txBody>
                    <a:bodyPr/>
                    <a:lstStyle/>
                    <a:p>
                      <a:pPr algn="ctr"/>
                      <a:r>
                        <a:rPr lang="en-GB" sz="1800" dirty="0">
                          <a:latin typeface="Segoe UI" panose="020B0502040204020203" pitchFamily="34" charset="0"/>
                          <a:cs typeface="Segoe UI" panose="020B0502040204020203" pitchFamily="34" charset="0"/>
                        </a:rPr>
                        <a:t>Keyboard</a:t>
                      </a:r>
                    </a:p>
                  </a:txBody>
                  <a:tcPr>
                    <a:lnB w="12700" cap="flat" cmpd="sng" algn="ctr">
                      <a:solidFill>
                        <a:schemeClr val="tx1"/>
                      </a:solidFill>
                      <a:prstDash val="solid"/>
                      <a:round/>
                      <a:headEnd type="none" w="med" len="med"/>
                      <a:tailEnd type="none" w="med" len="med"/>
                    </a:lnB>
                    <a:solidFill>
                      <a:srgbClr val="7030A0"/>
                    </a:solidFill>
                  </a:tcPr>
                </a:tc>
                <a:tc hMerge="1">
                  <a:txBody>
                    <a:bodyPr/>
                    <a:lstStyle/>
                    <a:p>
                      <a:endParaRPr lang="en-GB" sz="1400" dirty="0">
                        <a:latin typeface="Segoe UI" panose="020B0502040204020203" pitchFamily="34" charset="0"/>
                        <a:cs typeface="Segoe UI" panose="020B0502040204020203" pitchFamily="34" charset="0"/>
                      </a:endParaRPr>
                    </a:p>
                  </a:txBody>
                  <a:tcPr>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2266362"/>
                  </a:ext>
                </a:extLst>
              </a:tr>
              <a:tr h="370840">
                <a:tc gridSpan="2">
                  <a:txBody>
                    <a:bodyPr/>
                    <a:lstStyle/>
                    <a:p>
                      <a:pPr algn="ctr"/>
                      <a:r>
                        <a:rPr lang="en-GB" sz="1600" dirty="0">
                          <a:latin typeface="Segoe UI" panose="020B0502040204020203" pitchFamily="34" charset="0"/>
                          <a:cs typeface="Segoe UI" panose="020B0502040204020203" pitchFamily="34" charset="0"/>
                        </a:rPr>
                        <a:t>A standard QWERTY keyboard is a fast method of data input for those who are able to touch-type.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4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1481109"/>
                  </a:ext>
                </a:extLst>
              </a:tr>
              <a:tr h="370840">
                <a:tc>
                  <a:txBody>
                    <a:bodyPr/>
                    <a:lstStyle/>
                    <a:p>
                      <a:pPr algn="ctr"/>
                      <a:r>
                        <a:rPr lang="en-GB" sz="1800" b="1" dirty="0">
                          <a:solidFill>
                            <a:schemeClr val="bg1"/>
                          </a:solidFill>
                          <a:latin typeface="Segoe UI" panose="020B0502040204020203" pitchFamily="34" charset="0"/>
                          <a:cs typeface="Segoe UI" panose="020B0502040204020203" pitchFamily="34" charset="0"/>
                        </a:rPr>
                        <a:t>Braille keyboard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GB" sz="1800" b="1" dirty="0">
                          <a:solidFill>
                            <a:schemeClr val="bg1"/>
                          </a:solidFill>
                          <a:latin typeface="Segoe UI" panose="020B0502040204020203" pitchFamily="34" charset="0"/>
                          <a:cs typeface="Segoe UI" panose="020B0502040204020203" pitchFamily="34" charset="0"/>
                        </a:rPr>
                        <a:t>Concept keyboard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351036533"/>
                  </a:ext>
                </a:extLst>
              </a:tr>
              <a:tr h="370840">
                <a:tc>
                  <a:txBody>
                    <a:bodyPr/>
                    <a:lstStyle/>
                    <a:p>
                      <a:pPr algn="ctr"/>
                      <a:r>
                        <a:rPr lang="en-GB" sz="1600" dirty="0">
                          <a:latin typeface="Segoe UI" panose="020B0502040204020203" pitchFamily="34" charset="0"/>
                          <a:cs typeface="Segoe UI" panose="020B0502040204020203" pitchFamily="34" charset="0"/>
                        </a:rPr>
                        <a:t>Uses raised patterns on each key to aid users with visual impairment.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latin typeface="Segoe UI" panose="020B0502040204020203" pitchFamily="34" charset="0"/>
                          <a:cs typeface="Segoe UI" panose="020B0502040204020203" pitchFamily="34" charset="0"/>
                        </a:rPr>
                        <a:t>Uses symbols/images on each key to allow fast input of data.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0958240"/>
                  </a:ext>
                </a:extLst>
              </a:tr>
            </a:tbl>
          </a:graphicData>
        </a:graphic>
      </p:graphicFrame>
      <p:sp>
        <p:nvSpPr>
          <p:cNvPr id="9" name="TextBox 8">
            <a:extLst>
              <a:ext uri="{FF2B5EF4-FFF2-40B4-BE49-F238E27FC236}">
                <a16:creationId xmlns:a16="http://schemas.microsoft.com/office/drawing/2014/main" id="{AE886365-F0B0-8759-7E96-7E1A3C2D1D3E}"/>
              </a:ext>
            </a:extLst>
          </p:cNvPr>
          <p:cNvSpPr txBox="1"/>
          <p:nvPr/>
        </p:nvSpPr>
        <p:spPr>
          <a:xfrm>
            <a:off x="5484630" y="1471784"/>
            <a:ext cx="6525006" cy="366394"/>
          </a:xfrm>
          <a:prstGeom prst="rect">
            <a:avLst/>
          </a:prstGeom>
          <a:solidFill>
            <a:schemeClr val="accent3">
              <a:lumMod val="20000"/>
              <a:lumOff val="80000"/>
            </a:schemeClr>
          </a:solidFill>
        </p:spPr>
        <p:txBody>
          <a:bodyPr wrap="square" rtlCol="0">
            <a:spAutoFit/>
          </a:bodyPr>
          <a:lstStyle/>
          <a:p>
            <a:r>
              <a:rPr lang="en-GB" b="1" dirty="0">
                <a:latin typeface="Segoe UI" panose="020B0502040204020203" pitchFamily="34" charset="0"/>
                <a:cs typeface="Segoe UI" panose="020B0502040204020203" pitchFamily="34" charset="0"/>
              </a:rPr>
              <a:t>Navigation</a:t>
            </a:r>
            <a:endParaRPr lang="en-GB" dirty="0">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A22C531E-E388-28CC-777F-5381C3D2A938}"/>
              </a:ext>
            </a:extLst>
          </p:cNvPr>
          <p:cNvSpPr txBox="1"/>
          <p:nvPr/>
        </p:nvSpPr>
        <p:spPr>
          <a:xfrm>
            <a:off x="182364" y="2944661"/>
            <a:ext cx="5064006" cy="370840"/>
          </a:xfrm>
          <a:prstGeom prst="rect">
            <a:avLst/>
          </a:prstGeom>
          <a:solidFill>
            <a:schemeClr val="accent3">
              <a:lumMod val="20000"/>
              <a:lumOff val="80000"/>
            </a:schemeClr>
          </a:solidFill>
        </p:spPr>
        <p:txBody>
          <a:bodyPr wrap="square" rtlCol="0">
            <a:spAutoFit/>
          </a:bodyPr>
          <a:lstStyle/>
          <a:p>
            <a:r>
              <a:rPr lang="en-GB" b="1" dirty="0">
                <a:latin typeface="Segoe UI" panose="020B0502040204020203" pitchFamily="34" charset="0"/>
                <a:cs typeface="Segoe UI" panose="020B0502040204020203" pitchFamily="34" charset="0"/>
              </a:rPr>
              <a:t>Capturing images</a:t>
            </a:r>
            <a:endParaRPr lang="en-GB" dirty="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84B3935C-96D4-DF47-B3C4-4DC8DF020F4D}"/>
              </a:ext>
            </a:extLst>
          </p:cNvPr>
          <p:cNvSpPr txBox="1"/>
          <p:nvPr/>
        </p:nvSpPr>
        <p:spPr>
          <a:xfrm>
            <a:off x="182364" y="3481071"/>
            <a:ext cx="5064006" cy="1077218"/>
          </a:xfrm>
          <a:prstGeom prst="rect">
            <a:avLst/>
          </a:prstGeom>
          <a:solidFill>
            <a:schemeClr val="accent2">
              <a:lumMod val="20000"/>
              <a:lumOff val="80000"/>
            </a:schemeClr>
          </a:solidFill>
        </p:spPr>
        <p:txBody>
          <a:bodyPr wrap="square" rtlCol="0">
            <a:spAutoFit/>
          </a:bodyPr>
          <a:lstStyle/>
          <a:p>
            <a:r>
              <a:rPr lang="en-GB" sz="1600" b="1" dirty="0">
                <a:latin typeface="Segoe UI" panose="020B0502040204020203" pitchFamily="34" charset="0"/>
                <a:cs typeface="Segoe UI" panose="020B0502040204020203" pitchFamily="34" charset="0"/>
              </a:rPr>
              <a:t>Scanner: </a:t>
            </a:r>
            <a:r>
              <a:rPr lang="en-GB" sz="1600" dirty="0">
                <a:latin typeface="Segoe UI" panose="020B0502040204020203" pitchFamily="34" charset="0"/>
                <a:cs typeface="Segoe UI" panose="020B0502040204020203" pitchFamily="34" charset="0"/>
              </a:rPr>
              <a:t>To digitise documents which means to convert a hard copy (paper) into a digital version stored on a computer. There are two types of scanner: flatbed and handheld. </a:t>
            </a:r>
          </a:p>
        </p:txBody>
      </p:sp>
      <p:sp>
        <p:nvSpPr>
          <p:cNvPr id="20" name="TextBox 19">
            <a:extLst>
              <a:ext uri="{FF2B5EF4-FFF2-40B4-BE49-F238E27FC236}">
                <a16:creationId xmlns:a16="http://schemas.microsoft.com/office/drawing/2014/main" id="{2407EF32-AEA4-E46F-1D12-7D021C0B581E}"/>
              </a:ext>
            </a:extLst>
          </p:cNvPr>
          <p:cNvSpPr txBox="1"/>
          <p:nvPr/>
        </p:nvSpPr>
        <p:spPr>
          <a:xfrm>
            <a:off x="205224" y="4636258"/>
            <a:ext cx="5064006" cy="584775"/>
          </a:xfrm>
          <a:prstGeom prst="rect">
            <a:avLst/>
          </a:prstGeom>
          <a:solidFill>
            <a:schemeClr val="accent2">
              <a:lumMod val="20000"/>
              <a:lumOff val="80000"/>
            </a:schemeClr>
          </a:solidFill>
        </p:spPr>
        <p:txBody>
          <a:bodyPr wrap="square" rtlCol="0">
            <a:spAutoFit/>
          </a:bodyPr>
          <a:lstStyle/>
          <a:p>
            <a:r>
              <a:rPr lang="en-GB" sz="1600" b="1" dirty="0">
                <a:latin typeface="Segoe UI" panose="020B0502040204020203" pitchFamily="34" charset="0"/>
                <a:cs typeface="Segoe UI" panose="020B0502040204020203" pitchFamily="34" charset="0"/>
              </a:rPr>
              <a:t>Digital camera: </a:t>
            </a:r>
            <a:r>
              <a:rPr lang="en-GB" sz="1600" dirty="0">
                <a:latin typeface="Segoe UI" panose="020B0502040204020203" pitchFamily="34" charset="0"/>
                <a:cs typeface="Segoe UI" panose="020B0502040204020203" pitchFamily="34" charset="0"/>
              </a:rPr>
              <a:t>A way of capturing a digital image. Commonly embedded within smart devices now</a:t>
            </a:r>
            <a:r>
              <a:rPr lang="en-GB" sz="1600" b="1" dirty="0">
                <a:latin typeface="Segoe UI" panose="020B0502040204020203" pitchFamily="34" charset="0"/>
                <a:cs typeface="Segoe UI" panose="020B0502040204020203" pitchFamily="34" charset="0"/>
              </a:rPr>
              <a:t>.</a:t>
            </a:r>
          </a:p>
        </p:txBody>
      </p:sp>
      <p:sp>
        <p:nvSpPr>
          <p:cNvPr id="21" name="TextBox 20">
            <a:extLst>
              <a:ext uri="{FF2B5EF4-FFF2-40B4-BE49-F238E27FC236}">
                <a16:creationId xmlns:a16="http://schemas.microsoft.com/office/drawing/2014/main" id="{94758061-4DEB-F134-43E4-B9D4BF9D10F7}"/>
              </a:ext>
            </a:extLst>
          </p:cNvPr>
          <p:cNvSpPr txBox="1"/>
          <p:nvPr/>
        </p:nvSpPr>
        <p:spPr>
          <a:xfrm>
            <a:off x="205224" y="5363742"/>
            <a:ext cx="5064006" cy="584775"/>
          </a:xfrm>
          <a:prstGeom prst="rect">
            <a:avLst/>
          </a:prstGeom>
          <a:solidFill>
            <a:schemeClr val="accent2">
              <a:lumMod val="20000"/>
              <a:lumOff val="80000"/>
            </a:schemeClr>
          </a:solidFill>
        </p:spPr>
        <p:txBody>
          <a:bodyPr wrap="square" rtlCol="0">
            <a:spAutoFit/>
          </a:bodyPr>
          <a:lstStyle/>
          <a:p>
            <a:r>
              <a:rPr lang="en-GB" sz="1600" b="1" dirty="0">
                <a:latin typeface="Segoe UI" panose="020B0502040204020203" pitchFamily="34" charset="0"/>
                <a:cs typeface="Segoe UI" panose="020B0502040204020203" pitchFamily="34" charset="0"/>
              </a:rPr>
              <a:t>Graphics tablet: </a:t>
            </a:r>
            <a:r>
              <a:rPr lang="en-GB" sz="1600" dirty="0">
                <a:latin typeface="Segoe UI" panose="020B0502040204020203" pitchFamily="34" charset="0"/>
                <a:cs typeface="Segoe UI" panose="020B0502040204020203" pitchFamily="34" charset="0"/>
              </a:rPr>
              <a:t>It allows the user to input a drawing to the computer using a type of pen called a stylus.</a:t>
            </a:r>
          </a:p>
        </p:txBody>
      </p:sp>
      <p:sp>
        <p:nvSpPr>
          <p:cNvPr id="17" name="Rectangle 16">
            <a:extLst>
              <a:ext uri="{FF2B5EF4-FFF2-40B4-BE49-F238E27FC236}">
                <a16:creationId xmlns:a16="http://schemas.microsoft.com/office/drawing/2014/main" id="{6E0617AA-387C-4C4B-913F-8A77596C9134}"/>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Segoe UI" panose="020B0502040204020203" pitchFamily="34" charset="0"/>
                <a:cs typeface="Segoe UI" panose="020B0502040204020203" pitchFamily="34" charset="0"/>
              </a:rPr>
              <a:t>ICT Knowledge Organiser</a:t>
            </a:r>
          </a:p>
        </p:txBody>
      </p:sp>
      <p:sp>
        <p:nvSpPr>
          <p:cNvPr id="3" name="Slide Number Placeholder 2">
            <a:extLst>
              <a:ext uri="{FF2B5EF4-FFF2-40B4-BE49-F238E27FC236}">
                <a16:creationId xmlns:a16="http://schemas.microsoft.com/office/drawing/2014/main" id="{50ACE182-65EF-400F-8A61-4BA9BCC5CBB0}"/>
              </a:ext>
            </a:extLst>
          </p:cNvPr>
          <p:cNvSpPr>
            <a:spLocks noGrp="1"/>
          </p:cNvSpPr>
          <p:nvPr>
            <p:ph type="sldNum" sz="quarter" idx="12"/>
          </p:nvPr>
        </p:nvSpPr>
        <p:spPr>
          <a:xfrm>
            <a:off x="4818529" y="6498188"/>
            <a:ext cx="2743200" cy="365125"/>
          </a:xfrm>
        </p:spPr>
        <p:txBody>
          <a:bodyPr/>
          <a:lstStyle/>
          <a:p>
            <a:fld id="{2307E064-D8E2-4D39-9CB2-520A231D157D}" type="slidenum">
              <a:rPr lang="en-GB" smtClean="0"/>
              <a:t>1</a:t>
            </a:fld>
            <a:endParaRPr lang="en-GB" dirty="0"/>
          </a:p>
        </p:txBody>
      </p:sp>
    </p:spTree>
    <p:extLst>
      <p:ext uri="{BB962C8B-B14F-4D97-AF65-F5344CB8AC3E}">
        <p14:creationId xmlns:p14="http://schemas.microsoft.com/office/powerpoint/2010/main" val="117064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100698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1.1.2 Functionality of different software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IT8: Utility software</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Rectangle 1">
            <a:extLst>
              <a:ext uri="{FF2B5EF4-FFF2-40B4-BE49-F238E27FC236}">
                <a16:creationId xmlns:a16="http://schemas.microsoft.com/office/drawing/2014/main" id="{99B5E8AA-4F88-17E7-041A-2CE32A6D4645}"/>
              </a:ext>
            </a:extLst>
          </p:cNvPr>
          <p:cNvSpPr/>
          <p:nvPr/>
        </p:nvSpPr>
        <p:spPr>
          <a:xfrm>
            <a:off x="136644" y="1557684"/>
            <a:ext cx="4423926" cy="1245633"/>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utility software?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purpose of the utility software is to maintain and optimise the performance of the computer. </a:t>
            </a:r>
          </a:p>
        </p:txBody>
      </p:sp>
      <p:sp>
        <p:nvSpPr>
          <p:cNvPr id="5" name="Rectangle 4">
            <a:extLst>
              <a:ext uri="{FF2B5EF4-FFF2-40B4-BE49-F238E27FC236}">
                <a16:creationId xmlns:a16="http://schemas.microsoft.com/office/drawing/2014/main" id="{57A1288F-FE3B-1CAD-F685-600237C414AE}"/>
              </a:ext>
            </a:extLst>
          </p:cNvPr>
          <p:cNvSpPr/>
          <p:nvPr/>
        </p:nvSpPr>
        <p:spPr>
          <a:xfrm>
            <a:off x="4789171" y="2059717"/>
            <a:ext cx="3440430" cy="1077218"/>
          </a:xfrm>
          <a:prstGeom prst="rect">
            <a:avLst/>
          </a:prstGeom>
          <a:solidFill>
            <a:schemeClr val="accent4">
              <a:lumMod val="20000"/>
              <a:lumOff val="80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Anti-virus:</a:t>
            </a: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It is designed to protect your computer from viruses that can infect your computer or steal confidential data.</a:t>
            </a:r>
          </a:p>
        </p:txBody>
      </p:sp>
      <p:sp>
        <p:nvSpPr>
          <p:cNvPr id="14" name="Rectangle 13">
            <a:extLst>
              <a:ext uri="{FF2B5EF4-FFF2-40B4-BE49-F238E27FC236}">
                <a16:creationId xmlns:a16="http://schemas.microsoft.com/office/drawing/2014/main" id="{F06BD098-6656-D99C-8EE5-18B1C42944D8}"/>
              </a:ext>
            </a:extLst>
          </p:cNvPr>
          <p:cNvSpPr/>
          <p:nvPr/>
        </p:nvSpPr>
        <p:spPr>
          <a:xfrm>
            <a:off x="136644" y="2909361"/>
            <a:ext cx="4423926"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Defragmentation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5" name="Rectangle 14">
            <a:extLst>
              <a:ext uri="{FF2B5EF4-FFF2-40B4-BE49-F238E27FC236}">
                <a16:creationId xmlns:a16="http://schemas.microsoft.com/office/drawing/2014/main" id="{1614A4A4-292F-7343-9D30-EAE5B0C56866}"/>
              </a:ext>
            </a:extLst>
          </p:cNvPr>
          <p:cNvSpPr/>
          <p:nvPr/>
        </p:nvSpPr>
        <p:spPr>
          <a:xfrm>
            <a:off x="122071" y="3376289"/>
            <a:ext cx="4423926" cy="830997"/>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Data is divided into multiple chunks of data that are stored on the hard drive. This means they’re not grouped together.</a:t>
            </a:r>
          </a:p>
        </p:txBody>
      </p:sp>
      <p:sp>
        <p:nvSpPr>
          <p:cNvPr id="16" name="Rectangle 15">
            <a:extLst>
              <a:ext uri="{FF2B5EF4-FFF2-40B4-BE49-F238E27FC236}">
                <a16:creationId xmlns:a16="http://schemas.microsoft.com/office/drawing/2014/main" id="{D10DDF32-64CF-7101-6C87-40BD0B483505}"/>
              </a:ext>
            </a:extLst>
          </p:cNvPr>
          <p:cNvSpPr/>
          <p:nvPr/>
        </p:nvSpPr>
        <p:spPr>
          <a:xfrm>
            <a:off x="4789170" y="1557684"/>
            <a:ext cx="7165086"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Other utility software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7" name="Rectangle 16">
            <a:extLst>
              <a:ext uri="{FF2B5EF4-FFF2-40B4-BE49-F238E27FC236}">
                <a16:creationId xmlns:a16="http://schemas.microsoft.com/office/drawing/2014/main" id="{ED027E07-4FED-4D78-F0A5-8CD54CFC9360}"/>
              </a:ext>
            </a:extLst>
          </p:cNvPr>
          <p:cNvSpPr/>
          <p:nvPr/>
        </p:nvSpPr>
        <p:spPr>
          <a:xfrm>
            <a:off x="8513826" y="2026193"/>
            <a:ext cx="3440430" cy="1077218"/>
          </a:xfrm>
          <a:prstGeom prst="rect">
            <a:avLst/>
          </a:prstGeom>
          <a:solidFill>
            <a:schemeClr val="accent4">
              <a:lumMod val="20000"/>
              <a:lumOff val="80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Backup: </a:t>
            </a: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Designed to create duplicate copies of files so they can be distributed or retrieved in the case of data loss.</a:t>
            </a:r>
          </a:p>
        </p:txBody>
      </p:sp>
      <p:sp>
        <p:nvSpPr>
          <p:cNvPr id="18" name="Rectangle 17">
            <a:extLst>
              <a:ext uri="{FF2B5EF4-FFF2-40B4-BE49-F238E27FC236}">
                <a16:creationId xmlns:a16="http://schemas.microsoft.com/office/drawing/2014/main" id="{AC223E2F-0E1D-E972-F483-A9810EBB51B0}"/>
              </a:ext>
            </a:extLst>
          </p:cNvPr>
          <p:cNvSpPr/>
          <p:nvPr/>
        </p:nvSpPr>
        <p:spPr>
          <a:xfrm>
            <a:off x="4789170" y="3256612"/>
            <a:ext cx="3440430" cy="830997"/>
          </a:xfrm>
          <a:prstGeom prst="rect">
            <a:avLst/>
          </a:prstGeom>
          <a:solidFill>
            <a:schemeClr val="accent4">
              <a:lumMod val="20000"/>
              <a:lumOff val="80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Compression:</a:t>
            </a: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It is designed to reduce the size of one or more files in order to take up less disk space.</a:t>
            </a:r>
          </a:p>
        </p:txBody>
      </p:sp>
      <p:sp>
        <p:nvSpPr>
          <p:cNvPr id="19" name="Rectangle 18">
            <a:extLst>
              <a:ext uri="{FF2B5EF4-FFF2-40B4-BE49-F238E27FC236}">
                <a16:creationId xmlns:a16="http://schemas.microsoft.com/office/drawing/2014/main" id="{01230088-9DF6-0052-4777-D418252CD183}"/>
              </a:ext>
            </a:extLst>
          </p:cNvPr>
          <p:cNvSpPr/>
          <p:nvPr/>
        </p:nvSpPr>
        <p:spPr>
          <a:xfrm>
            <a:off x="8513825" y="3223088"/>
            <a:ext cx="3440430" cy="830997"/>
          </a:xfrm>
          <a:prstGeom prst="rect">
            <a:avLst/>
          </a:prstGeom>
          <a:solidFill>
            <a:schemeClr val="accent4">
              <a:lumMod val="20000"/>
              <a:lumOff val="80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Systems cleaner: </a:t>
            </a: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Frees up disk space on your computer by removing unnecessary files.</a:t>
            </a:r>
          </a:p>
        </p:txBody>
      </p:sp>
      <p:sp>
        <p:nvSpPr>
          <p:cNvPr id="22" name="Rectangle 21">
            <a:extLst>
              <a:ext uri="{FF2B5EF4-FFF2-40B4-BE49-F238E27FC236}">
                <a16:creationId xmlns:a16="http://schemas.microsoft.com/office/drawing/2014/main" id="{D5AF4E68-87F5-52DE-8501-47E30A52AD79}"/>
              </a:ext>
            </a:extLst>
          </p:cNvPr>
          <p:cNvSpPr/>
          <p:nvPr/>
        </p:nvSpPr>
        <p:spPr>
          <a:xfrm>
            <a:off x="4789170" y="4207286"/>
            <a:ext cx="3440430" cy="830997"/>
          </a:xfrm>
          <a:prstGeom prst="rect">
            <a:avLst/>
          </a:prstGeom>
          <a:solidFill>
            <a:schemeClr val="accent4">
              <a:lumMod val="20000"/>
              <a:lumOff val="80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Encryption:</a:t>
            </a: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Designed to make data unreadable to users that should have no access to this information</a:t>
            </a:r>
          </a:p>
        </p:txBody>
      </p:sp>
      <p:sp>
        <p:nvSpPr>
          <p:cNvPr id="23" name="Rectangle 22">
            <a:extLst>
              <a:ext uri="{FF2B5EF4-FFF2-40B4-BE49-F238E27FC236}">
                <a16:creationId xmlns:a16="http://schemas.microsoft.com/office/drawing/2014/main" id="{8F4F93C0-6A6F-A5C7-DE2D-15AB81FD3EC5}"/>
              </a:ext>
            </a:extLst>
          </p:cNvPr>
          <p:cNvSpPr/>
          <p:nvPr/>
        </p:nvSpPr>
        <p:spPr>
          <a:xfrm>
            <a:off x="8513825" y="4173762"/>
            <a:ext cx="3440430" cy="830997"/>
          </a:xfrm>
          <a:prstGeom prst="rect">
            <a:avLst/>
          </a:prstGeom>
          <a:solidFill>
            <a:schemeClr val="accent4">
              <a:lumMod val="20000"/>
              <a:lumOff val="80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Firewall: </a:t>
            </a: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Firewall software monitors what data is attempting to enter your computer or network.</a:t>
            </a:r>
          </a:p>
        </p:txBody>
      </p:sp>
      <p:sp>
        <p:nvSpPr>
          <p:cNvPr id="24" name="Rectangle 23">
            <a:extLst>
              <a:ext uri="{FF2B5EF4-FFF2-40B4-BE49-F238E27FC236}">
                <a16:creationId xmlns:a16="http://schemas.microsoft.com/office/drawing/2014/main" id="{C5D058D8-D901-E4F9-5697-7EF7C422D2FB}"/>
              </a:ext>
            </a:extLst>
          </p:cNvPr>
          <p:cNvSpPr/>
          <p:nvPr/>
        </p:nvSpPr>
        <p:spPr>
          <a:xfrm>
            <a:off x="4789170" y="5216718"/>
            <a:ext cx="3440430" cy="830997"/>
          </a:xfrm>
          <a:prstGeom prst="rect">
            <a:avLst/>
          </a:prstGeom>
          <a:solidFill>
            <a:schemeClr val="accent4">
              <a:lumMod val="20000"/>
              <a:lumOff val="80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Package installer:</a:t>
            </a: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Installs files such as applications, drivers, or other software onto the computer.</a:t>
            </a:r>
          </a:p>
        </p:txBody>
      </p:sp>
      <p:sp>
        <p:nvSpPr>
          <p:cNvPr id="25" name="Rectangle 24">
            <a:extLst>
              <a:ext uri="{FF2B5EF4-FFF2-40B4-BE49-F238E27FC236}">
                <a16:creationId xmlns:a16="http://schemas.microsoft.com/office/drawing/2014/main" id="{2C3C46A6-BCF4-E4D2-042F-F2A8E3F4B807}"/>
              </a:ext>
            </a:extLst>
          </p:cNvPr>
          <p:cNvSpPr/>
          <p:nvPr/>
        </p:nvSpPr>
        <p:spPr>
          <a:xfrm>
            <a:off x="8513825" y="5184377"/>
            <a:ext cx="3440430" cy="830997"/>
          </a:xfrm>
          <a:prstGeom prst="rect">
            <a:avLst/>
          </a:prstGeom>
          <a:solidFill>
            <a:schemeClr val="accent4">
              <a:lumMod val="20000"/>
              <a:lumOff val="80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File explorer: </a:t>
            </a: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 graphical user interface (GUI) for accessing the file systems.</a:t>
            </a:r>
          </a:p>
        </p:txBody>
      </p:sp>
      <p:pic>
        <p:nvPicPr>
          <p:cNvPr id="26" name="Picture 25">
            <a:extLst>
              <a:ext uri="{FF2B5EF4-FFF2-40B4-BE49-F238E27FC236}">
                <a16:creationId xmlns:a16="http://schemas.microsoft.com/office/drawing/2014/main" id="{602098B6-0AF1-5506-EAD7-BD2DFB4F1673}"/>
              </a:ext>
            </a:extLst>
          </p:cNvPr>
          <p:cNvPicPr>
            <a:picLocks noChangeAspect="1"/>
          </p:cNvPicPr>
          <p:nvPr/>
        </p:nvPicPr>
        <p:blipFill>
          <a:blip r:embed="rId2"/>
          <a:stretch>
            <a:fillRect/>
          </a:stretch>
        </p:blipFill>
        <p:spPr>
          <a:xfrm>
            <a:off x="376634" y="4266725"/>
            <a:ext cx="3914799" cy="2159665"/>
          </a:xfrm>
          <a:prstGeom prst="rect">
            <a:avLst/>
          </a:prstGeom>
        </p:spPr>
      </p:pic>
      <p:sp>
        <p:nvSpPr>
          <p:cNvPr id="3" name="Slide Number Placeholder 2">
            <a:extLst>
              <a:ext uri="{FF2B5EF4-FFF2-40B4-BE49-F238E27FC236}">
                <a16:creationId xmlns:a16="http://schemas.microsoft.com/office/drawing/2014/main" id="{CBCF25ED-DD91-4A69-8291-FFB0B7CD2177}"/>
              </a:ext>
            </a:extLst>
          </p:cNvPr>
          <p:cNvSpPr>
            <a:spLocks noGrp="1"/>
          </p:cNvSpPr>
          <p:nvPr>
            <p:ph type="sldNum" sz="quarter" idx="12"/>
          </p:nvPr>
        </p:nvSpPr>
        <p:spPr/>
        <p:txBody>
          <a:bodyPr/>
          <a:lstStyle/>
          <a:p>
            <a:fld id="{2307E064-D8E2-4D39-9CB2-520A231D157D}" type="slidenum">
              <a:rPr lang="en-GB" smtClean="0"/>
              <a:t>10</a:t>
            </a:fld>
            <a:endParaRPr lang="en-GB"/>
          </a:p>
        </p:txBody>
      </p:sp>
    </p:spTree>
    <p:extLst>
      <p:ext uri="{BB962C8B-B14F-4D97-AF65-F5344CB8AC3E}">
        <p14:creationId xmlns:p14="http://schemas.microsoft.com/office/powerpoint/2010/main" val="3118884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100698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1.1.2 Functionality of different software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IT9: Applications software</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Rectangle 1">
            <a:extLst>
              <a:ext uri="{FF2B5EF4-FFF2-40B4-BE49-F238E27FC236}">
                <a16:creationId xmlns:a16="http://schemas.microsoft.com/office/drawing/2014/main" id="{99B5E8AA-4F88-17E7-041A-2CE32A6D4645}"/>
              </a:ext>
            </a:extLst>
          </p:cNvPr>
          <p:cNvSpPr/>
          <p:nvPr/>
        </p:nvSpPr>
        <p:spPr>
          <a:xfrm>
            <a:off x="136644" y="1557684"/>
            <a:ext cx="6618486" cy="1477328"/>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applications software?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Software that is designed to perform a specific task. Some applications are designed to handle information, communicate with others or perform a specific set of functions for one organisation.</a:t>
            </a:r>
          </a:p>
        </p:txBody>
      </p:sp>
      <p:sp>
        <p:nvSpPr>
          <p:cNvPr id="5" name="Rectangle 4">
            <a:extLst>
              <a:ext uri="{FF2B5EF4-FFF2-40B4-BE49-F238E27FC236}">
                <a16:creationId xmlns:a16="http://schemas.microsoft.com/office/drawing/2014/main" id="{57A1288F-FE3B-1CAD-F685-600237C414AE}"/>
              </a:ext>
            </a:extLst>
          </p:cNvPr>
          <p:cNvSpPr/>
          <p:nvPr/>
        </p:nvSpPr>
        <p:spPr>
          <a:xfrm>
            <a:off x="6933121" y="1557684"/>
            <a:ext cx="5021135" cy="1477328"/>
          </a:xfrm>
          <a:prstGeom prst="rect">
            <a:avLst/>
          </a:prstGeom>
          <a:solidFill>
            <a:schemeClr val="accent4">
              <a:lumMod val="20000"/>
              <a:lumOff val="80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Information handling software</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Software that is able store large sets of data. That could be databases, spreadsheets or any other application that is able to handle information. </a:t>
            </a:r>
          </a:p>
        </p:txBody>
      </p:sp>
      <p:sp>
        <p:nvSpPr>
          <p:cNvPr id="6" name="Rectangle 5">
            <a:extLst>
              <a:ext uri="{FF2B5EF4-FFF2-40B4-BE49-F238E27FC236}">
                <a16:creationId xmlns:a16="http://schemas.microsoft.com/office/drawing/2014/main" id="{B922E2E4-C74C-812C-8EB5-4510B04A8AE6}"/>
              </a:ext>
            </a:extLst>
          </p:cNvPr>
          <p:cNvSpPr/>
          <p:nvPr/>
        </p:nvSpPr>
        <p:spPr>
          <a:xfrm>
            <a:off x="6933121" y="3092162"/>
            <a:ext cx="5021134" cy="1754326"/>
          </a:xfrm>
          <a:prstGeom prst="rect">
            <a:avLst/>
          </a:prstGeom>
          <a:solidFill>
            <a:schemeClr val="accent2">
              <a:lumMod val="20000"/>
              <a:lumOff val="80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Specialised software</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Specialist software is software written to achieve a task for an individual or company. For example, payroll can be managed through spreadsheet software, but organisations opt to use payroll management software</a:t>
            </a:r>
          </a:p>
        </p:txBody>
      </p:sp>
      <p:graphicFrame>
        <p:nvGraphicFramePr>
          <p:cNvPr id="8" name="Table 50">
            <a:extLst>
              <a:ext uri="{FF2B5EF4-FFF2-40B4-BE49-F238E27FC236}">
                <a16:creationId xmlns:a16="http://schemas.microsoft.com/office/drawing/2014/main" id="{9AC47C75-FA9D-20D3-E9EC-E7D0329E71D4}"/>
              </a:ext>
            </a:extLst>
          </p:cNvPr>
          <p:cNvGraphicFramePr>
            <a:graphicFrameLocks noGrp="1"/>
          </p:cNvGraphicFramePr>
          <p:nvPr/>
        </p:nvGraphicFramePr>
        <p:xfrm>
          <a:off x="6933121" y="4952682"/>
          <a:ext cx="5021134" cy="1463040"/>
        </p:xfrm>
        <a:graphic>
          <a:graphicData uri="http://schemas.openxmlformats.org/drawingml/2006/table">
            <a:tbl>
              <a:tblPr firstRow="1" bandRow="1">
                <a:tableStyleId>{5940675A-B579-460E-94D1-54222C63F5DA}</a:tableStyleId>
              </a:tblPr>
              <a:tblGrid>
                <a:gridCol w="2510567">
                  <a:extLst>
                    <a:ext uri="{9D8B030D-6E8A-4147-A177-3AD203B41FA5}">
                      <a16:colId xmlns:a16="http://schemas.microsoft.com/office/drawing/2014/main" val="2044210446"/>
                    </a:ext>
                  </a:extLst>
                </a:gridCol>
                <a:gridCol w="2510567">
                  <a:extLst>
                    <a:ext uri="{9D8B030D-6E8A-4147-A177-3AD203B41FA5}">
                      <a16:colId xmlns:a16="http://schemas.microsoft.com/office/drawing/2014/main" val="3257292966"/>
                    </a:ext>
                  </a:extLst>
                </a:gridCol>
              </a:tblGrid>
              <a:tr h="352683">
                <a:tc>
                  <a:txBody>
                    <a:bodyPr/>
                    <a:lstStyle/>
                    <a:p>
                      <a:pPr algn="ctr"/>
                      <a:r>
                        <a:rPr lang="en-GB" sz="18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pPr algn="ctr"/>
                      <a:r>
                        <a:rPr lang="en-GB" sz="18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4048800879"/>
                  </a:ext>
                </a:extLst>
              </a:tr>
              <a:tr h="352683">
                <a:tc>
                  <a:txBody>
                    <a:bodyPr/>
                    <a:lstStyle/>
                    <a:p>
                      <a:pPr algn="ctr"/>
                      <a:r>
                        <a:rPr lang="en-GB" sz="1800" dirty="0">
                          <a:latin typeface="Segoe UI" panose="020B0502040204020203" pitchFamily="34" charset="0"/>
                          <a:cs typeface="Segoe UI" panose="020B0502040204020203" pitchFamily="34" charset="0"/>
                        </a:rPr>
                        <a:t>Time saving</a:t>
                      </a:r>
                    </a:p>
                  </a:txBody>
                  <a:tcPr>
                    <a:solidFill>
                      <a:schemeClr val="bg1"/>
                    </a:solidFill>
                  </a:tcPr>
                </a:tc>
                <a:tc>
                  <a:txBody>
                    <a:bodyPr/>
                    <a:lstStyle/>
                    <a:p>
                      <a:pPr algn="ctr"/>
                      <a:r>
                        <a:rPr lang="en-GB" sz="1800" dirty="0">
                          <a:latin typeface="Segoe UI" panose="020B0502040204020203" pitchFamily="34" charset="0"/>
                          <a:cs typeface="Segoe UI" panose="020B0502040204020203" pitchFamily="34" charset="0"/>
                        </a:rPr>
                        <a:t>Initial high cost</a:t>
                      </a:r>
                    </a:p>
                  </a:txBody>
                  <a:tcPr>
                    <a:solidFill>
                      <a:schemeClr val="bg1"/>
                    </a:solidFill>
                  </a:tcPr>
                </a:tc>
                <a:extLst>
                  <a:ext uri="{0D108BD9-81ED-4DB2-BD59-A6C34878D82A}">
                    <a16:rowId xmlns:a16="http://schemas.microsoft.com/office/drawing/2014/main" val="3190047411"/>
                  </a:ext>
                </a:extLst>
              </a:tr>
              <a:tr h="352683">
                <a:tc>
                  <a:txBody>
                    <a:bodyPr/>
                    <a:lstStyle/>
                    <a:p>
                      <a:pPr algn="ctr"/>
                      <a:r>
                        <a:rPr lang="en-GB" sz="1800" dirty="0">
                          <a:latin typeface="Segoe UI" panose="020B0502040204020203" pitchFamily="34" charset="0"/>
                          <a:cs typeface="Segoe UI" panose="020B0502040204020203" pitchFamily="34" charset="0"/>
                        </a:rPr>
                        <a:t>More specific purpose</a:t>
                      </a:r>
                    </a:p>
                  </a:txBody>
                  <a:tcPr>
                    <a:solidFill>
                      <a:schemeClr val="bg1"/>
                    </a:solidFill>
                  </a:tcPr>
                </a:tc>
                <a:tc>
                  <a:txBody>
                    <a:bodyPr/>
                    <a:lstStyle/>
                    <a:p>
                      <a:pPr algn="ctr"/>
                      <a:r>
                        <a:rPr lang="en-GB" sz="1800" dirty="0">
                          <a:latin typeface="Segoe UI" panose="020B0502040204020203" pitchFamily="34" charset="0"/>
                          <a:cs typeface="Segoe UI" panose="020B0502040204020203" pitchFamily="34" charset="0"/>
                        </a:rPr>
                        <a:t>More time to develop</a:t>
                      </a:r>
                    </a:p>
                  </a:txBody>
                  <a:tcPr>
                    <a:solidFill>
                      <a:schemeClr val="bg1"/>
                    </a:solidFill>
                  </a:tcPr>
                </a:tc>
                <a:extLst>
                  <a:ext uri="{0D108BD9-81ED-4DB2-BD59-A6C34878D82A}">
                    <a16:rowId xmlns:a16="http://schemas.microsoft.com/office/drawing/2014/main" val="830046202"/>
                  </a:ext>
                </a:extLst>
              </a:tr>
              <a:tr h="352683">
                <a:tc>
                  <a:txBody>
                    <a:bodyPr/>
                    <a:lstStyle/>
                    <a:p>
                      <a:pPr algn="ctr"/>
                      <a:r>
                        <a:rPr lang="en-GB" sz="1800" dirty="0">
                          <a:latin typeface="Segoe UI" panose="020B0502040204020203" pitchFamily="34" charset="0"/>
                          <a:cs typeface="Segoe UI" panose="020B0502040204020203" pitchFamily="34" charset="0"/>
                        </a:rPr>
                        <a:t>Better support</a:t>
                      </a:r>
                    </a:p>
                  </a:txBody>
                  <a:tcPr>
                    <a:solidFill>
                      <a:schemeClr val="bg1"/>
                    </a:solidFill>
                  </a:tcPr>
                </a:tc>
                <a:tc>
                  <a:txBody>
                    <a:bodyPr/>
                    <a:lstStyle/>
                    <a:p>
                      <a:pPr algn="ctr"/>
                      <a:r>
                        <a:rPr lang="en-GB" sz="1800" dirty="0">
                          <a:latin typeface="Segoe UI" panose="020B0502040204020203" pitchFamily="34" charset="0"/>
                          <a:cs typeface="Segoe UI" panose="020B0502040204020203" pitchFamily="34" charset="0"/>
                        </a:rPr>
                        <a:t>Not readily available</a:t>
                      </a:r>
                    </a:p>
                  </a:txBody>
                  <a:tcPr>
                    <a:solidFill>
                      <a:schemeClr val="bg1"/>
                    </a:solidFill>
                  </a:tcPr>
                </a:tc>
                <a:extLst>
                  <a:ext uri="{0D108BD9-81ED-4DB2-BD59-A6C34878D82A}">
                    <a16:rowId xmlns:a16="http://schemas.microsoft.com/office/drawing/2014/main" val="2198591831"/>
                  </a:ext>
                </a:extLst>
              </a:tr>
            </a:tbl>
          </a:graphicData>
        </a:graphic>
      </p:graphicFrame>
      <p:sp>
        <p:nvSpPr>
          <p:cNvPr id="9" name="Rectangle 8">
            <a:extLst>
              <a:ext uri="{FF2B5EF4-FFF2-40B4-BE49-F238E27FC236}">
                <a16:creationId xmlns:a16="http://schemas.microsoft.com/office/drawing/2014/main" id="{04E42B6E-B540-522B-EECC-3F983D3C9D4F}"/>
              </a:ext>
            </a:extLst>
          </p:cNvPr>
          <p:cNvSpPr/>
          <p:nvPr/>
        </p:nvSpPr>
        <p:spPr>
          <a:xfrm>
            <a:off x="136644" y="3139498"/>
            <a:ext cx="6618486"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Types of applications software</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aphicFrame>
        <p:nvGraphicFramePr>
          <p:cNvPr id="10" name="Table 9">
            <a:extLst>
              <a:ext uri="{FF2B5EF4-FFF2-40B4-BE49-F238E27FC236}">
                <a16:creationId xmlns:a16="http://schemas.microsoft.com/office/drawing/2014/main" id="{EF365EC6-FF66-2404-41D4-D755341EE383}"/>
              </a:ext>
            </a:extLst>
          </p:cNvPr>
          <p:cNvGraphicFramePr>
            <a:graphicFrameLocks noGrp="1"/>
          </p:cNvGraphicFramePr>
          <p:nvPr/>
        </p:nvGraphicFramePr>
        <p:xfrm>
          <a:off x="237745" y="3673832"/>
          <a:ext cx="3063756" cy="1854200"/>
        </p:xfrm>
        <a:graphic>
          <a:graphicData uri="http://schemas.openxmlformats.org/drawingml/2006/table">
            <a:tbl>
              <a:tblPr firstRow="1" bandRow="1">
                <a:tableStyleId>{5940675A-B579-460E-94D1-54222C63F5DA}</a:tableStyleId>
              </a:tblPr>
              <a:tblGrid>
                <a:gridCol w="3063756">
                  <a:extLst>
                    <a:ext uri="{9D8B030D-6E8A-4147-A177-3AD203B41FA5}">
                      <a16:colId xmlns:a16="http://schemas.microsoft.com/office/drawing/2014/main" val="1223487369"/>
                    </a:ext>
                  </a:extLst>
                </a:gridCol>
              </a:tblGrid>
              <a:tr h="370840">
                <a:tc>
                  <a:txBody>
                    <a:bodyPr/>
                    <a:lstStyle/>
                    <a:p>
                      <a:pPr algn="ctr"/>
                      <a:r>
                        <a:rPr lang="en-GB" sz="1800" b="0" dirty="0">
                          <a:latin typeface="Segoe UI" panose="020B0502040204020203" pitchFamily="34" charset="0"/>
                          <a:cs typeface="Segoe UI" panose="020B0502040204020203" pitchFamily="34" charset="0"/>
                        </a:rPr>
                        <a:t>Word processing software</a:t>
                      </a:r>
                    </a:p>
                  </a:txBody>
                  <a:tcPr/>
                </a:tc>
                <a:extLst>
                  <a:ext uri="{0D108BD9-81ED-4DB2-BD59-A6C34878D82A}">
                    <a16:rowId xmlns:a16="http://schemas.microsoft.com/office/drawing/2014/main" val="2023145516"/>
                  </a:ext>
                </a:extLst>
              </a:tr>
              <a:tr h="370840">
                <a:tc>
                  <a:txBody>
                    <a:bodyPr/>
                    <a:lstStyle/>
                    <a:p>
                      <a:pPr algn="ctr"/>
                      <a:r>
                        <a:rPr lang="en-GB" sz="1800" b="0" dirty="0">
                          <a:latin typeface="Segoe UI" panose="020B0502040204020203" pitchFamily="34" charset="0"/>
                          <a:cs typeface="Segoe UI" panose="020B0502040204020203" pitchFamily="34" charset="0"/>
                        </a:rPr>
                        <a:t>Desktop publishing software</a:t>
                      </a:r>
                    </a:p>
                  </a:txBody>
                  <a:tcPr/>
                </a:tc>
                <a:extLst>
                  <a:ext uri="{0D108BD9-81ED-4DB2-BD59-A6C34878D82A}">
                    <a16:rowId xmlns:a16="http://schemas.microsoft.com/office/drawing/2014/main" val="3771898317"/>
                  </a:ext>
                </a:extLst>
              </a:tr>
              <a:tr h="370840">
                <a:tc>
                  <a:txBody>
                    <a:bodyPr/>
                    <a:lstStyle/>
                    <a:p>
                      <a:pPr algn="ctr"/>
                      <a:r>
                        <a:rPr lang="en-GB" sz="1800" b="0" dirty="0">
                          <a:latin typeface="Segoe UI" panose="020B0502040204020203" pitchFamily="34" charset="0"/>
                          <a:cs typeface="Segoe UI" panose="020B0502040204020203" pitchFamily="34" charset="0"/>
                        </a:rPr>
                        <a:t>Presentation software</a:t>
                      </a:r>
                    </a:p>
                  </a:txBody>
                  <a:tcPr/>
                </a:tc>
                <a:extLst>
                  <a:ext uri="{0D108BD9-81ED-4DB2-BD59-A6C34878D82A}">
                    <a16:rowId xmlns:a16="http://schemas.microsoft.com/office/drawing/2014/main" val="3306162000"/>
                  </a:ext>
                </a:extLst>
              </a:tr>
              <a:tr h="370840">
                <a:tc>
                  <a:txBody>
                    <a:bodyPr/>
                    <a:lstStyle/>
                    <a:p>
                      <a:pPr algn="ctr"/>
                      <a:r>
                        <a:rPr lang="en-GB" sz="1800" b="0" dirty="0">
                          <a:latin typeface="Segoe UI" panose="020B0502040204020203" pitchFamily="34" charset="0"/>
                          <a:cs typeface="Segoe UI" panose="020B0502040204020203" pitchFamily="34" charset="0"/>
                        </a:rPr>
                        <a:t>Spreadsheet software</a:t>
                      </a:r>
                    </a:p>
                  </a:txBody>
                  <a:tcPr/>
                </a:tc>
                <a:extLst>
                  <a:ext uri="{0D108BD9-81ED-4DB2-BD59-A6C34878D82A}">
                    <a16:rowId xmlns:a16="http://schemas.microsoft.com/office/drawing/2014/main" val="4094222808"/>
                  </a:ext>
                </a:extLst>
              </a:tr>
              <a:tr h="370840">
                <a:tc>
                  <a:txBody>
                    <a:bodyPr/>
                    <a:lstStyle/>
                    <a:p>
                      <a:pPr algn="ctr"/>
                      <a:r>
                        <a:rPr lang="en-GB" sz="1800" b="0" dirty="0">
                          <a:latin typeface="Segoe UI" panose="020B0502040204020203" pitchFamily="34" charset="0"/>
                          <a:cs typeface="Segoe UI" panose="020B0502040204020203" pitchFamily="34" charset="0"/>
                        </a:rPr>
                        <a:t>Database software</a:t>
                      </a:r>
                    </a:p>
                  </a:txBody>
                  <a:tcPr/>
                </a:tc>
                <a:extLst>
                  <a:ext uri="{0D108BD9-81ED-4DB2-BD59-A6C34878D82A}">
                    <a16:rowId xmlns:a16="http://schemas.microsoft.com/office/drawing/2014/main" val="2261886651"/>
                  </a:ext>
                </a:extLst>
              </a:tr>
            </a:tbl>
          </a:graphicData>
        </a:graphic>
      </p:graphicFrame>
      <p:graphicFrame>
        <p:nvGraphicFramePr>
          <p:cNvPr id="13" name="Table 12">
            <a:extLst>
              <a:ext uri="{FF2B5EF4-FFF2-40B4-BE49-F238E27FC236}">
                <a16:creationId xmlns:a16="http://schemas.microsoft.com/office/drawing/2014/main" id="{E7CF7947-3BD5-5D31-88BD-066519B31EA8}"/>
              </a:ext>
            </a:extLst>
          </p:cNvPr>
          <p:cNvGraphicFramePr>
            <a:graphicFrameLocks noGrp="1"/>
          </p:cNvGraphicFramePr>
          <p:nvPr/>
        </p:nvGraphicFramePr>
        <p:xfrm>
          <a:off x="3479491" y="3666450"/>
          <a:ext cx="3376739" cy="1854200"/>
        </p:xfrm>
        <a:graphic>
          <a:graphicData uri="http://schemas.openxmlformats.org/drawingml/2006/table">
            <a:tbl>
              <a:tblPr firstRow="1" bandRow="1">
                <a:tableStyleId>{5940675A-B579-460E-94D1-54222C63F5DA}</a:tableStyleId>
              </a:tblPr>
              <a:tblGrid>
                <a:gridCol w="3376739">
                  <a:extLst>
                    <a:ext uri="{9D8B030D-6E8A-4147-A177-3AD203B41FA5}">
                      <a16:colId xmlns:a16="http://schemas.microsoft.com/office/drawing/2014/main" val="1931807059"/>
                    </a:ext>
                  </a:extLst>
                </a:gridCol>
              </a:tblGrid>
              <a:tr h="370840">
                <a:tc>
                  <a:txBody>
                    <a:bodyPr/>
                    <a:lstStyle/>
                    <a:p>
                      <a:pPr algn="ctr"/>
                      <a:r>
                        <a:rPr lang="en-GB" sz="1800" b="0" dirty="0">
                          <a:latin typeface="Segoe UI" panose="020B0502040204020203" pitchFamily="34" charset="0"/>
                          <a:cs typeface="Segoe UI" panose="020B0502040204020203" pitchFamily="34" charset="0"/>
                        </a:rPr>
                        <a:t>Photo editing</a:t>
                      </a:r>
                    </a:p>
                  </a:txBody>
                  <a:tcPr/>
                </a:tc>
                <a:extLst>
                  <a:ext uri="{0D108BD9-81ED-4DB2-BD59-A6C34878D82A}">
                    <a16:rowId xmlns:a16="http://schemas.microsoft.com/office/drawing/2014/main" val="1273896469"/>
                  </a:ext>
                </a:extLst>
              </a:tr>
              <a:tr h="370840">
                <a:tc>
                  <a:txBody>
                    <a:bodyPr/>
                    <a:lstStyle/>
                    <a:p>
                      <a:pPr algn="ctr"/>
                      <a:r>
                        <a:rPr lang="en-GB" sz="1800" b="0" dirty="0">
                          <a:latin typeface="Segoe UI" panose="020B0502040204020203" pitchFamily="34" charset="0"/>
                          <a:cs typeface="Segoe UI" panose="020B0502040204020203" pitchFamily="34" charset="0"/>
                        </a:rPr>
                        <a:t>Video editing</a:t>
                      </a:r>
                    </a:p>
                  </a:txBody>
                  <a:tcPr/>
                </a:tc>
                <a:extLst>
                  <a:ext uri="{0D108BD9-81ED-4DB2-BD59-A6C34878D82A}">
                    <a16:rowId xmlns:a16="http://schemas.microsoft.com/office/drawing/2014/main" val="1261644583"/>
                  </a:ext>
                </a:extLst>
              </a:tr>
              <a:tr h="370840">
                <a:tc>
                  <a:txBody>
                    <a:bodyPr/>
                    <a:lstStyle/>
                    <a:p>
                      <a:pPr algn="ctr"/>
                      <a:r>
                        <a:rPr lang="en-GB" sz="1800" b="0" dirty="0">
                          <a:latin typeface="Segoe UI" panose="020B0502040204020203" pitchFamily="34" charset="0"/>
                          <a:cs typeface="Segoe UI" panose="020B0502040204020203" pitchFamily="34" charset="0"/>
                        </a:rPr>
                        <a:t>Webpage editor</a:t>
                      </a:r>
                    </a:p>
                  </a:txBody>
                  <a:tcPr/>
                </a:tc>
                <a:extLst>
                  <a:ext uri="{0D108BD9-81ED-4DB2-BD59-A6C34878D82A}">
                    <a16:rowId xmlns:a16="http://schemas.microsoft.com/office/drawing/2014/main" val="2124055188"/>
                  </a:ext>
                </a:extLst>
              </a:tr>
              <a:tr h="370840">
                <a:tc>
                  <a:txBody>
                    <a:bodyPr/>
                    <a:lstStyle/>
                    <a:p>
                      <a:pPr algn="ctr"/>
                      <a:r>
                        <a:rPr lang="en-GB" sz="1800" b="0" dirty="0">
                          <a:latin typeface="Segoe UI" panose="020B0502040204020203" pitchFamily="34" charset="0"/>
                          <a:cs typeface="Segoe UI" panose="020B0502040204020203" pitchFamily="34" charset="0"/>
                        </a:rPr>
                        <a:t>Computer-aided design (CAD)</a:t>
                      </a:r>
                    </a:p>
                  </a:txBody>
                  <a:tcPr/>
                </a:tc>
                <a:extLst>
                  <a:ext uri="{0D108BD9-81ED-4DB2-BD59-A6C34878D82A}">
                    <a16:rowId xmlns:a16="http://schemas.microsoft.com/office/drawing/2014/main" val="487039343"/>
                  </a:ext>
                </a:extLst>
              </a:tr>
              <a:tr h="370840">
                <a:tc>
                  <a:txBody>
                    <a:bodyPr/>
                    <a:lstStyle/>
                    <a:p>
                      <a:pPr algn="ctr"/>
                      <a:r>
                        <a:rPr lang="en-GB" sz="1800" b="0" dirty="0">
                          <a:latin typeface="Segoe UI" panose="020B0502040204020203" pitchFamily="34" charset="0"/>
                          <a:cs typeface="Segoe UI" panose="020B0502040204020203" pitchFamily="34" charset="0"/>
                        </a:rPr>
                        <a:t>Computer-aided manufacturing</a:t>
                      </a:r>
                    </a:p>
                  </a:txBody>
                  <a:tcPr/>
                </a:tc>
                <a:extLst>
                  <a:ext uri="{0D108BD9-81ED-4DB2-BD59-A6C34878D82A}">
                    <a16:rowId xmlns:a16="http://schemas.microsoft.com/office/drawing/2014/main" val="2440968787"/>
                  </a:ext>
                </a:extLst>
              </a:tr>
            </a:tbl>
          </a:graphicData>
        </a:graphic>
      </p:graphicFrame>
      <p:sp>
        <p:nvSpPr>
          <p:cNvPr id="3" name="Slide Number Placeholder 2">
            <a:extLst>
              <a:ext uri="{FF2B5EF4-FFF2-40B4-BE49-F238E27FC236}">
                <a16:creationId xmlns:a16="http://schemas.microsoft.com/office/drawing/2014/main" id="{FC1C0460-550F-49C3-899A-45E76148968E}"/>
              </a:ext>
            </a:extLst>
          </p:cNvPr>
          <p:cNvSpPr>
            <a:spLocks noGrp="1"/>
          </p:cNvSpPr>
          <p:nvPr>
            <p:ph type="sldNum" sz="quarter" idx="12"/>
          </p:nvPr>
        </p:nvSpPr>
        <p:spPr/>
        <p:txBody>
          <a:bodyPr/>
          <a:lstStyle/>
          <a:p>
            <a:fld id="{2307E064-D8E2-4D39-9CB2-520A231D157D}" type="slidenum">
              <a:rPr lang="en-GB" smtClean="0"/>
              <a:t>11</a:t>
            </a:fld>
            <a:endParaRPr lang="en-GB"/>
          </a:p>
        </p:txBody>
      </p:sp>
    </p:spTree>
    <p:extLst>
      <p:ext uri="{BB962C8B-B14F-4D97-AF65-F5344CB8AC3E}">
        <p14:creationId xmlns:p14="http://schemas.microsoft.com/office/powerpoint/2010/main" val="2261823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100698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1.1.2 Functionality of different software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IT9: Applications software</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Rectangle 1">
            <a:extLst>
              <a:ext uri="{FF2B5EF4-FFF2-40B4-BE49-F238E27FC236}">
                <a16:creationId xmlns:a16="http://schemas.microsoft.com/office/drawing/2014/main" id="{99B5E8AA-4F88-17E7-041A-2CE32A6D4645}"/>
              </a:ext>
            </a:extLst>
          </p:cNvPr>
          <p:cNvSpPr/>
          <p:nvPr/>
        </p:nvSpPr>
        <p:spPr>
          <a:xfrm>
            <a:off x="136644" y="1557684"/>
            <a:ext cx="6618486" cy="1477328"/>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open-source software?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Proprietary software is software that is owned by one person/organisation and they have exclusive control over it. Open-source software allows users to access the source code and modify the software to meet their needs.</a:t>
            </a:r>
          </a:p>
        </p:txBody>
      </p:sp>
      <p:graphicFrame>
        <p:nvGraphicFramePr>
          <p:cNvPr id="14" name="Table 13">
            <a:extLst>
              <a:ext uri="{FF2B5EF4-FFF2-40B4-BE49-F238E27FC236}">
                <a16:creationId xmlns:a16="http://schemas.microsoft.com/office/drawing/2014/main" id="{30F6E097-C48B-FC11-2061-00BCF01A6FE5}"/>
              </a:ext>
            </a:extLst>
          </p:cNvPr>
          <p:cNvGraphicFramePr>
            <a:graphicFrameLocks noGrp="1"/>
          </p:cNvGraphicFramePr>
          <p:nvPr/>
        </p:nvGraphicFramePr>
        <p:xfrm>
          <a:off x="136644" y="3092162"/>
          <a:ext cx="6618486" cy="3175000"/>
        </p:xfrm>
        <a:graphic>
          <a:graphicData uri="http://schemas.openxmlformats.org/drawingml/2006/table">
            <a:tbl>
              <a:tblPr firstRow="1" bandRow="1">
                <a:tableStyleId>{5C22544A-7EE6-4342-B048-85BDC9FD1C3A}</a:tableStyleId>
              </a:tblPr>
              <a:tblGrid>
                <a:gridCol w="3309243">
                  <a:extLst>
                    <a:ext uri="{9D8B030D-6E8A-4147-A177-3AD203B41FA5}">
                      <a16:colId xmlns:a16="http://schemas.microsoft.com/office/drawing/2014/main" val="2725327251"/>
                    </a:ext>
                  </a:extLst>
                </a:gridCol>
                <a:gridCol w="3309243">
                  <a:extLst>
                    <a:ext uri="{9D8B030D-6E8A-4147-A177-3AD203B41FA5}">
                      <a16:colId xmlns:a16="http://schemas.microsoft.com/office/drawing/2014/main" val="1483500455"/>
                    </a:ext>
                  </a:extLst>
                </a:gridCol>
              </a:tblGrid>
              <a:tr h="370840">
                <a:tc>
                  <a:txBody>
                    <a:bodyPr/>
                    <a:lstStyle/>
                    <a:p>
                      <a:pPr algn="ctr"/>
                      <a:r>
                        <a:rPr lang="en-GB" sz="1600" dirty="0">
                          <a:latin typeface="Segoe UI" panose="020B0502040204020203" pitchFamily="34" charset="0"/>
                          <a:cs typeface="Segoe UI" panose="020B0502040204020203" pitchFamily="34" charset="0"/>
                        </a:rPr>
                        <a:t>Open-source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600" dirty="0">
                          <a:latin typeface="Segoe UI" panose="020B0502040204020203" pitchFamily="34" charset="0"/>
                          <a:cs typeface="Segoe UI" panose="020B0502040204020203" pitchFamily="34" charset="0"/>
                        </a:rPr>
                        <a:t>Proprietary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5486869"/>
                  </a:ext>
                </a:extLst>
              </a:tr>
              <a:tr h="370840">
                <a:tc>
                  <a:txBody>
                    <a:bodyPr/>
                    <a:lstStyle/>
                    <a:p>
                      <a:pPr algn="ctr"/>
                      <a:r>
                        <a:rPr lang="en-GB" sz="1600" dirty="0">
                          <a:latin typeface="Segoe UI" panose="020B0502040204020203" pitchFamily="34" charset="0"/>
                          <a:cs typeface="Segoe UI" panose="020B0502040204020203" pitchFamily="34" charset="0"/>
                        </a:rPr>
                        <a:t>Very little professional and technical support and no user manuals to troubleshoot.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latin typeface="Segoe UI" panose="020B0502040204020203" pitchFamily="34" charset="0"/>
                          <a:cs typeface="Segoe UI" panose="020B0502040204020203" pitchFamily="34" charset="0"/>
                        </a:rPr>
                        <a:t>Professional and technical support available. User manuals provided for troubleshooting.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5690791"/>
                  </a:ext>
                </a:extLst>
              </a:tr>
              <a:tr h="370840">
                <a:tc>
                  <a:txBody>
                    <a:bodyPr/>
                    <a:lstStyle/>
                    <a:p>
                      <a:pPr algn="ctr"/>
                      <a:r>
                        <a:rPr lang="en-GB" sz="1600" dirty="0">
                          <a:latin typeface="Segoe UI" panose="020B0502040204020203" pitchFamily="34" charset="0"/>
                          <a:cs typeface="Segoe UI" panose="020B0502040204020203" pitchFamily="34" charset="0"/>
                        </a:rPr>
                        <a:t>Reliable as there are community of users constantly creating updated versions.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latin typeface="Segoe UI" panose="020B0502040204020203" pitchFamily="34" charset="0"/>
                          <a:cs typeface="Segoe UI" panose="020B0502040204020203" pitchFamily="34" charset="0"/>
                        </a:rPr>
                        <a:t>Stable product that will contain regular updates to automatically fix any bugs.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2017617"/>
                  </a:ext>
                </a:extLst>
              </a:tr>
              <a:tr h="370840">
                <a:tc>
                  <a:txBody>
                    <a:bodyPr/>
                    <a:lstStyle/>
                    <a:p>
                      <a:pPr algn="ctr"/>
                      <a:r>
                        <a:rPr lang="en-GB" sz="1600" dirty="0">
                          <a:latin typeface="Segoe UI" panose="020B0502040204020203" pitchFamily="34" charset="0"/>
                          <a:cs typeface="Segoe UI" panose="020B0502040204020203" pitchFamily="34" charset="0"/>
                        </a:rPr>
                        <a:t>There are very little or no upfront 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latin typeface="Segoe UI" panose="020B0502040204020203" pitchFamily="34" charset="0"/>
                          <a:cs typeface="Segoe UI" panose="020B0502040204020203" pitchFamily="34" charset="0"/>
                        </a:rPr>
                        <a:t>Can be costly to buy a license.</a:t>
                      </a:r>
                    </a:p>
                    <a:p>
                      <a:pPr algn="ctr"/>
                      <a:endParaRPr lang="en-GB"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8460247"/>
                  </a:ext>
                </a:extLst>
              </a:tr>
              <a:tr h="370840">
                <a:tc>
                  <a:txBody>
                    <a:bodyPr/>
                    <a:lstStyle/>
                    <a:p>
                      <a:pPr algn="ctr"/>
                      <a:r>
                        <a:rPr lang="en-GB" sz="1600" dirty="0">
                          <a:latin typeface="Segoe UI" panose="020B0502040204020203" pitchFamily="34" charset="0"/>
                          <a:cs typeface="Segoe UI" panose="020B0502040204020203" pitchFamily="34" charset="0"/>
                        </a:rPr>
                        <a:t>Source code can be viewed, shared and modified.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latin typeface="Segoe UI" panose="020B0502040204020203" pitchFamily="34" charset="0"/>
                          <a:cs typeface="Segoe UI" panose="020B0502040204020203" pitchFamily="34" charset="0"/>
                        </a:rPr>
                        <a:t>Source code cannot be modified.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7386475"/>
                  </a:ext>
                </a:extLst>
              </a:tr>
            </a:tbl>
          </a:graphicData>
        </a:graphic>
      </p:graphicFrame>
      <p:sp>
        <p:nvSpPr>
          <p:cNvPr id="15" name="Rectangle 14">
            <a:extLst>
              <a:ext uri="{FF2B5EF4-FFF2-40B4-BE49-F238E27FC236}">
                <a16:creationId xmlns:a16="http://schemas.microsoft.com/office/drawing/2014/main" id="{23DFC4A2-8EEB-3FBB-E6BE-A5A4A9A2770D}"/>
              </a:ext>
            </a:extLst>
          </p:cNvPr>
          <p:cNvSpPr/>
          <p:nvPr/>
        </p:nvSpPr>
        <p:spPr>
          <a:xfrm>
            <a:off x="6933121" y="1557684"/>
            <a:ext cx="5021135" cy="1477328"/>
          </a:xfrm>
          <a:prstGeom prst="rect">
            <a:avLst/>
          </a:prstGeom>
          <a:solidFill>
            <a:schemeClr val="accent4">
              <a:lumMod val="20000"/>
              <a:lumOff val="80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source code?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part of software that most computer users don't ever see; it's the code computer programmers can manipulate to change how a piece of software works. </a:t>
            </a:r>
          </a:p>
        </p:txBody>
      </p:sp>
      <p:sp>
        <p:nvSpPr>
          <p:cNvPr id="16" name="Rectangle 15">
            <a:extLst>
              <a:ext uri="{FF2B5EF4-FFF2-40B4-BE49-F238E27FC236}">
                <a16:creationId xmlns:a16="http://schemas.microsoft.com/office/drawing/2014/main" id="{7FB4CB1D-5ED9-DE5F-ABCA-296E59C986A6}"/>
              </a:ext>
            </a:extLst>
          </p:cNvPr>
          <p:cNvSpPr/>
          <p:nvPr/>
        </p:nvSpPr>
        <p:spPr>
          <a:xfrm>
            <a:off x="6933120" y="3202334"/>
            <a:ext cx="5021135" cy="2308324"/>
          </a:xfrm>
          <a:prstGeom prst="rect">
            <a:avLst/>
          </a:prstGeom>
          <a:solidFill>
            <a:schemeClr val="accent2">
              <a:lumMod val="20000"/>
              <a:lumOff val="80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Examples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Examples of Proprietary Software: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Windows, Adobe Web Premium, Microsoft Office, Internet Explorer.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Examples of Open-source Software: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Linux, WordPress, Mozilla Firefox, Open Office</a:t>
            </a:r>
          </a:p>
        </p:txBody>
      </p:sp>
      <p:sp>
        <p:nvSpPr>
          <p:cNvPr id="3" name="Slide Number Placeholder 2">
            <a:extLst>
              <a:ext uri="{FF2B5EF4-FFF2-40B4-BE49-F238E27FC236}">
                <a16:creationId xmlns:a16="http://schemas.microsoft.com/office/drawing/2014/main" id="{DB50A4FD-59B5-4AA4-8010-9A350B1E4ED7}"/>
              </a:ext>
            </a:extLst>
          </p:cNvPr>
          <p:cNvSpPr>
            <a:spLocks noGrp="1"/>
          </p:cNvSpPr>
          <p:nvPr>
            <p:ph type="sldNum" sz="quarter" idx="12"/>
          </p:nvPr>
        </p:nvSpPr>
        <p:spPr/>
        <p:txBody>
          <a:bodyPr/>
          <a:lstStyle/>
          <a:p>
            <a:fld id="{2307E064-D8E2-4D39-9CB2-520A231D157D}" type="slidenum">
              <a:rPr lang="en-GB" smtClean="0"/>
              <a:t>12</a:t>
            </a:fld>
            <a:endParaRPr lang="en-GB"/>
          </a:p>
        </p:txBody>
      </p:sp>
    </p:spTree>
    <p:extLst>
      <p:ext uri="{BB962C8B-B14F-4D97-AF65-F5344CB8AC3E}">
        <p14:creationId xmlns:p14="http://schemas.microsoft.com/office/powerpoint/2010/main" val="1390793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100698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1.1.3 Services provided by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IT10: Online services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Rectangle 1">
            <a:extLst>
              <a:ext uri="{FF2B5EF4-FFF2-40B4-BE49-F238E27FC236}">
                <a16:creationId xmlns:a16="http://schemas.microsoft.com/office/drawing/2014/main" id="{99B5E8AA-4F88-17E7-041A-2CE32A6D4645}"/>
              </a:ext>
            </a:extLst>
          </p:cNvPr>
          <p:cNvSpPr/>
          <p:nvPr/>
        </p:nvSpPr>
        <p:spPr>
          <a:xfrm>
            <a:off x="136644" y="1557684"/>
            <a:ext cx="4583946" cy="1231236"/>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an online 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There are a range of services provided by IT that improves efficiency/productivity for individual users.</a:t>
            </a:r>
          </a:p>
        </p:txBody>
      </p:sp>
      <p:sp>
        <p:nvSpPr>
          <p:cNvPr id="14" name="Rectangle 13">
            <a:extLst>
              <a:ext uri="{FF2B5EF4-FFF2-40B4-BE49-F238E27FC236}">
                <a16:creationId xmlns:a16="http://schemas.microsoft.com/office/drawing/2014/main" id="{FA482A41-E68E-1111-D3F8-F9A450788B79}"/>
              </a:ext>
            </a:extLst>
          </p:cNvPr>
          <p:cNvSpPr/>
          <p:nvPr/>
        </p:nvSpPr>
        <p:spPr>
          <a:xfrm>
            <a:off x="4902954" y="1557684"/>
            <a:ext cx="7152402" cy="956916"/>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Online entertainment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To access content for our enjoyment and pleasure such as VoD and streaming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5" name="Rectangle 14">
            <a:extLst>
              <a:ext uri="{FF2B5EF4-FFF2-40B4-BE49-F238E27FC236}">
                <a16:creationId xmlns:a16="http://schemas.microsoft.com/office/drawing/2014/main" id="{0D1D76E3-1FAC-6C41-66E1-DF99A5805B56}"/>
              </a:ext>
            </a:extLst>
          </p:cNvPr>
          <p:cNvSpPr/>
          <p:nvPr/>
        </p:nvSpPr>
        <p:spPr>
          <a:xfrm>
            <a:off x="4902954" y="2624953"/>
            <a:ext cx="3155196"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Benefits of using a smart TV</a:t>
            </a:r>
            <a:endPar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6" name="Rectangle 15">
            <a:extLst>
              <a:ext uri="{FF2B5EF4-FFF2-40B4-BE49-F238E27FC236}">
                <a16:creationId xmlns:a16="http://schemas.microsoft.com/office/drawing/2014/main" id="{8C26152B-6E01-06A2-442B-AF7B703650AF}"/>
              </a:ext>
            </a:extLst>
          </p:cNvPr>
          <p:cNvSpPr/>
          <p:nvPr/>
        </p:nvSpPr>
        <p:spPr>
          <a:xfrm>
            <a:off x="8382626" y="2624953"/>
            <a:ext cx="3672729" cy="311455"/>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Benefits of streaming music</a:t>
            </a:r>
            <a:endPar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7" name="Rectangle 16">
            <a:extLst>
              <a:ext uri="{FF2B5EF4-FFF2-40B4-BE49-F238E27FC236}">
                <a16:creationId xmlns:a16="http://schemas.microsoft.com/office/drawing/2014/main" id="{8B501C78-AF5D-798B-E987-6A69A60F8FCD}"/>
              </a:ext>
            </a:extLst>
          </p:cNvPr>
          <p:cNvSpPr/>
          <p:nvPr/>
        </p:nvSpPr>
        <p:spPr>
          <a:xfrm>
            <a:off x="4902954" y="3113298"/>
            <a:ext cx="3155196" cy="1331465"/>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Apps made available to 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Access the internet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 need to buy an additional smart device as smart TV offers the same functions.</a:t>
            </a:r>
          </a:p>
        </p:txBody>
      </p:sp>
      <p:sp>
        <p:nvSpPr>
          <p:cNvPr id="18" name="Rectangle 17">
            <a:extLst>
              <a:ext uri="{FF2B5EF4-FFF2-40B4-BE49-F238E27FC236}">
                <a16:creationId xmlns:a16="http://schemas.microsoft.com/office/drawing/2014/main" id="{03977B3F-AE66-F0AF-D3DC-37F6654E4EE0}"/>
              </a:ext>
            </a:extLst>
          </p:cNvPr>
          <p:cNvSpPr/>
          <p:nvPr/>
        </p:nvSpPr>
        <p:spPr>
          <a:xfrm>
            <a:off x="8240513" y="3113299"/>
            <a:ext cx="3814841" cy="1573330"/>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Accessible on all smart devices.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Create your own playlists.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 requirement for additional equipment such as a radio player.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Access to large libraries of songs and audiobooks. </a:t>
            </a:r>
          </a:p>
        </p:txBody>
      </p:sp>
      <p:sp>
        <p:nvSpPr>
          <p:cNvPr id="19" name="Rectangle 18">
            <a:extLst>
              <a:ext uri="{FF2B5EF4-FFF2-40B4-BE49-F238E27FC236}">
                <a16:creationId xmlns:a16="http://schemas.microsoft.com/office/drawing/2014/main" id="{9FF3AC02-F17B-96C5-C824-CA7CB9E558FC}"/>
              </a:ext>
            </a:extLst>
          </p:cNvPr>
          <p:cNvSpPr/>
          <p:nvPr/>
        </p:nvSpPr>
        <p:spPr>
          <a:xfrm>
            <a:off x="136644" y="2894622"/>
            <a:ext cx="4583946" cy="1550141"/>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Online shopping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Online shopping is a convenient way of buying goods. Users can enter the name of a product in a search engine and a list of results appears almost instantly.</a:t>
            </a:r>
          </a:p>
        </p:txBody>
      </p:sp>
      <p:sp>
        <p:nvSpPr>
          <p:cNvPr id="20" name="Rectangle 19">
            <a:extLst>
              <a:ext uri="{FF2B5EF4-FFF2-40B4-BE49-F238E27FC236}">
                <a16:creationId xmlns:a16="http://schemas.microsoft.com/office/drawing/2014/main" id="{069811F2-7C27-B284-1D8C-0E781914E01A}"/>
              </a:ext>
            </a:extLst>
          </p:cNvPr>
          <p:cNvSpPr/>
          <p:nvPr/>
        </p:nvSpPr>
        <p:spPr>
          <a:xfrm>
            <a:off x="136644" y="4517308"/>
            <a:ext cx="7871976"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Benefits of online shopping</a:t>
            </a:r>
            <a:endPar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1" name="Rectangle 20">
            <a:extLst>
              <a:ext uri="{FF2B5EF4-FFF2-40B4-BE49-F238E27FC236}">
                <a16:creationId xmlns:a16="http://schemas.microsoft.com/office/drawing/2014/main" id="{D6BF681A-B60B-7014-8992-C1C8B9585EDD}"/>
              </a:ext>
            </a:extLst>
          </p:cNvPr>
          <p:cNvSpPr/>
          <p:nvPr/>
        </p:nvSpPr>
        <p:spPr>
          <a:xfrm>
            <a:off x="136644" y="4960693"/>
            <a:ext cx="7871976" cy="1486778"/>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 can search for goods, sort them by price, relevance, reviews.​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Images of the products provided.​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24/7 Availability​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Read customer reviews​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 can compare prices from different shops​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Book a delivery/collection service.​</a:t>
            </a:r>
          </a:p>
        </p:txBody>
      </p:sp>
      <p:sp>
        <p:nvSpPr>
          <p:cNvPr id="22" name="Rectangle 21">
            <a:extLst>
              <a:ext uri="{FF2B5EF4-FFF2-40B4-BE49-F238E27FC236}">
                <a16:creationId xmlns:a16="http://schemas.microsoft.com/office/drawing/2014/main" id="{1C05BD10-0E91-4184-9A5D-1E908C42DD15}"/>
              </a:ext>
            </a:extLst>
          </p:cNvPr>
          <p:cNvSpPr/>
          <p:nvPr/>
        </p:nvSpPr>
        <p:spPr>
          <a:xfrm>
            <a:off x="8240513" y="4766379"/>
            <a:ext cx="3814841" cy="168109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Online booking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Software that’s used to manage reservations for business services. Most systems can accept customer payments online as well as making bookings.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 name="Slide Number Placeholder 2">
            <a:extLst>
              <a:ext uri="{FF2B5EF4-FFF2-40B4-BE49-F238E27FC236}">
                <a16:creationId xmlns:a16="http://schemas.microsoft.com/office/drawing/2014/main" id="{0C0542CE-56B2-4A61-B904-A5653FB1DE52}"/>
              </a:ext>
            </a:extLst>
          </p:cNvPr>
          <p:cNvSpPr>
            <a:spLocks noGrp="1"/>
          </p:cNvSpPr>
          <p:nvPr>
            <p:ph type="sldNum" sz="quarter" idx="12"/>
          </p:nvPr>
        </p:nvSpPr>
        <p:spPr/>
        <p:txBody>
          <a:bodyPr/>
          <a:lstStyle/>
          <a:p>
            <a:fld id="{2307E064-D8E2-4D39-9CB2-520A231D157D}" type="slidenum">
              <a:rPr lang="en-GB" smtClean="0"/>
              <a:t>13</a:t>
            </a:fld>
            <a:endParaRPr lang="en-GB"/>
          </a:p>
        </p:txBody>
      </p:sp>
    </p:spTree>
    <p:extLst>
      <p:ext uri="{BB962C8B-B14F-4D97-AF65-F5344CB8AC3E}">
        <p14:creationId xmlns:p14="http://schemas.microsoft.com/office/powerpoint/2010/main" val="505574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100698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1.1.3 Services provided by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IT10: Online services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5" name="Rectangle 4">
            <a:extLst>
              <a:ext uri="{FF2B5EF4-FFF2-40B4-BE49-F238E27FC236}">
                <a16:creationId xmlns:a16="http://schemas.microsoft.com/office/drawing/2014/main" id="{66030CCA-BAF8-9A30-E497-01C706179E05}"/>
              </a:ext>
            </a:extLst>
          </p:cNvPr>
          <p:cNvSpPr/>
          <p:nvPr/>
        </p:nvSpPr>
        <p:spPr>
          <a:xfrm>
            <a:off x="216654" y="1668036"/>
            <a:ext cx="5738376" cy="1440923"/>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Online banking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Online banking is a convenient way to organise your finances. It allows you to view multiple accounts so that you can effectively view and manage your transactions.</a:t>
            </a:r>
          </a:p>
        </p:txBody>
      </p:sp>
      <p:sp>
        <p:nvSpPr>
          <p:cNvPr id="6" name="Rectangle 5">
            <a:extLst>
              <a:ext uri="{FF2B5EF4-FFF2-40B4-BE49-F238E27FC236}">
                <a16:creationId xmlns:a16="http://schemas.microsoft.com/office/drawing/2014/main" id="{77769738-E776-922B-FA79-B27FA9E95913}"/>
              </a:ext>
            </a:extLst>
          </p:cNvPr>
          <p:cNvSpPr/>
          <p:nvPr/>
        </p:nvSpPr>
        <p:spPr>
          <a:xfrm>
            <a:off x="6215881" y="1668036"/>
            <a:ext cx="5738376" cy="2012423"/>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Online booking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Online gaming is constantly developing. 3D graphics have given game creators the ability to provide life-like textures, realistic physical characteristics and in-game interactions between objects. Special effects allow players to immerse themselves in the online gaming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Rectangle 7">
            <a:extLst>
              <a:ext uri="{FF2B5EF4-FFF2-40B4-BE49-F238E27FC236}">
                <a16:creationId xmlns:a16="http://schemas.microsoft.com/office/drawing/2014/main" id="{D8BACB13-1C79-0E0B-72DC-43D9409DC987}"/>
              </a:ext>
            </a:extLst>
          </p:cNvPr>
          <p:cNvSpPr/>
          <p:nvPr/>
        </p:nvSpPr>
        <p:spPr>
          <a:xfrm>
            <a:off x="216654" y="3219553"/>
            <a:ext cx="5717287" cy="394491"/>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Benefits of online banking</a:t>
            </a:r>
            <a:endPar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9" name="Rectangle 8">
            <a:extLst>
              <a:ext uri="{FF2B5EF4-FFF2-40B4-BE49-F238E27FC236}">
                <a16:creationId xmlns:a16="http://schemas.microsoft.com/office/drawing/2014/main" id="{3AAB4B94-1612-C53C-9366-EEA7E0A31599}"/>
              </a:ext>
            </a:extLst>
          </p:cNvPr>
          <p:cNvSpPr/>
          <p:nvPr/>
        </p:nvSpPr>
        <p:spPr>
          <a:xfrm>
            <a:off x="237744" y="3721984"/>
            <a:ext cx="5696198" cy="1874740"/>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 can view up to date bank statements​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 can view all incoming and outgoing transactions​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 can make payments online such as a standing order or direct debit.​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 have secure access via a login and encryption tools used by the banks network security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Promotions can be offered to online customers. ​</a:t>
            </a:r>
          </a:p>
        </p:txBody>
      </p:sp>
      <p:sp>
        <p:nvSpPr>
          <p:cNvPr id="10" name="Rectangle 9">
            <a:extLst>
              <a:ext uri="{FF2B5EF4-FFF2-40B4-BE49-F238E27FC236}">
                <a16:creationId xmlns:a16="http://schemas.microsoft.com/office/drawing/2014/main" id="{DB6EFD5D-DA29-D8AA-74D8-AAB6FBFF87BC}"/>
              </a:ext>
            </a:extLst>
          </p:cNvPr>
          <p:cNvSpPr/>
          <p:nvPr/>
        </p:nvSpPr>
        <p:spPr>
          <a:xfrm>
            <a:off x="6236969" y="3816297"/>
            <a:ext cx="5717287" cy="394491"/>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Benefits of online gaming</a:t>
            </a:r>
            <a:endPar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Rectangle 12">
            <a:extLst>
              <a:ext uri="{FF2B5EF4-FFF2-40B4-BE49-F238E27FC236}">
                <a16:creationId xmlns:a16="http://schemas.microsoft.com/office/drawing/2014/main" id="{7D0D5E71-D254-D774-0DF0-4879191C6024}"/>
              </a:ext>
            </a:extLst>
          </p:cNvPr>
          <p:cNvSpPr/>
          <p:nvPr/>
        </p:nvSpPr>
        <p:spPr>
          <a:xfrm>
            <a:off x="6258059" y="4318728"/>
            <a:ext cx="5696198" cy="1874740"/>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Players can select the game they want to play, create online accounts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Interact with other players as well as computer opponents.​​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Access games for download 24/7.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Quick access to games as they can be downloaded straight away with an internet connection.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Other acceptable answers.</a:t>
            </a:r>
          </a:p>
        </p:txBody>
      </p:sp>
      <p:sp>
        <p:nvSpPr>
          <p:cNvPr id="2" name="Slide Number Placeholder 1">
            <a:extLst>
              <a:ext uri="{FF2B5EF4-FFF2-40B4-BE49-F238E27FC236}">
                <a16:creationId xmlns:a16="http://schemas.microsoft.com/office/drawing/2014/main" id="{11BB4E7A-AAC5-44DF-B2EE-3CA47BEB1D21}"/>
              </a:ext>
            </a:extLst>
          </p:cNvPr>
          <p:cNvSpPr>
            <a:spLocks noGrp="1"/>
          </p:cNvSpPr>
          <p:nvPr>
            <p:ph type="sldNum" sz="quarter" idx="12"/>
          </p:nvPr>
        </p:nvSpPr>
        <p:spPr/>
        <p:txBody>
          <a:bodyPr/>
          <a:lstStyle/>
          <a:p>
            <a:fld id="{2307E064-D8E2-4D39-9CB2-520A231D157D}" type="slidenum">
              <a:rPr lang="en-GB" smtClean="0"/>
              <a:t>14</a:t>
            </a:fld>
            <a:endParaRPr lang="en-GB"/>
          </a:p>
        </p:txBody>
      </p:sp>
    </p:spTree>
    <p:extLst>
      <p:ext uri="{BB962C8B-B14F-4D97-AF65-F5344CB8AC3E}">
        <p14:creationId xmlns:p14="http://schemas.microsoft.com/office/powerpoint/2010/main" val="1544478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100698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1.1.3 Services provided by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IT10: Online services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5" name="Rectangle 4">
            <a:extLst>
              <a:ext uri="{FF2B5EF4-FFF2-40B4-BE49-F238E27FC236}">
                <a16:creationId xmlns:a16="http://schemas.microsoft.com/office/drawing/2014/main" id="{66030CCA-BAF8-9A30-E497-01C706179E05}"/>
              </a:ext>
            </a:extLst>
          </p:cNvPr>
          <p:cNvSpPr/>
          <p:nvPr/>
        </p:nvSpPr>
        <p:spPr>
          <a:xfrm>
            <a:off x="216654" y="1668037"/>
            <a:ext cx="5717287" cy="1218434"/>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Online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Online learning is when you study at home with all the lessons, materials, support and assessment provided over the Internet</a:t>
            </a:r>
          </a:p>
        </p:txBody>
      </p:sp>
      <p:sp>
        <p:nvSpPr>
          <p:cNvPr id="6" name="Rectangle 5">
            <a:extLst>
              <a:ext uri="{FF2B5EF4-FFF2-40B4-BE49-F238E27FC236}">
                <a16:creationId xmlns:a16="http://schemas.microsoft.com/office/drawing/2014/main" id="{77769738-E776-922B-FA79-B27FA9E95913}"/>
              </a:ext>
            </a:extLst>
          </p:cNvPr>
          <p:cNvSpPr/>
          <p:nvPr/>
        </p:nvSpPr>
        <p:spPr>
          <a:xfrm>
            <a:off x="6215881" y="1668036"/>
            <a:ext cx="5738376" cy="1748763"/>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Blended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Blended learning is a mixture of online study and face-to-face teaching in a classroom. Learners spend some time at school or college for lessons taught by teachers or lecturers, and some time learning remotely using digital learning methods.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Rectangle 7">
            <a:extLst>
              <a:ext uri="{FF2B5EF4-FFF2-40B4-BE49-F238E27FC236}">
                <a16:creationId xmlns:a16="http://schemas.microsoft.com/office/drawing/2014/main" id="{D8BACB13-1C79-0E0B-72DC-43D9409DC987}"/>
              </a:ext>
            </a:extLst>
          </p:cNvPr>
          <p:cNvSpPr/>
          <p:nvPr/>
        </p:nvSpPr>
        <p:spPr>
          <a:xfrm>
            <a:off x="216654" y="3022308"/>
            <a:ext cx="5717287" cy="394491"/>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Benefits of online education</a:t>
            </a:r>
            <a:endPar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9" name="Rectangle 8">
            <a:extLst>
              <a:ext uri="{FF2B5EF4-FFF2-40B4-BE49-F238E27FC236}">
                <a16:creationId xmlns:a16="http://schemas.microsoft.com/office/drawing/2014/main" id="{3AAB4B94-1612-C53C-9366-EEA7E0A31599}"/>
              </a:ext>
            </a:extLst>
          </p:cNvPr>
          <p:cNvSpPr/>
          <p:nvPr/>
        </p:nvSpPr>
        <p:spPr>
          <a:xfrm>
            <a:off x="227198" y="3528203"/>
            <a:ext cx="5696198" cy="2164967"/>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It provides the opportunity for teaching material to be more interactive instead of just using a text book as a source.​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Students can interact with each other and teachers through forums  or chat facilities.​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It can provide personalised learning.​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It allows students to work from home providing they have access.</a:t>
            </a:r>
          </a:p>
        </p:txBody>
      </p:sp>
      <p:sp>
        <p:nvSpPr>
          <p:cNvPr id="10" name="Rectangle 9">
            <a:extLst>
              <a:ext uri="{FF2B5EF4-FFF2-40B4-BE49-F238E27FC236}">
                <a16:creationId xmlns:a16="http://schemas.microsoft.com/office/drawing/2014/main" id="{DB6EFD5D-DA29-D8AA-74D8-AAB6FBFF87BC}"/>
              </a:ext>
            </a:extLst>
          </p:cNvPr>
          <p:cNvSpPr/>
          <p:nvPr/>
        </p:nvSpPr>
        <p:spPr>
          <a:xfrm>
            <a:off x="6215881" y="3528203"/>
            <a:ext cx="5717287" cy="394491"/>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Benefits of blended learning</a:t>
            </a:r>
            <a:endPar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Rectangle 12">
            <a:extLst>
              <a:ext uri="{FF2B5EF4-FFF2-40B4-BE49-F238E27FC236}">
                <a16:creationId xmlns:a16="http://schemas.microsoft.com/office/drawing/2014/main" id="{7D0D5E71-D254-D774-0DF0-4879191C6024}"/>
              </a:ext>
            </a:extLst>
          </p:cNvPr>
          <p:cNvSpPr/>
          <p:nvPr/>
        </p:nvSpPr>
        <p:spPr>
          <a:xfrm>
            <a:off x="6236971" y="4030634"/>
            <a:ext cx="5696198" cy="1662536"/>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Blended learning provides flexibility in terms of time and location.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Students can access online materials and complete assignments at their own pace and convenience.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Blended learning enables personalized and individualized instruction. </a:t>
            </a:r>
          </a:p>
        </p:txBody>
      </p:sp>
      <p:sp>
        <p:nvSpPr>
          <p:cNvPr id="2" name="Slide Number Placeholder 1">
            <a:extLst>
              <a:ext uri="{FF2B5EF4-FFF2-40B4-BE49-F238E27FC236}">
                <a16:creationId xmlns:a16="http://schemas.microsoft.com/office/drawing/2014/main" id="{6E1E5693-696C-4C19-818E-8DC10C8C60EB}"/>
              </a:ext>
            </a:extLst>
          </p:cNvPr>
          <p:cNvSpPr>
            <a:spLocks noGrp="1"/>
          </p:cNvSpPr>
          <p:nvPr>
            <p:ph type="sldNum" sz="quarter" idx="12"/>
          </p:nvPr>
        </p:nvSpPr>
        <p:spPr/>
        <p:txBody>
          <a:bodyPr/>
          <a:lstStyle/>
          <a:p>
            <a:fld id="{2307E064-D8E2-4D39-9CB2-520A231D157D}" type="slidenum">
              <a:rPr lang="en-GB" smtClean="0"/>
              <a:t>15</a:t>
            </a:fld>
            <a:endParaRPr lang="en-GB"/>
          </a:p>
        </p:txBody>
      </p:sp>
    </p:spTree>
    <p:extLst>
      <p:ext uri="{BB962C8B-B14F-4D97-AF65-F5344CB8AC3E}">
        <p14:creationId xmlns:p14="http://schemas.microsoft.com/office/powerpoint/2010/main" val="4100914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pic>
        <p:nvPicPr>
          <p:cNvPr id="7" name="Picture 6" descr="A black and white sign&#10;&#10;Description automatically generated with low confidence">
            <a:extLst>
              <a:ext uri="{FF2B5EF4-FFF2-40B4-BE49-F238E27FC236}">
                <a16:creationId xmlns:a16="http://schemas.microsoft.com/office/drawing/2014/main" id="{89D394C6-5DAB-F3F7-3CA4-EB22ED9BF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1350" y="0"/>
            <a:ext cx="1152907" cy="610099"/>
          </a:xfrm>
          <a:prstGeom prst="rect">
            <a:avLst/>
          </a:prstGeom>
        </p:spPr>
      </p:pic>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100698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1.1.3 Services provided by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IT11: Smart technology</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Rectangle 1">
            <a:extLst>
              <a:ext uri="{FF2B5EF4-FFF2-40B4-BE49-F238E27FC236}">
                <a16:creationId xmlns:a16="http://schemas.microsoft.com/office/drawing/2014/main" id="{99B5E8AA-4F88-17E7-041A-2CE32A6D4645}"/>
              </a:ext>
            </a:extLst>
          </p:cNvPr>
          <p:cNvSpPr/>
          <p:nvPr/>
        </p:nvSpPr>
        <p:spPr>
          <a:xfrm>
            <a:off x="136644" y="1557684"/>
            <a:ext cx="3712342" cy="149386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Mobile phones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 smartphone is an example of a smart device which provide messaging services, access to the Internet amongst other features.</a:t>
            </a:r>
          </a:p>
        </p:txBody>
      </p:sp>
      <p:sp>
        <p:nvSpPr>
          <p:cNvPr id="5" name="Rectangle 4">
            <a:extLst>
              <a:ext uri="{FF2B5EF4-FFF2-40B4-BE49-F238E27FC236}">
                <a16:creationId xmlns:a16="http://schemas.microsoft.com/office/drawing/2014/main" id="{EEF9BF08-3EC3-09F6-AC83-169A8789E800}"/>
              </a:ext>
            </a:extLst>
          </p:cNvPr>
          <p:cNvSpPr/>
          <p:nvPr/>
        </p:nvSpPr>
        <p:spPr>
          <a:xfrm>
            <a:off x="4146399" y="1554502"/>
            <a:ext cx="3712342" cy="149386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Control systems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 control system is a set of devices that work together to achieve set objectives such as to regulate an environment. </a:t>
            </a:r>
          </a:p>
        </p:txBody>
      </p:sp>
      <p:sp>
        <p:nvSpPr>
          <p:cNvPr id="6" name="Rectangle 5">
            <a:extLst>
              <a:ext uri="{FF2B5EF4-FFF2-40B4-BE49-F238E27FC236}">
                <a16:creationId xmlns:a16="http://schemas.microsoft.com/office/drawing/2014/main" id="{03B4EC00-FFCB-93F4-5B9D-0131834CF2AE}"/>
              </a:ext>
            </a:extLst>
          </p:cNvPr>
          <p:cNvSpPr/>
          <p:nvPr/>
        </p:nvSpPr>
        <p:spPr>
          <a:xfrm>
            <a:off x="8156155" y="1554502"/>
            <a:ext cx="3712342" cy="232638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Wearable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term wearable technology covers any kind of smart electronic device designed to be worn on the body. These ‘wearables’ can be worn as accessories, embedded in clothing, implanted in the user’s body or tattooed on the skin.</a:t>
            </a:r>
          </a:p>
        </p:txBody>
      </p:sp>
      <p:sp>
        <p:nvSpPr>
          <p:cNvPr id="8" name="Rectangle 7">
            <a:extLst>
              <a:ext uri="{FF2B5EF4-FFF2-40B4-BE49-F238E27FC236}">
                <a16:creationId xmlns:a16="http://schemas.microsoft.com/office/drawing/2014/main" id="{42D4018D-C23A-8591-24FD-357067CDAA5C}"/>
              </a:ext>
            </a:extLst>
          </p:cNvPr>
          <p:cNvSpPr/>
          <p:nvPr/>
        </p:nvSpPr>
        <p:spPr>
          <a:xfrm>
            <a:off x="136644" y="3112682"/>
            <a:ext cx="3712342" cy="3329571"/>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Features: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Make calls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Text using SMS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Torch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Timer/Stopwatch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Play games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Browse the internet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Calculator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Photo libraries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Weather forecasting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Social media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Shopping</a:t>
            </a:r>
          </a:p>
        </p:txBody>
      </p:sp>
      <p:sp>
        <p:nvSpPr>
          <p:cNvPr id="9" name="Rectangle 8">
            <a:extLst>
              <a:ext uri="{FF2B5EF4-FFF2-40B4-BE49-F238E27FC236}">
                <a16:creationId xmlns:a16="http://schemas.microsoft.com/office/drawing/2014/main" id="{35EA2D1F-F069-3E1D-C21E-84EDD835A380}"/>
              </a:ext>
            </a:extLst>
          </p:cNvPr>
          <p:cNvSpPr/>
          <p:nvPr/>
        </p:nvSpPr>
        <p:spPr>
          <a:xfrm>
            <a:off x="4146399" y="3135136"/>
            <a:ext cx="3712342" cy="2064186"/>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Motion-activated security cameras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Lighting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Cooking appliances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Pet feeders.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Thermostat</a:t>
            </a:r>
          </a:p>
        </p:txBody>
      </p:sp>
      <p:sp>
        <p:nvSpPr>
          <p:cNvPr id="10" name="Rectangle 9">
            <a:extLst>
              <a:ext uri="{FF2B5EF4-FFF2-40B4-BE49-F238E27FC236}">
                <a16:creationId xmlns:a16="http://schemas.microsoft.com/office/drawing/2014/main" id="{75F3A2B9-62EA-F146-B3AE-C3BB983FC761}"/>
              </a:ext>
            </a:extLst>
          </p:cNvPr>
          <p:cNvSpPr/>
          <p:nvPr/>
        </p:nvSpPr>
        <p:spPr>
          <a:xfrm>
            <a:off x="8156155" y="3951617"/>
            <a:ext cx="3712342" cy="2490635"/>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Heart rate monitors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Sleep monitors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Checking glucose levels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Smart watches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Fitness trackers (e.g. Fitbit)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Smart jackets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Full body suits with sensors.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Head cameras.</a:t>
            </a:r>
          </a:p>
        </p:txBody>
      </p:sp>
      <p:sp>
        <p:nvSpPr>
          <p:cNvPr id="13" name="Rectangle 12">
            <a:extLst>
              <a:ext uri="{FF2B5EF4-FFF2-40B4-BE49-F238E27FC236}">
                <a16:creationId xmlns:a16="http://schemas.microsoft.com/office/drawing/2014/main" id="{FBF6D2B5-4155-46C3-B1A1-BDD8A674764F}"/>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latin typeface="Segoe UI" panose="020B0502040204020203" pitchFamily="34" charset="0"/>
                <a:cs typeface="Segoe UI" panose="020B0502040204020203" pitchFamily="34" charset="0"/>
              </a:rPr>
              <a:t> </a:t>
            </a:r>
          </a:p>
        </p:txBody>
      </p:sp>
      <p:sp>
        <p:nvSpPr>
          <p:cNvPr id="3" name="Slide Number Placeholder 2">
            <a:extLst>
              <a:ext uri="{FF2B5EF4-FFF2-40B4-BE49-F238E27FC236}">
                <a16:creationId xmlns:a16="http://schemas.microsoft.com/office/drawing/2014/main" id="{EB5CFE51-CA89-4CFC-ADF2-24820F0BB81F}"/>
              </a:ext>
            </a:extLst>
          </p:cNvPr>
          <p:cNvSpPr>
            <a:spLocks noGrp="1"/>
          </p:cNvSpPr>
          <p:nvPr>
            <p:ph type="sldNum" sz="quarter" idx="12"/>
          </p:nvPr>
        </p:nvSpPr>
        <p:spPr>
          <a:xfrm>
            <a:off x="4791635" y="6492875"/>
            <a:ext cx="2743200" cy="365125"/>
          </a:xfrm>
        </p:spPr>
        <p:txBody>
          <a:bodyPr/>
          <a:lstStyle/>
          <a:p>
            <a:pPr algn="ctr"/>
            <a:fld id="{9CE42934-EFF7-4B83-B87A-A70704FD2A95}" type="slidenum">
              <a:rPr lang="en-GB" sz="2000" smtClean="0">
                <a:solidFill>
                  <a:schemeClr val="bg1"/>
                </a:solidFill>
              </a:rPr>
              <a:pPr algn="ctr"/>
              <a:t>16</a:t>
            </a:fld>
            <a:endParaRPr lang="en-GB" sz="2000" dirty="0">
              <a:solidFill>
                <a:schemeClr val="bg1"/>
              </a:solidFill>
            </a:endParaRPr>
          </a:p>
        </p:txBody>
      </p:sp>
    </p:spTree>
    <p:extLst>
      <p:ext uri="{BB962C8B-B14F-4D97-AF65-F5344CB8AC3E}">
        <p14:creationId xmlns:p14="http://schemas.microsoft.com/office/powerpoint/2010/main" val="3837647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pic>
        <p:nvPicPr>
          <p:cNvPr id="7" name="Picture 6" descr="A black and white sign&#10;&#10;Description automatically generated with low confidence">
            <a:extLst>
              <a:ext uri="{FF2B5EF4-FFF2-40B4-BE49-F238E27FC236}">
                <a16:creationId xmlns:a16="http://schemas.microsoft.com/office/drawing/2014/main" id="{89D394C6-5DAB-F3F7-3CA4-EB22ED9BF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1350" y="0"/>
            <a:ext cx="1152907" cy="610099"/>
          </a:xfrm>
          <a:prstGeom prst="rect">
            <a:avLst/>
          </a:prstGeom>
        </p:spPr>
      </p:pic>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100698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1.1.3 Services provided by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IT12: Artificial Intelligence</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Rectangle 1">
            <a:extLst>
              <a:ext uri="{FF2B5EF4-FFF2-40B4-BE49-F238E27FC236}">
                <a16:creationId xmlns:a16="http://schemas.microsoft.com/office/drawing/2014/main" id="{99B5E8AA-4F88-17E7-041A-2CE32A6D4645}"/>
              </a:ext>
            </a:extLst>
          </p:cNvPr>
          <p:cNvSpPr/>
          <p:nvPr/>
        </p:nvSpPr>
        <p:spPr>
          <a:xfrm>
            <a:off x="136644" y="1683083"/>
            <a:ext cx="3712342" cy="149386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Artificial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Artificial Intelligence is the broader concept of machines being able to carry out tasks in a way that we would consider “smart”.</a:t>
            </a:r>
          </a:p>
        </p:txBody>
      </p:sp>
      <p:sp>
        <p:nvSpPr>
          <p:cNvPr id="8" name="Rectangle 7">
            <a:extLst>
              <a:ext uri="{FF2B5EF4-FFF2-40B4-BE49-F238E27FC236}">
                <a16:creationId xmlns:a16="http://schemas.microsoft.com/office/drawing/2014/main" id="{42D4018D-C23A-8591-24FD-357067CDAA5C}"/>
              </a:ext>
            </a:extLst>
          </p:cNvPr>
          <p:cNvSpPr/>
          <p:nvPr/>
        </p:nvSpPr>
        <p:spPr>
          <a:xfrm>
            <a:off x="136644" y="3365672"/>
            <a:ext cx="3712342" cy="2536856"/>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Examples of AI being used.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Voice assistants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Driverless cars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Smart bins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Smart alarms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Streaming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GPS (Google Maps)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Healthcare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Video games</a:t>
            </a:r>
          </a:p>
        </p:txBody>
      </p:sp>
      <p:sp>
        <p:nvSpPr>
          <p:cNvPr id="10" name="Rectangle 9">
            <a:extLst>
              <a:ext uri="{FF2B5EF4-FFF2-40B4-BE49-F238E27FC236}">
                <a16:creationId xmlns:a16="http://schemas.microsoft.com/office/drawing/2014/main" id="{75F3A2B9-62EA-F146-B3AE-C3BB983FC761}"/>
              </a:ext>
            </a:extLst>
          </p:cNvPr>
          <p:cNvSpPr/>
          <p:nvPr/>
        </p:nvSpPr>
        <p:spPr>
          <a:xfrm>
            <a:off x="4146699" y="1632872"/>
            <a:ext cx="7908658"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Three branches of AI</a:t>
            </a:r>
          </a:p>
        </p:txBody>
      </p:sp>
      <p:sp>
        <p:nvSpPr>
          <p:cNvPr id="13" name="Rectangle 12">
            <a:extLst>
              <a:ext uri="{FF2B5EF4-FFF2-40B4-BE49-F238E27FC236}">
                <a16:creationId xmlns:a16="http://schemas.microsoft.com/office/drawing/2014/main" id="{FEC7B4C3-2752-C0A7-891F-424A652EB016}"/>
              </a:ext>
            </a:extLst>
          </p:cNvPr>
          <p:cNvSpPr/>
          <p:nvPr/>
        </p:nvSpPr>
        <p:spPr>
          <a:xfrm>
            <a:off x="4146698" y="2117358"/>
            <a:ext cx="7908657" cy="1493860"/>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Neural networks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 Neural Network is a computer system designed to work by classifying information in the same way a human brain does. It can be taught to recognise, for example, images, and classify them according to elements they contain.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4" name="Rectangle 13">
            <a:extLst>
              <a:ext uri="{FF2B5EF4-FFF2-40B4-BE49-F238E27FC236}">
                <a16:creationId xmlns:a16="http://schemas.microsoft.com/office/drawing/2014/main" id="{8F643A49-7FAC-B67E-1CE7-67D777172E51}"/>
              </a:ext>
            </a:extLst>
          </p:cNvPr>
          <p:cNvSpPr/>
          <p:nvPr/>
        </p:nvSpPr>
        <p:spPr>
          <a:xfrm>
            <a:off x="4146698" y="3706824"/>
            <a:ext cx="7908657" cy="1022473"/>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Machine learning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Machine learning use systems that automatically learn and improve from experience without being explicitly programmed.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5" name="Rectangle 14">
            <a:extLst>
              <a:ext uri="{FF2B5EF4-FFF2-40B4-BE49-F238E27FC236}">
                <a16:creationId xmlns:a16="http://schemas.microsoft.com/office/drawing/2014/main" id="{AF03E0A2-67BA-4217-6D02-CB63DEEAF762}"/>
              </a:ext>
            </a:extLst>
          </p:cNvPr>
          <p:cNvSpPr/>
          <p:nvPr/>
        </p:nvSpPr>
        <p:spPr>
          <a:xfrm>
            <a:off x="4146697" y="4880055"/>
            <a:ext cx="7908657" cy="1022473"/>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Deep learning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Deep learning closely tries to mimic how the human brain works.</a:t>
            </a:r>
          </a:p>
        </p:txBody>
      </p:sp>
      <p:sp>
        <p:nvSpPr>
          <p:cNvPr id="16" name="Rectangle 15">
            <a:extLst>
              <a:ext uri="{FF2B5EF4-FFF2-40B4-BE49-F238E27FC236}">
                <a16:creationId xmlns:a16="http://schemas.microsoft.com/office/drawing/2014/main" id="{BC45E2AA-25EE-4678-B30B-4B4DB4F1CC9C}"/>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latin typeface="Segoe UI" panose="020B0502040204020203" pitchFamily="34" charset="0"/>
                <a:cs typeface="Segoe UI" panose="020B0502040204020203" pitchFamily="34" charset="0"/>
              </a:rPr>
              <a:t> </a:t>
            </a:r>
          </a:p>
        </p:txBody>
      </p:sp>
      <p:sp>
        <p:nvSpPr>
          <p:cNvPr id="3" name="Slide Number Placeholder 2">
            <a:extLst>
              <a:ext uri="{FF2B5EF4-FFF2-40B4-BE49-F238E27FC236}">
                <a16:creationId xmlns:a16="http://schemas.microsoft.com/office/drawing/2014/main" id="{168871A8-B148-424E-9D87-836B53E1F47C}"/>
              </a:ext>
            </a:extLst>
          </p:cNvPr>
          <p:cNvSpPr>
            <a:spLocks noGrp="1"/>
          </p:cNvSpPr>
          <p:nvPr>
            <p:ph type="sldNum" sz="quarter" idx="12"/>
          </p:nvPr>
        </p:nvSpPr>
        <p:spPr>
          <a:xfrm>
            <a:off x="4724400" y="6487160"/>
            <a:ext cx="2743200" cy="365125"/>
          </a:xfrm>
        </p:spPr>
        <p:txBody>
          <a:bodyPr/>
          <a:lstStyle/>
          <a:p>
            <a:pPr algn="ctr"/>
            <a:fld id="{9CE42934-EFF7-4B83-B87A-A70704FD2A95}" type="slidenum">
              <a:rPr lang="en-GB" sz="2000" smtClean="0">
                <a:solidFill>
                  <a:schemeClr val="bg1"/>
                </a:solidFill>
              </a:rPr>
              <a:pPr algn="ctr"/>
              <a:t>17</a:t>
            </a:fld>
            <a:endParaRPr lang="en-GB" sz="2000" dirty="0">
              <a:solidFill>
                <a:schemeClr val="bg1"/>
              </a:solidFill>
            </a:endParaRPr>
          </a:p>
        </p:txBody>
      </p:sp>
    </p:spTree>
    <p:extLst>
      <p:ext uri="{BB962C8B-B14F-4D97-AF65-F5344CB8AC3E}">
        <p14:creationId xmlns:p14="http://schemas.microsoft.com/office/powerpoint/2010/main" val="3885292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pic>
        <p:nvPicPr>
          <p:cNvPr id="7" name="Picture 6" descr="A black and white sign&#10;&#10;Description automatically generated with low confidence">
            <a:extLst>
              <a:ext uri="{FF2B5EF4-FFF2-40B4-BE49-F238E27FC236}">
                <a16:creationId xmlns:a16="http://schemas.microsoft.com/office/drawing/2014/main" id="{89D394C6-5DAB-F3F7-3CA4-EB22ED9BF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1350" y="0"/>
            <a:ext cx="1152907" cy="610099"/>
          </a:xfrm>
          <a:prstGeom prst="rect">
            <a:avLst/>
          </a:prstGeom>
        </p:spPr>
      </p:pic>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100698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1.1.3 Services provided by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IT13: Autonomy</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5" name="Rectangle 4">
            <a:extLst>
              <a:ext uri="{FF2B5EF4-FFF2-40B4-BE49-F238E27FC236}">
                <a16:creationId xmlns:a16="http://schemas.microsoft.com/office/drawing/2014/main" id="{EB56323D-FE71-7139-4A74-4641128FEA3A}"/>
              </a:ext>
            </a:extLst>
          </p:cNvPr>
          <p:cNvSpPr/>
          <p:nvPr/>
        </p:nvSpPr>
        <p:spPr>
          <a:xfrm>
            <a:off x="149778" y="1605678"/>
            <a:ext cx="5727032" cy="1200329"/>
          </a:xfrm>
          <a:prstGeom prst="rect">
            <a:avLst/>
          </a:prstGeom>
          <a:solidFill>
            <a:schemeClr val="accent5">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Autonomy?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With the help of artificial intelligence and some clever programming, ​technology that can perform jobs that would normally be done by humans. </a:t>
            </a:r>
          </a:p>
        </p:txBody>
      </p:sp>
      <p:sp>
        <p:nvSpPr>
          <p:cNvPr id="6" name="Rectangle 5">
            <a:extLst>
              <a:ext uri="{FF2B5EF4-FFF2-40B4-BE49-F238E27FC236}">
                <a16:creationId xmlns:a16="http://schemas.microsoft.com/office/drawing/2014/main" id="{E66856D8-04D4-8D1F-811D-12582563AC99}"/>
              </a:ext>
            </a:extLst>
          </p:cNvPr>
          <p:cNvSpPr/>
          <p:nvPr/>
        </p:nvSpPr>
        <p:spPr>
          <a:xfrm>
            <a:off x="6096000" y="1597546"/>
            <a:ext cx="5462218" cy="369332"/>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Pros and cons to Autonomy </a:t>
            </a:r>
          </a:p>
        </p:txBody>
      </p:sp>
      <p:sp>
        <p:nvSpPr>
          <p:cNvPr id="9" name="Rectangle 8">
            <a:extLst>
              <a:ext uri="{FF2B5EF4-FFF2-40B4-BE49-F238E27FC236}">
                <a16:creationId xmlns:a16="http://schemas.microsoft.com/office/drawing/2014/main" id="{945F89D3-A580-B844-351F-A5F73DD4ACB4}"/>
              </a:ext>
            </a:extLst>
          </p:cNvPr>
          <p:cNvSpPr/>
          <p:nvPr/>
        </p:nvSpPr>
        <p:spPr>
          <a:xfrm>
            <a:off x="165238" y="2965696"/>
            <a:ext cx="5727032" cy="3416320"/>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Examples of autonomy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Robotics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is to undertake functions normally done by humans.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An example of this is to manufacture cars in factories, where an action needs to be carried out many times.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Bionics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Uses a combination of mechanical engineering and electronic control technology to create mechanical systems that function like living organisms.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is the technology behind prosthetic limbs.</a:t>
            </a:r>
          </a:p>
        </p:txBody>
      </p:sp>
      <p:sp>
        <p:nvSpPr>
          <p:cNvPr id="16" name="Rectangle 15">
            <a:extLst>
              <a:ext uri="{FF2B5EF4-FFF2-40B4-BE49-F238E27FC236}">
                <a16:creationId xmlns:a16="http://schemas.microsoft.com/office/drawing/2014/main" id="{8EA5C9D0-D7D3-9125-21F8-FD91C31C876C}"/>
              </a:ext>
            </a:extLst>
          </p:cNvPr>
          <p:cNvSpPr/>
          <p:nvPr/>
        </p:nvSpPr>
        <p:spPr>
          <a:xfrm>
            <a:off x="6126800" y="2206035"/>
            <a:ext cx="2492623" cy="369332"/>
          </a:xfrm>
          <a:prstGeom prst="rect">
            <a:avLst/>
          </a:prstGeom>
          <a:solidFill>
            <a:srgbClr val="00FF9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Pros</a:t>
            </a:r>
          </a:p>
        </p:txBody>
      </p:sp>
      <p:sp>
        <p:nvSpPr>
          <p:cNvPr id="17" name="Rectangle 16">
            <a:extLst>
              <a:ext uri="{FF2B5EF4-FFF2-40B4-BE49-F238E27FC236}">
                <a16:creationId xmlns:a16="http://schemas.microsoft.com/office/drawing/2014/main" id="{725CAB14-43D8-A6A1-1C9F-B428CFA38217}"/>
              </a:ext>
            </a:extLst>
          </p:cNvPr>
          <p:cNvSpPr/>
          <p:nvPr/>
        </p:nvSpPr>
        <p:spPr>
          <a:xfrm>
            <a:off x="9065595" y="2191466"/>
            <a:ext cx="2492623" cy="369332"/>
          </a:xfrm>
          <a:prstGeom prst="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Cons</a:t>
            </a:r>
          </a:p>
        </p:txBody>
      </p:sp>
      <p:sp>
        <p:nvSpPr>
          <p:cNvPr id="18" name="Rectangle 17">
            <a:extLst>
              <a:ext uri="{FF2B5EF4-FFF2-40B4-BE49-F238E27FC236}">
                <a16:creationId xmlns:a16="http://schemas.microsoft.com/office/drawing/2014/main" id="{3133B0BD-4AE0-391F-1411-CA34ABE38555}"/>
              </a:ext>
            </a:extLst>
          </p:cNvPr>
          <p:cNvSpPr/>
          <p:nvPr/>
        </p:nvSpPr>
        <p:spPr>
          <a:xfrm>
            <a:off x="6126800" y="2812909"/>
            <a:ext cx="2492623" cy="646331"/>
          </a:xfrm>
          <a:prstGeom prst="rect">
            <a:avLst/>
          </a:prstGeom>
          <a:solidFill>
            <a:srgbClr val="00FF9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Operate 24 hours without a break,</a:t>
            </a:r>
          </a:p>
        </p:txBody>
      </p:sp>
      <p:sp>
        <p:nvSpPr>
          <p:cNvPr id="19" name="Rectangle 18">
            <a:extLst>
              <a:ext uri="{FF2B5EF4-FFF2-40B4-BE49-F238E27FC236}">
                <a16:creationId xmlns:a16="http://schemas.microsoft.com/office/drawing/2014/main" id="{504D514B-474E-58B7-8ACE-07E88ED1ADDD}"/>
              </a:ext>
            </a:extLst>
          </p:cNvPr>
          <p:cNvSpPr/>
          <p:nvPr/>
        </p:nvSpPr>
        <p:spPr>
          <a:xfrm>
            <a:off x="6126800" y="3691674"/>
            <a:ext cx="2492623" cy="646331"/>
          </a:xfrm>
          <a:prstGeom prst="rect">
            <a:avLst/>
          </a:prstGeom>
          <a:solidFill>
            <a:srgbClr val="00FF9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Can make reliable and accurate decisions.</a:t>
            </a:r>
          </a:p>
        </p:txBody>
      </p:sp>
      <p:sp>
        <p:nvSpPr>
          <p:cNvPr id="20" name="Rectangle 19">
            <a:extLst>
              <a:ext uri="{FF2B5EF4-FFF2-40B4-BE49-F238E27FC236}">
                <a16:creationId xmlns:a16="http://schemas.microsoft.com/office/drawing/2014/main" id="{26625CF4-962E-E8ED-1D09-92052C427D4B}"/>
              </a:ext>
            </a:extLst>
          </p:cNvPr>
          <p:cNvSpPr/>
          <p:nvPr/>
        </p:nvSpPr>
        <p:spPr>
          <a:xfrm>
            <a:off x="6126800" y="4570439"/>
            <a:ext cx="2492623" cy="923330"/>
          </a:xfrm>
          <a:prstGeom prst="rect">
            <a:avLst/>
          </a:prstGeom>
          <a:solidFill>
            <a:srgbClr val="00FF9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Will accurately repeat actions over and over again</a:t>
            </a:r>
          </a:p>
        </p:txBody>
      </p:sp>
      <p:sp>
        <p:nvSpPr>
          <p:cNvPr id="21" name="Rectangle 20">
            <a:extLst>
              <a:ext uri="{FF2B5EF4-FFF2-40B4-BE49-F238E27FC236}">
                <a16:creationId xmlns:a16="http://schemas.microsoft.com/office/drawing/2014/main" id="{E4EA38E2-7548-B57A-5640-F515D4D14968}"/>
              </a:ext>
            </a:extLst>
          </p:cNvPr>
          <p:cNvSpPr/>
          <p:nvPr/>
        </p:nvSpPr>
        <p:spPr>
          <a:xfrm>
            <a:off x="6157599" y="5694923"/>
            <a:ext cx="2492623" cy="646331"/>
          </a:xfrm>
          <a:prstGeom prst="rect">
            <a:avLst/>
          </a:prstGeom>
          <a:solidFill>
            <a:srgbClr val="00FF9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Do not need to be paid.</a:t>
            </a:r>
          </a:p>
        </p:txBody>
      </p:sp>
      <p:sp>
        <p:nvSpPr>
          <p:cNvPr id="22" name="Rectangle 21">
            <a:extLst>
              <a:ext uri="{FF2B5EF4-FFF2-40B4-BE49-F238E27FC236}">
                <a16:creationId xmlns:a16="http://schemas.microsoft.com/office/drawing/2014/main" id="{5AD3820E-DEBC-3C04-2171-F869AF1E71B5}"/>
              </a:ext>
            </a:extLst>
          </p:cNvPr>
          <p:cNvSpPr/>
          <p:nvPr/>
        </p:nvSpPr>
        <p:spPr>
          <a:xfrm>
            <a:off x="9065595" y="2828835"/>
            <a:ext cx="2492623" cy="646331"/>
          </a:xfrm>
          <a:prstGeom prst="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High development costs.</a:t>
            </a:r>
          </a:p>
        </p:txBody>
      </p:sp>
      <p:sp>
        <p:nvSpPr>
          <p:cNvPr id="23" name="Rectangle 22">
            <a:extLst>
              <a:ext uri="{FF2B5EF4-FFF2-40B4-BE49-F238E27FC236}">
                <a16:creationId xmlns:a16="http://schemas.microsoft.com/office/drawing/2014/main" id="{6A441C05-852F-F040-C8B2-87FE77E5BE2A}"/>
              </a:ext>
            </a:extLst>
          </p:cNvPr>
          <p:cNvSpPr/>
          <p:nvPr/>
        </p:nvSpPr>
        <p:spPr>
          <a:xfrm>
            <a:off x="9065595" y="3691673"/>
            <a:ext cx="2492623" cy="646331"/>
          </a:xfrm>
          <a:prstGeom prst="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Risk of computer malfunction.</a:t>
            </a:r>
          </a:p>
        </p:txBody>
      </p:sp>
      <p:sp>
        <p:nvSpPr>
          <p:cNvPr id="24" name="Rectangle 23">
            <a:extLst>
              <a:ext uri="{FF2B5EF4-FFF2-40B4-BE49-F238E27FC236}">
                <a16:creationId xmlns:a16="http://schemas.microsoft.com/office/drawing/2014/main" id="{6788924C-7BA8-D856-DE80-9D98E888E602}"/>
              </a:ext>
            </a:extLst>
          </p:cNvPr>
          <p:cNvSpPr/>
          <p:nvPr/>
        </p:nvSpPr>
        <p:spPr>
          <a:xfrm>
            <a:off x="9065595" y="4570439"/>
            <a:ext cx="2492623" cy="923330"/>
          </a:xfrm>
          <a:prstGeom prst="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If it relies on electricity and there is a power cut. </a:t>
            </a:r>
          </a:p>
        </p:txBody>
      </p:sp>
      <p:sp>
        <p:nvSpPr>
          <p:cNvPr id="25" name="Rectangle 24">
            <a:extLst>
              <a:ext uri="{FF2B5EF4-FFF2-40B4-BE49-F238E27FC236}">
                <a16:creationId xmlns:a16="http://schemas.microsoft.com/office/drawing/2014/main" id="{4545CDCB-2479-1FB2-34B2-CF9E65804180}"/>
              </a:ext>
            </a:extLst>
          </p:cNvPr>
          <p:cNvSpPr/>
          <p:nvPr/>
        </p:nvSpPr>
        <p:spPr>
          <a:xfrm>
            <a:off x="9065595" y="5694922"/>
            <a:ext cx="2492623" cy="646331"/>
          </a:xfrm>
          <a:prstGeom prst="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Uncertainly that a human isn’t in control.</a:t>
            </a:r>
          </a:p>
        </p:txBody>
      </p:sp>
      <p:sp>
        <p:nvSpPr>
          <p:cNvPr id="26" name="Rectangle 25">
            <a:extLst>
              <a:ext uri="{FF2B5EF4-FFF2-40B4-BE49-F238E27FC236}">
                <a16:creationId xmlns:a16="http://schemas.microsoft.com/office/drawing/2014/main" id="{46C432B2-21BE-4419-96EB-6B06FB9426DE}"/>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latin typeface="Segoe UI" panose="020B0502040204020203" pitchFamily="34" charset="0"/>
                <a:cs typeface="Segoe UI" panose="020B0502040204020203" pitchFamily="34" charset="0"/>
              </a:rPr>
              <a:t> </a:t>
            </a:r>
          </a:p>
        </p:txBody>
      </p:sp>
      <p:sp>
        <p:nvSpPr>
          <p:cNvPr id="2" name="Slide Number Placeholder 1">
            <a:extLst>
              <a:ext uri="{FF2B5EF4-FFF2-40B4-BE49-F238E27FC236}">
                <a16:creationId xmlns:a16="http://schemas.microsoft.com/office/drawing/2014/main" id="{B068D524-6AE3-4D58-BFAB-A954502FDE6B}"/>
              </a:ext>
            </a:extLst>
          </p:cNvPr>
          <p:cNvSpPr>
            <a:spLocks noGrp="1"/>
          </p:cNvSpPr>
          <p:nvPr>
            <p:ph type="sldNum" sz="quarter" idx="12"/>
          </p:nvPr>
        </p:nvSpPr>
        <p:spPr>
          <a:xfrm>
            <a:off x="5036260" y="6471234"/>
            <a:ext cx="2743200" cy="365125"/>
          </a:xfrm>
        </p:spPr>
        <p:txBody>
          <a:bodyPr/>
          <a:lstStyle/>
          <a:p>
            <a:pPr algn="ctr"/>
            <a:fld id="{9CE42934-EFF7-4B83-B87A-A70704FD2A95}" type="slidenum">
              <a:rPr lang="en-GB" sz="1800" smtClean="0">
                <a:solidFill>
                  <a:schemeClr val="bg1"/>
                </a:solidFill>
              </a:rPr>
              <a:pPr algn="ctr"/>
              <a:t>18</a:t>
            </a:fld>
            <a:endParaRPr lang="en-GB" sz="1800" dirty="0">
              <a:solidFill>
                <a:schemeClr val="bg1"/>
              </a:solidFill>
            </a:endParaRPr>
          </a:p>
        </p:txBody>
      </p:sp>
    </p:spTree>
    <p:extLst>
      <p:ext uri="{BB962C8B-B14F-4D97-AF65-F5344CB8AC3E}">
        <p14:creationId xmlns:p14="http://schemas.microsoft.com/office/powerpoint/2010/main" val="4266598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60350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1.1.3 Services in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IT14: Immersive technologies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3" name="Table 13">
            <a:extLst>
              <a:ext uri="{FF2B5EF4-FFF2-40B4-BE49-F238E27FC236}">
                <a16:creationId xmlns:a16="http://schemas.microsoft.com/office/drawing/2014/main" id="{44C4B3AB-A7A6-49F6-2F28-8277E41DE760}"/>
              </a:ext>
            </a:extLst>
          </p:cNvPr>
          <p:cNvGraphicFramePr>
            <a:graphicFrameLocks noGrp="1"/>
          </p:cNvGraphicFramePr>
          <p:nvPr/>
        </p:nvGraphicFramePr>
        <p:xfrm>
          <a:off x="136644" y="1731979"/>
          <a:ext cx="5445002" cy="1833880"/>
        </p:xfrm>
        <a:graphic>
          <a:graphicData uri="http://schemas.openxmlformats.org/drawingml/2006/table">
            <a:tbl>
              <a:tblPr firstRow="1" bandRow="1">
                <a:tableStyleId>{5940675A-B579-460E-94D1-54222C63F5DA}</a:tableStyleId>
              </a:tblPr>
              <a:tblGrid>
                <a:gridCol w="5445002">
                  <a:extLst>
                    <a:ext uri="{9D8B030D-6E8A-4147-A177-3AD203B41FA5}">
                      <a16:colId xmlns:a16="http://schemas.microsoft.com/office/drawing/2014/main" val="2668280762"/>
                    </a:ext>
                  </a:extLst>
                </a:gridCol>
              </a:tblGrid>
              <a:tr h="370840">
                <a:tc>
                  <a:txBody>
                    <a:bodyPr/>
                    <a:lstStyle/>
                    <a:p>
                      <a:r>
                        <a:rPr lang="en-GB" dirty="0">
                          <a:solidFill>
                            <a:schemeClr val="bg1"/>
                          </a:solidFill>
                          <a:latin typeface="Segoe UI" panose="020B0502040204020203" pitchFamily="34" charset="0"/>
                          <a:cs typeface="Segoe UI" panose="020B0502040204020203" pitchFamily="34" charset="0"/>
                        </a:rPr>
                        <a:t>What is Virtual Reality? </a:t>
                      </a:r>
                    </a:p>
                  </a:txBody>
                  <a:tcPr>
                    <a:solidFill>
                      <a:srgbClr val="FF0000"/>
                    </a:solidFill>
                  </a:tcPr>
                </a:tc>
                <a:extLst>
                  <a:ext uri="{0D108BD9-81ED-4DB2-BD59-A6C34878D82A}">
                    <a16:rowId xmlns:a16="http://schemas.microsoft.com/office/drawing/2014/main" val="1505125336"/>
                  </a:ext>
                </a:extLst>
              </a:tr>
              <a:tr h="370840">
                <a:tc>
                  <a:txBody>
                    <a:bodyPr/>
                    <a:lstStyle/>
                    <a:p>
                      <a:pPr marL="0" indent="0">
                        <a:buFont typeface="Arial" panose="020B0604020202020204" pitchFamily="34" charset="0"/>
                        <a:buNone/>
                      </a:pPr>
                      <a:r>
                        <a:rPr lang="en-GB" b="0" dirty="0">
                          <a:latin typeface="Segoe UI" panose="020B0502040204020203" pitchFamily="34" charset="0"/>
                          <a:cs typeface="Segoe UI" panose="020B0502040204020203" pitchFamily="34" charset="0"/>
                        </a:rPr>
                        <a:t>Virtual reality (VR) refers to a computer-generated simulation in which a person can interact within an artificial three-dimensional environment using electronic devices, such as special goggles with a screen or gloves fitted with sensors.</a:t>
                      </a:r>
                    </a:p>
                  </a:txBody>
                  <a:tcPr/>
                </a:tc>
                <a:extLst>
                  <a:ext uri="{0D108BD9-81ED-4DB2-BD59-A6C34878D82A}">
                    <a16:rowId xmlns:a16="http://schemas.microsoft.com/office/drawing/2014/main" val="1025763758"/>
                  </a:ext>
                </a:extLst>
              </a:tr>
            </a:tbl>
          </a:graphicData>
        </a:graphic>
      </p:graphicFrame>
      <p:graphicFrame>
        <p:nvGraphicFramePr>
          <p:cNvPr id="14" name="Table 13">
            <a:extLst>
              <a:ext uri="{FF2B5EF4-FFF2-40B4-BE49-F238E27FC236}">
                <a16:creationId xmlns:a16="http://schemas.microsoft.com/office/drawing/2014/main" id="{F3BCC417-EB94-DAC4-B5E7-02B31B043DFD}"/>
              </a:ext>
            </a:extLst>
          </p:cNvPr>
          <p:cNvGraphicFramePr>
            <a:graphicFrameLocks noGrp="1"/>
          </p:cNvGraphicFramePr>
          <p:nvPr/>
        </p:nvGraphicFramePr>
        <p:xfrm>
          <a:off x="6488430" y="1731979"/>
          <a:ext cx="5566926" cy="1833880"/>
        </p:xfrm>
        <a:graphic>
          <a:graphicData uri="http://schemas.openxmlformats.org/drawingml/2006/table">
            <a:tbl>
              <a:tblPr firstRow="1" bandRow="1">
                <a:tableStyleId>{5940675A-B579-460E-94D1-54222C63F5DA}</a:tableStyleId>
              </a:tblPr>
              <a:tblGrid>
                <a:gridCol w="5566926">
                  <a:extLst>
                    <a:ext uri="{9D8B030D-6E8A-4147-A177-3AD203B41FA5}">
                      <a16:colId xmlns:a16="http://schemas.microsoft.com/office/drawing/2014/main" val="2668280762"/>
                    </a:ext>
                  </a:extLst>
                </a:gridCol>
              </a:tblGrid>
              <a:tr h="370840">
                <a:tc>
                  <a:txBody>
                    <a:bodyPr/>
                    <a:lstStyle/>
                    <a:p>
                      <a:r>
                        <a:rPr lang="en-GB" dirty="0">
                          <a:solidFill>
                            <a:schemeClr val="bg1"/>
                          </a:solidFill>
                          <a:latin typeface="Segoe UI" panose="020B0502040204020203" pitchFamily="34" charset="0"/>
                          <a:cs typeface="Segoe UI" panose="020B0502040204020203" pitchFamily="34" charset="0"/>
                        </a:rPr>
                        <a:t>What is Augmented Reality? </a:t>
                      </a:r>
                    </a:p>
                  </a:txBody>
                  <a:tcPr>
                    <a:solidFill>
                      <a:srgbClr val="00B050"/>
                    </a:solidFill>
                  </a:tcPr>
                </a:tc>
                <a:extLst>
                  <a:ext uri="{0D108BD9-81ED-4DB2-BD59-A6C34878D82A}">
                    <a16:rowId xmlns:a16="http://schemas.microsoft.com/office/drawing/2014/main" val="1505125336"/>
                  </a:ext>
                </a:extLst>
              </a:tr>
              <a:tr h="370840">
                <a:tc>
                  <a:txBody>
                    <a:bodyPr/>
                    <a:lstStyle/>
                    <a:p>
                      <a:r>
                        <a:rPr lang="en-GB" dirty="0">
                          <a:latin typeface="Segoe UI" panose="020B0502040204020203" pitchFamily="34" charset="0"/>
                          <a:cs typeface="Segoe UI" panose="020B0502040204020203" pitchFamily="34" charset="0"/>
                        </a:rPr>
                        <a:t>Augmented reality (AR) applications are best suited for use cases where users need to be connected to and present in the real world. ​Examples of this include remote assistance, on-the-job training, remote collaboration, and computer-assisted tasks.</a:t>
                      </a:r>
                    </a:p>
                  </a:txBody>
                  <a:tcPr/>
                </a:tc>
                <a:extLst>
                  <a:ext uri="{0D108BD9-81ED-4DB2-BD59-A6C34878D82A}">
                    <a16:rowId xmlns:a16="http://schemas.microsoft.com/office/drawing/2014/main" val="1025763758"/>
                  </a:ext>
                </a:extLst>
              </a:tr>
            </a:tbl>
          </a:graphicData>
        </a:graphic>
      </p:graphicFrame>
      <p:sp>
        <p:nvSpPr>
          <p:cNvPr id="27" name="Rectangle 26">
            <a:extLst>
              <a:ext uri="{FF2B5EF4-FFF2-40B4-BE49-F238E27FC236}">
                <a16:creationId xmlns:a16="http://schemas.microsoft.com/office/drawing/2014/main" id="{88B3455A-9DE6-B0E4-2A7C-F1DA4710A408}"/>
              </a:ext>
            </a:extLst>
          </p:cNvPr>
          <p:cNvSpPr/>
          <p:nvPr/>
        </p:nvSpPr>
        <p:spPr>
          <a:xfrm>
            <a:off x="2861307" y="3691696"/>
            <a:ext cx="2720341"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Advantages</a:t>
            </a:r>
          </a:p>
        </p:txBody>
      </p:sp>
      <p:sp>
        <p:nvSpPr>
          <p:cNvPr id="28" name="Rectangle 27">
            <a:extLst>
              <a:ext uri="{FF2B5EF4-FFF2-40B4-BE49-F238E27FC236}">
                <a16:creationId xmlns:a16="http://schemas.microsoft.com/office/drawing/2014/main" id="{C758AE9D-D594-A11F-AED7-FBE521C4AA91}"/>
              </a:ext>
            </a:extLst>
          </p:cNvPr>
          <p:cNvSpPr/>
          <p:nvPr/>
        </p:nvSpPr>
        <p:spPr>
          <a:xfrm>
            <a:off x="2861309" y="4243391"/>
            <a:ext cx="2720340" cy="612484"/>
          </a:xfrm>
          <a:prstGeom prst="rect">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Connect with people from around the world.</a:t>
            </a:r>
          </a:p>
        </p:txBody>
      </p:sp>
      <p:sp>
        <p:nvSpPr>
          <p:cNvPr id="29" name="Rectangle 28">
            <a:extLst>
              <a:ext uri="{FF2B5EF4-FFF2-40B4-BE49-F238E27FC236}">
                <a16:creationId xmlns:a16="http://schemas.microsoft.com/office/drawing/2014/main" id="{19614AB8-B377-1B92-0B48-C4E6FD2742F6}"/>
              </a:ext>
            </a:extLst>
          </p:cNvPr>
          <p:cNvSpPr/>
          <p:nvPr/>
        </p:nvSpPr>
        <p:spPr>
          <a:xfrm>
            <a:off x="2861307" y="5013900"/>
            <a:ext cx="2720339" cy="612484"/>
          </a:xfrm>
          <a:prstGeom prst="rect">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Accessible for people with disabilities</a:t>
            </a:r>
          </a:p>
        </p:txBody>
      </p:sp>
      <p:sp>
        <p:nvSpPr>
          <p:cNvPr id="30" name="Rectangle 29">
            <a:extLst>
              <a:ext uri="{FF2B5EF4-FFF2-40B4-BE49-F238E27FC236}">
                <a16:creationId xmlns:a16="http://schemas.microsoft.com/office/drawing/2014/main" id="{B8139754-DDE6-63AE-8567-E84D04A439F7}"/>
              </a:ext>
            </a:extLst>
          </p:cNvPr>
          <p:cNvSpPr/>
          <p:nvPr/>
        </p:nvSpPr>
        <p:spPr>
          <a:xfrm>
            <a:off x="2861307" y="5751010"/>
            <a:ext cx="2720339" cy="612484"/>
          </a:xfrm>
          <a:prstGeom prst="rect">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Experience things that are impossible in real-life</a:t>
            </a:r>
          </a:p>
        </p:txBody>
      </p:sp>
      <p:sp>
        <p:nvSpPr>
          <p:cNvPr id="34" name="Rectangle 33">
            <a:extLst>
              <a:ext uri="{FF2B5EF4-FFF2-40B4-BE49-F238E27FC236}">
                <a16:creationId xmlns:a16="http://schemas.microsoft.com/office/drawing/2014/main" id="{32945A3D-5EB3-1CE9-ABEA-285EC4D15C0F}"/>
              </a:ext>
            </a:extLst>
          </p:cNvPr>
          <p:cNvSpPr/>
          <p:nvPr/>
        </p:nvSpPr>
        <p:spPr>
          <a:xfrm>
            <a:off x="6488433" y="5718584"/>
            <a:ext cx="2720338" cy="612483"/>
          </a:xfrm>
          <a:prstGeom prst="rect">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Smartphone apps embed AR technology.</a:t>
            </a:r>
          </a:p>
        </p:txBody>
      </p:sp>
      <p:pic>
        <p:nvPicPr>
          <p:cNvPr id="35" name="Picture 8">
            <a:extLst>
              <a:ext uri="{FF2B5EF4-FFF2-40B4-BE49-F238E27FC236}">
                <a16:creationId xmlns:a16="http://schemas.microsoft.com/office/drawing/2014/main" id="{20EA84D5-FCC3-83B4-920C-9DD4DEB54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48" y="3665988"/>
            <a:ext cx="2497036" cy="26664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A83B9D8A-4D19-638C-62A8-0D7ACDF188AC}"/>
              </a:ext>
            </a:extLst>
          </p:cNvPr>
          <p:cNvSpPr/>
          <p:nvPr/>
        </p:nvSpPr>
        <p:spPr>
          <a:xfrm>
            <a:off x="6488434" y="3660778"/>
            <a:ext cx="2720335" cy="370839"/>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Advantages</a:t>
            </a:r>
          </a:p>
        </p:txBody>
      </p:sp>
      <p:sp>
        <p:nvSpPr>
          <p:cNvPr id="38" name="Rectangle 37">
            <a:extLst>
              <a:ext uri="{FF2B5EF4-FFF2-40B4-BE49-F238E27FC236}">
                <a16:creationId xmlns:a16="http://schemas.microsoft.com/office/drawing/2014/main" id="{5DD20C33-A330-5EB5-22CD-B83967A14FC3}"/>
              </a:ext>
            </a:extLst>
          </p:cNvPr>
          <p:cNvSpPr/>
          <p:nvPr/>
        </p:nvSpPr>
        <p:spPr>
          <a:xfrm>
            <a:off x="6488432" y="4212473"/>
            <a:ext cx="2720339" cy="612483"/>
          </a:xfrm>
          <a:prstGeom prst="rect">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Enhances experience of natural environment.</a:t>
            </a:r>
          </a:p>
        </p:txBody>
      </p:sp>
      <p:sp>
        <p:nvSpPr>
          <p:cNvPr id="39" name="Rectangle 38">
            <a:extLst>
              <a:ext uri="{FF2B5EF4-FFF2-40B4-BE49-F238E27FC236}">
                <a16:creationId xmlns:a16="http://schemas.microsoft.com/office/drawing/2014/main" id="{6553841B-50AB-3267-830A-E68116E5A77C}"/>
              </a:ext>
            </a:extLst>
          </p:cNvPr>
          <p:cNvSpPr/>
          <p:nvPr/>
        </p:nvSpPr>
        <p:spPr>
          <a:xfrm>
            <a:off x="6488431" y="4986180"/>
            <a:ext cx="2720339" cy="612484"/>
          </a:xfrm>
          <a:prstGeom prst="rect">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Can reduce stress, anxiety and depression.</a:t>
            </a:r>
          </a:p>
        </p:txBody>
      </p:sp>
      <p:pic>
        <p:nvPicPr>
          <p:cNvPr id="40" name="Picture 39">
            <a:extLst>
              <a:ext uri="{FF2B5EF4-FFF2-40B4-BE49-F238E27FC236}">
                <a16:creationId xmlns:a16="http://schemas.microsoft.com/office/drawing/2014/main" id="{AD530B6F-CA8F-718B-74F3-F0BE2BEF6788}"/>
              </a:ext>
            </a:extLst>
          </p:cNvPr>
          <p:cNvPicPr>
            <a:picLocks noChangeAspect="1"/>
          </p:cNvPicPr>
          <p:nvPr/>
        </p:nvPicPr>
        <p:blipFill rotWithShape="1">
          <a:blip r:embed="rId3"/>
          <a:srcRect l="20190"/>
          <a:stretch/>
        </p:blipFill>
        <p:spPr>
          <a:xfrm>
            <a:off x="9492712" y="3689525"/>
            <a:ext cx="2529840" cy="2671442"/>
          </a:xfrm>
          <a:prstGeom prst="rect">
            <a:avLst/>
          </a:prstGeom>
        </p:spPr>
      </p:pic>
      <p:sp>
        <p:nvSpPr>
          <p:cNvPr id="2" name="Slide Number Placeholder 1">
            <a:extLst>
              <a:ext uri="{FF2B5EF4-FFF2-40B4-BE49-F238E27FC236}">
                <a16:creationId xmlns:a16="http://schemas.microsoft.com/office/drawing/2014/main" id="{E1531228-ACB8-4A3C-BE1A-AFF37CF43AC8}"/>
              </a:ext>
            </a:extLst>
          </p:cNvPr>
          <p:cNvSpPr>
            <a:spLocks noGrp="1"/>
          </p:cNvSpPr>
          <p:nvPr>
            <p:ph type="sldNum" sz="quarter" idx="12"/>
          </p:nvPr>
        </p:nvSpPr>
        <p:spPr/>
        <p:txBody>
          <a:bodyPr/>
          <a:lstStyle/>
          <a:p>
            <a:fld id="{2307E064-D8E2-4D39-9CB2-520A231D157D}" type="slidenum">
              <a:rPr lang="en-GB" smtClean="0"/>
              <a:t>19</a:t>
            </a:fld>
            <a:endParaRPr lang="en-GB" dirty="0"/>
          </a:p>
        </p:txBody>
      </p:sp>
    </p:spTree>
    <p:extLst>
      <p:ext uri="{BB962C8B-B14F-4D97-AF65-F5344CB8AC3E}">
        <p14:creationId xmlns:p14="http://schemas.microsoft.com/office/powerpoint/2010/main" val="122340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6503670" cy="707886"/>
          </a:xfrm>
          <a:prstGeom prst="rect">
            <a:avLst/>
          </a:prstGeom>
          <a:noFill/>
        </p:spPr>
        <p:txBody>
          <a:bodyPr wrap="square" rtlCol="0">
            <a:spAutoFit/>
          </a:bodyPr>
          <a:lstStyle/>
          <a:p>
            <a:r>
              <a:rPr lang="en-GB" sz="2000" dirty="0">
                <a:latin typeface="Segoe UI Black" panose="020B0A02040204020203" pitchFamily="34" charset="0"/>
                <a:ea typeface="Segoe UI Black" panose="020B0A02040204020203" pitchFamily="34" charset="0"/>
              </a:rPr>
              <a:t>Functionality of different hardware devices</a:t>
            </a:r>
          </a:p>
          <a:p>
            <a:r>
              <a:rPr lang="en-GB" sz="2000" dirty="0">
                <a:latin typeface="Segoe UI Black" panose="020B0A02040204020203" pitchFamily="34" charset="0"/>
                <a:ea typeface="Segoe UI Black" panose="020B0A02040204020203" pitchFamily="34" charset="0"/>
                <a:cs typeface="Segoe UI" panose="020B0502040204020203" pitchFamily="34" charset="0"/>
              </a:rPr>
              <a:t>IT1: Peripheral devices</a:t>
            </a:r>
            <a:endParaRPr lang="en-GB" sz="2000" dirty="0">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extLst>
              <p:ext uri="{D42A27DB-BD31-4B8C-83A1-F6EECF244321}">
                <p14:modId xmlns:p14="http://schemas.microsoft.com/office/powerpoint/2010/main" val="2860931694"/>
              </p:ext>
            </p:extLst>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6" name="TextBox 5">
            <a:extLst>
              <a:ext uri="{FF2B5EF4-FFF2-40B4-BE49-F238E27FC236}">
                <a16:creationId xmlns:a16="http://schemas.microsoft.com/office/drawing/2014/main" id="{8CA4584D-20ED-F8DE-9F4E-B76D7E7062BC}"/>
              </a:ext>
            </a:extLst>
          </p:cNvPr>
          <p:cNvSpPr txBox="1"/>
          <p:nvPr/>
        </p:nvSpPr>
        <p:spPr>
          <a:xfrm>
            <a:off x="136644" y="1601483"/>
            <a:ext cx="5064006" cy="370840"/>
          </a:xfrm>
          <a:prstGeom prst="rect">
            <a:avLst/>
          </a:prstGeom>
          <a:solidFill>
            <a:schemeClr val="accent3">
              <a:lumMod val="20000"/>
              <a:lumOff val="80000"/>
            </a:schemeClr>
          </a:solidFill>
        </p:spPr>
        <p:txBody>
          <a:bodyPr wrap="square" rtlCol="0">
            <a:spAutoFit/>
          </a:bodyPr>
          <a:lstStyle/>
          <a:p>
            <a:r>
              <a:rPr lang="en-GB" b="1" dirty="0">
                <a:latin typeface="Segoe UI" panose="020B0502040204020203" pitchFamily="34" charset="0"/>
                <a:cs typeface="Segoe UI" panose="020B0502040204020203" pitchFamily="34" charset="0"/>
              </a:rPr>
              <a:t>Capturing sound</a:t>
            </a:r>
            <a:endParaRPr lang="en-GB"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FEC6F4CD-F77F-0CAF-D55B-3921319BD28E}"/>
              </a:ext>
            </a:extLst>
          </p:cNvPr>
          <p:cNvSpPr txBox="1"/>
          <p:nvPr/>
        </p:nvSpPr>
        <p:spPr>
          <a:xfrm>
            <a:off x="136644" y="2137893"/>
            <a:ext cx="5064006" cy="830997"/>
          </a:xfrm>
          <a:prstGeom prst="rect">
            <a:avLst/>
          </a:prstGeom>
          <a:solidFill>
            <a:schemeClr val="accent5">
              <a:lumMod val="20000"/>
              <a:lumOff val="80000"/>
            </a:schemeClr>
          </a:solidFill>
        </p:spPr>
        <p:txBody>
          <a:bodyPr wrap="square" rtlCol="0">
            <a:spAutoFit/>
          </a:bodyPr>
          <a:lstStyle/>
          <a:p>
            <a:r>
              <a:rPr lang="en-GB" sz="1600" b="1" dirty="0">
                <a:latin typeface="Segoe UI" panose="020B0502040204020203" pitchFamily="34" charset="0"/>
                <a:cs typeface="Segoe UI" panose="020B0502040204020203" pitchFamily="34" charset="0"/>
              </a:rPr>
              <a:t>Webcam: </a:t>
            </a:r>
            <a:r>
              <a:rPr lang="en-GB" sz="1600" dirty="0">
                <a:latin typeface="Segoe UI" panose="020B0502040204020203" pitchFamily="34" charset="0"/>
                <a:cs typeface="Segoe UI" panose="020B0502040204020203" pitchFamily="34" charset="0"/>
              </a:rPr>
              <a:t>Used to communicate with each other using an internet connection. This captures audio and visual elements and is commonly used for online meetings. </a:t>
            </a:r>
          </a:p>
        </p:txBody>
      </p:sp>
      <p:sp>
        <p:nvSpPr>
          <p:cNvPr id="15" name="TextBox 14">
            <a:extLst>
              <a:ext uri="{FF2B5EF4-FFF2-40B4-BE49-F238E27FC236}">
                <a16:creationId xmlns:a16="http://schemas.microsoft.com/office/drawing/2014/main" id="{08F35DC6-2394-E15F-EB6E-A5D67394C324}"/>
              </a:ext>
            </a:extLst>
          </p:cNvPr>
          <p:cNvSpPr txBox="1"/>
          <p:nvPr/>
        </p:nvSpPr>
        <p:spPr>
          <a:xfrm>
            <a:off x="136644" y="3089967"/>
            <a:ext cx="5064006" cy="584775"/>
          </a:xfrm>
          <a:prstGeom prst="rect">
            <a:avLst/>
          </a:prstGeom>
          <a:solidFill>
            <a:schemeClr val="accent5">
              <a:lumMod val="20000"/>
              <a:lumOff val="80000"/>
            </a:schemeClr>
          </a:solidFill>
        </p:spPr>
        <p:txBody>
          <a:bodyPr wrap="square" rtlCol="0">
            <a:spAutoFit/>
          </a:bodyPr>
          <a:lstStyle/>
          <a:p>
            <a:r>
              <a:rPr lang="en-GB" sz="1600" b="1" dirty="0">
                <a:latin typeface="Segoe UI" panose="020B0502040204020203" pitchFamily="34" charset="0"/>
                <a:cs typeface="Segoe UI" panose="020B0502040204020203" pitchFamily="34" charset="0"/>
              </a:rPr>
              <a:t>MIDI keyboard:</a:t>
            </a:r>
            <a:r>
              <a:rPr lang="en-GB" sz="1600" dirty="0">
                <a:latin typeface="Segoe UI" panose="020B0502040204020203" pitchFamily="34" charset="0"/>
                <a:cs typeface="Segoe UI" panose="020B0502040204020203" pitchFamily="34" charset="0"/>
              </a:rPr>
              <a:t> A way of inputting sounds to a computer through digital signals. </a:t>
            </a:r>
          </a:p>
        </p:txBody>
      </p:sp>
      <p:sp>
        <p:nvSpPr>
          <p:cNvPr id="16" name="TextBox 15">
            <a:extLst>
              <a:ext uri="{FF2B5EF4-FFF2-40B4-BE49-F238E27FC236}">
                <a16:creationId xmlns:a16="http://schemas.microsoft.com/office/drawing/2014/main" id="{4782DB41-14C9-1E29-133B-46D409CBFF43}"/>
              </a:ext>
            </a:extLst>
          </p:cNvPr>
          <p:cNvSpPr txBox="1"/>
          <p:nvPr/>
        </p:nvSpPr>
        <p:spPr>
          <a:xfrm>
            <a:off x="136644" y="3795819"/>
            <a:ext cx="5064006" cy="830997"/>
          </a:xfrm>
          <a:prstGeom prst="rect">
            <a:avLst/>
          </a:prstGeom>
          <a:solidFill>
            <a:schemeClr val="accent5">
              <a:lumMod val="20000"/>
              <a:lumOff val="80000"/>
            </a:schemeClr>
          </a:solidFill>
        </p:spPr>
        <p:txBody>
          <a:bodyPr wrap="square" rtlCol="0">
            <a:spAutoFit/>
          </a:bodyPr>
          <a:lstStyle/>
          <a:p>
            <a:r>
              <a:rPr lang="en-GB" sz="1600" b="1" dirty="0">
                <a:latin typeface="Segoe UI" panose="020B0502040204020203" pitchFamily="34" charset="0"/>
                <a:cs typeface="Segoe UI" panose="020B0502040204020203" pitchFamily="34" charset="0"/>
              </a:rPr>
              <a:t>Microphone: </a:t>
            </a:r>
            <a:r>
              <a:rPr lang="en-GB" sz="1600" dirty="0">
                <a:latin typeface="Segoe UI" panose="020B0502040204020203" pitchFamily="34" charset="0"/>
                <a:cs typeface="Segoe UI" panose="020B0502040204020203" pitchFamily="34" charset="0"/>
              </a:rPr>
              <a:t>Used to input data that can be converted digitally or outputted to an output device like speakers.</a:t>
            </a:r>
          </a:p>
        </p:txBody>
      </p:sp>
      <p:sp>
        <p:nvSpPr>
          <p:cNvPr id="19" name="TextBox 18">
            <a:extLst>
              <a:ext uri="{FF2B5EF4-FFF2-40B4-BE49-F238E27FC236}">
                <a16:creationId xmlns:a16="http://schemas.microsoft.com/office/drawing/2014/main" id="{439843D8-DD3B-2EEF-BAA8-1CDA2A316A24}"/>
              </a:ext>
            </a:extLst>
          </p:cNvPr>
          <p:cNvSpPr txBox="1"/>
          <p:nvPr/>
        </p:nvSpPr>
        <p:spPr>
          <a:xfrm>
            <a:off x="136644" y="4710111"/>
            <a:ext cx="5064006" cy="370840"/>
          </a:xfrm>
          <a:prstGeom prst="rect">
            <a:avLst/>
          </a:prstGeom>
          <a:solidFill>
            <a:schemeClr val="accent3">
              <a:lumMod val="20000"/>
              <a:lumOff val="80000"/>
            </a:schemeClr>
          </a:solidFill>
        </p:spPr>
        <p:txBody>
          <a:bodyPr wrap="square" rtlCol="0">
            <a:spAutoFit/>
          </a:bodyPr>
          <a:lstStyle/>
          <a:p>
            <a:r>
              <a:rPr lang="en-GB" b="1" dirty="0">
                <a:latin typeface="Segoe UI" panose="020B0502040204020203" pitchFamily="34" charset="0"/>
                <a:cs typeface="Segoe UI" panose="020B0502040204020203" pitchFamily="34" charset="0"/>
              </a:rPr>
              <a:t>Sensors</a:t>
            </a:r>
            <a:endParaRPr lang="en-GB" dirty="0">
              <a:latin typeface="Segoe UI" panose="020B0502040204020203" pitchFamily="34" charset="0"/>
              <a:cs typeface="Segoe UI" panose="020B0502040204020203" pitchFamily="34" charset="0"/>
            </a:endParaRPr>
          </a:p>
        </p:txBody>
      </p:sp>
      <p:sp>
        <p:nvSpPr>
          <p:cNvPr id="20" name="TextBox 19">
            <a:extLst>
              <a:ext uri="{FF2B5EF4-FFF2-40B4-BE49-F238E27FC236}">
                <a16:creationId xmlns:a16="http://schemas.microsoft.com/office/drawing/2014/main" id="{ED91C802-51E5-03E8-C6EF-E334F509BF76}"/>
              </a:ext>
            </a:extLst>
          </p:cNvPr>
          <p:cNvSpPr txBox="1"/>
          <p:nvPr/>
        </p:nvSpPr>
        <p:spPr>
          <a:xfrm>
            <a:off x="136644" y="5234355"/>
            <a:ext cx="5064006" cy="1077218"/>
          </a:xfrm>
          <a:prstGeom prst="rect">
            <a:avLst/>
          </a:prstGeom>
          <a:solidFill>
            <a:schemeClr val="accent2">
              <a:lumMod val="20000"/>
              <a:lumOff val="80000"/>
            </a:schemeClr>
          </a:solidFill>
        </p:spPr>
        <p:txBody>
          <a:bodyPr wrap="square" rtlCol="0">
            <a:spAutoFit/>
          </a:bodyPr>
          <a:lstStyle/>
          <a:p>
            <a:r>
              <a:rPr lang="en-GB" sz="1600" b="1" dirty="0">
                <a:latin typeface="Segoe UI" panose="020B0502040204020203" pitchFamily="34" charset="0"/>
                <a:cs typeface="Segoe UI" panose="020B0502040204020203" pitchFamily="34" charset="0"/>
              </a:rPr>
              <a:t>Sensors: </a:t>
            </a:r>
            <a:r>
              <a:rPr lang="en-GB" sz="1600" dirty="0">
                <a:latin typeface="Segoe UI" panose="020B0502040204020203" pitchFamily="34" charset="0"/>
                <a:cs typeface="Segoe UI" panose="020B0502040204020203" pitchFamily="34" charset="0"/>
              </a:rPr>
              <a:t>It uses different methods to input data into a computer for a specific purpose. For example, a thermostat will read room temperature and an infrared sensor may detect movement </a:t>
            </a:r>
          </a:p>
        </p:txBody>
      </p:sp>
      <p:sp>
        <p:nvSpPr>
          <p:cNvPr id="21" name="TextBox 20">
            <a:extLst>
              <a:ext uri="{FF2B5EF4-FFF2-40B4-BE49-F238E27FC236}">
                <a16:creationId xmlns:a16="http://schemas.microsoft.com/office/drawing/2014/main" id="{070D4553-5848-578D-AF19-617B3EA13D63}"/>
              </a:ext>
            </a:extLst>
          </p:cNvPr>
          <p:cNvSpPr txBox="1"/>
          <p:nvPr/>
        </p:nvSpPr>
        <p:spPr>
          <a:xfrm>
            <a:off x="5569704" y="1272156"/>
            <a:ext cx="6485652" cy="370840"/>
          </a:xfrm>
          <a:prstGeom prst="rect">
            <a:avLst/>
          </a:prstGeom>
          <a:solidFill>
            <a:schemeClr val="accent3">
              <a:lumMod val="20000"/>
              <a:lumOff val="80000"/>
            </a:schemeClr>
          </a:solidFill>
        </p:spPr>
        <p:txBody>
          <a:bodyPr wrap="square" rtlCol="0">
            <a:spAutoFit/>
          </a:bodyPr>
          <a:lstStyle/>
          <a:p>
            <a:r>
              <a:rPr lang="en-GB" b="1" dirty="0">
                <a:latin typeface="Segoe UI" panose="020B0502040204020203" pitchFamily="34" charset="0"/>
                <a:cs typeface="Segoe UI" panose="020B0502040204020203" pitchFamily="34" charset="0"/>
              </a:rPr>
              <a:t>Readers</a:t>
            </a:r>
            <a:endParaRPr lang="en-GB" dirty="0">
              <a:latin typeface="Segoe UI" panose="020B0502040204020203"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9BE0C47E-6C51-E953-A904-263C7D37267F}"/>
              </a:ext>
            </a:extLst>
          </p:cNvPr>
          <p:cNvSpPr/>
          <p:nvPr/>
        </p:nvSpPr>
        <p:spPr>
          <a:xfrm>
            <a:off x="5569704" y="1789695"/>
            <a:ext cx="3156792" cy="112126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Segoe UI" panose="020B0502040204020203" pitchFamily="34" charset="0"/>
                <a:cs typeface="Segoe UI" panose="020B0502040204020203" pitchFamily="34" charset="0"/>
              </a:rPr>
              <a:t>QR code reader</a:t>
            </a:r>
          </a:p>
          <a:p>
            <a:r>
              <a:rPr lang="en-GB" sz="1400" dirty="0">
                <a:solidFill>
                  <a:schemeClr val="tx1"/>
                </a:solidFill>
                <a:latin typeface="Segoe UI" panose="020B0502040204020203" pitchFamily="34" charset="0"/>
                <a:cs typeface="Segoe UI" panose="020B0502040204020203" pitchFamily="34" charset="0"/>
              </a:rPr>
              <a:t>This allows you to scan the code normally found on a mobile phone and get information about a product or service. </a:t>
            </a:r>
            <a:endParaRPr lang="en-GB" dirty="0">
              <a:solidFill>
                <a:schemeClr val="tx1"/>
              </a:solidFill>
            </a:endParaRPr>
          </a:p>
        </p:txBody>
      </p:sp>
      <p:sp>
        <p:nvSpPr>
          <p:cNvPr id="23" name="Rectangle 22">
            <a:extLst>
              <a:ext uri="{FF2B5EF4-FFF2-40B4-BE49-F238E27FC236}">
                <a16:creationId xmlns:a16="http://schemas.microsoft.com/office/drawing/2014/main" id="{4CAA8849-4B0E-7FD1-4BE8-7FF5DB0766D4}"/>
              </a:ext>
            </a:extLst>
          </p:cNvPr>
          <p:cNvSpPr/>
          <p:nvPr/>
        </p:nvSpPr>
        <p:spPr>
          <a:xfrm>
            <a:off x="8898564" y="1770315"/>
            <a:ext cx="3156792" cy="11624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Segoe UI" panose="020B0502040204020203" pitchFamily="34" charset="0"/>
                <a:cs typeface="Segoe UI" panose="020B0502040204020203" pitchFamily="34" charset="0"/>
              </a:rPr>
              <a:t>Barcode reader</a:t>
            </a:r>
          </a:p>
          <a:p>
            <a:r>
              <a:rPr lang="en-GB" sz="1400" dirty="0">
                <a:solidFill>
                  <a:schemeClr val="tx1"/>
                </a:solidFill>
                <a:latin typeface="Segoe UI" panose="020B0502040204020203" pitchFamily="34" charset="0"/>
                <a:cs typeface="Segoe UI" panose="020B0502040204020203" pitchFamily="34" charset="0"/>
              </a:rPr>
              <a:t>This allows data held by a barcode to be transferred to a computer. This could be information about a product in a supermarket. </a:t>
            </a:r>
            <a:endParaRPr lang="en-GB" dirty="0">
              <a:solidFill>
                <a:schemeClr val="tx1"/>
              </a:solidFill>
            </a:endParaRPr>
          </a:p>
        </p:txBody>
      </p:sp>
      <p:sp>
        <p:nvSpPr>
          <p:cNvPr id="24" name="Rectangle 23">
            <a:extLst>
              <a:ext uri="{FF2B5EF4-FFF2-40B4-BE49-F238E27FC236}">
                <a16:creationId xmlns:a16="http://schemas.microsoft.com/office/drawing/2014/main" id="{8FBC3834-294E-79E0-46A4-876929C91548}"/>
              </a:ext>
            </a:extLst>
          </p:cNvPr>
          <p:cNvSpPr/>
          <p:nvPr/>
        </p:nvSpPr>
        <p:spPr>
          <a:xfrm>
            <a:off x="5562399" y="3049205"/>
            <a:ext cx="3156792" cy="11624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Segoe UI" panose="020B0502040204020203" pitchFamily="34" charset="0"/>
                <a:cs typeface="Segoe UI" panose="020B0502040204020203" pitchFamily="34" charset="0"/>
              </a:rPr>
              <a:t>Optimal mark reader</a:t>
            </a:r>
          </a:p>
          <a:p>
            <a:r>
              <a:rPr lang="en-GB" sz="1400" dirty="0">
                <a:solidFill>
                  <a:schemeClr val="tx1"/>
                </a:solidFill>
                <a:latin typeface="Segoe UI" panose="020B0502040204020203" pitchFamily="34" charset="0"/>
                <a:cs typeface="Segoe UI" panose="020B0502040204020203" pitchFamily="34" charset="0"/>
              </a:rPr>
              <a:t>An optical mark reader recognises the position of marks on a document and inputs this information to the computer.</a:t>
            </a:r>
            <a:endParaRPr lang="en-GB" dirty="0">
              <a:solidFill>
                <a:schemeClr val="tx1"/>
              </a:solidFill>
            </a:endParaRPr>
          </a:p>
        </p:txBody>
      </p:sp>
      <p:sp>
        <p:nvSpPr>
          <p:cNvPr id="25" name="Rectangle 24">
            <a:extLst>
              <a:ext uri="{FF2B5EF4-FFF2-40B4-BE49-F238E27FC236}">
                <a16:creationId xmlns:a16="http://schemas.microsoft.com/office/drawing/2014/main" id="{B046ED1A-CA39-7EB8-67D2-54369E447A12}"/>
              </a:ext>
            </a:extLst>
          </p:cNvPr>
          <p:cNvSpPr/>
          <p:nvPr/>
        </p:nvSpPr>
        <p:spPr>
          <a:xfrm>
            <a:off x="8900384" y="3056934"/>
            <a:ext cx="3154758" cy="11624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Segoe UI" panose="020B0502040204020203" pitchFamily="34" charset="0"/>
                <a:cs typeface="Segoe UI" panose="020B0502040204020203" pitchFamily="34" charset="0"/>
              </a:rPr>
              <a:t>Magnetic ink character recognition</a:t>
            </a:r>
          </a:p>
          <a:p>
            <a:r>
              <a:rPr lang="en-GB" sz="1400" dirty="0">
                <a:solidFill>
                  <a:schemeClr val="tx1"/>
                </a:solidFill>
                <a:latin typeface="Segoe UI" panose="020B0502040204020203" pitchFamily="34" charset="0"/>
                <a:cs typeface="Segoe UI" panose="020B0502040204020203" pitchFamily="34" charset="0"/>
              </a:rPr>
              <a:t>This input device reads magnetic ink characters such as those at the bottom of a cheque. </a:t>
            </a:r>
            <a:endParaRPr lang="en-GB" dirty="0">
              <a:solidFill>
                <a:schemeClr val="tx1"/>
              </a:solidFill>
            </a:endParaRPr>
          </a:p>
        </p:txBody>
      </p:sp>
      <p:sp>
        <p:nvSpPr>
          <p:cNvPr id="26" name="Rectangle 25">
            <a:extLst>
              <a:ext uri="{FF2B5EF4-FFF2-40B4-BE49-F238E27FC236}">
                <a16:creationId xmlns:a16="http://schemas.microsoft.com/office/drawing/2014/main" id="{B1BAB243-510D-F7BF-1ED6-197B9EE3FCFB}"/>
              </a:ext>
            </a:extLst>
          </p:cNvPr>
          <p:cNvSpPr/>
          <p:nvPr/>
        </p:nvSpPr>
        <p:spPr>
          <a:xfrm>
            <a:off x="5562399" y="4297489"/>
            <a:ext cx="3156792" cy="11624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Segoe UI" panose="020B0502040204020203" pitchFamily="34" charset="0"/>
                <a:cs typeface="Segoe UI" panose="020B0502040204020203" pitchFamily="34" charset="0"/>
              </a:rPr>
              <a:t>Magnetic stripe reader</a:t>
            </a:r>
          </a:p>
          <a:p>
            <a:r>
              <a:rPr lang="en-GB" sz="1400" dirty="0">
                <a:solidFill>
                  <a:schemeClr val="tx1"/>
                </a:solidFill>
                <a:latin typeface="Segoe UI" panose="020B0502040204020203" pitchFamily="34" charset="0"/>
                <a:cs typeface="Segoe UI" panose="020B0502040204020203" pitchFamily="34" charset="0"/>
              </a:rPr>
              <a:t>A magnetic stripe reader is needed to input the information held on the black magnetic stripe that you find on the back of cards,</a:t>
            </a:r>
            <a:endParaRPr lang="en-GB" dirty="0">
              <a:solidFill>
                <a:schemeClr val="tx1"/>
              </a:solidFill>
            </a:endParaRPr>
          </a:p>
        </p:txBody>
      </p:sp>
      <p:sp>
        <p:nvSpPr>
          <p:cNvPr id="27" name="Rectangle 26">
            <a:extLst>
              <a:ext uri="{FF2B5EF4-FFF2-40B4-BE49-F238E27FC236}">
                <a16:creationId xmlns:a16="http://schemas.microsoft.com/office/drawing/2014/main" id="{BA196F5B-7812-103A-CC64-489BFDA0CF25}"/>
              </a:ext>
            </a:extLst>
          </p:cNvPr>
          <p:cNvSpPr/>
          <p:nvPr/>
        </p:nvSpPr>
        <p:spPr>
          <a:xfrm>
            <a:off x="8900384" y="4300269"/>
            <a:ext cx="3154758" cy="11624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Segoe UI" panose="020B0502040204020203" pitchFamily="34" charset="0"/>
                <a:cs typeface="Segoe UI" panose="020B0502040204020203" pitchFamily="34" charset="0"/>
              </a:rPr>
              <a:t>RFID reader</a:t>
            </a:r>
          </a:p>
          <a:p>
            <a:r>
              <a:rPr lang="en-GB" sz="1400" dirty="0">
                <a:solidFill>
                  <a:schemeClr val="tx1"/>
                </a:solidFill>
                <a:latin typeface="Segoe UI" panose="020B0502040204020203" pitchFamily="34" charset="0"/>
                <a:cs typeface="Segoe UI" panose="020B0502040204020203" pitchFamily="34" charset="0"/>
              </a:rPr>
              <a:t>A small chip and an antenna to identify electromagnetic fields using radio waves and can be used from a distance.</a:t>
            </a:r>
            <a:endParaRPr lang="en-GB" dirty="0">
              <a:solidFill>
                <a:schemeClr val="tx1"/>
              </a:solidFill>
            </a:endParaRPr>
          </a:p>
        </p:txBody>
      </p:sp>
      <p:sp>
        <p:nvSpPr>
          <p:cNvPr id="28" name="TextBox 27">
            <a:extLst>
              <a:ext uri="{FF2B5EF4-FFF2-40B4-BE49-F238E27FC236}">
                <a16:creationId xmlns:a16="http://schemas.microsoft.com/office/drawing/2014/main" id="{7C9083A4-26BD-85EF-7297-5E5ED0A4F376}"/>
              </a:ext>
            </a:extLst>
          </p:cNvPr>
          <p:cNvSpPr txBox="1"/>
          <p:nvPr/>
        </p:nvSpPr>
        <p:spPr>
          <a:xfrm>
            <a:off x="5562398" y="5596724"/>
            <a:ext cx="6503669" cy="830997"/>
          </a:xfrm>
          <a:prstGeom prst="rect">
            <a:avLst/>
          </a:prstGeom>
          <a:solidFill>
            <a:srgbClr val="FFC000"/>
          </a:solidFill>
        </p:spPr>
        <p:txBody>
          <a:bodyPr wrap="square" rtlCol="0">
            <a:spAutoFit/>
          </a:bodyPr>
          <a:lstStyle/>
          <a:p>
            <a:r>
              <a:rPr lang="en-GB" sz="1600" b="1" dirty="0">
                <a:latin typeface="Segoe UI" panose="020B0502040204020203" pitchFamily="34" charset="0"/>
                <a:cs typeface="Segoe UI" panose="020B0502040204020203" pitchFamily="34" charset="0"/>
              </a:rPr>
              <a:t>Biometrics:</a:t>
            </a:r>
            <a:r>
              <a:rPr lang="en-GB" sz="1600" dirty="0">
                <a:latin typeface="Segoe UI" panose="020B0502040204020203" pitchFamily="34" charset="0"/>
                <a:cs typeface="Segoe UI" panose="020B0502040204020203" pitchFamily="34" charset="0"/>
              </a:rPr>
              <a:t> It uses unique physical characteristics of an individual to input data into a computer such as: eye (retina and iris) recognition, facial recognition or fingerprints.</a:t>
            </a:r>
          </a:p>
        </p:txBody>
      </p:sp>
      <p:sp>
        <p:nvSpPr>
          <p:cNvPr id="2" name="Slide Number Placeholder 1">
            <a:extLst>
              <a:ext uri="{FF2B5EF4-FFF2-40B4-BE49-F238E27FC236}">
                <a16:creationId xmlns:a16="http://schemas.microsoft.com/office/drawing/2014/main" id="{EC873F3C-8842-4062-84A7-B2457513A5CA}"/>
              </a:ext>
            </a:extLst>
          </p:cNvPr>
          <p:cNvSpPr>
            <a:spLocks noGrp="1"/>
          </p:cNvSpPr>
          <p:nvPr>
            <p:ph type="sldNum" sz="quarter" idx="12"/>
          </p:nvPr>
        </p:nvSpPr>
        <p:spPr/>
        <p:txBody>
          <a:bodyPr/>
          <a:lstStyle/>
          <a:p>
            <a:fld id="{2307E064-D8E2-4D39-9CB2-520A231D157D}" type="slidenum">
              <a:rPr lang="en-GB" smtClean="0"/>
              <a:t>2</a:t>
            </a:fld>
            <a:endParaRPr lang="en-GB"/>
          </a:p>
        </p:txBody>
      </p:sp>
    </p:spTree>
    <p:extLst>
      <p:ext uri="{BB962C8B-B14F-4D97-AF65-F5344CB8AC3E}">
        <p14:creationId xmlns:p14="http://schemas.microsoft.com/office/powerpoint/2010/main" val="1866288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60350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1.1.3 Services in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IT15 – Social networking</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3" name="Table 13">
            <a:extLst>
              <a:ext uri="{FF2B5EF4-FFF2-40B4-BE49-F238E27FC236}">
                <a16:creationId xmlns:a16="http://schemas.microsoft.com/office/drawing/2014/main" id="{44C4B3AB-A7A6-49F6-2F28-8277E41DE760}"/>
              </a:ext>
            </a:extLst>
          </p:cNvPr>
          <p:cNvGraphicFramePr>
            <a:graphicFrameLocks noGrp="1"/>
          </p:cNvGraphicFramePr>
          <p:nvPr/>
        </p:nvGraphicFramePr>
        <p:xfrm>
          <a:off x="136643" y="1731979"/>
          <a:ext cx="5718205" cy="1285240"/>
        </p:xfrm>
        <a:graphic>
          <a:graphicData uri="http://schemas.openxmlformats.org/drawingml/2006/table">
            <a:tbl>
              <a:tblPr firstRow="1" bandRow="1">
                <a:tableStyleId>{5940675A-B579-460E-94D1-54222C63F5DA}</a:tableStyleId>
              </a:tblPr>
              <a:tblGrid>
                <a:gridCol w="5718205">
                  <a:extLst>
                    <a:ext uri="{9D8B030D-6E8A-4147-A177-3AD203B41FA5}">
                      <a16:colId xmlns:a16="http://schemas.microsoft.com/office/drawing/2014/main" val="2668280762"/>
                    </a:ext>
                  </a:extLst>
                </a:gridCol>
              </a:tblGrid>
              <a:tr h="370840">
                <a:tc>
                  <a:txBody>
                    <a:bodyPr/>
                    <a:lstStyle/>
                    <a:p>
                      <a:r>
                        <a:rPr lang="en-GB" dirty="0">
                          <a:solidFill>
                            <a:schemeClr val="bg1"/>
                          </a:solidFill>
                          <a:latin typeface="Segoe UI" panose="020B0502040204020203" pitchFamily="34" charset="0"/>
                          <a:cs typeface="Segoe UI" panose="020B0502040204020203" pitchFamily="34" charset="0"/>
                        </a:rPr>
                        <a:t>What is Social networking?</a:t>
                      </a:r>
                    </a:p>
                  </a:txBody>
                  <a:tcPr>
                    <a:solidFill>
                      <a:srgbClr val="FF0000"/>
                    </a:solidFill>
                  </a:tcPr>
                </a:tc>
                <a:extLst>
                  <a:ext uri="{0D108BD9-81ED-4DB2-BD59-A6C34878D82A}">
                    <a16:rowId xmlns:a16="http://schemas.microsoft.com/office/drawing/2014/main" val="1505125336"/>
                  </a:ext>
                </a:extLst>
              </a:tr>
              <a:tr h="370840">
                <a:tc>
                  <a:txBody>
                    <a:bodyPr/>
                    <a:lstStyle/>
                    <a:p>
                      <a:pPr marL="0" indent="0">
                        <a:buFont typeface="Arial" panose="020B0604020202020204" pitchFamily="34" charset="0"/>
                        <a:buNone/>
                      </a:pPr>
                      <a:r>
                        <a:rPr lang="en-GB" b="0" dirty="0">
                          <a:latin typeface="Segoe UI" panose="020B0502040204020203" pitchFamily="34" charset="0"/>
                          <a:cs typeface="Segoe UI" panose="020B0502040204020203" pitchFamily="34" charset="0"/>
                        </a:rPr>
                        <a:t>Social networking is the creation of a website to set up an online community where people are linked together using their personal information.</a:t>
                      </a:r>
                    </a:p>
                  </a:txBody>
                  <a:tcPr/>
                </a:tc>
                <a:extLst>
                  <a:ext uri="{0D108BD9-81ED-4DB2-BD59-A6C34878D82A}">
                    <a16:rowId xmlns:a16="http://schemas.microsoft.com/office/drawing/2014/main" val="1025763758"/>
                  </a:ext>
                </a:extLst>
              </a:tr>
            </a:tbl>
          </a:graphicData>
        </a:graphic>
      </p:graphicFrame>
      <p:graphicFrame>
        <p:nvGraphicFramePr>
          <p:cNvPr id="14" name="Table 13">
            <a:extLst>
              <a:ext uri="{FF2B5EF4-FFF2-40B4-BE49-F238E27FC236}">
                <a16:creationId xmlns:a16="http://schemas.microsoft.com/office/drawing/2014/main" id="{F3BCC417-EB94-DAC4-B5E7-02B31B043DFD}"/>
              </a:ext>
            </a:extLst>
          </p:cNvPr>
          <p:cNvGraphicFramePr>
            <a:graphicFrameLocks noGrp="1"/>
          </p:cNvGraphicFramePr>
          <p:nvPr/>
        </p:nvGraphicFramePr>
        <p:xfrm>
          <a:off x="6488430" y="1731979"/>
          <a:ext cx="5566926" cy="3205480"/>
        </p:xfrm>
        <a:graphic>
          <a:graphicData uri="http://schemas.openxmlformats.org/drawingml/2006/table">
            <a:tbl>
              <a:tblPr firstRow="1" bandRow="1">
                <a:tableStyleId>{5940675A-B579-460E-94D1-54222C63F5DA}</a:tableStyleId>
              </a:tblPr>
              <a:tblGrid>
                <a:gridCol w="5566926">
                  <a:extLst>
                    <a:ext uri="{9D8B030D-6E8A-4147-A177-3AD203B41FA5}">
                      <a16:colId xmlns:a16="http://schemas.microsoft.com/office/drawing/2014/main" val="2668280762"/>
                    </a:ext>
                  </a:extLst>
                </a:gridCol>
              </a:tblGrid>
              <a:tr h="370840">
                <a:tc>
                  <a:txBody>
                    <a:bodyPr/>
                    <a:lstStyle/>
                    <a:p>
                      <a:r>
                        <a:rPr lang="en-GB" dirty="0">
                          <a:solidFill>
                            <a:schemeClr val="bg1"/>
                          </a:solidFill>
                          <a:latin typeface="Segoe UI" panose="020B0502040204020203" pitchFamily="34" charset="0"/>
                          <a:cs typeface="Segoe UI" panose="020B0502040204020203" pitchFamily="34" charset="0"/>
                        </a:rPr>
                        <a:t>Benefits to using Social networking:</a:t>
                      </a:r>
                    </a:p>
                  </a:txBody>
                  <a:tcPr>
                    <a:solidFill>
                      <a:srgbClr val="00B050"/>
                    </a:solidFill>
                  </a:tcPr>
                </a:tc>
                <a:extLst>
                  <a:ext uri="{0D108BD9-81ED-4DB2-BD59-A6C34878D82A}">
                    <a16:rowId xmlns:a16="http://schemas.microsoft.com/office/drawing/2014/main" val="1505125336"/>
                  </a:ext>
                </a:extLst>
              </a:tr>
              <a:tr h="370840">
                <a:tc>
                  <a:txBody>
                    <a:bodyPr/>
                    <a:lstStyle/>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Staying connected with friends and family, especially those who live far away.</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Finding and sharing information and resources.</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Participating in online communities and discussions with others who have similar interests.</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Promoting businesses, organisations, and causes.</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Easy to create a personal page/profile.</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Easy to keep in contact with people.</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Easy to make new friends with similar interests</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Often free to join and use.</a:t>
                      </a:r>
                    </a:p>
                  </a:txBody>
                  <a:tcPr/>
                </a:tc>
                <a:extLst>
                  <a:ext uri="{0D108BD9-81ED-4DB2-BD59-A6C34878D82A}">
                    <a16:rowId xmlns:a16="http://schemas.microsoft.com/office/drawing/2014/main" val="1025763758"/>
                  </a:ext>
                </a:extLst>
              </a:tr>
            </a:tbl>
          </a:graphicData>
        </a:graphic>
      </p:graphicFrame>
      <p:sp>
        <p:nvSpPr>
          <p:cNvPr id="2" name="TextBox 1">
            <a:extLst>
              <a:ext uri="{FF2B5EF4-FFF2-40B4-BE49-F238E27FC236}">
                <a16:creationId xmlns:a16="http://schemas.microsoft.com/office/drawing/2014/main" id="{E3AAF10E-EE1C-8066-D7B9-49C220CA47BC}"/>
              </a:ext>
            </a:extLst>
          </p:cNvPr>
          <p:cNvSpPr txBox="1"/>
          <p:nvPr/>
        </p:nvSpPr>
        <p:spPr>
          <a:xfrm>
            <a:off x="169448" y="3161230"/>
            <a:ext cx="5685402" cy="369332"/>
          </a:xfrm>
          <a:prstGeom prst="rect">
            <a:avLst/>
          </a:prstGeom>
          <a:solidFill>
            <a:schemeClr val="accent5">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Social networking categories:</a:t>
            </a:r>
          </a:p>
        </p:txBody>
      </p:sp>
      <p:sp>
        <p:nvSpPr>
          <p:cNvPr id="5" name="TextBox 4">
            <a:extLst>
              <a:ext uri="{FF2B5EF4-FFF2-40B4-BE49-F238E27FC236}">
                <a16:creationId xmlns:a16="http://schemas.microsoft.com/office/drawing/2014/main" id="{366A8DC8-6585-747B-D3C0-48FC48F75C7B}"/>
              </a:ext>
            </a:extLst>
          </p:cNvPr>
          <p:cNvSpPr txBox="1"/>
          <p:nvPr/>
        </p:nvSpPr>
        <p:spPr>
          <a:xfrm>
            <a:off x="4044494" y="3807074"/>
            <a:ext cx="1810355" cy="646331"/>
          </a:xfrm>
          <a:prstGeom prst="rect">
            <a:avLst/>
          </a:prstGeom>
          <a:solidFill>
            <a:schemeClr val="bg2"/>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Blogging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6" name="TextBox 5">
            <a:extLst>
              <a:ext uri="{FF2B5EF4-FFF2-40B4-BE49-F238E27FC236}">
                <a16:creationId xmlns:a16="http://schemas.microsoft.com/office/drawing/2014/main" id="{834C6389-7FDE-43DF-2924-BC9EB60AB37B}"/>
              </a:ext>
            </a:extLst>
          </p:cNvPr>
          <p:cNvSpPr txBox="1"/>
          <p:nvPr/>
        </p:nvSpPr>
        <p:spPr>
          <a:xfrm>
            <a:off x="2106971" y="3807074"/>
            <a:ext cx="1810355" cy="646331"/>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Media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sharing</a:t>
            </a:r>
          </a:p>
        </p:txBody>
      </p:sp>
      <p:sp>
        <p:nvSpPr>
          <p:cNvPr id="8" name="TextBox 7">
            <a:extLst>
              <a:ext uri="{FF2B5EF4-FFF2-40B4-BE49-F238E27FC236}">
                <a16:creationId xmlns:a16="http://schemas.microsoft.com/office/drawing/2014/main" id="{3C6145EA-66FF-750E-D33A-5A30140FF75D}"/>
              </a:ext>
            </a:extLst>
          </p:cNvPr>
          <p:cNvSpPr txBox="1"/>
          <p:nvPr/>
        </p:nvSpPr>
        <p:spPr>
          <a:xfrm>
            <a:off x="169448" y="3795700"/>
            <a:ext cx="1810355" cy="646331"/>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Social networking</a:t>
            </a:r>
          </a:p>
        </p:txBody>
      </p:sp>
      <p:sp>
        <p:nvSpPr>
          <p:cNvPr id="9" name="TextBox 8">
            <a:extLst>
              <a:ext uri="{FF2B5EF4-FFF2-40B4-BE49-F238E27FC236}">
                <a16:creationId xmlns:a16="http://schemas.microsoft.com/office/drawing/2014/main" id="{80388B14-65FA-E438-689A-BEAA4B39A20A}"/>
              </a:ext>
            </a:extLst>
          </p:cNvPr>
          <p:cNvSpPr txBox="1"/>
          <p:nvPr/>
        </p:nvSpPr>
        <p:spPr>
          <a:xfrm>
            <a:off x="4044494" y="4610417"/>
            <a:ext cx="1810355" cy="646331"/>
          </a:xfrm>
          <a:prstGeom prst="rect">
            <a:avLst/>
          </a:prstGeom>
          <a:solidFill>
            <a:schemeClr val="bg2"/>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Shopping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0" name="TextBox 9">
            <a:extLst>
              <a:ext uri="{FF2B5EF4-FFF2-40B4-BE49-F238E27FC236}">
                <a16:creationId xmlns:a16="http://schemas.microsoft.com/office/drawing/2014/main" id="{8323CC64-EDDE-4A47-58F6-CEF5BD356E2C}"/>
              </a:ext>
            </a:extLst>
          </p:cNvPr>
          <p:cNvSpPr txBox="1"/>
          <p:nvPr/>
        </p:nvSpPr>
        <p:spPr>
          <a:xfrm>
            <a:off x="2106971" y="4610417"/>
            <a:ext cx="1810355" cy="646331"/>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Content curation</a:t>
            </a:r>
          </a:p>
        </p:txBody>
      </p:sp>
      <p:sp>
        <p:nvSpPr>
          <p:cNvPr id="15" name="TextBox 14">
            <a:extLst>
              <a:ext uri="{FF2B5EF4-FFF2-40B4-BE49-F238E27FC236}">
                <a16:creationId xmlns:a16="http://schemas.microsoft.com/office/drawing/2014/main" id="{52A2B04C-DE1F-B09A-456F-FFBFF8E0E472}"/>
              </a:ext>
            </a:extLst>
          </p:cNvPr>
          <p:cNvSpPr txBox="1"/>
          <p:nvPr/>
        </p:nvSpPr>
        <p:spPr>
          <a:xfrm>
            <a:off x="169448" y="4599043"/>
            <a:ext cx="1810355" cy="646331"/>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News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interest</a:t>
            </a:r>
          </a:p>
        </p:txBody>
      </p:sp>
      <p:sp>
        <p:nvSpPr>
          <p:cNvPr id="16" name="TextBox 15">
            <a:extLst>
              <a:ext uri="{FF2B5EF4-FFF2-40B4-BE49-F238E27FC236}">
                <a16:creationId xmlns:a16="http://schemas.microsoft.com/office/drawing/2014/main" id="{E89F05B1-46DB-BF4C-41C3-B72394D04FEB}"/>
              </a:ext>
            </a:extLst>
          </p:cNvPr>
          <p:cNvSpPr txBox="1"/>
          <p:nvPr/>
        </p:nvSpPr>
        <p:spPr>
          <a:xfrm>
            <a:off x="2817069" y="5456155"/>
            <a:ext cx="1810355" cy="646331"/>
          </a:xfrm>
          <a:prstGeom prst="rect">
            <a:avLst/>
          </a:prstGeom>
          <a:solidFill>
            <a:schemeClr val="bg2"/>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Interest-based network</a:t>
            </a:r>
          </a:p>
        </p:txBody>
      </p:sp>
      <p:sp>
        <p:nvSpPr>
          <p:cNvPr id="17" name="TextBox 16">
            <a:extLst>
              <a:ext uri="{FF2B5EF4-FFF2-40B4-BE49-F238E27FC236}">
                <a16:creationId xmlns:a16="http://schemas.microsoft.com/office/drawing/2014/main" id="{17CE5861-02D8-82E8-F994-99A5F3D0466D}"/>
              </a:ext>
            </a:extLst>
          </p:cNvPr>
          <p:cNvSpPr txBox="1"/>
          <p:nvPr/>
        </p:nvSpPr>
        <p:spPr>
          <a:xfrm>
            <a:off x="868116" y="5456155"/>
            <a:ext cx="1810355" cy="646331"/>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Consumer review</a:t>
            </a:r>
          </a:p>
        </p:txBody>
      </p:sp>
      <p:sp>
        <p:nvSpPr>
          <p:cNvPr id="7" name="Slide Number Placeholder 6">
            <a:extLst>
              <a:ext uri="{FF2B5EF4-FFF2-40B4-BE49-F238E27FC236}">
                <a16:creationId xmlns:a16="http://schemas.microsoft.com/office/drawing/2014/main" id="{296D8549-01A7-4575-AE95-CAFB6E589EAC}"/>
              </a:ext>
            </a:extLst>
          </p:cNvPr>
          <p:cNvSpPr>
            <a:spLocks noGrp="1"/>
          </p:cNvSpPr>
          <p:nvPr>
            <p:ph type="sldNum" sz="quarter" idx="12"/>
          </p:nvPr>
        </p:nvSpPr>
        <p:spPr/>
        <p:txBody>
          <a:bodyPr/>
          <a:lstStyle/>
          <a:p>
            <a:fld id="{2307E064-D8E2-4D39-9CB2-520A231D157D}" type="slidenum">
              <a:rPr lang="en-GB" smtClean="0"/>
              <a:t>20</a:t>
            </a:fld>
            <a:endParaRPr lang="en-GB"/>
          </a:p>
        </p:txBody>
      </p:sp>
    </p:spTree>
    <p:extLst>
      <p:ext uri="{BB962C8B-B14F-4D97-AF65-F5344CB8AC3E}">
        <p14:creationId xmlns:p14="http://schemas.microsoft.com/office/powerpoint/2010/main" val="4160470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60350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1.1.3 Services in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IT16 – Image capture and manipulation</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4" name="Table 13">
            <a:extLst>
              <a:ext uri="{FF2B5EF4-FFF2-40B4-BE49-F238E27FC236}">
                <a16:creationId xmlns:a16="http://schemas.microsoft.com/office/drawing/2014/main" id="{F3BCC417-EB94-DAC4-B5E7-02B31B043DFD}"/>
              </a:ext>
            </a:extLst>
          </p:cNvPr>
          <p:cNvGraphicFramePr>
            <a:graphicFrameLocks noGrp="1"/>
          </p:cNvGraphicFramePr>
          <p:nvPr/>
        </p:nvGraphicFramePr>
        <p:xfrm>
          <a:off x="159504" y="1556928"/>
          <a:ext cx="6155861" cy="1083150"/>
        </p:xfrm>
        <a:graphic>
          <a:graphicData uri="http://schemas.openxmlformats.org/drawingml/2006/table">
            <a:tbl>
              <a:tblPr firstRow="1" bandRow="1">
                <a:tableStyleId>{5940675A-B579-460E-94D1-54222C63F5DA}</a:tableStyleId>
              </a:tblPr>
              <a:tblGrid>
                <a:gridCol w="6155861">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Drones</a:t>
                      </a:r>
                    </a:p>
                  </a:txBody>
                  <a:tcPr>
                    <a:solidFill>
                      <a:srgbClr val="7030A0"/>
                    </a:solidFill>
                  </a:tcPr>
                </a:tc>
                <a:extLst>
                  <a:ext uri="{0D108BD9-81ED-4DB2-BD59-A6C34878D82A}">
                    <a16:rowId xmlns:a16="http://schemas.microsoft.com/office/drawing/2014/main" val="1505125336"/>
                  </a:ext>
                </a:extLst>
              </a:tr>
              <a:tr h="71739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Segoe UI" panose="020B0502040204020203" pitchFamily="34" charset="0"/>
                          <a:cs typeface="Segoe UI" panose="020B0502040204020203" pitchFamily="34" charset="0"/>
                        </a:rPr>
                        <a:t>A drone </a:t>
                      </a:r>
                      <a:r>
                        <a:rPr lang="en-GB" sz="1800" dirty="0">
                          <a:solidFill>
                            <a:schemeClr val="tx1"/>
                          </a:solidFill>
                          <a:latin typeface="Segoe UI" panose="020B0502040204020203" pitchFamily="34" charset="0"/>
                          <a:cs typeface="Segoe UI" panose="020B0502040204020203" pitchFamily="34" charset="0"/>
                        </a:rPr>
                        <a:t>is an unmanned aerial vehicles (UAVs) that can be controlled remotely or fly autonomously.</a:t>
                      </a:r>
                    </a:p>
                  </a:txBody>
                  <a:tcPr/>
                </a:tc>
                <a:extLst>
                  <a:ext uri="{0D108BD9-81ED-4DB2-BD59-A6C34878D82A}">
                    <a16:rowId xmlns:a16="http://schemas.microsoft.com/office/drawing/2014/main" val="1025763758"/>
                  </a:ext>
                </a:extLst>
              </a:tr>
            </a:tbl>
          </a:graphicData>
        </a:graphic>
      </p:graphicFrame>
      <p:graphicFrame>
        <p:nvGraphicFramePr>
          <p:cNvPr id="5" name="Table 4">
            <a:extLst>
              <a:ext uri="{FF2B5EF4-FFF2-40B4-BE49-F238E27FC236}">
                <a16:creationId xmlns:a16="http://schemas.microsoft.com/office/drawing/2014/main" id="{33E99836-A7BE-0A9C-1DC6-DCA58DE4028C}"/>
              </a:ext>
            </a:extLst>
          </p:cNvPr>
          <p:cNvGraphicFramePr>
            <a:graphicFrameLocks noGrp="1"/>
          </p:cNvGraphicFramePr>
          <p:nvPr/>
        </p:nvGraphicFramePr>
        <p:xfrm>
          <a:off x="159504" y="2750695"/>
          <a:ext cx="6155861" cy="1280160"/>
        </p:xfrm>
        <a:graphic>
          <a:graphicData uri="http://schemas.openxmlformats.org/drawingml/2006/table">
            <a:tbl>
              <a:tblPr firstRow="1" bandRow="1">
                <a:tableStyleId>{5940675A-B579-460E-94D1-54222C63F5DA}</a:tableStyleId>
              </a:tblPr>
              <a:tblGrid>
                <a:gridCol w="6155861">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Uses</a:t>
                      </a:r>
                    </a:p>
                  </a:txBody>
                  <a:tcPr>
                    <a:solidFill>
                      <a:schemeClr val="accent2"/>
                    </a:solidFill>
                  </a:tcPr>
                </a:tc>
                <a:extLst>
                  <a:ext uri="{0D108BD9-81ED-4DB2-BD59-A6C34878D82A}">
                    <a16:rowId xmlns:a16="http://schemas.microsoft.com/office/drawing/2014/main" val="1505125336"/>
                  </a:ext>
                </a:extLst>
              </a:tr>
              <a:tr h="71739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Segoe UI" panose="020B0502040204020203" pitchFamily="34" charset="0"/>
                          <a:cs typeface="Segoe UI" panose="020B0502040204020203" pitchFamily="34" charset="0"/>
                        </a:rPr>
                        <a:t>This device used for capturing images is commonly used in fields such as: agriculture, search and rescue, or delivery services.</a:t>
                      </a:r>
                    </a:p>
                  </a:txBody>
                  <a:tcPr/>
                </a:tc>
                <a:extLst>
                  <a:ext uri="{0D108BD9-81ED-4DB2-BD59-A6C34878D82A}">
                    <a16:rowId xmlns:a16="http://schemas.microsoft.com/office/drawing/2014/main" val="1025763758"/>
                  </a:ext>
                </a:extLst>
              </a:tr>
            </a:tbl>
          </a:graphicData>
        </a:graphic>
      </p:graphicFrame>
      <p:graphicFrame>
        <p:nvGraphicFramePr>
          <p:cNvPr id="6" name="Table 5">
            <a:extLst>
              <a:ext uri="{FF2B5EF4-FFF2-40B4-BE49-F238E27FC236}">
                <a16:creationId xmlns:a16="http://schemas.microsoft.com/office/drawing/2014/main" id="{796EDB52-E197-8983-012F-621C74E985A6}"/>
              </a:ext>
            </a:extLst>
          </p:cNvPr>
          <p:cNvGraphicFramePr>
            <a:graphicFrameLocks noGrp="1"/>
          </p:cNvGraphicFramePr>
          <p:nvPr/>
        </p:nvGraphicFramePr>
        <p:xfrm>
          <a:off x="159504" y="4141472"/>
          <a:ext cx="6155861" cy="2103120"/>
        </p:xfrm>
        <a:graphic>
          <a:graphicData uri="http://schemas.openxmlformats.org/drawingml/2006/table">
            <a:tbl>
              <a:tblPr firstRow="1" bandRow="1">
                <a:tableStyleId>{5940675A-B579-460E-94D1-54222C63F5DA}</a:tableStyleId>
              </a:tblPr>
              <a:tblGrid>
                <a:gridCol w="6155861">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Advantages</a:t>
                      </a:r>
                    </a:p>
                  </a:txBody>
                  <a:tcPr>
                    <a:solidFill>
                      <a:srgbClr val="00B050"/>
                    </a:solidFill>
                  </a:tcPr>
                </a:tc>
                <a:extLst>
                  <a:ext uri="{0D108BD9-81ED-4DB2-BD59-A6C34878D82A}">
                    <a16:rowId xmlns:a16="http://schemas.microsoft.com/office/drawing/2014/main" val="1505125336"/>
                  </a:ext>
                </a:extLst>
              </a:tr>
              <a:tr h="71739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Segoe UI" panose="020B0502040204020203" pitchFamily="34" charset="0"/>
                          <a:cs typeface="Segoe UI" panose="020B0502040204020203" pitchFamily="34" charset="0"/>
                        </a:rPr>
                        <a:t>Because of it’s size and portability it can be good to access areas that may be difficult for bigger equipment and this makes it a cost-effective option. It may be able to cover areas that are dangerous for humans to access so it’s much safer and finally, it’s designed to capture images which gives users data they wouldn’t normally be able to capture. </a:t>
                      </a:r>
                    </a:p>
                  </a:txBody>
                  <a:tcPr/>
                </a:tc>
                <a:extLst>
                  <a:ext uri="{0D108BD9-81ED-4DB2-BD59-A6C34878D82A}">
                    <a16:rowId xmlns:a16="http://schemas.microsoft.com/office/drawing/2014/main" val="1025763758"/>
                  </a:ext>
                </a:extLst>
              </a:tr>
            </a:tbl>
          </a:graphicData>
        </a:graphic>
      </p:graphicFrame>
      <p:pic>
        <p:nvPicPr>
          <p:cNvPr id="8" name="Picture 2" descr="Drone PNG Images Transparent Free Download | PNGMart.com">
            <a:extLst>
              <a:ext uri="{FF2B5EF4-FFF2-40B4-BE49-F238E27FC236}">
                <a16:creationId xmlns:a16="http://schemas.microsoft.com/office/drawing/2014/main" id="{837E9DFB-F5C8-8B34-0E53-96DF3AC56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583" y="2433182"/>
            <a:ext cx="3746163" cy="20550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E576030-359E-9916-FF9F-634F621EE962}"/>
              </a:ext>
            </a:extLst>
          </p:cNvPr>
          <p:cNvSpPr/>
          <p:nvPr/>
        </p:nvSpPr>
        <p:spPr>
          <a:xfrm>
            <a:off x="6956239" y="5022573"/>
            <a:ext cx="1875334" cy="748780"/>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Camera with a mounted frame.</a:t>
            </a:r>
          </a:p>
        </p:txBody>
      </p:sp>
      <p:cxnSp>
        <p:nvCxnSpPr>
          <p:cNvPr id="10" name="Straight Arrow Connector 9">
            <a:extLst>
              <a:ext uri="{FF2B5EF4-FFF2-40B4-BE49-F238E27FC236}">
                <a16:creationId xmlns:a16="http://schemas.microsoft.com/office/drawing/2014/main" id="{C12B6617-0999-E497-1078-FF0BF320532D}"/>
              </a:ext>
            </a:extLst>
          </p:cNvPr>
          <p:cNvCxnSpPr>
            <a:cxnSpLocks/>
          </p:cNvCxnSpPr>
          <p:nvPr/>
        </p:nvCxnSpPr>
        <p:spPr>
          <a:xfrm flipH="1">
            <a:off x="8200641" y="4231838"/>
            <a:ext cx="630932" cy="72971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FCFEE2B-EF7D-4D4E-3E1F-F946F89C852A}"/>
              </a:ext>
            </a:extLst>
          </p:cNvPr>
          <p:cNvSpPr/>
          <p:nvPr/>
        </p:nvSpPr>
        <p:spPr>
          <a:xfrm>
            <a:off x="10187861" y="1462854"/>
            <a:ext cx="1875334" cy="55710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Propeller</a:t>
            </a:r>
          </a:p>
        </p:txBody>
      </p:sp>
      <p:sp>
        <p:nvSpPr>
          <p:cNvPr id="16" name="Rectangle 15">
            <a:extLst>
              <a:ext uri="{FF2B5EF4-FFF2-40B4-BE49-F238E27FC236}">
                <a16:creationId xmlns:a16="http://schemas.microsoft.com/office/drawing/2014/main" id="{88A4D5C7-549A-7269-48F8-4760F7B9050F}"/>
              </a:ext>
            </a:extLst>
          </p:cNvPr>
          <p:cNvSpPr/>
          <p:nvPr/>
        </p:nvSpPr>
        <p:spPr>
          <a:xfrm>
            <a:off x="10464299" y="3477320"/>
            <a:ext cx="1591057" cy="535966"/>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Motor</a:t>
            </a:r>
          </a:p>
        </p:txBody>
      </p:sp>
      <p:cxnSp>
        <p:nvCxnSpPr>
          <p:cNvPr id="17" name="Straight Arrow Connector 16">
            <a:extLst>
              <a:ext uri="{FF2B5EF4-FFF2-40B4-BE49-F238E27FC236}">
                <a16:creationId xmlns:a16="http://schemas.microsoft.com/office/drawing/2014/main" id="{D182C652-898E-3E20-AFAA-1997E7F4DACC}"/>
              </a:ext>
            </a:extLst>
          </p:cNvPr>
          <p:cNvCxnSpPr>
            <a:cxnSpLocks/>
          </p:cNvCxnSpPr>
          <p:nvPr/>
        </p:nvCxnSpPr>
        <p:spPr>
          <a:xfrm flipV="1">
            <a:off x="10542272" y="2125033"/>
            <a:ext cx="488662" cy="5091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080EACC-C771-FA10-19F7-796D990CB6FC}"/>
              </a:ext>
            </a:extLst>
          </p:cNvPr>
          <p:cNvCxnSpPr>
            <a:cxnSpLocks/>
            <a:endCxn id="16" idx="0"/>
          </p:cNvCxnSpPr>
          <p:nvPr/>
        </p:nvCxnSpPr>
        <p:spPr>
          <a:xfrm>
            <a:off x="10464299" y="3136566"/>
            <a:ext cx="795529" cy="34075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EAA65BB3-D8C1-0B8C-DDAC-3EE1286AF435}"/>
              </a:ext>
            </a:extLst>
          </p:cNvPr>
          <p:cNvSpPr/>
          <p:nvPr/>
        </p:nvSpPr>
        <p:spPr>
          <a:xfrm>
            <a:off x="6470058" y="3755853"/>
            <a:ext cx="1729193" cy="60679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LED light</a:t>
            </a:r>
          </a:p>
        </p:txBody>
      </p:sp>
      <p:cxnSp>
        <p:nvCxnSpPr>
          <p:cNvPr id="27" name="Straight Arrow Connector 26">
            <a:extLst>
              <a:ext uri="{FF2B5EF4-FFF2-40B4-BE49-F238E27FC236}">
                <a16:creationId xmlns:a16="http://schemas.microsoft.com/office/drawing/2014/main" id="{B12356D4-871D-6F06-E8D2-11EA521658E4}"/>
              </a:ext>
            </a:extLst>
          </p:cNvPr>
          <p:cNvCxnSpPr>
            <a:cxnSpLocks/>
            <a:endCxn id="26" idx="0"/>
          </p:cNvCxnSpPr>
          <p:nvPr/>
        </p:nvCxnSpPr>
        <p:spPr>
          <a:xfrm flipH="1">
            <a:off x="7334655" y="3266558"/>
            <a:ext cx="559251" cy="48929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ED15C7D-EBC0-E27E-D13F-A9563FB4AD35}"/>
              </a:ext>
            </a:extLst>
          </p:cNvPr>
          <p:cNvSpPr txBox="1"/>
          <p:nvPr/>
        </p:nvSpPr>
        <p:spPr>
          <a:xfrm>
            <a:off x="6367071" y="956572"/>
            <a:ext cx="5688285" cy="36933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Diagram of a drone</a:t>
            </a:r>
          </a:p>
        </p:txBody>
      </p:sp>
      <p:cxnSp>
        <p:nvCxnSpPr>
          <p:cNvPr id="35" name="Straight Arrow Connector 34">
            <a:extLst>
              <a:ext uri="{FF2B5EF4-FFF2-40B4-BE49-F238E27FC236}">
                <a16:creationId xmlns:a16="http://schemas.microsoft.com/office/drawing/2014/main" id="{84F37AC9-0A08-179A-FADF-1EA895259AA9}"/>
              </a:ext>
            </a:extLst>
          </p:cNvPr>
          <p:cNvCxnSpPr>
            <a:cxnSpLocks/>
          </p:cNvCxnSpPr>
          <p:nvPr/>
        </p:nvCxnSpPr>
        <p:spPr>
          <a:xfrm>
            <a:off x="9678790" y="4352028"/>
            <a:ext cx="382738" cy="60952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A6C35286-B329-B1DA-C132-251A9436FCA3}"/>
              </a:ext>
            </a:extLst>
          </p:cNvPr>
          <p:cNvSpPr/>
          <p:nvPr/>
        </p:nvSpPr>
        <p:spPr>
          <a:xfrm>
            <a:off x="9526632" y="5009886"/>
            <a:ext cx="1875334" cy="748780"/>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Landing gear</a:t>
            </a:r>
          </a:p>
        </p:txBody>
      </p:sp>
      <p:sp>
        <p:nvSpPr>
          <p:cNvPr id="37" name="Rectangle 36">
            <a:extLst>
              <a:ext uri="{FF2B5EF4-FFF2-40B4-BE49-F238E27FC236}">
                <a16:creationId xmlns:a16="http://schemas.microsoft.com/office/drawing/2014/main" id="{98BE928E-1DC8-8027-8A9F-4B53FE64C6F0}"/>
              </a:ext>
            </a:extLst>
          </p:cNvPr>
          <p:cNvSpPr/>
          <p:nvPr/>
        </p:nvSpPr>
        <p:spPr>
          <a:xfrm>
            <a:off x="6396987" y="1567072"/>
            <a:ext cx="1875334" cy="55710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Battery</a:t>
            </a:r>
          </a:p>
        </p:txBody>
      </p:sp>
      <p:cxnSp>
        <p:nvCxnSpPr>
          <p:cNvPr id="38" name="Straight Arrow Connector 37">
            <a:extLst>
              <a:ext uri="{FF2B5EF4-FFF2-40B4-BE49-F238E27FC236}">
                <a16:creationId xmlns:a16="http://schemas.microsoft.com/office/drawing/2014/main" id="{40A50308-D46E-4C89-A78A-2D25B2A421F4}"/>
              </a:ext>
            </a:extLst>
          </p:cNvPr>
          <p:cNvCxnSpPr>
            <a:cxnSpLocks/>
          </p:cNvCxnSpPr>
          <p:nvPr/>
        </p:nvCxnSpPr>
        <p:spPr>
          <a:xfrm flipH="1" flipV="1">
            <a:off x="7448956" y="2156906"/>
            <a:ext cx="750295" cy="76094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8ED9D0C-F804-4B50-99F5-23CF586C9AEE}"/>
              </a:ext>
            </a:extLst>
          </p:cNvPr>
          <p:cNvSpPr>
            <a:spLocks noGrp="1"/>
          </p:cNvSpPr>
          <p:nvPr>
            <p:ph type="sldNum" sz="quarter" idx="12"/>
          </p:nvPr>
        </p:nvSpPr>
        <p:spPr/>
        <p:txBody>
          <a:bodyPr/>
          <a:lstStyle/>
          <a:p>
            <a:fld id="{2307E064-D8E2-4D39-9CB2-520A231D157D}" type="slidenum">
              <a:rPr lang="en-GB" smtClean="0"/>
              <a:t>21</a:t>
            </a:fld>
            <a:endParaRPr lang="en-GB"/>
          </a:p>
        </p:txBody>
      </p:sp>
    </p:spTree>
    <p:extLst>
      <p:ext uri="{BB962C8B-B14F-4D97-AF65-F5344CB8AC3E}">
        <p14:creationId xmlns:p14="http://schemas.microsoft.com/office/powerpoint/2010/main" val="1676728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60350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1.1.3 Services in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IT16 – Image capture and manipulation</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4" name="Table 13">
            <a:extLst>
              <a:ext uri="{FF2B5EF4-FFF2-40B4-BE49-F238E27FC236}">
                <a16:creationId xmlns:a16="http://schemas.microsoft.com/office/drawing/2014/main" id="{F3BCC417-EB94-DAC4-B5E7-02B31B043DFD}"/>
              </a:ext>
            </a:extLst>
          </p:cNvPr>
          <p:cNvGraphicFramePr>
            <a:graphicFrameLocks noGrp="1"/>
          </p:cNvGraphicFramePr>
          <p:nvPr/>
        </p:nvGraphicFramePr>
        <p:xfrm>
          <a:off x="159504" y="1556928"/>
          <a:ext cx="6155861" cy="1083150"/>
        </p:xfrm>
        <a:graphic>
          <a:graphicData uri="http://schemas.openxmlformats.org/drawingml/2006/table">
            <a:tbl>
              <a:tblPr firstRow="1" bandRow="1">
                <a:tableStyleId>{5940675A-B579-460E-94D1-54222C63F5DA}</a:tableStyleId>
              </a:tblPr>
              <a:tblGrid>
                <a:gridCol w="6155861">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Head cameras</a:t>
                      </a:r>
                    </a:p>
                  </a:txBody>
                  <a:tcPr>
                    <a:solidFill>
                      <a:srgbClr val="7030A0"/>
                    </a:solidFill>
                  </a:tcPr>
                </a:tc>
                <a:extLst>
                  <a:ext uri="{0D108BD9-81ED-4DB2-BD59-A6C34878D82A}">
                    <a16:rowId xmlns:a16="http://schemas.microsoft.com/office/drawing/2014/main" val="1505125336"/>
                  </a:ext>
                </a:extLst>
              </a:tr>
              <a:tr h="71739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Segoe UI" panose="020B0502040204020203" pitchFamily="34" charset="0"/>
                          <a:cs typeface="Segoe UI" panose="020B0502040204020203" pitchFamily="34" charset="0"/>
                        </a:rPr>
                        <a:t>Head cameras can record footage when on the move and capture images while in action.</a:t>
                      </a:r>
                    </a:p>
                  </a:txBody>
                  <a:tcPr/>
                </a:tc>
                <a:extLst>
                  <a:ext uri="{0D108BD9-81ED-4DB2-BD59-A6C34878D82A}">
                    <a16:rowId xmlns:a16="http://schemas.microsoft.com/office/drawing/2014/main" val="1025763758"/>
                  </a:ext>
                </a:extLst>
              </a:tr>
            </a:tbl>
          </a:graphicData>
        </a:graphic>
      </p:graphicFrame>
      <p:graphicFrame>
        <p:nvGraphicFramePr>
          <p:cNvPr id="5" name="Table 4">
            <a:extLst>
              <a:ext uri="{FF2B5EF4-FFF2-40B4-BE49-F238E27FC236}">
                <a16:creationId xmlns:a16="http://schemas.microsoft.com/office/drawing/2014/main" id="{33E99836-A7BE-0A9C-1DC6-DCA58DE4028C}"/>
              </a:ext>
            </a:extLst>
          </p:cNvPr>
          <p:cNvGraphicFramePr>
            <a:graphicFrameLocks noGrp="1"/>
          </p:cNvGraphicFramePr>
          <p:nvPr/>
        </p:nvGraphicFramePr>
        <p:xfrm>
          <a:off x="159504" y="2750695"/>
          <a:ext cx="6155861" cy="1083150"/>
        </p:xfrm>
        <a:graphic>
          <a:graphicData uri="http://schemas.openxmlformats.org/drawingml/2006/table">
            <a:tbl>
              <a:tblPr firstRow="1" bandRow="1">
                <a:tableStyleId>{5940675A-B579-460E-94D1-54222C63F5DA}</a:tableStyleId>
              </a:tblPr>
              <a:tblGrid>
                <a:gridCol w="6155861">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Uses</a:t>
                      </a:r>
                    </a:p>
                  </a:txBody>
                  <a:tcPr>
                    <a:solidFill>
                      <a:schemeClr val="accent2"/>
                    </a:solidFill>
                  </a:tcPr>
                </a:tc>
                <a:extLst>
                  <a:ext uri="{0D108BD9-81ED-4DB2-BD59-A6C34878D82A}">
                    <a16:rowId xmlns:a16="http://schemas.microsoft.com/office/drawing/2014/main" val="1505125336"/>
                  </a:ext>
                </a:extLst>
              </a:tr>
              <a:tr h="717390">
                <a:tc>
                  <a:txBody>
                    <a:bodyPr/>
                    <a:lstStyle/>
                    <a:p>
                      <a:pPr marL="0" indent="0">
                        <a:buFont typeface="Arial" panose="020B0604020202020204" pitchFamily="34" charset="0"/>
                        <a:buNone/>
                      </a:pPr>
                      <a:r>
                        <a:rPr lang="en-GB" dirty="0">
                          <a:latin typeface="Segoe UI" panose="020B0502040204020203" pitchFamily="34" charset="0"/>
                          <a:cs typeface="Segoe UI" panose="020B0502040204020203" pitchFamily="34" charset="0"/>
                        </a:rPr>
                        <a:t>Commonly used in video production, extreme sports, and first-person gaming</a:t>
                      </a:r>
                    </a:p>
                  </a:txBody>
                  <a:tcPr/>
                </a:tc>
                <a:extLst>
                  <a:ext uri="{0D108BD9-81ED-4DB2-BD59-A6C34878D82A}">
                    <a16:rowId xmlns:a16="http://schemas.microsoft.com/office/drawing/2014/main" val="1025763758"/>
                  </a:ext>
                </a:extLst>
              </a:tr>
            </a:tbl>
          </a:graphicData>
        </a:graphic>
      </p:graphicFrame>
      <p:graphicFrame>
        <p:nvGraphicFramePr>
          <p:cNvPr id="6" name="Table 5">
            <a:extLst>
              <a:ext uri="{FF2B5EF4-FFF2-40B4-BE49-F238E27FC236}">
                <a16:creationId xmlns:a16="http://schemas.microsoft.com/office/drawing/2014/main" id="{796EDB52-E197-8983-012F-621C74E985A6}"/>
              </a:ext>
            </a:extLst>
          </p:cNvPr>
          <p:cNvGraphicFramePr>
            <a:graphicFrameLocks noGrp="1"/>
          </p:cNvGraphicFramePr>
          <p:nvPr/>
        </p:nvGraphicFramePr>
        <p:xfrm>
          <a:off x="159504" y="4141472"/>
          <a:ext cx="6155861" cy="2103120"/>
        </p:xfrm>
        <a:graphic>
          <a:graphicData uri="http://schemas.openxmlformats.org/drawingml/2006/table">
            <a:tbl>
              <a:tblPr firstRow="1" bandRow="1">
                <a:tableStyleId>{5940675A-B579-460E-94D1-54222C63F5DA}</a:tableStyleId>
              </a:tblPr>
              <a:tblGrid>
                <a:gridCol w="6155861">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Advantages</a:t>
                      </a:r>
                    </a:p>
                  </a:txBody>
                  <a:tcPr>
                    <a:solidFill>
                      <a:srgbClr val="00B050"/>
                    </a:solidFill>
                  </a:tcPr>
                </a:tc>
                <a:extLst>
                  <a:ext uri="{0D108BD9-81ED-4DB2-BD59-A6C34878D82A}">
                    <a16:rowId xmlns:a16="http://schemas.microsoft.com/office/drawing/2014/main" val="1505125336"/>
                  </a:ext>
                </a:extLst>
              </a:tr>
              <a:tr h="71739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Segoe UI" panose="020B0502040204020203" pitchFamily="34" charset="0"/>
                          <a:cs typeface="Segoe UI" panose="020B0502040204020203" pitchFamily="34" charset="0"/>
                        </a:rPr>
                        <a:t>It’s small, portable and lightweight option that is easy to carry around because it’s operated hands-free. It’s useful for users who want to take point of view shots. It can be a useful too for athletes can it can help them to better analyse the techniques used, their performance and how they could improve.  </a:t>
                      </a:r>
                    </a:p>
                  </a:txBody>
                  <a:tcPr/>
                </a:tc>
                <a:extLst>
                  <a:ext uri="{0D108BD9-81ED-4DB2-BD59-A6C34878D82A}">
                    <a16:rowId xmlns:a16="http://schemas.microsoft.com/office/drawing/2014/main" val="1025763758"/>
                  </a:ext>
                </a:extLst>
              </a:tr>
            </a:tbl>
          </a:graphicData>
        </a:graphic>
      </p:graphicFrame>
      <p:sp>
        <p:nvSpPr>
          <p:cNvPr id="2" name="TextBox 1">
            <a:extLst>
              <a:ext uri="{FF2B5EF4-FFF2-40B4-BE49-F238E27FC236}">
                <a16:creationId xmlns:a16="http://schemas.microsoft.com/office/drawing/2014/main" id="{E5F40706-6DD7-8663-5295-4E63C1442DAC}"/>
              </a:ext>
            </a:extLst>
          </p:cNvPr>
          <p:cNvSpPr txBox="1"/>
          <p:nvPr/>
        </p:nvSpPr>
        <p:spPr>
          <a:xfrm>
            <a:off x="6367071" y="1082308"/>
            <a:ext cx="5688285" cy="36933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Diagram of a head camera</a:t>
            </a:r>
          </a:p>
        </p:txBody>
      </p:sp>
      <p:pic>
        <p:nvPicPr>
          <p:cNvPr id="13" name="Picture 4" descr="Rogue Amoeba - Under the Microscope » Blog Archive » Farr’s Five Years">
            <a:extLst>
              <a:ext uri="{FF2B5EF4-FFF2-40B4-BE49-F238E27FC236}">
                <a16:creationId xmlns:a16="http://schemas.microsoft.com/office/drawing/2014/main" id="{D07E4EF6-FC28-F449-58F9-E3B6FFC53F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57" r="29315"/>
          <a:stretch/>
        </p:blipFill>
        <p:spPr bwMode="auto">
          <a:xfrm>
            <a:off x="7666669" y="2432930"/>
            <a:ext cx="2808516" cy="25419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99281C7B-426B-178E-7E4D-861E49F5AB4B}"/>
              </a:ext>
            </a:extLst>
          </p:cNvPr>
          <p:cNvSpPr/>
          <p:nvPr/>
        </p:nvSpPr>
        <p:spPr>
          <a:xfrm>
            <a:off x="6454137" y="1687413"/>
            <a:ext cx="1875334" cy="55710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Camera</a:t>
            </a:r>
          </a:p>
        </p:txBody>
      </p:sp>
      <p:cxnSp>
        <p:nvCxnSpPr>
          <p:cNvPr id="19" name="Straight Arrow Connector 18">
            <a:extLst>
              <a:ext uri="{FF2B5EF4-FFF2-40B4-BE49-F238E27FC236}">
                <a16:creationId xmlns:a16="http://schemas.microsoft.com/office/drawing/2014/main" id="{0D4BD135-EDB0-FF6F-1357-D6207ABD4513}"/>
              </a:ext>
            </a:extLst>
          </p:cNvPr>
          <p:cNvCxnSpPr>
            <a:cxnSpLocks/>
          </p:cNvCxnSpPr>
          <p:nvPr/>
        </p:nvCxnSpPr>
        <p:spPr>
          <a:xfrm flipH="1" flipV="1">
            <a:off x="7448956" y="2282642"/>
            <a:ext cx="511629" cy="70738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C1FA72E-8346-786F-B2FF-C25ECE09AC18}"/>
              </a:ext>
            </a:extLst>
          </p:cNvPr>
          <p:cNvSpPr/>
          <p:nvPr/>
        </p:nvSpPr>
        <p:spPr>
          <a:xfrm>
            <a:off x="6454137" y="4755121"/>
            <a:ext cx="1875334" cy="55710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Mounting system</a:t>
            </a:r>
          </a:p>
        </p:txBody>
      </p:sp>
      <p:cxnSp>
        <p:nvCxnSpPr>
          <p:cNvPr id="21" name="Straight Arrow Connector 20">
            <a:extLst>
              <a:ext uri="{FF2B5EF4-FFF2-40B4-BE49-F238E27FC236}">
                <a16:creationId xmlns:a16="http://schemas.microsoft.com/office/drawing/2014/main" id="{AC8ADBA6-98D9-D048-EB74-2E93A29EE3F3}"/>
              </a:ext>
            </a:extLst>
          </p:cNvPr>
          <p:cNvCxnSpPr>
            <a:cxnSpLocks/>
          </p:cNvCxnSpPr>
          <p:nvPr/>
        </p:nvCxnSpPr>
        <p:spPr>
          <a:xfrm flipH="1">
            <a:off x="7448956" y="3703880"/>
            <a:ext cx="511629" cy="91402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41F8EE2-84E9-9FFD-50DB-D68E862136C6}"/>
              </a:ext>
            </a:extLst>
          </p:cNvPr>
          <p:cNvSpPr/>
          <p:nvPr/>
        </p:nvSpPr>
        <p:spPr>
          <a:xfrm>
            <a:off x="9322298" y="5259241"/>
            <a:ext cx="1875334" cy="55710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Microphone</a:t>
            </a:r>
          </a:p>
        </p:txBody>
      </p:sp>
      <p:cxnSp>
        <p:nvCxnSpPr>
          <p:cNvPr id="23" name="Straight Arrow Connector 22">
            <a:extLst>
              <a:ext uri="{FF2B5EF4-FFF2-40B4-BE49-F238E27FC236}">
                <a16:creationId xmlns:a16="http://schemas.microsoft.com/office/drawing/2014/main" id="{0553B5C7-1ED2-8964-66F0-AA400F171CC8}"/>
              </a:ext>
            </a:extLst>
          </p:cNvPr>
          <p:cNvCxnSpPr>
            <a:cxnSpLocks/>
            <a:endCxn id="22" idx="0"/>
          </p:cNvCxnSpPr>
          <p:nvPr/>
        </p:nvCxnSpPr>
        <p:spPr>
          <a:xfrm>
            <a:off x="9496239" y="4544627"/>
            <a:ext cx="763726" cy="7146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CA4B796-4E20-C299-CE8E-6F5BD6F267E9}"/>
              </a:ext>
            </a:extLst>
          </p:cNvPr>
          <p:cNvSpPr/>
          <p:nvPr/>
        </p:nvSpPr>
        <p:spPr>
          <a:xfrm>
            <a:off x="10649356" y="1690533"/>
            <a:ext cx="1406000" cy="55710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Battery pack</a:t>
            </a:r>
          </a:p>
        </p:txBody>
      </p:sp>
      <p:sp>
        <p:nvSpPr>
          <p:cNvPr id="29" name="Rectangle 28">
            <a:extLst>
              <a:ext uri="{FF2B5EF4-FFF2-40B4-BE49-F238E27FC236}">
                <a16:creationId xmlns:a16="http://schemas.microsoft.com/office/drawing/2014/main" id="{BB9497EB-A7D2-56D5-214D-884E592B4C33}"/>
              </a:ext>
            </a:extLst>
          </p:cNvPr>
          <p:cNvSpPr/>
          <p:nvPr/>
        </p:nvSpPr>
        <p:spPr>
          <a:xfrm>
            <a:off x="10649356" y="2364108"/>
            <a:ext cx="1406000" cy="55710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Memory storage</a:t>
            </a:r>
          </a:p>
        </p:txBody>
      </p:sp>
      <p:sp>
        <p:nvSpPr>
          <p:cNvPr id="30" name="Rectangle 29">
            <a:extLst>
              <a:ext uri="{FF2B5EF4-FFF2-40B4-BE49-F238E27FC236}">
                <a16:creationId xmlns:a16="http://schemas.microsoft.com/office/drawing/2014/main" id="{259A057F-C73C-AA07-C33A-57A5DB0C03CE}"/>
              </a:ext>
            </a:extLst>
          </p:cNvPr>
          <p:cNvSpPr/>
          <p:nvPr/>
        </p:nvSpPr>
        <p:spPr>
          <a:xfrm>
            <a:off x="10649356" y="3067758"/>
            <a:ext cx="1406000" cy="55710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Control buttons</a:t>
            </a:r>
          </a:p>
        </p:txBody>
      </p:sp>
      <p:sp>
        <p:nvSpPr>
          <p:cNvPr id="31" name="TextBox 30">
            <a:extLst>
              <a:ext uri="{FF2B5EF4-FFF2-40B4-BE49-F238E27FC236}">
                <a16:creationId xmlns:a16="http://schemas.microsoft.com/office/drawing/2014/main" id="{ECCD56E5-AF03-FFA0-6BCB-CA176689878F}"/>
              </a:ext>
            </a:extLst>
          </p:cNvPr>
          <p:cNvSpPr txBox="1"/>
          <p:nvPr/>
        </p:nvSpPr>
        <p:spPr>
          <a:xfrm>
            <a:off x="8874985" y="1687413"/>
            <a:ext cx="1600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Other features include:</a:t>
            </a:r>
          </a:p>
        </p:txBody>
      </p:sp>
      <p:sp>
        <p:nvSpPr>
          <p:cNvPr id="3" name="Slide Number Placeholder 2">
            <a:extLst>
              <a:ext uri="{FF2B5EF4-FFF2-40B4-BE49-F238E27FC236}">
                <a16:creationId xmlns:a16="http://schemas.microsoft.com/office/drawing/2014/main" id="{2FCCD4D0-772B-4FBC-A9EF-1492CA22E51D}"/>
              </a:ext>
            </a:extLst>
          </p:cNvPr>
          <p:cNvSpPr>
            <a:spLocks noGrp="1"/>
          </p:cNvSpPr>
          <p:nvPr>
            <p:ph type="sldNum" sz="quarter" idx="12"/>
          </p:nvPr>
        </p:nvSpPr>
        <p:spPr/>
        <p:txBody>
          <a:bodyPr/>
          <a:lstStyle/>
          <a:p>
            <a:fld id="{2307E064-D8E2-4D39-9CB2-520A231D157D}" type="slidenum">
              <a:rPr lang="en-GB" smtClean="0"/>
              <a:t>22</a:t>
            </a:fld>
            <a:endParaRPr lang="en-GB"/>
          </a:p>
        </p:txBody>
      </p:sp>
    </p:spTree>
    <p:extLst>
      <p:ext uri="{BB962C8B-B14F-4D97-AF65-F5344CB8AC3E}">
        <p14:creationId xmlns:p14="http://schemas.microsoft.com/office/powerpoint/2010/main" val="4205381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60350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1.1.3 Services in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IT16 – Image capture and manipulation</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4" name="Table 13">
            <a:extLst>
              <a:ext uri="{FF2B5EF4-FFF2-40B4-BE49-F238E27FC236}">
                <a16:creationId xmlns:a16="http://schemas.microsoft.com/office/drawing/2014/main" id="{F3BCC417-EB94-DAC4-B5E7-02B31B043DFD}"/>
              </a:ext>
            </a:extLst>
          </p:cNvPr>
          <p:cNvGraphicFramePr>
            <a:graphicFrameLocks noGrp="1"/>
          </p:cNvGraphicFramePr>
          <p:nvPr/>
        </p:nvGraphicFramePr>
        <p:xfrm>
          <a:off x="159504" y="1556928"/>
          <a:ext cx="6155861" cy="1280160"/>
        </p:xfrm>
        <a:graphic>
          <a:graphicData uri="http://schemas.openxmlformats.org/drawingml/2006/table">
            <a:tbl>
              <a:tblPr firstRow="1" bandRow="1">
                <a:tableStyleId>{5940675A-B579-460E-94D1-54222C63F5DA}</a:tableStyleId>
              </a:tblPr>
              <a:tblGrid>
                <a:gridCol w="6155861">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Webcam</a:t>
                      </a:r>
                    </a:p>
                  </a:txBody>
                  <a:tcPr>
                    <a:solidFill>
                      <a:srgbClr val="7030A0"/>
                    </a:solidFill>
                  </a:tcPr>
                </a:tc>
                <a:extLst>
                  <a:ext uri="{0D108BD9-81ED-4DB2-BD59-A6C34878D82A}">
                    <a16:rowId xmlns:a16="http://schemas.microsoft.com/office/drawing/2014/main" val="1505125336"/>
                  </a:ext>
                </a:extLst>
              </a:tr>
              <a:tr h="71739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Segoe UI" panose="020B0502040204020203" pitchFamily="34" charset="0"/>
                          <a:cs typeface="Segoe UI" panose="020B0502040204020203" pitchFamily="34" charset="0"/>
                        </a:rPr>
                        <a:t>A video camera that is connected to a computer or integrated in a device and allows its images to be seen online.</a:t>
                      </a:r>
                    </a:p>
                  </a:txBody>
                  <a:tcPr/>
                </a:tc>
                <a:extLst>
                  <a:ext uri="{0D108BD9-81ED-4DB2-BD59-A6C34878D82A}">
                    <a16:rowId xmlns:a16="http://schemas.microsoft.com/office/drawing/2014/main" val="1025763758"/>
                  </a:ext>
                </a:extLst>
              </a:tr>
            </a:tbl>
          </a:graphicData>
        </a:graphic>
      </p:graphicFrame>
      <p:graphicFrame>
        <p:nvGraphicFramePr>
          <p:cNvPr id="5" name="Table 4">
            <a:extLst>
              <a:ext uri="{FF2B5EF4-FFF2-40B4-BE49-F238E27FC236}">
                <a16:creationId xmlns:a16="http://schemas.microsoft.com/office/drawing/2014/main" id="{33E99836-A7BE-0A9C-1DC6-DCA58DE4028C}"/>
              </a:ext>
            </a:extLst>
          </p:cNvPr>
          <p:cNvGraphicFramePr>
            <a:graphicFrameLocks noGrp="1"/>
          </p:cNvGraphicFramePr>
          <p:nvPr/>
        </p:nvGraphicFramePr>
        <p:xfrm>
          <a:off x="159504" y="2985154"/>
          <a:ext cx="6155861" cy="937112"/>
        </p:xfrm>
        <a:graphic>
          <a:graphicData uri="http://schemas.openxmlformats.org/drawingml/2006/table">
            <a:tbl>
              <a:tblPr firstRow="1" bandRow="1">
                <a:tableStyleId>{5940675A-B579-460E-94D1-54222C63F5DA}</a:tableStyleId>
              </a:tblPr>
              <a:tblGrid>
                <a:gridCol w="6155861">
                  <a:extLst>
                    <a:ext uri="{9D8B030D-6E8A-4147-A177-3AD203B41FA5}">
                      <a16:colId xmlns:a16="http://schemas.microsoft.com/office/drawing/2014/main" val="2668280762"/>
                    </a:ext>
                  </a:extLst>
                </a:gridCol>
              </a:tblGrid>
              <a:tr h="291303">
                <a:tc>
                  <a:txBody>
                    <a:bodyPr/>
                    <a:lstStyle/>
                    <a:p>
                      <a:r>
                        <a:rPr lang="en-GB" dirty="0">
                          <a:solidFill>
                            <a:schemeClr val="bg1"/>
                          </a:solidFill>
                          <a:latin typeface="Segoe UI" panose="020B0502040204020203" pitchFamily="34" charset="0"/>
                          <a:cs typeface="Segoe UI" panose="020B0502040204020203" pitchFamily="34" charset="0"/>
                        </a:rPr>
                        <a:t>Uses</a:t>
                      </a:r>
                    </a:p>
                  </a:txBody>
                  <a:tcPr>
                    <a:solidFill>
                      <a:schemeClr val="accent2"/>
                    </a:solidFill>
                  </a:tcPr>
                </a:tc>
                <a:extLst>
                  <a:ext uri="{0D108BD9-81ED-4DB2-BD59-A6C34878D82A}">
                    <a16:rowId xmlns:a16="http://schemas.microsoft.com/office/drawing/2014/main" val="1505125336"/>
                  </a:ext>
                </a:extLst>
              </a:tr>
              <a:tr h="571352">
                <a:tc>
                  <a:txBody>
                    <a:bodyPr/>
                    <a:lstStyle/>
                    <a:p>
                      <a:pPr marL="0" indent="0">
                        <a:buFont typeface="Arial" panose="020B0604020202020204" pitchFamily="34" charset="0"/>
                        <a:buNone/>
                      </a:pPr>
                      <a:r>
                        <a:rPr lang="en-GB" dirty="0">
                          <a:latin typeface="Segoe UI" panose="020B0502040204020203" pitchFamily="34" charset="0"/>
                          <a:cs typeface="Segoe UI" panose="020B0502040204020203" pitchFamily="34" charset="0"/>
                        </a:rPr>
                        <a:t>Commonly used for video conferencing and online gaming.</a:t>
                      </a:r>
                    </a:p>
                  </a:txBody>
                  <a:tcPr/>
                </a:tc>
                <a:extLst>
                  <a:ext uri="{0D108BD9-81ED-4DB2-BD59-A6C34878D82A}">
                    <a16:rowId xmlns:a16="http://schemas.microsoft.com/office/drawing/2014/main" val="1025763758"/>
                  </a:ext>
                </a:extLst>
              </a:tr>
            </a:tbl>
          </a:graphicData>
        </a:graphic>
      </p:graphicFrame>
      <p:graphicFrame>
        <p:nvGraphicFramePr>
          <p:cNvPr id="6" name="Table 5">
            <a:extLst>
              <a:ext uri="{FF2B5EF4-FFF2-40B4-BE49-F238E27FC236}">
                <a16:creationId xmlns:a16="http://schemas.microsoft.com/office/drawing/2014/main" id="{796EDB52-E197-8983-012F-621C74E985A6}"/>
              </a:ext>
            </a:extLst>
          </p:cNvPr>
          <p:cNvGraphicFramePr>
            <a:graphicFrameLocks noGrp="1"/>
          </p:cNvGraphicFramePr>
          <p:nvPr/>
        </p:nvGraphicFramePr>
        <p:xfrm>
          <a:off x="159504" y="4141472"/>
          <a:ext cx="6155861" cy="2103120"/>
        </p:xfrm>
        <a:graphic>
          <a:graphicData uri="http://schemas.openxmlformats.org/drawingml/2006/table">
            <a:tbl>
              <a:tblPr firstRow="1" bandRow="1">
                <a:tableStyleId>{5940675A-B579-460E-94D1-54222C63F5DA}</a:tableStyleId>
              </a:tblPr>
              <a:tblGrid>
                <a:gridCol w="6155861">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Advantages</a:t>
                      </a:r>
                    </a:p>
                  </a:txBody>
                  <a:tcPr>
                    <a:solidFill>
                      <a:srgbClr val="00B050"/>
                    </a:solidFill>
                  </a:tcPr>
                </a:tc>
                <a:extLst>
                  <a:ext uri="{0D108BD9-81ED-4DB2-BD59-A6C34878D82A}">
                    <a16:rowId xmlns:a16="http://schemas.microsoft.com/office/drawing/2014/main" val="1505125336"/>
                  </a:ext>
                </a:extLst>
              </a:tr>
              <a:tr h="71739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Segoe UI" panose="020B0502040204020203" pitchFamily="34" charset="0"/>
                          <a:cs typeface="Segoe UI" panose="020B0502040204020203" pitchFamily="34" charset="0"/>
                        </a:rPr>
                        <a:t>It’s convenient because webcams allow for easy video communication with friends and family, as well as for online meetings and classes. This makes them generally inexpensive and widely available and compatible with multiple devices that have a built-in webcam, and external webcams can be easily connected to a computer via USB.</a:t>
                      </a:r>
                    </a:p>
                  </a:txBody>
                  <a:tcPr/>
                </a:tc>
                <a:extLst>
                  <a:ext uri="{0D108BD9-81ED-4DB2-BD59-A6C34878D82A}">
                    <a16:rowId xmlns:a16="http://schemas.microsoft.com/office/drawing/2014/main" val="1025763758"/>
                  </a:ext>
                </a:extLst>
              </a:tr>
            </a:tbl>
          </a:graphicData>
        </a:graphic>
      </p:graphicFrame>
      <p:sp>
        <p:nvSpPr>
          <p:cNvPr id="8" name="TextBox 7">
            <a:extLst>
              <a:ext uri="{FF2B5EF4-FFF2-40B4-BE49-F238E27FC236}">
                <a16:creationId xmlns:a16="http://schemas.microsoft.com/office/drawing/2014/main" id="{3EFA95B5-893D-778D-5B48-F0A0B14AB928}"/>
              </a:ext>
            </a:extLst>
          </p:cNvPr>
          <p:cNvSpPr txBox="1"/>
          <p:nvPr/>
        </p:nvSpPr>
        <p:spPr>
          <a:xfrm>
            <a:off x="6367071" y="1131202"/>
            <a:ext cx="5688285" cy="36933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Diagram of a webcam</a:t>
            </a:r>
          </a:p>
        </p:txBody>
      </p:sp>
      <p:pic>
        <p:nvPicPr>
          <p:cNvPr id="9" name="Picture 2" descr="OnlineLabels Clip Art - Webcam">
            <a:extLst>
              <a:ext uri="{FF2B5EF4-FFF2-40B4-BE49-F238E27FC236}">
                <a16:creationId xmlns:a16="http://schemas.microsoft.com/office/drawing/2014/main" id="{A768F05F-6067-FDED-0EAB-E010F748C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5799" y="2255958"/>
            <a:ext cx="2030827" cy="30262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E9019C4-5E2F-4147-F5ED-A3043AEC2B86}"/>
              </a:ext>
            </a:extLst>
          </p:cNvPr>
          <p:cNvSpPr/>
          <p:nvPr/>
        </p:nvSpPr>
        <p:spPr>
          <a:xfrm>
            <a:off x="6454137" y="1736307"/>
            <a:ext cx="1875334" cy="55710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Lens</a:t>
            </a:r>
          </a:p>
        </p:txBody>
      </p:sp>
      <p:sp>
        <p:nvSpPr>
          <p:cNvPr id="15" name="Rectangle 14">
            <a:extLst>
              <a:ext uri="{FF2B5EF4-FFF2-40B4-BE49-F238E27FC236}">
                <a16:creationId xmlns:a16="http://schemas.microsoft.com/office/drawing/2014/main" id="{58155CB2-33F6-B52B-D5A9-32AF09C76009}"/>
              </a:ext>
            </a:extLst>
          </p:cNvPr>
          <p:cNvSpPr/>
          <p:nvPr/>
        </p:nvSpPr>
        <p:spPr>
          <a:xfrm>
            <a:off x="10046967" y="1736307"/>
            <a:ext cx="1875334" cy="55710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LED Indicator</a:t>
            </a:r>
          </a:p>
        </p:txBody>
      </p:sp>
      <p:sp>
        <p:nvSpPr>
          <p:cNvPr id="16" name="Rectangle 15">
            <a:extLst>
              <a:ext uri="{FF2B5EF4-FFF2-40B4-BE49-F238E27FC236}">
                <a16:creationId xmlns:a16="http://schemas.microsoft.com/office/drawing/2014/main" id="{E133F249-2920-7C49-0758-68D9C68CE91D}"/>
              </a:ext>
            </a:extLst>
          </p:cNvPr>
          <p:cNvSpPr/>
          <p:nvPr/>
        </p:nvSpPr>
        <p:spPr>
          <a:xfrm>
            <a:off x="10126816" y="5550896"/>
            <a:ext cx="1875334" cy="55710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Microphone</a:t>
            </a:r>
          </a:p>
        </p:txBody>
      </p:sp>
      <p:cxnSp>
        <p:nvCxnSpPr>
          <p:cNvPr id="17" name="Straight Arrow Connector 16">
            <a:extLst>
              <a:ext uri="{FF2B5EF4-FFF2-40B4-BE49-F238E27FC236}">
                <a16:creationId xmlns:a16="http://schemas.microsoft.com/office/drawing/2014/main" id="{683DCCCE-7855-5564-55DB-CC9D9A1DB7B2}"/>
              </a:ext>
            </a:extLst>
          </p:cNvPr>
          <p:cNvCxnSpPr>
            <a:cxnSpLocks/>
          </p:cNvCxnSpPr>
          <p:nvPr/>
        </p:nvCxnSpPr>
        <p:spPr>
          <a:xfrm flipH="1" flipV="1">
            <a:off x="7448956" y="2331536"/>
            <a:ext cx="511629" cy="70738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3E94F84-31D7-9772-B597-E3317974F885}"/>
              </a:ext>
            </a:extLst>
          </p:cNvPr>
          <p:cNvCxnSpPr>
            <a:cxnSpLocks/>
          </p:cNvCxnSpPr>
          <p:nvPr/>
        </p:nvCxnSpPr>
        <p:spPr>
          <a:xfrm flipV="1">
            <a:off x="10412319" y="2275072"/>
            <a:ext cx="661910" cy="49206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98C77B1-F150-FE79-08DF-821736E940BD}"/>
              </a:ext>
            </a:extLst>
          </p:cNvPr>
          <p:cNvCxnSpPr>
            <a:cxnSpLocks/>
            <a:endCxn id="16" idx="0"/>
          </p:cNvCxnSpPr>
          <p:nvPr/>
        </p:nvCxnSpPr>
        <p:spPr>
          <a:xfrm>
            <a:off x="9656418" y="4568255"/>
            <a:ext cx="1408065" cy="98264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EE3EA02B-C81F-0C4B-343D-304A292C9A35}"/>
              </a:ext>
            </a:extLst>
          </p:cNvPr>
          <p:cNvSpPr/>
          <p:nvPr/>
        </p:nvSpPr>
        <p:spPr>
          <a:xfrm>
            <a:off x="6454137" y="5523334"/>
            <a:ext cx="1875334" cy="55710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Base</a:t>
            </a:r>
          </a:p>
        </p:txBody>
      </p:sp>
      <p:cxnSp>
        <p:nvCxnSpPr>
          <p:cNvPr id="28" name="Straight Arrow Connector 27">
            <a:extLst>
              <a:ext uri="{FF2B5EF4-FFF2-40B4-BE49-F238E27FC236}">
                <a16:creationId xmlns:a16="http://schemas.microsoft.com/office/drawing/2014/main" id="{14FA6D85-7DD2-A65B-69E7-7E78B3926221}"/>
              </a:ext>
            </a:extLst>
          </p:cNvPr>
          <p:cNvCxnSpPr>
            <a:cxnSpLocks/>
          </p:cNvCxnSpPr>
          <p:nvPr/>
        </p:nvCxnSpPr>
        <p:spPr>
          <a:xfrm flipV="1">
            <a:off x="7486341" y="5022146"/>
            <a:ext cx="705529" cy="52875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E505376-161F-45A8-9B87-37A4EAB22B55}"/>
              </a:ext>
            </a:extLst>
          </p:cNvPr>
          <p:cNvSpPr>
            <a:spLocks noGrp="1"/>
          </p:cNvSpPr>
          <p:nvPr>
            <p:ph type="sldNum" sz="quarter" idx="12"/>
          </p:nvPr>
        </p:nvSpPr>
        <p:spPr/>
        <p:txBody>
          <a:bodyPr/>
          <a:lstStyle/>
          <a:p>
            <a:fld id="{2307E064-D8E2-4D39-9CB2-520A231D157D}" type="slidenum">
              <a:rPr lang="en-GB" smtClean="0"/>
              <a:t>23</a:t>
            </a:fld>
            <a:endParaRPr lang="en-GB"/>
          </a:p>
        </p:txBody>
      </p:sp>
    </p:spTree>
    <p:extLst>
      <p:ext uri="{BB962C8B-B14F-4D97-AF65-F5344CB8AC3E}">
        <p14:creationId xmlns:p14="http://schemas.microsoft.com/office/powerpoint/2010/main" val="482649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55092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1.1.3 Services in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IT17 – Management information systems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4" name="Table 13">
            <a:extLst>
              <a:ext uri="{FF2B5EF4-FFF2-40B4-BE49-F238E27FC236}">
                <a16:creationId xmlns:a16="http://schemas.microsoft.com/office/drawing/2014/main" id="{F3BCC417-EB94-DAC4-B5E7-02B31B043DFD}"/>
              </a:ext>
            </a:extLst>
          </p:cNvPr>
          <p:cNvGraphicFramePr>
            <a:graphicFrameLocks noGrp="1"/>
          </p:cNvGraphicFramePr>
          <p:nvPr/>
        </p:nvGraphicFramePr>
        <p:xfrm>
          <a:off x="159504" y="1556928"/>
          <a:ext cx="6155861" cy="1280160"/>
        </p:xfrm>
        <a:graphic>
          <a:graphicData uri="http://schemas.openxmlformats.org/drawingml/2006/table">
            <a:tbl>
              <a:tblPr firstRow="1" bandRow="1">
                <a:tableStyleId>{5940675A-B579-460E-94D1-54222C63F5DA}</a:tableStyleId>
              </a:tblPr>
              <a:tblGrid>
                <a:gridCol w="6155861">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What is an information management system?</a:t>
                      </a:r>
                    </a:p>
                  </a:txBody>
                  <a:tcPr>
                    <a:solidFill>
                      <a:srgbClr val="7030A0"/>
                    </a:solidFill>
                  </a:tcPr>
                </a:tc>
                <a:extLst>
                  <a:ext uri="{0D108BD9-81ED-4DB2-BD59-A6C34878D82A}">
                    <a16:rowId xmlns:a16="http://schemas.microsoft.com/office/drawing/2014/main" val="1505125336"/>
                  </a:ext>
                </a:extLst>
              </a:tr>
              <a:tr h="71739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Segoe UI" panose="020B0502040204020203" pitchFamily="34" charset="0"/>
                          <a:cs typeface="Segoe UI" panose="020B0502040204020203" pitchFamily="34" charset="0"/>
                        </a:rPr>
                        <a:t>A management information system (MIS) is a computerised system that provides managers with the information they need to make informed business decisions.</a:t>
                      </a:r>
                    </a:p>
                  </a:txBody>
                  <a:tcPr/>
                </a:tc>
                <a:extLst>
                  <a:ext uri="{0D108BD9-81ED-4DB2-BD59-A6C34878D82A}">
                    <a16:rowId xmlns:a16="http://schemas.microsoft.com/office/drawing/2014/main" val="1025763758"/>
                  </a:ext>
                </a:extLst>
              </a:tr>
            </a:tbl>
          </a:graphicData>
        </a:graphic>
      </p:graphicFrame>
      <p:graphicFrame>
        <p:nvGraphicFramePr>
          <p:cNvPr id="6" name="Table 5">
            <a:extLst>
              <a:ext uri="{FF2B5EF4-FFF2-40B4-BE49-F238E27FC236}">
                <a16:creationId xmlns:a16="http://schemas.microsoft.com/office/drawing/2014/main" id="{796EDB52-E197-8983-012F-621C74E985A6}"/>
              </a:ext>
            </a:extLst>
          </p:cNvPr>
          <p:cNvGraphicFramePr>
            <a:graphicFrameLocks noGrp="1"/>
          </p:cNvGraphicFramePr>
          <p:nvPr/>
        </p:nvGraphicFramePr>
        <p:xfrm>
          <a:off x="176161" y="2942376"/>
          <a:ext cx="6155861" cy="3474720"/>
        </p:xfrm>
        <a:graphic>
          <a:graphicData uri="http://schemas.openxmlformats.org/drawingml/2006/table">
            <a:tbl>
              <a:tblPr firstRow="1" bandRow="1">
                <a:tableStyleId>{5940675A-B579-460E-94D1-54222C63F5DA}</a:tableStyleId>
              </a:tblPr>
              <a:tblGrid>
                <a:gridCol w="6155861">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Advantages</a:t>
                      </a:r>
                    </a:p>
                  </a:txBody>
                  <a:tcPr>
                    <a:solidFill>
                      <a:srgbClr val="00B050"/>
                    </a:solidFill>
                  </a:tcPr>
                </a:tc>
                <a:extLst>
                  <a:ext uri="{0D108BD9-81ED-4DB2-BD59-A6C34878D82A}">
                    <a16:rowId xmlns:a16="http://schemas.microsoft.com/office/drawing/2014/main" val="1505125336"/>
                  </a:ext>
                </a:extLst>
              </a:tr>
              <a:tr h="71739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More efficient because tasks can be automated to increase productivity and save money.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Allows managers to quickly access and analyse data from different sources, which can help them to respond more quickly to changing business conditions.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Better planning and forecasting which provides managers with the historical data they need to make better predictions about future trends and patterns.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Improved customer service by tracking customer data and monitor customer satisfaction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Increased likelihood to comply with legislation</a:t>
                      </a:r>
                    </a:p>
                  </a:txBody>
                  <a:tcPr/>
                </a:tc>
                <a:extLst>
                  <a:ext uri="{0D108BD9-81ED-4DB2-BD59-A6C34878D82A}">
                    <a16:rowId xmlns:a16="http://schemas.microsoft.com/office/drawing/2014/main" val="1025763758"/>
                  </a:ext>
                </a:extLst>
              </a:tr>
            </a:tbl>
          </a:graphicData>
        </a:graphic>
      </p:graphicFrame>
      <p:sp>
        <p:nvSpPr>
          <p:cNvPr id="9" name="Rectangle 8">
            <a:extLst>
              <a:ext uri="{FF2B5EF4-FFF2-40B4-BE49-F238E27FC236}">
                <a16:creationId xmlns:a16="http://schemas.microsoft.com/office/drawing/2014/main" id="{0E576030-359E-9916-FF9F-634F621EE962}"/>
              </a:ext>
            </a:extLst>
          </p:cNvPr>
          <p:cNvSpPr/>
          <p:nvPr/>
        </p:nvSpPr>
        <p:spPr>
          <a:xfrm>
            <a:off x="10522002" y="2237705"/>
            <a:ext cx="1591057" cy="60679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Messaging</a:t>
            </a:r>
          </a:p>
        </p:txBody>
      </p:sp>
      <p:sp>
        <p:nvSpPr>
          <p:cNvPr id="15" name="Rectangle 14">
            <a:extLst>
              <a:ext uri="{FF2B5EF4-FFF2-40B4-BE49-F238E27FC236}">
                <a16:creationId xmlns:a16="http://schemas.microsoft.com/office/drawing/2014/main" id="{FFCFEE2B-EF7D-4D4E-3E1F-F946F89C852A}"/>
              </a:ext>
            </a:extLst>
          </p:cNvPr>
          <p:cNvSpPr/>
          <p:nvPr/>
        </p:nvSpPr>
        <p:spPr>
          <a:xfrm>
            <a:off x="8560093" y="1451640"/>
            <a:ext cx="1875334" cy="55710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Software</a:t>
            </a:r>
          </a:p>
        </p:txBody>
      </p:sp>
      <p:sp>
        <p:nvSpPr>
          <p:cNvPr id="16" name="Rectangle 15">
            <a:extLst>
              <a:ext uri="{FF2B5EF4-FFF2-40B4-BE49-F238E27FC236}">
                <a16:creationId xmlns:a16="http://schemas.microsoft.com/office/drawing/2014/main" id="{88A4D5C7-549A-7269-48F8-4760F7B9050F}"/>
              </a:ext>
            </a:extLst>
          </p:cNvPr>
          <p:cNvSpPr/>
          <p:nvPr/>
        </p:nvSpPr>
        <p:spPr>
          <a:xfrm>
            <a:off x="10522002" y="1461836"/>
            <a:ext cx="1591057" cy="546906"/>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Outputs</a:t>
            </a:r>
          </a:p>
        </p:txBody>
      </p:sp>
      <p:sp>
        <p:nvSpPr>
          <p:cNvPr id="26" name="Rectangle 25">
            <a:extLst>
              <a:ext uri="{FF2B5EF4-FFF2-40B4-BE49-F238E27FC236}">
                <a16:creationId xmlns:a16="http://schemas.microsoft.com/office/drawing/2014/main" id="{EAA65BB3-D8C1-0B8C-DDAC-3EE1286AF435}"/>
              </a:ext>
            </a:extLst>
          </p:cNvPr>
          <p:cNvSpPr/>
          <p:nvPr/>
        </p:nvSpPr>
        <p:spPr>
          <a:xfrm>
            <a:off x="6506579" y="2237705"/>
            <a:ext cx="1875334" cy="60679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Inputs</a:t>
            </a:r>
          </a:p>
        </p:txBody>
      </p:sp>
      <p:sp>
        <p:nvSpPr>
          <p:cNvPr id="28" name="TextBox 27">
            <a:extLst>
              <a:ext uri="{FF2B5EF4-FFF2-40B4-BE49-F238E27FC236}">
                <a16:creationId xmlns:a16="http://schemas.microsoft.com/office/drawing/2014/main" id="{7ED15C7D-EBC0-E27E-D13F-A9563FB4AD35}"/>
              </a:ext>
            </a:extLst>
          </p:cNvPr>
          <p:cNvSpPr txBox="1"/>
          <p:nvPr/>
        </p:nvSpPr>
        <p:spPr>
          <a:xfrm>
            <a:off x="6506579" y="956571"/>
            <a:ext cx="5606479" cy="36933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Features of an MIS</a:t>
            </a:r>
          </a:p>
        </p:txBody>
      </p:sp>
      <p:sp>
        <p:nvSpPr>
          <p:cNvPr id="36" name="Rectangle 35">
            <a:extLst>
              <a:ext uri="{FF2B5EF4-FFF2-40B4-BE49-F238E27FC236}">
                <a16:creationId xmlns:a16="http://schemas.microsoft.com/office/drawing/2014/main" id="{A6C35286-B329-B1DA-C132-251A9436FCA3}"/>
              </a:ext>
            </a:extLst>
          </p:cNvPr>
          <p:cNvSpPr/>
          <p:nvPr/>
        </p:nvSpPr>
        <p:spPr>
          <a:xfrm>
            <a:off x="6506579" y="3063264"/>
            <a:ext cx="1875334" cy="60679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Personnel</a:t>
            </a:r>
          </a:p>
        </p:txBody>
      </p:sp>
      <p:sp>
        <p:nvSpPr>
          <p:cNvPr id="37" name="Rectangle 36">
            <a:extLst>
              <a:ext uri="{FF2B5EF4-FFF2-40B4-BE49-F238E27FC236}">
                <a16:creationId xmlns:a16="http://schemas.microsoft.com/office/drawing/2014/main" id="{98BE928E-1DC8-8027-8A9F-4B53FE64C6F0}"/>
              </a:ext>
            </a:extLst>
          </p:cNvPr>
          <p:cNvSpPr/>
          <p:nvPr/>
        </p:nvSpPr>
        <p:spPr>
          <a:xfrm>
            <a:off x="6506579" y="1461836"/>
            <a:ext cx="1875334" cy="55710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Hardware</a:t>
            </a:r>
          </a:p>
        </p:txBody>
      </p:sp>
      <p:sp>
        <p:nvSpPr>
          <p:cNvPr id="2" name="Rectangle 1">
            <a:extLst>
              <a:ext uri="{FF2B5EF4-FFF2-40B4-BE49-F238E27FC236}">
                <a16:creationId xmlns:a16="http://schemas.microsoft.com/office/drawing/2014/main" id="{AEA9D3F3-1E7F-0E8F-9738-C00B4B25AAD8}"/>
              </a:ext>
            </a:extLst>
          </p:cNvPr>
          <p:cNvSpPr/>
          <p:nvPr/>
        </p:nvSpPr>
        <p:spPr>
          <a:xfrm>
            <a:off x="10534374" y="3065422"/>
            <a:ext cx="1591057" cy="60679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Databases</a:t>
            </a:r>
          </a:p>
        </p:txBody>
      </p:sp>
      <p:sp>
        <p:nvSpPr>
          <p:cNvPr id="20" name="Rectangle 19">
            <a:extLst>
              <a:ext uri="{FF2B5EF4-FFF2-40B4-BE49-F238E27FC236}">
                <a16:creationId xmlns:a16="http://schemas.microsoft.com/office/drawing/2014/main" id="{1B0074AA-400F-C524-1A31-3B40C49AA68F}"/>
              </a:ext>
            </a:extLst>
          </p:cNvPr>
          <p:cNvSpPr/>
          <p:nvPr/>
        </p:nvSpPr>
        <p:spPr>
          <a:xfrm>
            <a:off x="8560093" y="3853496"/>
            <a:ext cx="1875334" cy="55710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Personnel</a:t>
            </a:r>
          </a:p>
        </p:txBody>
      </p:sp>
      <p:sp>
        <p:nvSpPr>
          <p:cNvPr id="21" name="Rectangle 20">
            <a:extLst>
              <a:ext uri="{FF2B5EF4-FFF2-40B4-BE49-F238E27FC236}">
                <a16:creationId xmlns:a16="http://schemas.microsoft.com/office/drawing/2014/main" id="{777D7E72-6F95-92DB-B479-658A4105C2A4}"/>
              </a:ext>
            </a:extLst>
          </p:cNvPr>
          <p:cNvSpPr/>
          <p:nvPr/>
        </p:nvSpPr>
        <p:spPr>
          <a:xfrm>
            <a:off x="10522002" y="3863692"/>
            <a:ext cx="1591057" cy="546906"/>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Payroll</a:t>
            </a:r>
          </a:p>
        </p:txBody>
      </p:sp>
      <p:sp>
        <p:nvSpPr>
          <p:cNvPr id="22" name="Rectangle 21">
            <a:extLst>
              <a:ext uri="{FF2B5EF4-FFF2-40B4-BE49-F238E27FC236}">
                <a16:creationId xmlns:a16="http://schemas.microsoft.com/office/drawing/2014/main" id="{02866559-810F-E204-EF57-E7B19FDE2165}"/>
              </a:ext>
            </a:extLst>
          </p:cNvPr>
          <p:cNvSpPr/>
          <p:nvPr/>
        </p:nvSpPr>
        <p:spPr>
          <a:xfrm>
            <a:off x="6506579" y="3863692"/>
            <a:ext cx="1875334" cy="55710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Procedures</a:t>
            </a:r>
          </a:p>
        </p:txBody>
      </p:sp>
      <p:sp>
        <p:nvSpPr>
          <p:cNvPr id="23" name="Rectangle 22">
            <a:extLst>
              <a:ext uri="{FF2B5EF4-FFF2-40B4-BE49-F238E27FC236}">
                <a16:creationId xmlns:a16="http://schemas.microsoft.com/office/drawing/2014/main" id="{DF2D940A-1AFA-F3A5-EE1D-398A1A037B33}"/>
              </a:ext>
            </a:extLst>
          </p:cNvPr>
          <p:cNvSpPr/>
          <p:nvPr/>
        </p:nvSpPr>
        <p:spPr>
          <a:xfrm>
            <a:off x="8560093" y="2249836"/>
            <a:ext cx="1875334" cy="1420219"/>
          </a:xfrm>
          <a:prstGeom prst="rect">
            <a:avLst/>
          </a:prstGeom>
          <a:solidFill>
            <a:schemeClr val="accent1">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Management information system</a:t>
            </a:r>
          </a:p>
        </p:txBody>
      </p:sp>
      <p:graphicFrame>
        <p:nvGraphicFramePr>
          <p:cNvPr id="24" name="Table 23">
            <a:extLst>
              <a:ext uri="{FF2B5EF4-FFF2-40B4-BE49-F238E27FC236}">
                <a16:creationId xmlns:a16="http://schemas.microsoft.com/office/drawing/2014/main" id="{A694B0D1-CD2A-2F53-D135-FE5F27FA501F}"/>
              </a:ext>
            </a:extLst>
          </p:cNvPr>
          <p:cNvGraphicFramePr>
            <a:graphicFrameLocks noGrp="1"/>
          </p:cNvGraphicFramePr>
          <p:nvPr/>
        </p:nvGraphicFramePr>
        <p:xfrm>
          <a:off x="6506580" y="4614430"/>
          <a:ext cx="5618852" cy="1280160"/>
        </p:xfrm>
        <a:graphic>
          <a:graphicData uri="http://schemas.openxmlformats.org/drawingml/2006/table">
            <a:tbl>
              <a:tblPr firstRow="1" bandRow="1">
                <a:tableStyleId>{5940675A-B579-460E-94D1-54222C63F5DA}</a:tableStyleId>
              </a:tblPr>
              <a:tblGrid>
                <a:gridCol w="5618852">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Who uses MIS?</a:t>
                      </a:r>
                    </a:p>
                  </a:txBody>
                  <a:tcPr>
                    <a:solidFill>
                      <a:schemeClr val="accent2"/>
                    </a:solidFill>
                  </a:tcPr>
                </a:tc>
                <a:extLst>
                  <a:ext uri="{0D108BD9-81ED-4DB2-BD59-A6C34878D82A}">
                    <a16:rowId xmlns:a16="http://schemas.microsoft.com/office/drawing/2014/main" val="1505125336"/>
                  </a:ext>
                </a:extLst>
              </a:tr>
              <a:tr h="717390">
                <a:tc>
                  <a:txBody>
                    <a:bodyPr/>
                    <a:lstStyle/>
                    <a:p>
                      <a:pPr marL="0" indent="0">
                        <a:buFont typeface="Arial" panose="020B0604020202020204" pitchFamily="34" charset="0"/>
                        <a:buNone/>
                      </a:pPr>
                      <a:r>
                        <a:rPr lang="en-GB" dirty="0">
                          <a:latin typeface="Segoe UI" panose="020B0502040204020203" pitchFamily="34" charset="0"/>
                          <a:cs typeface="Segoe UI" panose="020B0502040204020203" pitchFamily="34" charset="0"/>
                        </a:rPr>
                        <a:t>Retail companies, Financial organisations. Health organisations. Schools. Manufacturing companies</a:t>
                      </a:r>
                    </a:p>
                    <a:p>
                      <a:pPr marL="0" indent="0">
                        <a:buFont typeface="Arial" panose="020B0604020202020204" pitchFamily="34" charset="0"/>
                        <a:buNone/>
                      </a:pPr>
                      <a:r>
                        <a:rPr lang="en-GB" dirty="0">
                          <a:latin typeface="Segoe UI" panose="020B0502040204020203" pitchFamily="34" charset="0"/>
                          <a:cs typeface="Segoe UI" panose="020B0502040204020203" pitchFamily="34" charset="0"/>
                        </a:rPr>
                        <a:t>Government agencies</a:t>
                      </a:r>
                    </a:p>
                  </a:txBody>
                  <a:tcPr/>
                </a:tc>
                <a:extLst>
                  <a:ext uri="{0D108BD9-81ED-4DB2-BD59-A6C34878D82A}">
                    <a16:rowId xmlns:a16="http://schemas.microsoft.com/office/drawing/2014/main" val="1025763758"/>
                  </a:ext>
                </a:extLst>
              </a:tr>
            </a:tbl>
          </a:graphicData>
        </a:graphic>
      </p:graphicFrame>
      <p:sp>
        <p:nvSpPr>
          <p:cNvPr id="3" name="Slide Number Placeholder 2">
            <a:extLst>
              <a:ext uri="{FF2B5EF4-FFF2-40B4-BE49-F238E27FC236}">
                <a16:creationId xmlns:a16="http://schemas.microsoft.com/office/drawing/2014/main" id="{54D9831C-7D7F-4E75-BD12-18C12192FE15}"/>
              </a:ext>
            </a:extLst>
          </p:cNvPr>
          <p:cNvSpPr>
            <a:spLocks noGrp="1"/>
          </p:cNvSpPr>
          <p:nvPr>
            <p:ph type="sldNum" sz="quarter" idx="12"/>
          </p:nvPr>
        </p:nvSpPr>
        <p:spPr/>
        <p:txBody>
          <a:bodyPr/>
          <a:lstStyle/>
          <a:p>
            <a:fld id="{2307E064-D8E2-4D39-9CB2-520A231D157D}" type="slidenum">
              <a:rPr lang="en-GB" smtClean="0"/>
              <a:t>24</a:t>
            </a:fld>
            <a:endParaRPr lang="en-GB"/>
          </a:p>
        </p:txBody>
      </p:sp>
    </p:spTree>
    <p:extLst>
      <p:ext uri="{BB962C8B-B14F-4D97-AF65-F5344CB8AC3E}">
        <p14:creationId xmlns:p14="http://schemas.microsoft.com/office/powerpoint/2010/main" val="3985952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55092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1.1.3 Services in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IT17 – Management information systems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4" name="Table 13">
            <a:extLst>
              <a:ext uri="{FF2B5EF4-FFF2-40B4-BE49-F238E27FC236}">
                <a16:creationId xmlns:a16="http://schemas.microsoft.com/office/drawing/2014/main" id="{F3BCC417-EB94-DAC4-B5E7-02B31B043DFD}"/>
              </a:ext>
            </a:extLst>
          </p:cNvPr>
          <p:cNvGraphicFramePr>
            <a:graphicFrameLocks noGrp="1"/>
          </p:cNvGraphicFramePr>
          <p:nvPr/>
        </p:nvGraphicFramePr>
        <p:xfrm>
          <a:off x="159504" y="1556928"/>
          <a:ext cx="6155861" cy="1280160"/>
        </p:xfrm>
        <a:graphic>
          <a:graphicData uri="http://schemas.openxmlformats.org/drawingml/2006/table">
            <a:tbl>
              <a:tblPr firstRow="1" bandRow="1">
                <a:tableStyleId>{5940675A-B579-460E-94D1-54222C63F5DA}</a:tableStyleId>
              </a:tblPr>
              <a:tblGrid>
                <a:gridCol w="6155861">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What is Payroll software?</a:t>
                      </a:r>
                    </a:p>
                  </a:txBody>
                  <a:tcPr>
                    <a:solidFill>
                      <a:srgbClr val="7030A0"/>
                    </a:solidFill>
                  </a:tcPr>
                </a:tc>
                <a:extLst>
                  <a:ext uri="{0D108BD9-81ED-4DB2-BD59-A6C34878D82A}">
                    <a16:rowId xmlns:a16="http://schemas.microsoft.com/office/drawing/2014/main" val="1505125336"/>
                  </a:ext>
                </a:extLst>
              </a:tr>
              <a:tr h="71739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Segoe UI" panose="020B0502040204020203" pitchFamily="34" charset="0"/>
                          <a:cs typeface="Segoe UI" panose="020B0502040204020203" pitchFamily="34" charset="0"/>
                        </a:rPr>
                        <a:t>Payroll software is a computer program or system used to manage and automate the process of calculating, collecting, and distributing employee wages and taxes. </a:t>
                      </a:r>
                    </a:p>
                  </a:txBody>
                  <a:tcPr/>
                </a:tc>
                <a:extLst>
                  <a:ext uri="{0D108BD9-81ED-4DB2-BD59-A6C34878D82A}">
                    <a16:rowId xmlns:a16="http://schemas.microsoft.com/office/drawing/2014/main" val="1025763758"/>
                  </a:ext>
                </a:extLst>
              </a:tr>
            </a:tbl>
          </a:graphicData>
        </a:graphic>
      </p:graphicFrame>
      <p:graphicFrame>
        <p:nvGraphicFramePr>
          <p:cNvPr id="6" name="Table 5">
            <a:extLst>
              <a:ext uri="{FF2B5EF4-FFF2-40B4-BE49-F238E27FC236}">
                <a16:creationId xmlns:a16="http://schemas.microsoft.com/office/drawing/2014/main" id="{796EDB52-E197-8983-012F-621C74E985A6}"/>
              </a:ext>
            </a:extLst>
          </p:cNvPr>
          <p:cNvGraphicFramePr>
            <a:graphicFrameLocks noGrp="1"/>
          </p:cNvGraphicFramePr>
          <p:nvPr/>
        </p:nvGraphicFramePr>
        <p:xfrm>
          <a:off x="176161" y="2942376"/>
          <a:ext cx="6155861" cy="3474720"/>
        </p:xfrm>
        <a:graphic>
          <a:graphicData uri="http://schemas.openxmlformats.org/drawingml/2006/table">
            <a:tbl>
              <a:tblPr firstRow="1" bandRow="1">
                <a:tableStyleId>{5940675A-B579-460E-94D1-54222C63F5DA}</a:tableStyleId>
              </a:tblPr>
              <a:tblGrid>
                <a:gridCol w="6155861">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Advantages</a:t>
                      </a:r>
                    </a:p>
                  </a:txBody>
                  <a:tcPr>
                    <a:solidFill>
                      <a:srgbClr val="00B050"/>
                    </a:solidFill>
                  </a:tcPr>
                </a:tc>
                <a:extLst>
                  <a:ext uri="{0D108BD9-81ED-4DB2-BD59-A6C34878D82A}">
                    <a16:rowId xmlns:a16="http://schemas.microsoft.com/office/drawing/2014/main" val="1505125336"/>
                  </a:ext>
                </a:extLst>
              </a:tr>
              <a:tr h="71739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Saves time because tasks and processes can be automated.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Reducing errors such as incorrect calculations.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Better security of employee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Cost effective as it removes manual data entry.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Better reporting and analysis.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It can be easily integrated with other systems.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Remote access so can be accessed anywhere as long as there is an internet connection.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A more efficient way of keeping and maintaining records.</a:t>
                      </a:r>
                    </a:p>
                  </a:txBody>
                  <a:tcPr/>
                </a:tc>
                <a:extLst>
                  <a:ext uri="{0D108BD9-81ED-4DB2-BD59-A6C34878D82A}">
                    <a16:rowId xmlns:a16="http://schemas.microsoft.com/office/drawing/2014/main" val="1025763758"/>
                  </a:ext>
                </a:extLst>
              </a:tr>
            </a:tbl>
          </a:graphicData>
        </a:graphic>
      </p:graphicFrame>
      <p:sp>
        <p:nvSpPr>
          <p:cNvPr id="9" name="Rectangle 8">
            <a:extLst>
              <a:ext uri="{FF2B5EF4-FFF2-40B4-BE49-F238E27FC236}">
                <a16:creationId xmlns:a16="http://schemas.microsoft.com/office/drawing/2014/main" id="{0E576030-359E-9916-FF9F-634F621EE962}"/>
              </a:ext>
            </a:extLst>
          </p:cNvPr>
          <p:cNvSpPr/>
          <p:nvPr/>
        </p:nvSpPr>
        <p:spPr>
          <a:xfrm>
            <a:off x="10441440" y="2838062"/>
            <a:ext cx="1591057" cy="60679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National insurance</a:t>
            </a:r>
          </a:p>
        </p:txBody>
      </p:sp>
      <p:sp>
        <p:nvSpPr>
          <p:cNvPr id="15" name="Rectangle 14">
            <a:extLst>
              <a:ext uri="{FF2B5EF4-FFF2-40B4-BE49-F238E27FC236}">
                <a16:creationId xmlns:a16="http://schemas.microsoft.com/office/drawing/2014/main" id="{FFCFEE2B-EF7D-4D4E-3E1F-F946F89C852A}"/>
              </a:ext>
            </a:extLst>
          </p:cNvPr>
          <p:cNvSpPr/>
          <p:nvPr/>
        </p:nvSpPr>
        <p:spPr>
          <a:xfrm>
            <a:off x="8479531" y="2051997"/>
            <a:ext cx="1875334" cy="55710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Time and attendance</a:t>
            </a:r>
          </a:p>
        </p:txBody>
      </p:sp>
      <p:sp>
        <p:nvSpPr>
          <p:cNvPr id="16" name="Rectangle 15">
            <a:extLst>
              <a:ext uri="{FF2B5EF4-FFF2-40B4-BE49-F238E27FC236}">
                <a16:creationId xmlns:a16="http://schemas.microsoft.com/office/drawing/2014/main" id="{88A4D5C7-549A-7269-48F8-4760F7B9050F}"/>
              </a:ext>
            </a:extLst>
          </p:cNvPr>
          <p:cNvSpPr/>
          <p:nvPr/>
        </p:nvSpPr>
        <p:spPr>
          <a:xfrm>
            <a:off x="10441440" y="2062193"/>
            <a:ext cx="1591057" cy="546906"/>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Payslips</a:t>
            </a:r>
          </a:p>
        </p:txBody>
      </p:sp>
      <p:sp>
        <p:nvSpPr>
          <p:cNvPr id="26" name="Rectangle 25">
            <a:extLst>
              <a:ext uri="{FF2B5EF4-FFF2-40B4-BE49-F238E27FC236}">
                <a16:creationId xmlns:a16="http://schemas.microsoft.com/office/drawing/2014/main" id="{EAA65BB3-D8C1-0B8C-DDAC-3EE1286AF435}"/>
              </a:ext>
            </a:extLst>
          </p:cNvPr>
          <p:cNvSpPr/>
          <p:nvPr/>
        </p:nvSpPr>
        <p:spPr>
          <a:xfrm>
            <a:off x="6426017" y="2838062"/>
            <a:ext cx="1875334" cy="60679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Mobile and remote access</a:t>
            </a:r>
          </a:p>
        </p:txBody>
      </p:sp>
      <p:sp>
        <p:nvSpPr>
          <p:cNvPr id="28" name="TextBox 27">
            <a:extLst>
              <a:ext uri="{FF2B5EF4-FFF2-40B4-BE49-F238E27FC236}">
                <a16:creationId xmlns:a16="http://schemas.microsoft.com/office/drawing/2014/main" id="{7ED15C7D-EBC0-E27E-D13F-A9563FB4AD35}"/>
              </a:ext>
            </a:extLst>
          </p:cNvPr>
          <p:cNvSpPr txBox="1"/>
          <p:nvPr/>
        </p:nvSpPr>
        <p:spPr>
          <a:xfrm>
            <a:off x="6426017" y="1556928"/>
            <a:ext cx="5606479" cy="36933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Features of Payroll software</a:t>
            </a:r>
          </a:p>
        </p:txBody>
      </p:sp>
      <p:sp>
        <p:nvSpPr>
          <p:cNvPr id="37" name="Rectangle 36">
            <a:extLst>
              <a:ext uri="{FF2B5EF4-FFF2-40B4-BE49-F238E27FC236}">
                <a16:creationId xmlns:a16="http://schemas.microsoft.com/office/drawing/2014/main" id="{98BE928E-1DC8-8027-8A9F-4B53FE64C6F0}"/>
              </a:ext>
            </a:extLst>
          </p:cNvPr>
          <p:cNvSpPr/>
          <p:nvPr/>
        </p:nvSpPr>
        <p:spPr>
          <a:xfrm>
            <a:off x="6426017" y="2062193"/>
            <a:ext cx="1875334" cy="55710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Employee information</a:t>
            </a:r>
          </a:p>
        </p:txBody>
      </p:sp>
      <p:sp>
        <p:nvSpPr>
          <p:cNvPr id="20" name="Rectangle 19">
            <a:extLst>
              <a:ext uri="{FF2B5EF4-FFF2-40B4-BE49-F238E27FC236}">
                <a16:creationId xmlns:a16="http://schemas.microsoft.com/office/drawing/2014/main" id="{1B0074AA-400F-C524-1A31-3B40C49AA68F}"/>
              </a:ext>
            </a:extLst>
          </p:cNvPr>
          <p:cNvSpPr/>
          <p:nvPr/>
        </p:nvSpPr>
        <p:spPr>
          <a:xfrm>
            <a:off x="8479531" y="3551663"/>
            <a:ext cx="1875334" cy="55710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Tax calculations</a:t>
            </a:r>
          </a:p>
        </p:txBody>
      </p:sp>
      <p:sp>
        <p:nvSpPr>
          <p:cNvPr id="21" name="Rectangle 20">
            <a:extLst>
              <a:ext uri="{FF2B5EF4-FFF2-40B4-BE49-F238E27FC236}">
                <a16:creationId xmlns:a16="http://schemas.microsoft.com/office/drawing/2014/main" id="{777D7E72-6F95-92DB-B479-658A4105C2A4}"/>
              </a:ext>
            </a:extLst>
          </p:cNvPr>
          <p:cNvSpPr/>
          <p:nvPr/>
        </p:nvSpPr>
        <p:spPr>
          <a:xfrm>
            <a:off x="10441440" y="3561859"/>
            <a:ext cx="1591057" cy="546906"/>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Generating reports</a:t>
            </a:r>
          </a:p>
        </p:txBody>
      </p:sp>
      <p:sp>
        <p:nvSpPr>
          <p:cNvPr id="22" name="Rectangle 21">
            <a:extLst>
              <a:ext uri="{FF2B5EF4-FFF2-40B4-BE49-F238E27FC236}">
                <a16:creationId xmlns:a16="http://schemas.microsoft.com/office/drawing/2014/main" id="{02866559-810F-E204-EF57-E7B19FDE2165}"/>
              </a:ext>
            </a:extLst>
          </p:cNvPr>
          <p:cNvSpPr/>
          <p:nvPr/>
        </p:nvSpPr>
        <p:spPr>
          <a:xfrm>
            <a:off x="6426017" y="3561859"/>
            <a:ext cx="1875334" cy="55710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Deposits</a:t>
            </a:r>
          </a:p>
        </p:txBody>
      </p:sp>
      <p:sp>
        <p:nvSpPr>
          <p:cNvPr id="23" name="Rectangle 22">
            <a:extLst>
              <a:ext uri="{FF2B5EF4-FFF2-40B4-BE49-F238E27FC236}">
                <a16:creationId xmlns:a16="http://schemas.microsoft.com/office/drawing/2014/main" id="{DF2D940A-1AFA-F3A5-EE1D-398A1A037B33}"/>
              </a:ext>
            </a:extLst>
          </p:cNvPr>
          <p:cNvSpPr/>
          <p:nvPr/>
        </p:nvSpPr>
        <p:spPr>
          <a:xfrm>
            <a:off x="8479531" y="2850193"/>
            <a:ext cx="1875334" cy="606793"/>
          </a:xfrm>
          <a:prstGeom prst="rect">
            <a:avLst/>
          </a:prstGeom>
          <a:solidFill>
            <a:schemeClr val="accent1">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Payroll software</a:t>
            </a:r>
          </a:p>
        </p:txBody>
      </p:sp>
      <p:sp>
        <p:nvSpPr>
          <p:cNvPr id="2" name="Slide Number Placeholder 1">
            <a:extLst>
              <a:ext uri="{FF2B5EF4-FFF2-40B4-BE49-F238E27FC236}">
                <a16:creationId xmlns:a16="http://schemas.microsoft.com/office/drawing/2014/main" id="{91124D04-6B4D-4133-842E-D4894EFCD240}"/>
              </a:ext>
            </a:extLst>
          </p:cNvPr>
          <p:cNvSpPr>
            <a:spLocks noGrp="1"/>
          </p:cNvSpPr>
          <p:nvPr>
            <p:ph type="sldNum" sz="quarter" idx="12"/>
          </p:nvPr>
        </p:nvSpPr>
        <p:spPr/>
        <p:txBody>
          <a:bodyPr/>
          <a:lstStyle/>
          <a:p>
            <a:fld id="{2307E064-D8E2-4D39-9CB2-520A231D157D}" type="slidenum">
              <a:rPr lang="en-GB" smtClean="0"/>
              <a:t>25</a:t>
            </a:fld>
            <a:endParaRPr lang="en-GB"/>
          </a:p>
        </p:txBody>
      </p:sp>
    </p:spTree>
    <p:extLst>
      <p:ext uri="{BB962C8B-B14F-4D97-AF65-F5344CB8AC3E}">
        <p14:creationId xmlns:p14="http://schemas.microsoft.com/office/powerpoint/2010/main" val="3230828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55092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1.1.3 Services in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IT18 – E-commerce services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4" name="Table 13">
            <a:extLst>
              <a:ext uri="{FF2B5EF4-FFF2-40B4-BE49-F238E27FC236}">
                <a16:creationId xmlns:a16="http://schemas.microsoft.com/office/drawing/2014/main" id="{F3BCC417-EB94-DAC4-B5E7-02B31B043DFD}"/>
              </a:ext>
            </a:extLst>
          </p:cNvPr>
          <p:cNvGraphicFramePr>
            <a:graphicFrameLocks noGrp="1"/>
          </p:cNvGraphicFramePr>
          <p:nvPr/>
        </p:nvGraphicFramePr>
        <p:xfrm>
          <a:off x="159505" y="1556928"/>
          <a:ext cx="4915416" cy="1554480"/>
        </p:xfrm>
        <a:graphic>
          <a:graphicData uri="http://schemas.openxmlformats.org/drawingml/2006/table">
            <a:tbl>
              <a:tblPr firstRow="1" bandRow="1">
                <a:tableStyleId>{5940675A-B579-460E-94D1-54222C63F5DA}</a:tableStyleId>
              </a:tblPr>
              <a:tblGrid>
                <a:gridCol w="4915416">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What is an e-commerce service?</a:t>
                      </a:r>
                    </a:p>
                  </a:txBody>
                  <a:tcPr>
                    <a:solidFill>
                      <a:srgbClr val="7030A0"/>
                    </a:solidFill>
                  </a:tcPr>
                </a:tc>
                <a:extLst>
                  <a:ext uri="{0D108BD9-81ED-4DB2-BD59-A6C34878D82A}">
                    <a16:rowId xmlns:a16="http://schemas.microsoft.com/office/drawing/2014/main" val="1505125336"/>
                  </a:ext>
                </a:extLst>
              </a:tr>
              <a:tr h="71739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Segoe UI" panose="020B0502040204020203" pitchFamily="34" charset="0"/>
                          <a:cs typeface="Segoe UI" panose="020B0502040204020203" pitchFamily="34" charset="0"/>
                        </a:rPr>
                        <a:t>E-commerce refers to the buying and selling of goods and services, or the transmitting of funds or data, over an electronic network, primarily the Internet.</a:t>
                      </a:r>
                    </a:p>
                  </a:txBody>
                  <a:tcPr/>
                </a:tc>
                <a:extLst>
                  <a:ext uri="{0D108BD9-81ED-4DB2-BD59-A6C34878D82A}">
                    <a16:rowId xmlns:a16="http://schemas.microsoft.com/office/drawing/2014/main" val="1025763758"/>
                  </a:ext>
                </a:extLst>
              </a:tr>
            </a:tbl>
          </a:graphicData>
        </a:graphic>
      </p:graphicFrame>
      <p:graphicFrame>
        <p:nvGraphicFramePr>
          <p:cNvPr id="6" name="Table 5">
            <a:extLst>
              <a:ext uri="{FF2B5EF4-FFF2-40B4-BE49-F238E27FC236}">
                <a16:creationId xmlns:a16="http://schemas.microsoft.com/office/drawing/2014/main" id="{796EDB52-E197-8983-012F-621C74E985A6}"/>
              </a:ext>
            </a:extLst>
          </p:cNvPr>
          <p:cNvGraphicFramePr>
            <a:graphicFrameLocks noGrp="1"/>
          </p:cNvGraphicFramePr>
          <p:nvPr/>
        </p:nvGraphicFramePr>
        <p:xfrm>
          <a:off x="176162" y="3268178"/>
          <a:ext cx="4898759" cy="2377440"/>
        </p:xfrm>
        <a:graphic>
          <a:graphicData uri="http://schemas.openxmlformats.org/drawingml/2006/table">
            <a:tbl>
              <a:tblPr firstRow="1" bandRow="1">
                <a:tableStyleId>{5940675A-B579-460E-94D1-54222C63F5DA}</a:tableStyleId>
              </a:tblPr>
              <a:tblGrid>
                <a:gridCol w="4898759">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Examples:</a:t>
                      </a:r>
                    </a:p>
                  </a:txBody>
                  <a:tcPr>
                    <a:solidFill>
                      <a:srgbClr val="00B050"/>
                    </a:solidFill>
                  </a:tcPr>
                </a:tc>
                <a:extLst>
                  <a:ext uri="{0D108BD9-81ED-4DB2-BD59-A6C34878D82A}">
                    <a16:rowId xmlns:a16="http://schemas.microsoft.com/office/drawing/2014/main" val="1505125336"/>
                  </a:ext>
                </a:extLst>
              </a:tr>
              <a:tr h="71739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Online retail shopping (Amazon, eBay)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Digital marketplaces (Uber, Airbnb)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Online banking and bill payments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Online ticket sales (movie theatres, concerts)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B2B (business-to-business) sales and purchasing.</a:t>
                      </a:r>
                    </a:p>
                  </a:txBody>
                  <a:tcPr/>
                </a:tc>
                <a:extLst>
                  <a:ext uri="{0D108BD9-81ED-4DB2-BD59-A6C34878D82A}">
                    <a16:rowId xmlns:a16="http://schemas.microsoft.com/office/drawing/2014/main" val="1025763758"/>
                  </a:ext>
                </a:extLst>
              </a:tr>
            </a:tbl>
          </a:graphicData>
        </a:graphic>
      </p:graphicFrame>
      <p:sp>
        <p:nvSpPr>
          <p:cNvPr id="28" name="TextBox 27">
            <a:extLst>
              <a:ext uri="{FF2B5EF4-FFF2-40B4-BE49-F238E27FC236}">
                <a16:creationId xmlns:a16="http://schemas.microsoft.com/office/drawing/2014/main" id="{7ED15C7D-EBC0-E27E-D13F-A9563FB4AD35}"/>
              </a:ext>
            </a:extLst>
          </p:cNvPr>
          <p:cNvSpPr txBox="1"/>
          <p:nvPr/>
        </p:nvSpPr>
        <p:spPr>
          <a:xfrm>
            <a:off x="5360671" y="956571"/>
            <a:ext cx="6655165" cy="36933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Benefits of an e-commerce service:</a:t>
            </a:r>
          </a:p>
        </p:txBody>
      </p:sp>
      <p:sp>
        <p:nvSpPr>
          <p:cNvPr id="5" name="TextBox 4">
            <a:extLst>
              <a:ext uri="{FF2B5EF4-FFF2-40B4-BE49-F238E27FC236}">
                <a16:creationId xmlns:a16="http://schemas.microsoft.com/office/drawing/2014/main" id="{E8B0D94A-E2B1-1047-CB34-8445B713C9DF}"/>
              </a:ext>
            </a:extLst>
          </p:cNvPr>
          <p:cNvSpPr txBox="1"/>
          <p:nvPr/>
        </p:nvSpPr>
        <p:spPr>
          <a:xfrm>
            <a:off x="5360671" y="1451640"/>
            <a:ext cx="3291839" cy="380792"/>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Customers</a:t>
            </a:r>
          </a:p>
        </p:txBody>
      </p:sp>
      <p:sp>
        <p:nvSpPr>
          <p:cNvPr id="10" name="TextBox 9">
            <a:extLst>
              <a:ext uri="{FF2B5EF4-FFF2-40B4-BE49-F238E27FC236}">
                <a16:creationId xmlns:a16="http://schemas.microsoft.com/office/drawing/2014/main" id="{B040C843-5EC7-BD42-6817-41451190E8C4}"/>
              </a:ext>
            </a:extLst>
          </p:cNvPr>
          <p:cNvSpPr txBox="1"/>
          <p:nvPr/>
        </p:nvSpPr>
        <p:spPr>
          <a:xfrm>
            <a:off x="8732521" y="1451640"/>
            <a:ext cx="3283316" cy="380792"/>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Businesses</a:t>
            </a:r>
          </a:p>
        </p:txBody>
      </p:sp>
      <p:sp>
        <p:nvSpPr>
          <p:cNvPr id="13" name="TextBox 12">
            <a:extLst>
              <a:ext uri="{FF2B5EF4-FFF2-40B4-BE49-F238E27FC236}">
                <a16:creationId xmlns:a16="http://schemas.microsoft.com/office/drawing/2014/main" id="{EB5FA29B-F329-C870-7258-45C3A9F5AC1E}"/>
              </a:ext>
            </a:extLst>
          </p:cNvPr>
          <p:cNvSpPr txBox="1"/>
          <p:nvPr/>
        </p:nvSpPr>
        <p:spPr>
          <a:xfrm>
            <a:off x="5360670" y="1967965"/>
            <a:ext cx="3291839" cy="646331"/>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Convenience and 24/7 accessibility</a:t>
            </a:r>
          </a:p>
        </p:txBody>
      </p:sp>
      <p:sp>
        <p:nvSpPr>
          <p:cNvPr id="17" name="TextBox 16">
            <a:extLst>
              <a:ext uri="{FF2B5EF4-FFF2-40B4-BE49-F238E27FC236}">
                <a16:creationId xmlns:a16="http://schemas.microsoft.com/office/drawing/2014/main" id="{9B467BB3-C88A-0621-A5DC-177CA2AFE91F}"/>
              </a:ext>
            </a:extLst>
          </p:cNvPr>
          <p:cNvSpPr txBox="1"/>
          <p:nvPr/>
        </p:nvSpPr>
        <p:spPr>
          <a:xfrm>
            <a:off x="5360670" y="2749829"/>
            <a:ext cx="3291839" cy="646331"/>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Wide selection and access to a global market</a:t>
            </a:r>
          </a:p>
        </p:txBody>
      </p:sp>
      <p:sp>
        <p:nvSpPr>
          <p:cNvPr id="18" name="TextBox 17">
            <a:extLst>
              <a:ext uri="{FF2B5EF4-FFF2-40B4-BE49-F238E27FC236}">
                <a16:creationId xmlns:a16="http://schemas.microsoft.com/office/drawing/2014/main" id="{831975F9-7819-7B3F-71A0-CCD0E58DFE32}"/>
              </a:ext>
            </a:extLst>
          </p:cNvPr>
          <p:cNvSpPr txBox="1"/>
          <p:nvPr/>
        </p:nvSpPr>
        <p:spPr>
          <a:xfrm>
            <a:off x="5360669" y="3581232"/>
            <a:ext cx="3291839" cy="646331"/>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Time-saving and streamlined shopping experiences</a:t>
            </a:r>
          </a:p>
        </p:txBody>
      </p:sp>
      <p:sp>
        <p:nvSpPr>
          <p:cNvPr id="19" name="TextBox 18">
            <a:extLst>
              <a:ext uri="{FF2B5EF4-FFF2-40B4-BE49-F238E27FC236}">
                <a16:creationId xmlns:a16="http://schemas.microsoft.com/office/drawing/2014/main" id="{4AA9CB13-188E-E477-E420-6F3CD1D3A5D7}"/>
              </a:ext>
            </a:extLst>
          </p:cNvPr>
          <p:cNvSpPr txBox="1"/>
          <p:nvPr/>
        </p:nvSpPr>
        <p:spPr>
          <a:xfrm>
            <a:off x="5360669" y="4401860"/>
            <a:ext cx="3291839" cy="646331"/>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Ability to easily compare prices and products</a:t>
            </a:r>
          </a:p>
        </p:txBody>
      </p:sp>
      <p:sp>
        <p:nvSpPr>
          <p:cNvPr id="25" name="TextBox 24">
            <a:extLst>
              <a:ext uri="{FF2B5EF4-FFF2-40B4-BE49-F238E27FC236}">
                <a16:creationId xmlns:a16="http://schemas.microsoft.com/office/drawing/2014/main" id="{96A216E7-E066-F6DE-617E-E4B22B63ACA7}"/>
              </a:ext>
            </a:extLst>
          </p:cNvPr>
          <p:cNvSpPr txBox="1"/>
          <p:nvPr/>
        </p:nvSpPr>
        <p:spPr>
          <a:xfrm>
            <a:off x="5360668" y="5273558"/>
            <a:ext cx="3291839" cy="646331"/>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Improved ability to track and analyse consumer behaviour.</a:t>
            </a:r>
          </a:p>
        </p:txBody>
      </p:sp>
      <p:sp>
        <p:nvSpPr>
          <p:cNvPr id="33" name="TextBox 32">
            <a:extLst>
              <a:ext uri="{FF2B5EF4-FFF2-40B4-BE49-F238E27FC236}">
                <a16:creationId xmlns:a16="http://schemas.microsoft.com/office/drawing/2014/main" id="{873840E8-8B0A-F22E-7ECE-196E025FCFFC}"/>
              </a:ext>
            </a:extLst>
          </p:cNvPr>
          <p:cNvSpPr txBox="1"/>
          <p:nvPr/>
        </p:nvSpPr>
        <p:spPr>
          <a:xfrm>
            <a:off x="8723999" y="1946557"/>
            <a:ext cx="3291839" cy="64633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Start-up and running costs are low </a:t>
            </a:r>
          </a:p>
        </p:txBody>
      </p:sp>
      <p:sp>
        <p:nvSpPr>
          <p:cNvPr id="34" name="TextBox 33">
            <a:extLst>
              <a:ext uri="{FF2B5EF4-FFF2-40B4-BE49-F238E27FC236}">
                <a16:creationId xmlns:a16="http://schemas.microsoft.com/office/drawing/2014/main" id="{78D3CCD3-30D2-9E6A-0811-45A8F017F8C4}"/>
              </a:ext>
            </a:extLst>
          </p:cNvPr>
          <p:cNvSpPr txBox="1"/>
          <p:nvPr/>
        </p:nvSpPr>
        <p:spPr>
          <a:xfrm>
            <a:off x="8723999" y="2728421"/>
            <a:ext cx="3291839" cy="64633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Increased/wider customer reach</a:t>
            </a:r>
          </a:p>
        </p:txBody>
      </p:sp>
      <p:sp>
        <p:nvSpPr>
          <p:cNvPr id="35" name="TextBox 34">
            <a:extLst>
              <a:ext uri="{FF2B5EF4-FFF2-40B4-BE49-F238E27FC236}">
                <a16:creationId xmlns:a16="http://schemas.microsoft.com/office/drawing/2014/main" id="{3B94AFFF-9272-51B5-3709-4CE65B0F66C1}"/>
              </a:ext>
            </a:extLst>
          </p:cNvPr>
          <p:cNvSpPr txBox="1"/>
          <p:nvPr/>
        </p:nvSpPr>
        <p:spPr>
          <a:xfrm>
            <a:off x="8723998" y="3559824"/>
            <a:ext cx="3291839" cy="64633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Provides a more convenient service for their customers.</a:t>
            </a:r>
          </a:p>
        </p:txBody>
      </p:sp>
      <p:sp>
        <p:nvSpPr>
          <p:cNvPr id="2" name="Slide Number Placeholder 1">
            <a:extLst>
              <a:ext uri="{FF2B5EF4-FFF2-40B4-BE49-F238E27FC236}">
                <a16:creationId xmlns:a16="http://schemas.microsoft.com/office/drawing/2014/main" id="{3D89BB98-FDD5-4C17-BAA0-01944B35464D}"/>
              </a:ext>
            </a:extLst>
          </p:cNvPr>
          <p:cNvSpPr>
            <a:spLocks noGrp="1"/>
          </p:cNvSpPr>
          <p:nvPr>
            <p:ph type="sldNum" sz="quarter" idx="12"/>
          </p:nvPr>
        </p:nvSpPr>
        <p:spPr/>
        <p:txBody>
          <a:bodyPr/>
          <a:lstStyle/>
          <a:p>
            <a:fld id="{2307E064-D8E2-4D39-9CB2-520A231D157D}" type="slidenum">
              <a:rPr lang="en-GB" smtClean="0"/>
              <a:t>26</a:t>
            </a:fld>
            <a:endParaRPr lang="en-GB"/>
          </a:p>
        </p:txBody>
      </p:sp>
    </p:spTree>
    <p:extLst>
      <p:ext uri="{BB962C8B-B14F-4D97-AF65-F5344CB8AC3E}">
        <p14:creationId xmlns:p14="http://schemas.microsoft.com/office/powerpoint/2010/main" val="1857214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55092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1.1.3 Services in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IT18 – E-commerce services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4" name="Table 13">
            <a:extLst>
              <a:ext uri="{FF2B5EF4-FFF2-40B4-BE49-F238E27FC236}">
                <a16:creationId xmlns:a16="http://schemas.microsoft.com/office/drawing/2014/main" id="{F3BCC417-EB94-DAC4-B5E7-02B31B043DFD}"/>
              </a:ext>
            </a:extLst>
          </p:cNvPr>
          <p:cNvGraphicFramePr>
            <a:graphicFrameLocks noGrp="1"/>
          </p:cNvGraphicFramePr>
          <p:nvPr/>
        </p:nvGraphicFramePr>
        <p:xfrm>
          <a:off x="159505" y="1556928"/>
          <a:ext cx="4892556" cy="3474720"/>
        </p:xfrm>
        <a:graphic>
          <a:graphicData uri="http://schemas.openxmlformats.org/drawingml/2006/table">
            <a:tbl>
              <a:tblPr firstRow="1" bandRow="1">
                <a:tableStyleId>{5940675A-B579-460E-94D1-54222C63F5DA}</a:tableStyleId>
              </a:tblPr>
              <a:tblGrid>
                <a:gridCol w="4892556">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What is mail handling?</a:t>
                      </a:r>
                    </a:p>
                  </a:txBody>
                  <a:tcPr>
                    <a:solidFill>
                      <a:srgbClr val="7030A0"/>
                    </a:solidFill>
                  </a:tcPr>
                </a:tc>
                <a:extLst>
                  <a:ext uri="{0D108BD9-81ED-4DB2-BD59-A6C34878D82A}">
                    <a16:rowId xmlns:a16="http://schemas.microsoft.com/office/drawing/2014/main" val="1505125336"/>
                  </a:ext>
                </a:extLst>
              </a:tr>
              <a:tr h="71739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Segoe UI" panose="020B0502040204020203" pitchFamily="34" charset="0"/>
                          <a:cs typeface="Segoe UI" panose="020B0502040204020203" pitchFamily="34" charset="0"/>
                        </a:rPr>
                        <a:t>Mail handling methods refer to the processes and procedures used for sorting, organising, and delivering physical mail, such as letters and packages.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Segoe UI" panose="020B0502040204020203" pitchFamily="34" charset="0"/>
                          <a:cs typeface="Segoe UI" panose="020B0502040204020203" pitchFamily="34" charset="0"/>
                        </a:rPr>
                        <a:t>These methods can include manual sorting by postal workers, using automated sorting machines, and using technology such as barcode scanning and GPS tracking.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Segoe UI" panose="020B0502040204020203" pitchFamily="34" charset="0"/>
                          <a:cs typeface="Segoe UI" panose="020B0502040204020203" pitchFamily="34" charset="0"/>
                        </a:rPr>
                        <a:t>The goal of these methods is to efficiently and accurately deliver mail to its intended recipients.</a:t>
                      </a:r>
                    </a:p>
                  </a:txBody>
                  <a:tcPr/>
                </a:tc>
                <a:extLst>
                  <a:ext uri="{0D108BD9-81ED-4DB2-BD59-A6C34878D82A}">
                    <a16:rowId xmlns:a16="http://schemas.microsoft.com/office/drawing/2014/main" val="1025763758"/>
                  </a:ext>
                </a:extLst>
              </a:tr>
            </a:tbl>
          </a:graphicData>
        </a:graphic>
      </p:graphicFrame>
      <p:sp>
        <p:nvSpPr>
          <p:cNvPr id="2" name="TextBox 1">
            <a:extLst>
              <a:ext uri="{FF2B5EF4-FFF2-40B4-BE49-F238E27FC236}">
                <a16:creationId xmlns:a16="http://schemas.microsoft.com/office/drawing/2014/main" id="{71599776-E4BA-E933-EE10-B18C10B653CC}"/>
              </a:ext>
            </a:extLst>
          </p:cNvPr>
          <p:cNvSpPr txBox="1"/>
          <p:nvPr/>
        </p:nvSpPr>
        <p:spPr>
          <a:xfrm>
            <a:off x="5298551" y="1253996"/>
            <a:ext cx="6655705" cy="369332"/>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Example: Royal Mail mobile app</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pic>
        <p:nvPicPr>
          <p:cNvPr id="5" name="Picture 4">
            <a:extLst>
              <a:ext uri="{FF2B5EF4-FFF2-40B4-BE49-F238E27FC236}">
                <a16:creationId xmlns:a16="http://schemas.microsoft.com/office/drawing/2014/main" id="{05CC154B-7146-38CF-2270-854CA321A8E2}"/>
              </a:ext>
            </a:extLst>
          </p:cNvPr>
          <p:cNvPicPr>
            <a:picLocks noChangeAspect="1"/>
          </p:cNvPicPr>
          <p:nvPr/>
        </p:nvPicPr>
        <p:blipFill>
          <a:blip r:embed="rId2"/>
          <a:stretch>
            <a:fillRect/>
          </a:stretch>
        </p:blipFill>
        <p:spPr>
          <a:xfrm>
            <a:off x="7632921" y="1858855"/>
            <a:ext cx="2177691" cy="4355382"/>
          </a:xfrm>
          <a:prstGeom prst="rect">
            <a:avLst/>
          </a:prstGeom>
        </p:spPr>
      </p:pic>
      <p:sp>
        <p:nvSpPr>
          <p:cNvPr id="8" name="TextBox 7">
            <a:extLst>
              <a:ext uri="{FF2B5EF4-FFF2-40B4-BE49-F238E27FC236}">
                <a16:creationId xmlns:a16="http://schemas.microsoft.com/office/drawing/2014/main" id="{998F69C9-ADBE-912C-C48D-56475620757C}"/>
              </a:ext>
            </a:extLst>
          </p:cNvPr>
          <p:cNvSpPr txBox="1"/>
          <p:nvPr/>
        </p:nvSpPr>
        <p:spPr>
          <a:xfrm>
            <a:off x="5298552" y="1851397"/>
            <a:ext cx="2177690" cy="1200329"/>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It can be used to </a:t>
            </a: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track items</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to see how far away they are.</a:t>
            </a:r>
          </a:p>
        </p:txBody>
      </p:sp>
      <p:sp>
        <p:nvSpPr>
          <p:cNvPr id="10" name="TextBox 9">
            <a:extLst>
              <a:ext uri="{FF2B5EF4-FFF2-40B4-BE49-F238E27FC236}">
                <a16:creationId xmlns:a16="http://schemas.microsoft.com/office/drawing/2014/main" id="{7035449B-7353-E24B-2899-F88701F72E62}"/>
              </a:ext>
            </a:extLst>
          </p:cNvPr>
          <p:cNvSpPr txBox="1"/>
          <p:nvPr/>
        </p:nvSpPr>
        <p:spPr>
          <a:xfrm>
            <a:off x="5298552" y="3238182"/>
            <a:ext cx="2177690" cy="1477328"/>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It can be used to </a:t>
            </a: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buy postage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which allows customers print shipping labels.</a:t>
            </a:r>
          </a:p>
        </p:txBody>
      </p:sp>
      <p:sp>
        <p:nvSpPr>
          <p:cNvPr id="13" name="TextBox 12">
            <a:extLst>
              <a:ext uri="{FF2B5EF4-FFF2-40B4-BE49-F238E27FC236}">
                <a16:creationId xmlns:a16="http://schemas.microsoft.com/office/drawing/2014/main" id="{BA965A48-D1CD-1735-BD07-A8AD3DEBF83A}"/>
              </a:ext>
            </a:extLst>
          </p:cNvPr>
          <p:cNvSpPr txBox="1"/>
          <p:nvPr/>
        </p:nvSpPr>
        <p:spPr>
          <a:xfrm>
            <a:off x="5298552" y="4862671"/>
            <a:ext cx="2177690" cy="1477328"/>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 can </a:t>
            </a: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book a collection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for a specific date which fits around your schedule. </a:t>
            </a:r>
          </a:p>
        </p:txBody>
      </p:sp>
      <p:sp>
        <p:nvSpPr>
          <p:cNvPr id="17" name="TextBox 16">
            <a:extLst>
              <a:ext uri="{FF2B5EF4-FFF2-40B4-BE49-F238E27FC236}">
                <a16:creationId xmlns:a16="http://schemas.microsoft.com/office/drawing/2014/main" id="{250FCA7C-A7E3-ED60-9FF9-F68F8FE267D2}"/>
              </a:ext>
            </a:extLst>
          </p:cNvPr>
          <p:cNvSpPr txBox="1"/>
          <p:nvPr/>
        </p:nvSpPr>
        <p:spPr>
          <a:xfrm>
            <a:off x="9967292" y="1851397"/>
            <a:ext cx="1986966" cy="2031325"/>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 can find </a:t>
            </a: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local drop-off points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which are useful when you know nobody will be at home to receive the delivery. </a:t>
            </a:r>
          </a:p>
        </p:txBody>
      </p:sp>
      <p:sp>
        <p:nvSpPr>
          <p:cNvPr id="18" name="TextBox 17">
            <a:extLst>
              <a:ext uri="{FF2B5EF4-FFF2-40B4-BE49-F238E27FC236}">
                <a16:creationId xmlns:a16="http://schemas.microsoft.com/office/drawing/2014/main" id="{C08BE801-92DC-0409-8F29-3F7D672E9767}"/>
              </a:ext>
            </a:extLst>
          </p:cNvPr>
          <p:cNvSpPr txBox="1"/>
          <p:nvPr/>
        </p:nvSpPr>
        <p:spPr>
          <a:xfrm>
            <a:off x="9967292" y="4036546"/>
            <a:ext cx="1986966" cy="1754326"/>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 can </a:t>
            </a: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measure the size of the parcel</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to ensure you pay the correct amount of postage.</a:t>
            </a:r>
          </a:p>
        </p:txBody>
      </p:sp>
      <p:sp>
        <p:nvSpPr>
          <p:cNvPr id="3" name="Slide Number Placeholder 2">
            <a:extLst>
              <a:ext uri="{FF2B5EF4-FFF2-40B4-BE49-F238E27FC236}">
                <a16:creationId xmlns:a16="http://schemas.microsoft.com/office/drawing/2014/main" id="{9B6D2EF2-11F3-410F-BB6F-19504090ED13}"/>
              </a:ext>
            </a:extLst>
          </p:cNvPr>
          <p:cNvSpPr>
            <a:spLocks noGrp="1"/>
          </p:cNvSpPr>
          <p:nvPr>
            <p:ph type="sldNum" sz="quarter" idx="12"/>
          </p:nvPr>
        </p:nvSpPr>
        <p:spPr/>
        <p:txBody>
          <a:bodyPr/>
          <a:lstStyle/>
          <a:p>
            <a:fld id="{2307E064-D8E2-4D39-9CB2-520A231D157D}" type="slidenum">
              <a:rPr lang="en-GB" smtClean="0"/>
              <a:t>27</a:t>
            </a:fld>
            <a:endParaRPr lang="en-GB"/>
          </a:p>
        </p:txBody>
      </p:sp>
    </p:spTree>
    <p:extLst>
      <p:ext uri="{BB962C8B-B14F-4D97-AF65-F5344CB8AC3E}">
        <p14:creationId xmlns:p14="http://schemas.microsoft.com/office/powerpoint/2010/main" val="3991576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55092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1.1.3 Services in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IT18 – E-commerce services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4" name="Table 13">
            <a:extLst>
              <a:ext uri="{FF2B5EF4-FFF2-40B4-BE49-F238E27FC236}">
                <a16:creationId xmlns:a16="http://schemas.microsoft.com/office/drawing/2014/main" id="{F3BCC417-EB94-DAC4-B5E7-02B31B043DFD}"/>
              </a:ext>
            </a:extLst>
          </p:cNvPr>
          <p:cNvGraphicFramePr>
            <a:graphicFrameLocks noGrp="1"/>
          </p:cNvGraphicFramePr>
          <p:nvPr/>
        </p:nvGraphicFramePr>
        <p:xfrm>
          <a:off x="159504" y="1556928"/>
          <a:ext cx="5624075" cy="2377440"/>
        </p:xfrm>
        <a:graphic>
          <a:graphicData uri="http://schemas.openxmlformats.org/drawingml/2006/table">
            <a:tbl>
              <a:tblPr firstRow="1" bandRow="1">
                <a:tableStyleId>{5940675A-B579-460E-94D1-54222C63F5DA}</a:tableStyleId>
              </a:tblPr>
              <a:tblGrid>
                <a:gridCol w="5624075">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What is a registration system?</a:t>
                      </a:r>
                    </a:p>
                  </a:txBody>
                  <a:tcPr>
                    <a:solidFill>
                      <a:srgbClr val="7030A0"/>
                    </a:solidFill>
                  </a:tcPr>
                </a:tc>
                <a:extLst>
                  <a:ext uri="{0D108BD9-81ED-4DB2-BD59-A6C34878D82A}">
                    <a16:rowId xmlns:a16="http://schemas.microsoft.com/office/drawing/2014/main" val="1505125336"/>
                  </a:ext>
                </a:extLst>
              </a:tr>
              <a:tr h="71739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A registration system is a software application or process used to manage and track the enrolment or participation of individuals in events, courses, programs, or membership.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It typically involves the collection of information, payment processing, and the creation of records for each participant.</a:t>
                      </a:r>
                    </a:p>
                  </a:txBody>
                  <a:tcPr/>
                </a:tc>
                <a:extLst>
                  <a:ext uri="{0D108BD9-81ED-4DB2-BD59-A6C34878D82A}">
                    <a16:rowId xmlns:a16="http://schemas.microsoft.com/office/drawing/2014/main" val="1025763758"/>
                  </a:ext>
                </a:extLst>
              </a:tr>
            </a:tbl>
          </a:graphicData>
        </a:graphic>
      </p:graphicFrame>
      <p:graphicFrame>
        <p:nvGraphicFramePr>
          <p:cNvPr id="6" name="Table 5">
            <a:extLst>
              <a:ext uri="{FF2B5EF4-FFF2-40B4-BE49-F238E27FC236}">
                <a16:creationId xmlns:a16="http://schemas.microsoft.com/office/drawing/2014/main" id="{796EDB52-E197-8983-012F-621C74E985A6}"/>
              </a:ext>
            </a:extLst>
          </p:cNvPr>
          <p:cNvGraphicFramePr>
            <a:graphicFrameLocks noGrp="1"/>
          </p:cNvGraphicFramePr>
          <p:nvPr/>
        </p:nvGraphicFramePr>
        <p:xfrm>
          <a:off x="136644" y="4025006"/>
          <a:ext cx="5646935" cy="2377440"/>
        </p:xfrm>
        <a:graphic>
          <a:graphicData uri="http://schemas.openxmlformats.org/drawingml/2006/table">
            <a:tbl>
              <a:tblPr firstRow="1" bandRow="1">
                <a:tableStyleId>{5940675A-B579-460E-94D1-54222C63F5DA}</a:tableStyleId>
              </a:tblPr>
              <a:tblGrid>
                <a:gridCol w="5646935">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Examples:</a:t>
                      </a:r>
                    </a:p>
                  </a:txBody>
                  <a:tcPr>
                    <a:solidFill>
                      <a:srgbClr val="00B050"/>
                    </a:solidFill>
                  </a:tcPr>
                </a:tc>
                <a:extLst>
                  <a:ext uri="{0D108BD9-81ED-4DB2-BD59-A6C34878D82A}">
                    <a16:rowId xmlns:a16="http://schemas.microsoft.com/office/drawing/2014/main" val="1505125336"/>
                  </a:ext>
                </a:extLst>
              </a:tr>
              <a:tr h="71739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Many public services such as schools and doctors use electronic registration systems over paper-based systems.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It can be used to enrol students and patients respectively.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Its also common for businesses to use similar registration systems.</a:t>
                      </a:r>
                    </a:p>
                  </a:txBody>
                  <a:tcPr/>
                </a:tc>
                <a:extLst>
                  <a:ext uri="{0D108BD9-81ED-4DB2-BD59-A6C34878D82A}">
                    <a16:rowId xmlns:a16="http://schemas.microsoft.com/office/drawing/2014/main" val="1025763758"/>
                  </a:ext>
                </a:extLst>
              </a:tr>
            </a:tbl>
          </a:graphicData>
        </a:graphic>
      </p:graphicFrame>
      <p:sp>
        <p:nvSpPr>
          <p:cNvPr id="28" name="TextBox 27">
            <a:extLst>
              <a:ext uri="{FF2B5EF4-FFF2-40B4-BE49-F238E27FC236}">
                <a16:creationId xmlns:a16="http://schemas.microsoft.com/office/drawing/2014/main" id="{7ED15C7D-EBC0-E27E-D13F-A9563FB4AD35}"/>
              </a:ext>
            </a:extLst>
          </p:cNvPr>
          <p:cNvSpPr txBox="1"/>
          <p:nvPr/>
        </p:nvSpPr>
        <p:spPr>
          <a:xfrm>
            <a:off x="5886450" y="956571"/>
            <a:ext cx="6129386" cy="370840"/>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Benefits to using a registration system:</a:t>
            </a:r>
          </a:p>
        </p:txBody>
      </p:sp>
      <p:sp>
        <p:nvSpPr>
          <p:cNvPr id="8" name="TextBox 7">
            <a:extLst>
              <a:ext uri="{FF2B5EF4-FFF2-40B4-BE49-F238E27FC236}">
                <a16:creationId xmlns:a16="http://schemas.microsoft.com/office/drawing/2014/main" id="{3FA1D929-17B3-BDA2-2878-E43F70A9B8EE}"/>
              </a:ext>
            </a:extLst>
          </p:cNvPr>
          <p:cNvSpPr txBox="1"/>
          <p:nvPr/>
        </p:nvSpPr>
        <p:spPr>
          <a:xfrm>
            <a:off x="5886452" y="1523840"/>
            <a:ext cx="6129384" cy="370840"/>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Keep track of users and their information.</a:t>
            </a:r>
          </a:p>
        </p:txBody>
      </p:sp>
      <p:sp>
        <p:nvSpPr>
          <p:cNvPr id="9" name="TextBox 8">
            <a:extLst>
              <a:ext uri="{FF2B5EF4-FFF2-40B4-BE49-F238E27FC236}">
                <a16:creationId xmlns:a16="http://schemas.microsoft.com/office/drawing/2014/main" id="{E79A3DBC-AE71-CD54-8DC2-AF5A5924D185}"/>
              </a:ext>
            </a:extLst>
          </p:cNvPr>
          <p:cNvSpPr txBox="1"/>
          <p:nvPr/>
        </p:nvSpPr>
        <p:spPr>
          <a:xfrm>
            <a:off x="5903112" y="2104463"/>
            <a:ext cx="6129384" cy="370840"/>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Collect and store data on users for future reference.</a:t>
            </a:r>
          </a:p>
        </p:txBody>
      </p:sp>
      <p:sp>
        <p:nvSpPr>
          <p:cNvPr id="15" name="TextBox 14">
            <a:extLst>
              <a:ext uri="{FF2B5EF4-FFF2-40B4-BE49-F238E27FC236}">
                <a16:creationId xmlns:a16="http://schemas.microsoft.com/office/drawing/2014/main" id="{1FA89051-C441-2EDD-0934-10B85813B902}"/>
              </a:ext>
            </a:extLst>
          </p:cNvPr>
          <p:cNvSpPr txBox="1"/>
          <p:nvPr/>
        </p:nvSpPr>
        <p:spPr>
          <a:xfrm>
            <a:off x="5886450" y="2693023"/>
            <a:ext cx="6129384" cy="370840"/>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Control who has access to what resources.</a:t>
            </a:r>
          </a:p>
        </p:txBody>
      </p:sp>
      <p:sp>
        <p:nvSpPr>
          <p:cNvPr id="16" name="TextBox 15">
            <a:extLst>
              <a:ext uri="{FF2B5EF4-FFF2-40B4-BE49-F238E27FC236}">
                <a16:creationId xmlns:a16="http://schemas.microsoft.com/office/drawing/2014/main" id="{41269057-16F7-E284-E131-7855AE5AC7E1}"/>
              </a:ext>
            </a:extLst>
          </p:cNvPr>
          <p:cNvSpPr txBox="1"/>
          <p:nvPr/>
        </p:nvSpPr>
        <p:spPr>
          <a:xfrm>
            <a:off x="5903112" y="3266104"/>
            <a:ext cx="6129384" cy="370840"/>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Verify the identity of users.</a:t>
            </a:r>
          </a:p>
        </p:txBody>
      </p:sp>
      <p:sp>
        <p:nvSpPr>
          <p:cNvPr id="20" name="TextBox 19">
            <a:extLst>
              <a:ext uri="{FF2B5EF4-FFF2-40B4-BE49-F238E27FC236}">
                <a16:creationId xmlns:a16="http://schemas.microsoft.com/office/drawing/2014/main" id="{864D5B09-6022-48ED-3C1A-375F5809ECE1}"/>
              </a:ext>
            </a:extLst>
          </p:cNvPr>
          <p:cNvSpPr txBox="1"/>
          <p:nvPr/>
        </p:nvSpPr>
        <p:spPr>
          <a:xfrm>
            <a:off x="5886450" y="3839185"/>
            <a:ext cx="6129384" cy="370840"/>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Provide personalised experiences to users.</a:t>
            </a:r>
          </a:p>
        </p:txBody>
      </p:sp>
      <p:sp>
        <p:nvSpPr>
          <p:cNvPr id="21" name="TextBox 20">
            <a:extLst>
              <a:ext uri="{FF2B5EF4-FFF2-40B4-BE49-F238E27FC236}">
                <a16:creationId xmlns:a16="http://schemas.microsoft.com/office/drawing/2014/main" id="{B951D1F0-6C4B-FA26-6BE7-194EDEC9010F}"/>
              </a:ext>
            </a:extLst>
          </p:cNvPr>
          <p:cNvSpPr txBox="1"/>
          <p:nvPr/>
        </p:nvSpPr>
        <p:spPr>
          <a:xfrm>
            <a:off x="5925972" y="4405844"/>
            <a:ext cx="6129384" cy="370840"/>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Use collected data for marketing purposes.</a:t>
            </a:r>
          </a:p>
        </p:txBody>
      </p:sp>
      <p:sp>
        <p:nvSpPr>
          <p:cNvPr id="22" name="TextBox 21">
            <a:extLst>
              <a:ext uri="{FF2B5EF4-FFF2-40B4-BE49-F238E27FC236}">
                <a16:creationId xmlns:a16="http://schemas.microsoft.com/office/drawing/2014/main" id="{FEEC5075-334B-BAD3-F171-D373469FB0E6}"/>
              </a:ext>
            </a:extLst>
          </p:cNvPr>
          <p:cNvSpPr txBox="1"/>
          <p:nvPr/>
        </p:nvSpPr>
        <p:spPr>
          <a:xfrm>
            <a:off x="5942634" y="4978925"/>
            <a:ext cx="6129384" cy="370840"/>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Enhance security by tracking user activity.</a:t>
            </a:r>
          </a:p>
        </p:txBody>
      </p:sp>
      <p:sp>
        <p:nvSpPr>
          <p:cNvPr id="23" name="TextBox 22">
            <a:extLst>
              <a:ext uri="{FF2B5EF4-FFF2-40B4-BE49-F238E27FC236}">
                <a16:creationId xmlns:a16="http://schemas.microsoft.com/office/drawing/2014/main" id="{F5D3B104-CF7F-23A7-97B7-A52B13871457}"/>
              </a:ext>
            </a:extLst>
          </p:cNvPr>
          <p:cNvSpPr txBox="1"/>
          <p:nvPr/>
        </p:nvSpPr>
        <p:spPr>
          <a:xfrm>
            <a:off x="5925972" y="5552006"/>
            <a:ext cx="6129384" cy="370840"/>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Keep track of resources and users in an organised manner.</a:t>
            </a:r>
          </a:p>
        </p:txBody>
      </p:sp>
      <p:sp>
        <p:nvSpPr>
          <p:cNvPr id="2" name="Slide Number Placeholder 1">
            <a:extLst>
              <a:ext uri="{FF2B5EF4-FFF2-40B4-BE49-F238E27FC236}">
                <a16:creationId xmlns:a16="http://schemas.microsoft.com/office/drawing/2014/main" id="{4B355173-C8D1-49BD-B634-7000C5A26F85}"/>
              </a:ext>
            </a:extLst>
          </p:cNvPr>
          <p:cNvSpPr>
            <a:spLocks noGrp="1"/>
          </p:cNvSpPr>
          <p:nvPr>
            <p:ph type="sldNum" sz="quarter" idx="12"/>
          </p:nvPr>
        </p:nvSpPr>
        <p:spPr/>
        <p:txBody>
          <a:bodyPr/>
          <a:lstStyle/>
          <a:p>
            <a:fld id="{2307E064-D8E2-4D39-9CB2-520A231D157D}" type="slidenum">
              <a:rPr lang="en-GB" smtClean="0"/>
              <a:t>28</a:t>
            </a:fld>
            <a:endParaRPr lang="en-GB"/>
          </a:p>
        </p:txBody>
      </p:sp>
    </p:spTree>
    <p:extLst>
      <p:ext uri="{BB962C8B-B14F-4D97-AF65-F5344CB8AC3E}">
        <p14:creationId xmlns:p14="http://schemas.microsoft.com/office/powerpoint/2010/main" val="779907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55092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1.1.3 Services in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IT19 – Assistive technologies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4" name="Table 13">
            <a:extLst>
              <a:ext uri="{FF2B5EF4-FFF2-40B4-BE49-F238E27FC236}">
                <a16:creationId xmlns:a16="http://schemas.microsoft.com/office/drawing/2014/main" id="{F3BCC417-EB94-DAC4-B5E7-02B31B043DFD}"/>
              </a:ext>
            </a:extLst>
          </p:cNvPr>
          <p:cNvGraphicFramePr>
            <a:graphicFrameLocks noGrp="1"/>
          </p:cNvGraphicFramePr>
          <p:nvPr/>
        </p:nvGraphicFramePr>
        <p:xfrm>
          <a:off x="159504" y="1556928"/>
          <a:ext cx="4721105" cy="1554480"/>
        </p:xfrm>
        <a:graphic>
          <a:graphicData uri="http://schemas.openxmlformats.org/drawingml/2006/table">
            <a:tbl>
              <a:tblPr firstRow="1" bandRow="1">
                <a:tableStyleId>{5940675A-B579-460E-94D1-54222C63F5DA}</a:tableStyleId>
              </a:tblPr>
              <a:tblGrid>
                <a:gridCol w="4721105">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What is meant by accessibility?</a:t>
                      </a:r>
                    </a:p>
                  </a:txBody>
                  <a:tcPr>
                    <a:solidFill>
                      <a:srgbClr val="FF0000"/>
                    </a:solidFill>
                  </a:tcPr>
                </a:tc>
                <a:extLst>
                  <a:ext uri="{0D108BD9-81ED-4DB2-BD59-A6C34878D82A}">
                    <a16:rowId xmlns:a16="http://schemas.microsoft.com/office/drawing/2014/main" val="1505125336"/>
                  </a:ext>
                </a:extLst>
              </a:tr>
              <a:tr h="71739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Segoe UI" panose="020B0502040204020203" pitchFamily="34" charset="0"/>
                          <a:cs typeface="Segoe UI" panose="020B0502040204020203" pitchFamily="34" charset="0"/>
                        </a:rPr>
                        <a:t>In the context of technology, accessibility refers to the ability of a device, application, or website to be used by individuals with disabilities.</a:t>
                      </a:r>
                    </a:p>
                  </a:txBody>
                  <a:tcPr/>
                </a:tc>
                <a:extLst>
                  <a:ext uri="{0D108BD9-81ED-4DB2-BD59-A6C34878D82A}">
                    <a16:rowId xmlns:a16="http://schemas.microsoft.com/office/drawing/2014/main" val="1025763758"/>
                  </a:ext>
                </a:extLst>
              </a:tr>
            </a:tbl>
          </a:graphicData>
        </a:graphic>
      </p:graphicFrame>
      <p:graphicFrame>
        <p:nvGraphicFramePr>
          <p:cNvPr id="6" name="Table 5">
            <a:extLst>
              <a:ext uri="{FF2B5EF4-FFF2-40B4-BE49-F238E27FC236}">
                <a16:creationId xmlns:a16="http://schemas.microsoft.com/office/drawing/2014/main" id="{796EDB52-E197-8983-012F-621C74E985A6}"/>
              </a:ext>
            </a:extLst>
          </p:cNvPr>
          <p:cNvGraphicFramePr>
            <a:graphicFrameLocks noGrp="1"/>
          </p:cNvGraphicFramePr>
          <p:nvPr/>
        </p:nvGraphicFramePr>
        <p:xfrm>
          <a:off x="176163" y="3268178"/>
          <a:ext cx="4704446" cy="2103120"/>
        </p:xfrm>
        <a:graphic>
          <a:graphicData uri="http://schemas.openxmlformats.org/drawingml/2006/table">
            <a:tbl>
              <a:tblPr firstRow="1" bandRow="1">
                <a:tableStyleId>{5940675A-B579-460E-94D1-54222C63F5DA}</a:tableStyleId>
              </a:tblPr>
              <a:tblGrid>
                <a:gridCol w="4704446">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Why is accessibility important?</a:t>
                      </a:r>
                    </a:p>
                  </a:txBody>
                  <a:tcPr>
                    <a:solidFill>
                      <a:srgbClr val="0070C0"/>
                    </a:solidFill>
                  </a:tcPr>
                </a:tc>
                <a:extLst>
                  <a:ext uri="{0D108BD9-81ED-4DB2-BD59-A6C34878D82A}">
                    <a16:rowId xmlns:a16="http://schemas.microsoft.com/office/drawing/2014/main" val="1505125336"/>
                  </a:ext>
                </a:extLst>
              </a:tr>
              <a:tr h="71739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Accessibility through technology ensures that individuals with disabilities have equal access to information, services, and resources, regardless of their abilities.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This technology can be referred to as assistive technology.</a:t>
                      </a:r>
                    </a:p>
                  </a:txBody>
                  <a:tcPr/>
                </a:tc>
                <a:extLst>
                  <a:ext uri="{0D108BD9-81ED-4DB2-BD59-A6C34878D82A}">
                    <a16:rowId xmlns:a16="http://schemas.microsoft.com/office/drawing/2014/main" val="1025763758"/>
                  </a:ext>
                </a:extLst>
              </a:tr>
            </a:tbl>
          </a:graphicData>
        </a:graphic>
      </p:graphicFrame>
      <p:sp>
        <p:nvSpPr>
          <p:cNvPr id="5" name="TextBox 4">
            <a:extLst>
              <a:ext uri="{FF2B5EF4-FFF2-40B4-BE49-F238E27FC236}">
                <a16:creationId xmlns:a16="http://schemas.microsoft.com/office/drawing/2014/main" id="{E8B0D94A-E2B1-1047-CB34-8445B713C9DF}"/>
              </a:ext>
            </a:extLst>
          </p:cNvPr>
          <p:cNvSpPr txBox="1"/>
          <p:nvPr/>
        </p:nvSpPr>
        <p:spPr>
          <a:xfrm>
            <a:off x="5366411" y="865900"/>
            <a:ext cx="3291839" cy="380792"/>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Devices and tools</a:t>
            </a:r>
          </a:p>
        </p:txBody>
      </p:sp>
      <p:sp>
        <p:nvSpPr>
          <p:cNvPr id="10" name="TextBox 9">
            <a:extLst>
              <a:ext uri="{FF2B5EF4-FFF2-40B4-BE49-F238E27FC236}">
                <a16:creationId xmlns:a16="http://schemas.microsoft.com/office/drawing/2014/main" id="{B040C843-5EC7-BD42-6817-41451190E8C4}"/>
              </a:ext>
            </a:extLst>
          </p:cNvPr>
          <p:cNvSpPr txBox="1"/>
          <p:nvPr/>
        </p:nvSpPr>
        <p:spPr>
          <a:xfrm>
            <a:off x="8738265" y="877530"/>
            <a:ext cx="3283316" cy="380792"/>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Benefits</a:t>
            </a:r>
          </a:p>
        </p:txBody>
      </p:sp>
      <p:sp>
        <p:nvSpPr>
          <p:cNvPr id="2" name="Rectangle 1">
            <a:extLst>
              <a:ext uri="{FF2B5EF4-FFF2-40B4-BE49-F238E27FC236}">
                <a16:creationId xmlns:a16="http://schemas.microsoft.com/office/drawing/2014/main" id="{6D907E3C-2756-07A7-548C-025391A77F9F}"/>
              </a:ext>
            </a:extLst>
          </p:cNvPr>
          <p:cNvSpPr/>
          <p:nvPr/>
        </p:nvSpPr>
        <p:spPr>
          <a:xfrm>
            <a:off x="5366411" y="1308400"/>
            <a:ext cx="3272884" cy="2566011"/>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Alternate 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Captions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Text readability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Contrasting colours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Flexible input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Mobile device accessibility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Screen size and orientation adjustments</a:t>
            </a:r>
            <a:endPar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Rectangle 7">
            <a:extLst>
              <a:ext uri="{FF2B5EF4-FFF2-40B4-BE49-F238E27FC236}">
                <a16:creationId xmlns:a16="http://schemas.microsoft.com/office/drawing/2014/main" id="{8FBE35F5-2AF7-D3DE-EECE-926B79DED316}"/>
              </a:ext>
            </a:extLst>
          </p:cNvPr>
          <p:cNvSpPr/>
          <p:nvPr/>
        </p:nvSpPr>
        <p:spPr>
          <a:xfrm>
            <a:off x="5385366" y="3967548"/>
            <a:ext cx="3272884" cy="2263809"/>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Screen readers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Voice recognition software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Text-to-speech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Speech-to-text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Alternative keyboards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Braille displays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Electronic magnifiers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9" name="Rectangle 8">
            <a:extLst>
              <a:ext uri="{FF2B5EF4-FFF2-40B4-BE49-F238E27FC236}">
                <a16:creationId xmlns:a16="http://schemas.microsoft.com/office/drawing/2014/main" id="{EF5A8A49-6A67-CF84-7AB1-FFEA91F0A516}"/>
              </a:ext>
            </a:extLst>
          </p:cNvPr>
          <p:cNvSpPr/>
          <p:nvPr/>
        </p:nvSpPr>
        <p:spPr>
          <a:xfrm>
            <a:off x="8743481" y="1309724"/>
            <a:ext cx="3272884" cy="585010"/>
          </a:xfrm>
          <a:prstGeom prst="rect">
            <a:avLst/>
          </a:prstGeom>
          <a:solidFill>
            <a:schemeClr val="accent6">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Increased independence</a:t>
            </a:r>
          </a:p>
        </p:txBody>
      </p:sp>
      <p:sp>
        <p:nvSpPr>
          <p:cNvPr id="15" name="Rectangle 14">
            <a:extLst>
              <a:ext uri="{FF2B5EF4-FFF2-40B4-BE49-F238E27FC236}">
                <a16:creationId xmlns:a16="http://schemas.microsoft.com/office/drawing/2014/main" id="{B1B2AD3D-96E8-A965-2382-258254500B44}"/>
              </a:ext>
            </a:extLst>
          </p:cNvPr>
          <p:cNvSpPr/>
          <p:nvPr/>
        </p:nvSpPr>
        <p:spPr>
          <a:xfrm>
            <a:off x="8738265" y="2006395"/>
            <a:ext cx="3272884" cy="585010"/>
          </a:xfrm>
          <a:prstGeom prst="rect">
            <a:avLst/>
          </a:prstGeom>
          <a:solidFill>
            <a:schemeClr val="accent6">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Enhanced communication</a:t>
            </a:r>
          </a:p>
        </p:txBody>
      </p:sp>
      <p:sp>
        <p:nvSpPr>
          <p:cNvPr id="16" name="Rectangle 15">
            <a:extLst>
              <a:ext uri="{FF2B5EF4-FFF2-40B4-BE49-F238E27FC236}">
                <a16:creationId xmlns:a16="http://schemas.microsoft.com/office/drawing/2014/main" id="{4CCCA979-0407-A538-D413-EBB25DF844CB}"/>
              </a:ext>
            </a:extLst>
          </p:cNvPr>
          <p:cNvSpPr/>
          <p:nvPr/>
        </p:nvSpPr>
        <p:spPr>
          <a:xfrm>
            <a:off x="8738265" y="2703066"/>
            <a:ext cx="3272884" cy="585010"/>
          </a:xfrm>
          <a:prstGeom prst="rect">
            <a:avLst/>
          </a:prstGeom>
          <a:solidFill>
            <a:schemeClr val="accent6">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Increased employment prospects</a:t>
            </a:r>
          </a:p>
        </p:txBody>
      </p:sp>
      <p:sp>
        <p:nvSpPr>
          <p:cNvPr id="20" name="Rectangle 19">
            <a:extLst>
              <a:ext uri="{FF2B5EF4-FFF2-40B4-BE49-F238E27FC236}">
                <a16:creationId xmlns:a16="http://schemas.microsoft.com/office/drawing/2014/main" id="{663253D6-B471-BDD2-DE2D-C1A712604A01}"/>
              </a:ext>
            </a:extLst>
          </p:cNvPr>
          <p:cNvSpPr/>
          <p:nvPr/>
        </p:nvSpPr>
        <p:spPr>
          <a:xfrm>
            <a:off x="8738265" y="3399737"/>
            <a:ext cx="3272884" cy="585010"/>
          </a:xfrm>
          <a:prstGeom prst="rect">
            <a:avLst/>
          </a:prstGeom>
          <a:solidFill>
            <a:schemeClr val="accent6">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Greater access to online content.</a:t>
            </a:r>
          </a:p>
        </p:txBody>
      </p:sp>
      <p:sp>
        <p:nvSpPr>
          <p:cNvPr id="21" name="Rectangle 20">
            <a:extLst>
              <a:ext uri="{FF2B5EF4-FFF2-40B4-BE49-F238E27FC236}">
                <a16:creationId xmlns:a16="http://schemas.microsoft.com/office/drawing/2014/main" id="{2355B76E-1159-9AA7-9034-01C71A56A813}"/>
              </a:ext>
            </a:extLst>
          </p:cNvPr>
          <p:cNvSpPr/>
          <p:nvPr/>
        </p:nvSpPr>
        <p:spPr>
          <a:xfrm>
            <a:off x="8748697" y="4096408"/>
            <a:ext cx="3272884" cy="585010"/>
          </a:xfrm>
          <a:prstGeom prst="rect">
            <a:avLst/>
          </a:prstGeom>
          <a:solidFill>
            <a:schemeClr val="accent6">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Improved accessibility</a:t>
            </a:r>
          </a:p>
        </p:txBody>
      </p:sp>
      <p:sp>
        <p:nvSpPr>
          <p:cNvPr id="22" name="Rectangle 21">
            <a:extLst>
              <a:ext uri="{FF2B5EF4-FFF2-40B4-BE49-F238E27FC236}">
                <a16:creationId xmlns:a16="http://schemas.microsoft.com/office/drawing/2014/main" id="{5C2744D1-8D41-0600-BA1A-2362AB3E0E0F}"/>
              </a:ext>
            </a:extLst>
          </p:cNvPr>
          <p:cNvSpPr/>
          <p:nvPr/>
        </p:nvSpPr>
        <p:spPr>
          <a:xfrm>
            <a:off x="8748697" y="4808104"/>
            <a:ext cx="3272884" cy="585010"/>
          </a:xfrm>
          <a:prstGeom prst="rect">
            <a:avLst/>
          </a:prstGeom>
          <a:solidFill>
            <a:schemeClr val="accent6">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Better education</a:t>
            </a:r>
          </a:p>
        </p:txBody>
      </p:sp>
      <p:sp>
        <p:nvSpPr>
          <p:cNvPr id="23" name="Rectangle 22">
            <a:extLst>
              <a:ext uri="{FF2B5EF4-FFF2-40B4-BE49-F238E27FC236}">
                <a16:creationId xmlns:a16="http://schemas.microsoft.com/office/drawing/2014/main" id="{C05D2BE3-0757-E7DC-2DE0-6A88707B2C94}"/>
              </a:ext>
            </a:extLst>
          </p:cNvPr>
          <p:cNvSpPr/>
          <p:nvPr/>
        </p:nvSpPr>
        <p:spPr>
          <a:xfrm>
            <a:off x="8738265" y="5552185"/>
            <a:ext cx="3272884" cy="585010"/>
          </a:xfrm>
          <a:prstGeom prst="rect">
            <a:avLst/>
          </a:prstGeom>
          <a:solidFill>
            <a:schemeClr val="accent6">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Better quality of life.</a:t>
            </a:r>
          </a:p>
        </p:txBody>
      </p:sp>
      <p:sp>
        <p:nvSpPr>
          <p:cNvPr id="3" name="Slide Number Placeholder 2">
            <a:extLst>
              <a:ext uri="{FF2B5EF4-FFF2-40B4-BE49-F238E27FC236}">
                <a16:creationId xmlns:a16="http://schemas.microsoft.com/office/drawing/2014/main" id="{B5AF4F8D-F2A4-4E36-850A-FB99002FC0F1}"/>
              </a:ext>
            </a:extLst>
          </p:cNvPr>
          <p:cNvSpPr>
            <a:spLocks noGrp="1"/>
          </p:cNvSpPr>
          <p:nvPr>
            <p:ph type="sldNum" sz="quarter" idx="12"/>
          </p:nvPr>
        </p:nvSpPr>
        <p:spPr/>
        <p:txBody>
          <a:bodyPr/>
          <a:lstStyle/>
          <a:p>
            <a:fld id="{2307E064-D8E2-4D39-9CB2-520A231D157D}" type="slidenum">
              <a:rPr lang="en-GB" smtClean="0"/>
              <a:t>29</a:t>
            </a:fld>
            <a:endParaRPr lang="en-GB"/>
          </a:p>
        </p:txBody>
      </p:sp>
    </p:spTree>
    <p:extLst>
      <p:ext uri="{BB962C8B-B14F-4D97-AF65-F5344CB8AC3E}">
        <p14:creationId xmlns:p14="http://schemas.microsoft.com/office/powerpoint/2010/main" val="1616209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6743700" cy="707886"/>
          </a:xfrm>
          <a:prstGeom prst="rect">
            <a:avLst/>
          </a:prstGeom>
          <a:noFill/>
        </p:spPr>
        <p:txBody>
          <a:bodyPr wrap="square" rtlCol="0">
            <a:spAutoFit/>
          </a:bodyPr>
          <a:lstStyle/>
          <a:p>
            <a:r>
              <a:rPr lang="en-GB" sz="2000" dirty="0">
                <a:latin typeface="Segoe UI Black" panose="020B0A02040204020203" pitchFamily="34" charset="0"/>
                <a:ea typeface="Segoe UI Black" panose="020B0A02040204020203" pitchFamily="34" charset="0"/>
              </a:rPr>
              <a:t>Functionality of different hardware devices</a:t>
            </a:r>
          </a:p>
          <a:p>
            <a:r>
              <a:rPr lang="en-GB" sz="2000" dirty="0">
                <a:latin typeface="Segoe UI Black" panose="020B0A02040204020203" pitchFamily="34" charset="0"/>
                <a:ea typeface="Segoe UI Black" panose="020B0A02040204020203" pitchFamily="34" charset="0"/>
                <a:cs typeface="Segoe UI" panose="020B0502040204020203" pitchFamily="34" charset="0"/>
              </a:rPr>
              <a:t>IT1: Peripheral devices</a:t>
            </a:r>
            <a:endParaRPr lang="en-GB" sz="2000" dirty="0">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extLst>
              <p:ext uri="{D42A27DB-BD31-4B8C-83A1-F6EECF244321}">
                <p14:modId xmlns:p14="http://schemas.microsoft.com/office/powerpoint/2010/main" val="3642634666"/>
              </p:ext>
            </p:extLst>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2" name="Table 1">
            <a:extLst>
              <a:ext uri="{FF2B5EF4-FFF2-40B4-BE49-F238E27FC236}">
                <a16:creationId xmlns:a16="http://schemas.microsoft.com/office/drawing/2014/main" id="{24CEBDCB-0D2C-5B55-F9A7-4F7C383E813D}"/>
              </a:ext>
            </a:extLst>
          </p:cNvPr>
          <p:cNvGraphicFramePr>
            <a:graphicFrameLocks noGrp="1"/>
          </p:cNvGraphicFramePr>
          <p:nvPr>
            <p:extLst>
              <p:ext uri="{D42A27DB-BD31-4B8C-83A1-F6EECF244321}">
                <p14:modId xmlns:p14="http://schemas.microsoft.com/office/powerpoint/2010/main" val="1467980231"/>
              </p:ext>
            </p:extLst>
          </p:nvPr>
        </p:nvGraphicFramePr>
        <p:xfrm>
          <a:off x="182364" y="1549429"/>
          <a:ext cx="5558984" cy="1188720"/>
        </p:xfrm>
        <a:graphic>
          <a:graphicData uri="http://schemas.openxmlformats.org/drawingml/2006/table">
            <a:tbl>
              <a:tblPr firstRow="1" bandRow="1">
                <a:tableStyleId>{5940675A-B579-460E-94D1-54222C63F5DA}</a:tableStyleId>
              </a:tblPr>
              <a:tblGrid>
                <a:gridCol w="5558984">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What is an output device?</a:t>
                      </a:r>
                    </a:p>
                  </a:txBody>
                  <a:tcPr>
                    <a:solidFill>
                      <a:srgbClr val="00B050"/>
                    </a:solidFill>
                  </a:tcPr>
                </a:tc>
                <a:extLst>
                  <a:ext uri="{0D108BD9-81ED-4DB2-BD59-A6C34878D82A}">
                    <a16:rowId xmlns:a16="http://schemas.microsoft.com/office/drawing/2014/main" val="1505125336"/>
                  </a:ext>
                </a:extLst>
              </a:tr>
              <a:tr h="71739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latin typeface="Segoe UI" panose="020B0502040204020203" pitchFamily="34" charset="0"/>
                          <a:cs typeface="Segoe UI" panose="020B0502040204020203" pitchFamily="34" charset="0"/>
                        </a:rPr>
                        <a:t>A piece of equipment that allows users to receive data from a computer. These device are used to view a product in digital or hard copy form. </a:t>
                      </a:r>
                    </a:p>
                  </a:txBody>
                  <a:tcPr/>
                </a:tc>
                <a:extLst>
                  <a:ext uri="{0D108BD9-81ED-4DB2-BD59-A6C34878D82A}">
                    <a16:rowId xmlns:a16="http://schemas.microsoft.com/office/drawing/2014/main" val="1025763758"/>
                  </a:ext>
                </a:extLst>
              </a:tr>
            </a:tbl>
          </a:graphicData>
        </a:graphic>
      </p:graphicFrame>
      <p:sp>
        <p:nvSpPr>
          <p:cNvPr id="5" name="TextBox 4">
            <a:extLst>
              <a:ext uri="{FF2B5EF4-FFF2-40B4-BE49-F238E27FC236}">
                <a16:creationId xmlns:a16="http://schemas.microsoft.com/office/drawing/2014/main" id="{F227152E-B042-2D25-A74C-F9FC308A074E}"/>
              </a:ext>
            </a:extLst>
          </p:cNvPr>
          <p:cNvSpPr txBox="1"/>
          <p:nvPr/>
        </p:nvSpPr>
        <p:spPr>
          <a:xfrm>
            <a:off x="193794" y="2917990"/>
            <a:ext cx="2046486" cy="369332"/>
          </a:xfrm>
          <a:prstGeom prst="rect">
            <a:avLst/>
          </a:prstGeom>
          <a:solidFill>
            <a:schemeClr val="accent3">
              <a:lumMod val="20000"/>
              <a:lumOff val="80000"/>
            </a:schemeClr>
          </a:solidFill>
        </p:spPr>
        <p:txBody>
          <a:bodyPr wrap="square" rtlCol="0">
            <a:spAutoFit/>
          </a:bodyPr>
          <a:lstStyle/>
          <a:p>
            <a:r>
              <a:rPr lang="en-GB" b="1" dirty="0">
                <a:latin typeface="Segoe UI" panose="020B0502040204020203" pitchFamily="34" charset="0"/>
                <a:cs typeface="Segoe UI" panose="020B0502040204020203" pitchFamily="34" charset="0"/>
              </a:rPr>
              <a:t>View</a:t>
            </a:r>
            <a:endParaRPr lang="en-GB" dirty="0">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B7F4F72B-0F0E-AB7B-C2E6-3B393326E437}"/>
              </a:ext>
            </a:extLst>
          </p:cNvPr>
          <p:cNvSpPr/>
          <p:nvPr/>
        </p:nvSpPr>
        <p:spPr>
          <a:xfrm>
            <a:off x="193794" y="3429000"/>
            <a:ext cx="2046486" cy="131876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Segoe UI" panose="020B0502040204020203" pitchFamily="34" charset="0"/>
                <a:cs typeface="Segoe UI" panose="020B0502040204020203" pitchFamily="34" charset="0"/>
              </a:rPr>
              <a:t>Monitor/Screen</a:t>
            </a:r>
          </a:p>
          <a:p>
            <a:r>
              <a:rPr lang="en-GB" sz="1600" dirty="0">
                <a:solidFill>
                  <a:schemeClr val="tx1"/>
                </a:solidFill>
                <a:latin typeface="Segoe UI" panose="020B0502040204020203" pitchFamily="34" charset="0"/>
                <a:cs typeface="Segoe UI" panose="020B0502040204020203" pitchFamily="34" charset="0"/>
              </a:rPr>
              <a:t>This allows you to view information on a screen.</a:t>
            </a:r>
          </a:p>
          <a:p>
            <a:endParaRPr lang="en-GB" dirty="0">
              <a:solidFill>
                <a:schemeClr val="tx1"/>
              </a:solidFill>
            </a:endParaRPr>
          </a:p>
        </p:txBody>
      </p:sp>
      <p:sp>
        <p:nvSpPr>
          <p:cNvPr id="13" name="Rectangle 12">
            <a:extLst>
              <a:ext uri="{FF2B5EF4-FFF2-40B4-BE49-F238E27FC236}">
                <a16:creationId xmlns:a16="http://schemas.microsoft.com/office/drawing/2014/main" id="{6B52B73C-0ED1-88E0-6C18-7005DCF4D427}"/>
              </a:ext>
            </a:extLst>
          </p:cNvPr>
          <p:cNvSpPr/>
          <p:nvPr/>
        </p:nvSpPr>
        <p:spPr>
          <a:xfrm>
            <a:off x="182364" y="4877414"/>
            <a:ext cx="2057916" cy="15608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Segoe UI" panose="020B0502040204020203" pitchFamily="34" charset="0"/>
                <a:cs typeface="Segoe UI" panose="020B0502040204020203" pitchFamily="34" charset="0"/>
              </a:rPr>
              <a:t>Projector</a:t>
            </a:r>
          </a:p>
          <a:p>
            <a:r>
              <a:rPr lang="en-GB" sz="1600" dirty="0">
                <a:solidFill>
                  <a:schemeClr val="tx1"/>
                </a:solidFill>
                <a:latin typeface="Segoe UI" panose="020B0502040204020203" pitchFamily="34" charset="0"/>
                <a:cs typeface="Segoe UI" panose="020B0502040204020203" pitchFamily="34" charset="0"/>
              </a:rPr>
              <a:t>This is used to view data on a larger screen, used in meetings and conferences.</a:t>
            </a:r>
          </a:p>
        </p:txBody>
      </p:sp>
      <p:sp>
        <p:nvSpPr>
          <p:cNvPr id="17" name="TextBox 16">
            <a:extLst>
              <a:ext uri="{FF2B5EF4-FFF2-40B4-BE49-F238E27FC236}">
                <a16:creationId xmlns:a16="http://schemas.microsoft.com/office/drawing/2014/main" id="{93D5228F-4121-ACB1-DD9B-C03EB716D79C}"/>
              </a:ext>
            </a:extLst>
          </p:cNvPr>
          <p:cNvSpPr txBox="1"/>
          <p:nvPr/>
        </p:nvSpPr>
        <p:spPr>
          <a:xfrm>
            <a:off x="2487414" y="2917990"/>
            <a:ext cx="3253934" cy="369332"/>
          </a:xfrm>
          <a:prstGeom prst="rect">
            <a:avLst/>
          </a:prstGeom>
          <a:solidFill>
            <a:schemeClr val="accent3">
              <a:lumMod val="20000"/>
              <a:lumOff val="80000"/>
            </a:schemeClr>
          </a:solidFill>
        </p:spPr>
        <p:txBody>
          <a:bodyPr wrap="square" rtlCol="0">
            <a:spAutoFit/>
          </a:bodyPr>
          <a:lstStyle/>
          <a:p>
            <a:r>
              <a:rPr lang="en-GB" b="1" dirty="0">
                <a:latin typeface="Segoe UI" panose="020B0502040204020203" pitchFamily="34" charset="0"/>
                <a:cs typeface="Segoe UI" panose="020B0502040204020203" pitchFamily="34" charset="0"/>
              </a:rPr>
              <a:t>Listen</a:t>
            </a:r>
            <a:endParaRPr lang="en-GB" dirty="0">
              <a:latin typeface="Segoe UI" panose="020B0502040204020203" pitchFamily="34" charset="0"/>
              <a:cs typeface="Segoe UI" panose="020B0502040204020203" pitchFamily="34" charset="0"/>
            </a:endParaRPr>
          </a:p>
        </p:txBody>
      </p:sp>
      <p:sp>
        <p:nvSpPr>
          <p:cNvPr id="18" name="Rectangle 17">
            <a:extLst>
              <a:ext uri="{FF2B5EF4-FFF2-40B4-BE49-F238E27FC236}">
                <a16:creationId xmlns:a16="http://schemas.microsoft.com/office/drawing/2014/main" id="{09032EE4-9060-351E-9F86-81CD9B7662C2}"/>
              </a:ext>
            </a:extLst>
          </p:cNvPr>
          <p:cNvSpPr/>
          <p:nvPr/>
        </p:nvSpPr>
        <p:spPr>
          <a:xfrm>
            <a:off x="2487415" y="3418317"/>
            <a:ext cx="3253933" cy="131876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Segoe UI" panose="020B0502040204020203" pitchFamily="34" charset="0"/>
                <a:cs typeface="Segoe UI" panose="020B0502040204020203" pitchFamily="34" charset="0"/>
              </a:rPr>
              <a:t>Speakers</a:t>
            </a:r>
          </a:p>
          <a:p>
            <a:r>
              <a:rPr lang="en-GB" sz="1600" dirty="0">
                <a:solidFill>
                  <a:schemeClr val="tx1"/>
                </a:solidFill>
                <a:latin typeface="Segoe UI" panose="020B0502040204020203" pitchFamily="34" charset="0"/>
                <a:cs typeface="Segoe UI" panose="020B0502040204020203" pitchFamily="34" charset="0"/>
              </a:rPr>
              <a:t>This allows the user to hear sound such as: listening to music, watch a video, enhance the sound quality on a computer game.</a:t>
            </a:r>
            <a:endParaRPr lang="en-GB" sz="2000" dirty="0">
              <a:solidFill>
                <a:schemeClr val="tx1"/>
              </a:solidFill>
            </a:endParaRPr>
          </a:p>
        </p:txBody>
      </p:sp>
      <p:sp>
        <p:nvSpPr>
          <p:cNvPr id="19" name="Rectangle 18">
            <a:extLst>
              <a:ext uri="{FF2B5EF4-FFF2-40B4-BE49-F238E27FC236}">
                <a16:creationId xmlns:a16="http://schemas.microsoft.com/office/drawing/2014/main" id="{8A8C2D53-0E91-80AC-BE18-EC4CC92DC800}"/>
              </a:ext>
            </a:extLst>
          </p:cNvPr>
          <p:cNvSpPr/>
          <p:nvPr/>
        </p:nvSpPr>
        <p:spPr>
          <a:xfrm>
            <a:off x="2487414" y="4862023"/>
            <a:ext cx="3253934" cy="15608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Segoe UI" panose="020B0502040204020203" pitchFamily="34" charset="0"/>
                <a:cs typeface="Segoe UI" panose="020B0502040204020203" pitchFamily="34" charset="0"/>
              </a:rPr>
              <a:t>Headphones</a:t>
            </a:r>
          </a:p>
          <a:p>
            <a:r>
              <a:rPr lang="en-GB" sz="1600" dirty="0">
                <a:solidFill>
                  <a:schemeClr val="tx1"/>
                </a:solidFill>
                <a:latin typeface="Segoe UI" panose="020B0502040204020203" pitchFamily="34" charset="0"/>
                <a:cs typeface="Segoe UI" panose="020B0502040204020203" pitchFamily="34" charset="0"/>
              </a:rPr>
              <a:t>This is an alternative way of hearing sound but instead this is used so that one individual can hear the sounds instead of being heard by everyone. </a:t>
            </a:r>
            <a:endParaRPr lang="en-GB" sz="2000" dirty="0">
              <a:solidFill>
                <a:schemeClr val="tx1"/>
              </a:solidFill>
            </a:endParaRPr>
          </a:p>
        </p:txBody>
      </p:sp>
      <p:sp>
        <p:nvSpPr>
          <p:cNvPr id="24" name="TextBox 23">
            <a:extLst>
              <a:ext uri="{FF2B5EF4-FFF2-40B4-BE49-F238E27FC236}">
                <a16:creationId xmlns:a16="http://schemas.microsoft.com/office/drawing/2014/main" id="{0C6487B8-4FC6-CA21-9A01-56EF59BF21F2}"/>
              </a:ext>
            </a:extLst>
          </p:cNvPr>
          <p:cNvSpPr txBox="1"/>
          <p:nvPr/>
        </p:nvSpPr>
        <p:spPr>
          <a:xfrm>
            <a:off x="5852160" y="1272156"/>
            <a:ext cx="6203196" cy="370840"/>
          </a:xfrm>
          <a:prstGeom prst="rect">
            <a:avLst/>
          </a:prstGeom>
          <a:solidFill>
            <a:schemeClr val="accent3">
              <a:lumMod val="20000"/>
              <a:lumOff val="80000"/>
            </a:schemeClr>
          </a:solidFill>
        </p:spPr>
        <p:txBody>
          <a:bodyPr wrap="square" rtlCol="0">
            <a:spAutoFit/>
          </a:bodyPr>
          <a:lstStyle/>
          <a:p>
            <a:r>
              <a:rPr lang="en-GB" b="1" dirty="0">
                <a:latin typeface="Segoe UI" panose="020B0502040204020203" pitchFamily="34" charset="0"/>
                <a:cs typeface="Segoe UI" panose="020B0502040204020203" pitchFamily="34" charset="0"/>
              </a:rPr>
              <a:t>Printers</a:t>
            </a:r>
            <a:endParaRPr lang="en-GB" dirty="0">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550D44A2-8212-EA80-6E73-8836EA07138E}"/>
              </a:ext>
            </a:extLst>
          </p:cNvPr>
          <p:cNvSpPr/>
          <p:nvPr/>
        </p:nvSpPr>
        <p:spPr>
          <a:xfrm>
            <a:off x="5875020" y="1747114"/>
            <a:ext cx="3063240" cy="923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Segoe UI" panose="020B0502040204020203" pitchFamily="34" charset="0"/>
                <a:cs typeface="Segoe UI" panose="020B0502040204020203" pitchFamily="34" charset="0"/>
              </a:rPr>
              <a:t>Inkjet printer</a:t>
            </a:r>
          </a:p>
          <a:p>
            <a:r>
              <a:rPr lang="en-GB" sz="1400" dirty="0">
                <a:solidFill>
                  <a:schemeClr val="tx1"/>
                </a:solidFill>
                <a:latin typeface="Segoe UI" panose="020B0502040204020203" pitchFamily="34" charset="0"/>
                <a:cs typeface="Segoe UI" panose="020B0502040204020203" pitchFamily="34" charset="0"/>
              </a:rPr>
              <a:t>Common household printer which is affordable and prints to a good standard.</a:t>
            </a:r>
            <a:endParaRPr lang="en-GB" dirty="0">
              <a:solidFill>
                <a:schemeClr val="tx1"/>
              </a:solidFill>
            </a:endParaRPr>
          </a:p>
        </p:txBody>
      </p:sp>
      <p:sp>
        <p:nvSpPr>
          <p:cNvPr id="26" name="Rectangle 25">
            <a:extLst>
              <a:ext uri="{FF2B5EF4-FFF2-40B4-BE49-F238E27FC236}">
                <a16:creationId xmlns:a16="http://schemas.microsoft.com/office/drawing/2014/main" id="{7DEFD816-7A96-3F31-6E81-25E2DBD87717}"/>
              </a:ext>
            </a:extLst>
          </p:cNvPr>
          <p:cNvSpPr/>
          <p:nvPr/>
        </p:nvSpPr>
        <p:spPr>
          <a:xfrm>
            <a:off x="9138316" y="1747114"/>
            <a:ext cx="2909789" cy="923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Segoe UI" panose="020B0502040204020203" pitchFamily="34" charset="0"/>
                <a:cs typeface="Segoe UI" panose="020B0502040204020203" pitchFamily="34" charset="0"/>
              </a:rPr>
              <a:t>Laser printer</a:t>
            </a:r>
          </a:p>
          <a:p>
            <a:r>
              <a:rPr lang="en-GB" sz="1400" dirty="0">
                <a:solidFill>
                  <a:schemeClr val="tx1"/>
                </a:solidFill>
                <a:latin typeface="Segoe UI" panose="020B0502040204020203" pitchFamily="34" charset="0"/>
                <a:cs typeface="Segoe UI" panose="020B0502040204020203" pitchFamily="34" charset="0"/>
              </a:rPr>
              <a:t>A quicker and more expensive form of printing with users toner instead of printer ink. </a:t>
            </a:r>
            <a:endParaRPr lang="en-GB" dirty="0">
              <a:solidFill>
                <a:schemeClr val="tx1"/>
              </a:solidFill>
            </a:endParaRPr>
          </a:p>
        </p:txBody>
      </p:sp>
      <p:sp>
        <p:nvSpPr>
          <p:cNvPr id="27" name="Rectangle 26">
            <a:extLst>
              <a:ext uri="{FF2B5EF4-FFF2-40B4-BE49-F238E27FC236}">
                <a16:creationId xmlns:a16="http://schemas.microsoft.com/office/drawing/2014/main" id="{F0FFF93A-E3DB-E871-EE55-346D5B820746}"/>
              </a:ext>
            </a:extLst>
          </p:cNvPr>
          <p:cNvSpPr/>
          <p:nvPr/>
        </p:nvSpPr>
        <p:spPr>
          <a:xfrm>
            <a:off x="5875020" y="2760152"/>
            <a:ext cx="3063240" cy="1162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Segoe UI" panose="020B0502040204020203" pitchFamily="34" charset="0"/>
                <a:cs typeface="Segoe UI" panose="020B0502040204020203" pitchFamily="34" charset="0"/>
              </a:rPr>
              <a:t>Dot matrix printer</a:t>
            </a:r>
          </a:p>
          <a:p>
            <a:r>
              <a:rPr lang="en-GB" sz="1400" dirty="0">
                <a:solidFill>
                  <a:schemeClr val="tx1"/>
                </a:solidFill>
                <a:latin typeface="Segoe UI" panose="020B0502040204020203" pitchFamily="34" charset="0"/>
                <a:cs typeface="Segoe UI" panose="020B0502040204020203" pitchFamily="34" charset="0"/>
              </a:rPr>
              <a:t>It has small pins on the print head that hit against an ink soaked ribbon to make a mark on the paper. </a:t>
            </a:r>
            <a:endParaRPr lang="en-GB" dirty="0">
              <a:solidFill>
                <a:schemeClr val="tx1"/>
              </a:solidFill>
            </a:endParaRPr>
          </a:p>
        </p:txBody>
      </p:sp>
      <p:sp>
        <p:nvSpPr>
          <p:cNvPr id="29" name="Rectangle 28">
            <a:extLst>
              <a:ext uri="{FF2B5EF4-FFF2-40B4-BE49-F238E27FC236}">
                <a16:creationId xmlns:a16="http://schemas.microsoft.com/office/drawing/2014/main" id="{5C6E4956-0C70-03B3-6107-362E76E14A3D}"/>
              </a:ext>
            </a:extLst>
          </p:cNvPr>
          <p:cNvSpPr/>
          <p:nvPr/>
        </p:nvSpPr>
        <p:spPr>
          <a:xfrm>
            <a:off x="9145621" y="2760152"/>
            <a:ext cx="2907915" cy="1162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Segoe UI" panose="020B0502040204020203" pitchFamily="34" charset="0"/>
                <a:cs typeface="Segoe UI" panose="020B0502040204020203" pitchFamily="34" charset="0"/>
              </a:rPr>
              <a:t>Thermal printer</a:t>
            </a:r>
          </a:p>
          <a:p>
            <a:r>
              <a:rPr lang="en-GB" sz="1400" dirty="0">
                <a:solidFill>
                  <a:schemeClr val="tx1"/>
                </a:solidFill>
                <a:latin typeface="Segoe UI" panose="020B0502040204020203" pitchFamily="34" charset="0"/>
                <a:cs typeface="Segoe UI" panose="020B0502040204020203" pitchFamily="34" charset="0"/>
              </a:rPr>
              <a:t>Produces a printed image by passing paper with a special coating over a small electrical print heads.</a:t>
            </a:r>
          </a:p>
        </p:txBody>
      </p:sp>
      <p:sp>
        <p:nvSpPr>
          <p:cNvPr id="30" name="Rectangle 29">
            <a:extLst>
              <a:ext uri="{FF2B5EF4-FFF2-40B4-BE49-F238E27FC236}">
                <a16:creationId xmlns:a16="http://schemas.microsoft.com/office/drawing/2014/main" id="{9435490A-E94C-5C4A-A36C-3433FE02278C}"/>
              </a:ext>
            </a:extLst>
          </p:cNvPr>
          <p:cNvSpPr/>
          <p:nvPr/>
        </p:nvSpPr>
        <p:spPr>
          <a:xfrm>
            <a:off x="5902014" y="4010987"/>
            <a:ext cx="3063240" cy="1162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Segoe UI" panose="020B0502040204020203" pitchFamily="34" charset="0"/>
                <a:cs typeface="Segoe UI" panose="020B0502040204020203" pitchFamily="34" charset="0"/>
              </a:rPr>
              <a:t>Dye-sublimination printer</a:t>
            </a:r>
          </a:p>
          <a:p>
            <a:r>
              <a:rPr lang="en-GB" sz="1400" dirty="0">
                <a:solidFill>
                  <a:schemeClr val="tx1"/>
                </a:solidFill>
                <a:latin typeface="Segoe UI" panose="020B0502040204020203" pitchFamily="34" charset="0"/>
                <a:cs typeface="Segoe UI" panose="020B0502040204020203" pitchFamily="34" charset="0"/>
              </a:rPr>
              <a:t>Uses heat to print onto materials other than paper such as plastic, fabric and cards.</a:t>
            </a:r>
            <a:endParaRPr lang="en-GB" dirty="0">
              <a:solidFill>
                <a:schemeClr val="tx1"/>
              </a:solidFill>
            </a:endParaRPr>
          </a:p>
        </p:txBody>
      </p:sp>
      <p:sp>
        <p:nvSpPr>
          <p:cNvPr id="31" name="Rectangle 30">
            <a:extLst>
              <a:ext uri="{FF2B5EF4-FFF2-40B4-BE49-F238E27FC236}">
                <a16:creationId xmlns:a16="http://schemas.microsoft.com/office/drawing/2014/main" id="{763627F0-5C6C-03A8-EFA3-C1F3B43D56CB}"/>
              </a:ext>
            </a:extLst>
          </p:cNvPr>
          <p:cNvSpPr/>
          <p:nvPr/>
        </p:nvSpPr>
        <p:spPr>
          <a:xfrm>
            <a:off x="9174435" y="4010987"/>
            <a:ext cx="2907915" cy="1162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Segoe UI" panose="020B0502040204020203" pitchFamily="34" charset="0"/>
                <a:cs typeface="Segoe UI" panose="020B0502040204020203" pitchFamily="34" charset="0"/>
              </a:rPr>
              <a:t>3D printer</a:t>
            </a:r>
          </a:p>
          <a:p>
            <a:r>
              <a:rPr lang="en-GB" sz="1400" dirty="0">
                <a:solidFill>
                  <a:schemeClr val="tx1"/>
                </a:solidFill>
                <a:latin typeface="Segoe UI" panose="020B0502040204020203" pitchFamily="34" charset="0"/>
                <a:cs typeface="Segoe UI" panose="020B0502040204020203" pitchFamily="34" charset="0"/>
              </a:rPr>
              <a:t>These use instructions from CAD software to create a 3D design of a product. Useful when creating prototypes.</a:t>
            </a:r>
            <a:endParaRPr lang="en-GB" dirty="0">
              <a:solidFill>
                <a:schemeClr val="tx1"/>
              </a:solidFill>
            </a:endParaRPr>
          </a:p>
        </p:txBody>
      </p:sp>
      <p:sp>
        <p:nvSpPr>
          <p:cNvPr id="32" name="Rectangle 31">
            <a:extLst>
              <a:ext uri="{FF2B5EF4-FFF2-40B4-BE49-F238E27FC236}">
                <a16:creationId xmlns:a16="http://schemas.microsoft.com/office/drawing/2014/main" id="{3DD77A6B-ABD5-EA8F-CD96-D6A96047B28C}"/>
              </a:ext>
            </a:extLst>
          </p:cNvPr>
          <p:cNvSpPr/>
          <p:nvPr/>
        </p:nvSpPr>
        <p:spPr>
          <a:xfrm>
            <a:off x="5902013" y="5376599"/>
            <a:ext cx="6175731" cy="8035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Segoe UI" panose="020B0502040204020203" pitchFamily="34" charset="0"/>
                <a:cs typeface="Segoe UI" panose="020B0502040204020203" pitchFamily="34" charset="0"/>
              </a:rPr>
              <a:t>Plotter: </a:t>
            </a:r>
            <a:r>
              <a:rPr lang="en-GB" sz="1600" dirty="0">
                <a:solidFill>
                  <a:schemeClr val="tx1"/>
                </a:solidFill>
                <a:latin typeface="Segoe UI" panose="020B0502040204020203" pitchFamily="34" charset="0"/>
                <a:cs typeface="Segoe UI" panose="020B0502040204020203" pitchFamily="34" charset="0"/>
              </a:rPr>
              <a:t>This allows large scale drawings such as maps and large posters to be printed. It also uses vector graphics which enables high quality content to be printed.</a:t>
            </a:r>
          </a:p>
        </p:txBody>
      </p:sp>
      <p:sp>
        <p:nvSpPr>
          <p:cNvPr id="3" name="Slide Number Placeholder 2">
            <a:extLst>
              <a:ext uri="{FF2B5EF4-FFF2-40B4-BE49-F238E27FC236}">
                <a16:creationId xmlns:a16="http://schemas.microsoft.com/office/drawing/2014/main" id="{523B4597-B644-4AC4-925B-47041DB57985}"/>
              </a:ext>
            </a:extLst>
          </p:cNvPr>
          <p:cNvSpPr>
            <a:spLocks noGrp="1"/>
          </p:cNvSpPr>
          <p:nvPr>
            <p:ph type="sldNum" sz="quarter" idx="12"/>
          </p:nvPr>
        </p:nvSpPr>
        <p:spPr/>
        <p:txBody>
          <a:bodyPr/>
          <a:lstStyle/>
          <a:p>
            <a:fld id="{2307E064-D8E2-4D39-9CB2-520A231D157D}" type="slidenum">
              <a:rPr lang="en-GB" smtClean="0"/>
              <a:t>3</a:t>
            </a:fld>
            <a:endParaRPr lang="en-GB"/>
          </a:p>
        </p:txBody>
      </p:sp>
    </p:spTree>
    <p:extLst>
      <p:ext uri="{BB962C8B-B14F-4D97-AF65-F5344CB8AC3E}">
        <p14:creationId xmlns:p14="http://schemas.microsoft.com/office/powerpoint/2010/main" val="2071784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55092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1.1.3 Services in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IT20 – Emerging technologies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4" name="Table 13">
            <a:extLst>
              <a:ext uri="{FF2B5EF4-FFF2-40B4-BE49-F238E27FC236}">
                <a16:creationId xmlns:a16="http://schemas.microsoft.com/office/drawing/2014/main" id="{F3BCC417-EB94-DAC4-B5E7-02B31B043DFD}"/>
              </a:ext>
            </a:extLst>
          </p:cNvPr>
          <p:cNvGraphicFramePr>
            <a:graphicFrameLocks noGrp="1"/>
          </p:cNvGraphicFramePr>
          <p:nvPr>
            <p:extLst>
              <p:ext uri="{D42A27DB-BD31-4B8C-83A1-F6EECF244321}">
                <p14:modId xmlns:p14="http://schemas.microsoft.com/office/powerpoint/2010/main" val="3240919601"/>
              </p:ext>
            </p:extLst>
          </p:nvPr>
        </p:nvGraphicFramePr>
        <p:xfrm>
          <a:off x="159504" y="1556928"/>
          <a:ext cx="4721105" cy="1828800"/>
        </p:xfrm>
        <a:graphic>
          <a:graphicData uri="http://schemas.openxmlformats.org/drawingml/2006/table">
            <a:tbl>
              <a:tblPr firstRow="1" bandRow="1">
                <a:tableStyleId>{5940675A-B579-460E-94D1-54222C63F5DA}</a:tableStyleId>
              </a:tblPr>
              <a:tblGrid>
                <a:gridCol w="4721105">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What is meant by emerging technologies?</a:t>
                      </a:r>
                    </a:p>
                  </a:txBody>
                  <a:tcPr>
                    <a:solidFill>
                      <a:srgbClr val="FF0000"/>
                    </a:solidFill>
                  </a:tcPr>
                </a:tc>
                <a:extLst>
                  <a:ext uri="{0D108BD9-81ED-4DB2-BD59-A6C34878D82A}">
                    <a16:rowId xmlns:a16="http://schemas.microsoft.com/office/drawing/2014/main" val="1505125336"/>
                  </a:ext>
                </a:extLst>
              </a:tr>
              <a:tr h="71739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Segoe UI" panose="020B0502040204020203" pitchFamily="34" charset="0"/>
                          <a:cs typeface="Segoe UI" panose="020B0502040204020203" pitchFamily="34" charset="0"/>
                        </a:rPr>
                        <a:t>Emerging technology refers to any new or rapidly developing technology that is expected to have a significant impact on society, the economy, or a particular industry.</a:t>
                      </a:r>
                    </a:p>
                  </a:txBody>
                  <a:tcPr/>
                </a:tc>
                <a:extLst>
                  <a:ext uri="{0D108BD9-81ED-4DB2-BD59-A6C34878D82A}">
                    <a16:rowId xmlns:a16="http://schemas.microsoft.com/office/drawing/2014/main" val="1025763758"/>
                  </a:ext>
                </a:extLst>
              </a:tr>
            </a:tbl>
          </a:graphicData>
        </a:graphic>
      </p:graphicFrame>
      <p:graphicFrame>
        <p:nvGraphicFramePr>
          <p:cNvPr id="6" name="Table 5">
            <a:extLst>
              <a:ext uri="{FF2B5EF4-FFF2-40B4-BE49-F238E27FC236}">
                <a16:creationId xmlns:a16="http://schemas.microsoft.com/office/drawing/2014/main" id="{796EDB52-E197-8983-012F-621C74E985A6}"/>
              </a:ext>
            </a:extLst>
          </p:cNvPr>
          <p:cNvGraphicFramePr>
            <a:graphicFrameLocks noGrp="1"/>
          </p:cNvGraphicFramePr>
          <p:nvPr/>
        </p:nvGraphicFramePr>
        <p:xfrm>
          <a:off x="180851" y="3528620"/>
          <a:ext cx="4704446" cy="1828800"/>
        </p:xfrm>
        <a:graphic>
          <a:graphicData uri="http://schemas.openxmlformats.org/drawingml/2006/table">
            <a:tbl>
              <a:tblPr firstRow="1" bandRow="1">
                <a:tableStyleId>{5940675A-B579-460E-94D1-54222C63F5DA}</a:tableStyleId>
              </a:tblPr>
              <a:tblGrid>
                <a:gridCol w="4704446">
                  <a:extLst>
                    <a:ext uri="{9D8B030D-6E8A-4147-A177-3AD203B41FA5}">
                      <a16:colId xmlns:a16="http://schemas.microsoft.com/office/drawing/2014/main" val="2668280762"/>
                    </a:ext>
                  </a:extLst>
                </a:gridCol>
              </a:tblGrid>
              <a:tr h="290942">
                <a:tc>
                  <a:txBody>
                    <a:bodyPr/>
                    <a:lstStyle/>
                    <a:p>
                      <a:r>
                        <a:rPr lang="en-GB" dirty="0">
                          <a:solidFill>
                            <a:schemeClr val="bg1"/>
                          </a:solidFill>
                          <a:latin typeface="Segoe UI" panose="020B0502040204020203" pitchFamily="34" charset="0"/>
                          <a:cs typeface="Segoe UI" panose="020B0502040204020203" pitchFamily="34" charset="0"/>
                        </a:rPr>
                        <a:t>Examples:</a:t>
                      </a:r>
                    </a:p>
                  </a:txBody>
                  <a:tcPr>
                    <a:solidFill>
                      <a:srgbClr val="0070C0"/>
                    </a:solidFill>
                  </a:tcPr>
                </a:tc>
                <a:extLst>
                  <a:ext uri="{0D108BD9-81ED-4DB2-BD59-A6C34878D82A}">
                    <a16:rowId xmlns:a16="http://schemas.microsoft.com/office/drawing/2014/main" val="1505125336"/>
                  </a:ext>
                </a:extLst>
              </a:tr>
              <a:tr h="71739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Artificial intelligence (AI)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Virtual reality (VR) and Augmented reality (AR)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Blockchain technology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Segoe UI" panose="020B0502040204020203" pitchFamily="34" charset="0"/>
                          <a:cs typeface="Segoe UI" panose="020B0502040204020203" pitchFamily="34" charset="0"/>
                        </a:rPr>
                        <a:t>Internet of Things (IoT)</a:t>
                      </a:r>
                    </a:p>
                  </a:txBody>
                  <a:tcPr/>
                </a:tc>
                <a:extLst>
                  <a:ext uri="{0D108BD9-81ED-4DB2-BD59-A6C34878D82A}">
                    <a16:rowId xmlns:a16="http://schemas.microsoft.com/office/drawing/2014/main" val="1025763758"/>
                  </a:ext>
                </a:extLst>
              </a:tr>
            </a:tbl>
          </a:graphicData>
        </a:graphic>
      </p:graphicFrame>
      <p:sp>
        <p:nvSpPr>
          <p:cNvPr id="5" name="TextBox 4">
            <a:extLst>
              <a:ext uri="{FF2B5EF4-FFF2-40B4-BE49-F238E27FC236}">
                <a16:creationId xmlns:a16="http://schemas.microsoft.com/office/drawing/2014/main" id="{E8B0D94A-E2B1-1047-CB34-8445B713C9DF}"/>
              </a:ext>
            </a:extLst>
          </p:cNvPr>
          <p:cNvSpPr txBox="1"/>
          <p:nvPr/>
        </p:nvSpPr>
        <p:spPr>
          <a:xfrm>
            <a:off x="5366411" y="865900"/>
            <a:ext cx="3291839" cy="380792"/>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Blockchain technology</a:t>
            </a:r>
          </a:p>
        </p:txBody>
      </p:sp>
      <p:sp>
        <p:nvSpPr>
          <p:cNvPr id="10" name="TextBox 9">
            <a:extLst>
              <a:ext uri="{FF2B5EF4-FFF2-40B4-BE49-F238E27FC236}">
                <a16:creationId xmlns:a16="http://schemas.microsoft.com/office/drawing/2014/main" id="{B040C843-5EC7-BD42-6817-41451190E8C4}"/>
              </a:ext>
            </a:extLst>
          </p:cNvPr>
          <p:cNvSpPr txBox="1"/>
          <p:nvPr/>
        </p:nvSpPr>
        <p:spPr>
          <a:xfrm>
            <a:off x="8738265" y="877530"/>
            <a:ext cx="3283316" cy="380792"/>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Internet of Things (IoT)</a:t>
            </a:r>
          </a:p>
        </p:txBody>
      </p:sp>
      <p:sp>
        <p:nvSpPr>
          <p:cNvPr id="2" name="Rectangle 1">
            <a:extLst>
              <a:ext uri="{FF2B5EF4-FFF2-40B4-BE49-F238E27FC236}">
                <a16:creationId xmlns:a16="http://schemas.microsoft.com/office/drawing/2014/main" id="{6D907E3C-2756-07A7-548C-025391A77F9F}"/>
              </a:ext>
            </a:extLst>
          </p:cNvPr>
          <p:cNvSpPr/>
          <p:nvPr/>
        </p:nvSpPr>
        <p:spPr>
          <a:xfrm>
            <a:off x="5366411" y="1308400"/>
            <a:ext cx="3272884" cy="2566011"/>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Blockchain technology is a decentralised and distributed to record transactions across many computers. Each block in the chain contains a cryptographic hash of the previous block, a timestamp, and transaction data.</a:t>
            </a:r>
            <a:endPar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Rectangle 12">
            <a:extLst>
              <a:ext uri="{FF2B5EF4-FFF2-40B4-BE49-F238E27FC236}">
                <a16:creationId xmlns:a16="http://schemas.microsoft.com/office/drawing/2014/main" id="{B09856DA-F35D-91F7-3C8C-9E8AE3708F62}"/>
              </a:ext>
            </a:extLst>
          </p:cNvPr>
          <p:cNvSpPr/>
          <p:nvPr/>
        </p:nvSpPr>
        <p:spPr>
          <a:xfrm>
            <a:off x="8748697" y="1300915"/>
            <a:ext cx="3272884" cy="2566011"/>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Internet of Things involve devices connected to a giant network that collect and share information such as how they’re used and the environment in which they operate in.​</a:t>
            </a:r>
            <a:endPar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7" name="Rectangle 16">
            <a:extLst>
              <a:ext uri="{FF2B5EF4-FFF2-40B4-BE49-F238E27FC236}">
                <a16:creationId xmlns:a16="http://schemas.microsoft.com/office/drawing/2014/main" id="{66D0C542-3D82-5B1A-DBD7-4BADBDE67346}"/>
              </a:ext>
            </a:extLst>
          </p:cNvPr>
          <p:cNvSpPr/>
          <p:nvPr/>
        </p:nvSpPr>
        <p:spPr>
          <a:xfrm>
            <a:off x="5375888" y="4039389"/>
            <a:ext cx="3272884" cy="658341"/>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Decentralised and not stored on one single location.</a:t>
            </a:r>
          </a:p>
        </p:txBody>
      </p:sp>
      <p:sp>
        <p:nvSpPr>
          <p:cNvPr id="18" name="Rectangle 17">
            <a:extLst>
              <a:ext uri="{FF2B5EF4-FFF2-40B4-BE49-F238E27FC236}">
                <a16:creationId xmlns:a16="http://schemas.microsoft.com/office/drawing/2014/main" id="{D61C4669-4932-2C9B-D95A-2BE31F712C05}"/>
              </a:ext>
            </a:extLst>
          </p:cNvPr>
          <p:cNvSpPr/>
          <p:nvPr/>
        </p:nvSpPr>
        <p:spPr>
          <a:xfrm>
            <a:off x="5375888" y="4862708"/>
            <a:ext cx="3272884" cy="658341"/>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Highly secure because each block stores data with a hash.</a:t>
            </a:r>
          </a:p>
        </p:txBody>
      </p:sp>
      <p:sp>
        <p:nvSpPr>
          <p:cNvPr id="19" name="Rectangle 18">
            <a:extLst>
              <a:ext uri="{FF2B5EF4-FFF2-40B4-BE49-F238E27FC236}">
                <a16:creationId xmlns:a16="http://schemas.microsoft.com/office/drawing/2014/main" id="{B154726D-A6EA-4795-FA93-5568EB5C41D0}"/>
              </a:ext>
            </a:extLst>
          </p:cNvPr>
          <p:cNvSpPr/>
          <p:nvPr/>
        </p:nvSpPr>
        <p:spPr>
          <a:xfrm>
            <a:off x="5375888" y="5663841"/>
            <a:ext cx="3272884" cy="658341"/>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More trustworthy as data cannot be tampered with.</a:t>
            </a:r>
          </a:p>
        </p:txBody>
      </p:sp>
      <p:sp>
        <p:nvSpPr>
          <p:cNvPr id="24" name="Rectangle 23">
            <a:extLst>
              <a:ext uri="{FF2B5EF4-FFF2-40B4-BE49-F238E27FC236}">
                <a16:creationId xmlns:a16="http://schemas.microsoft.com/office/drawing/2014/main" id="{1C2838FD-2EEB-C6FF-C219-A819223F499C}"/>
              </a:ext>
            </a:extLst>
          </p:cNvPr>
          <p:cNvSpPr/>
          <p:nvPr/>
        </p:nvSpPr>
        <p:spPr>
          <a:xfrm>
            <a:off x="8752507" y="4030583"/>
            <a:ext cx="3272884" cy="658341"/>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More efficient because tasks can be automated/scheduled.</a:t>
            </a:r>
          </a:p>
        </p:txBody>
      </p:sp>
      <p:sp>
        <p:nvSpPr>
          <p:cNvPr id="25" name="Rectangle 24">
            <a:extLst>
              <a:ext uri="{FF2B5EF4-FFF2-40B4-BE49-F238E27FC236}">
                <a16:creationId xmlns:a16="http://schemas.microsoft.com/office/drawing/2014/main" id="{8511BAAA-F5E1-3A28-12E4-F217DD47E554}"/>
              </a:ext>
            </a:extLst>
          </p:cNvPr>
          <p:cNvSpPr/>
          <p:nvPr/>
        </p:nvSpPr>
        <p:spPr>
          <a:xfrm>
            <a:off x="8752507" y="4853902"/>
            <a:ext cx="3272884" cy="658341"/>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Reduce the consumption of energy.</a:t>
            </a:r>
          </a:p>
        </p:txBody>
      </p:sp>
      <p:sp>
        <p:nvSpPr>
          <p:cNvPr id="26" name="Rectangle 25">
            <a:extLst>
              <a:ext uri="{FF2B5EF4-FFF2-40B4-BE49-F238E27FC236}">
                <a16:creationId xmlns:a16="http://schemas.microsoft.com/office/drawing/2014/main" id="{1315960F-9B0B-7D0C-A7B9-79DCC7B40595}"/>
              </a:ext>
            </a:extLst>
          </p:cNvPr>
          <p:cNvSpPr/>
          <p:nvPr/>
        </p:nvSpPr>
        <p:spPr>
          <a:xfrm>
            <a:off x="8752507" y="5655035"/>
            <a:ext cx="3272884" cy="658341"/>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Devices can be managed remotely. </a:t>
            </a:r>
          </a:p>
        </p:txBody>
      </p:sp>
      <p:sp>
        <p:nvSpPr>
          <p:cNvPr id="3" name="Slide Number Placeholder 2">
            <a:extLst>
              <a:ext uri="{FF2B5EF4-FFF2-40B4-BE49-F238E27FC236}">
                <a16:creationId xmlns:a16="http://schemas.microsoft.com/office/drawing/2014/main" id="{F5FD159A-9AA7-430B-9828-C6B5B5BEE79A}"/>
              </a:ext>
            </a:extLst>
          </p:cNvPr>
          <p:cNvSpPr>
            <a:spLocks noGrp="1"/>
          </p:cNvSpPr>
          <p:nvPr>
            <p:ph type="sldNum" sz="quarter" idx="12"/>
          </p:nvPr>
        </p:nvSpPr>
        <p:spPr/>
        <p:txBody>
          <a:bodyPr/>
          <a:lstStyle/>
          <a:p>
            <a:fld id="{2307E064-D8E2-4D39-9CB2-520A231D157D}" type="slidenum">
              <a:rPr lang="en-GB" smtClean="0"/>
              <a:t>30</a:t>
            </a:fld>
            <a:endParaRPr lang="en-GB"/>
          </a:p>
        </p:txBody>
      </p:sp>
    </p:spTree>
    <p:extLst>
      <p:ext uri="{BB962C8B-B14F-4D97-AF65-F5344CB8AC3E}">
        <p14:creationId xmlns:p14="http://schemas.microsoft.com/office/powerpoint/2010/main" val="2400191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7" name="Picture 6" descr="A black and white sign&#10;&#10;Description automatically generated with low confidence">
            <a:extLst>
              <a:ext uri="{FF2B5EF4-FFF2-40B4-BE49-F238E27FC236}">
                <a16:creationId xmlns:a16="http://schemas.microsoft.com/office/drawing/2014/main" id="{89D394C6-5DAB-F3F7-3CA4-EB22ED9BF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1350" y="0"/>
            <a:ext cx="1152907" cy="610099"/>
          </a:xfrm>
          <a:prstGeom prst="rect">
            <a:avLst/>
          </a:prstGeom>
        </p:spPr>
      </p:pic>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77038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1.2.1 Why data must be fit for purpose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IT21 - Quality of data</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a:solidFill>
                            <a:schemeClr val="bg1"/>
                          </a:solidFill>
                          <a:latin typeface="Segoe UI" panose="020B0502040204020203" pitchFamily="34" charset="0"/>
                          <a:cs typeface="Segoe UI" panose="020B0502040204020203" pitchFamily="34" charset="0"/>
                        </a:rPr>
                        <a:t>1.2.1</a:t>
                      </a:r>
                      <a:endParaRPr lang="en-GB" sz="2800" dirty="0">
                        <a:solidFill>
                          <a:schemeClr val="bg1"/>
                        </a:solidFill>
                        <a:latin typeface="Segoe UI" panose="020B0502040204020203" pitchFamily="34" charset="0"/>
                        <a:cs typeface="Segoe UI" panose="020B0502040204020203" pitchFamily="34" charset="0"/>
                      </a:endParaRP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15" name="Rectangle 14">
            <a:extLst>
              <a:ext uri="{FF2B5EF4-FFF2-40B4-BE49-F238E27FC236}">
                <a16:creationId xmlns:a16="http://schemas.microsoft.com/office/drawing/2014/main" id="{C78562A9-F61E-4479-2ABC-4D3B8FEC5E0C}"/>
              </a:ext>
            </a:extLst>
          </p:cNvPr>
          <p:cNvSpPr/>
          <p:nvPr/>
        </p:nvSpPr>
        <p:spPr>
          <a:xfrm>
            <a:off x="136644" y="1683084"/>
            <a:ext cx="3072276" cy="48548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Data</a:t>
            </a:r>
          </a:p>
        </p:txBody>
      </p:sp>
      <p:sp>
        <p:nvSpPr>
          <p:cNvPr id="17" name="Rectangle 16">
            <a:extLst>
              <a:ext uri="{FF2B5EF4-FFF2-40B4-BE49-F238E27FC236}">
                <a16:creationId xmlns:a16="http://schemas.microsoft.com/office/drawing/2014/main" id="{552DCFCA-9F7E-214B-6567-8E2DF4C27C2D}"/>
              </a:ext>
            </a:extLst>
          </p:cNvPr>
          <p:cNvSpPr/>
          <p:nvPr/>
        </p:nvSpPr>
        <p:spPr>
          <a:xfrm>
            <a:off x="3358887" y="1683084"/>
            <a:ext cx="2850294" cy="48548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Information</a:t>
            </a:r>
          </a:p>
        </p:txBody>
      </p:sp>
      <p:sp>
        <p:nvSpPr>
          <p:cNvPr id="18" name="Rectangle 17">
            <a:extLst>
              <a:ext uri="{FF2B5EF4-FFF2-40B4-BE49-F238E27FC236}">
                <a16:creationId xmlns:a16="http://schemas.microsoft.com/office/drawing/2014/main" id="{204D76C7-6276-F587-5F8B-16C336E73185}"/>
              </a:ext>
            </a:extLst>
          </p:cNvPr>
          <p:cNvSpPr/>
          <p:nvPr/>
        </p:nvSpPr>
        <p:spPr>
          <a:xfrm>
            <a:off x="6460534" y="1683084"/>
            <a:ext cx="2910592" cy="48548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Knowledge</a:t>
            </a:r>
          </a:p>
        </p:txBody>
      </p:sp>
      <p:sp>
        <p:nvSpPr>
          <p:cNvPr id="21" name="Rectangle 20">
            <a:extLst>
              <a:ext uri="{FF2B5EF4-FFF2-40B4-BE49-F238E27FC236}">
                <a16:creationId xmlns:a16="http://schemas.microsoft.com/office/drawing/2014/main" id="{4F41A568-F025-2A48-B833-99CFDD0894CA}"/>
              </a:ext>
            </a:extLst>
          </p:cNvPr>
          <p:cNvSpPr/>
          <p:nvPr/>
        </p:nvSpPr>
        <p:spPr>
          <a:xfrm>
            <a:off x="136643" y="2935906"/>
            <a:ext cx="3072277" cy="157656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Data is raw facts and figures such as 12:00</a:t>
            </a:r>
          </a:p>
        </p:txBody>
      </p:sp>
      <p:sp>
        <p:nvSpPr>
          <p:cNvPr id="23" name="Rectangle 22">
            <a:extLst>
              <a:ext uri="{FF2B5EF4-FFF2-40B4-BE49-F238E27FC236}">
                <a16:creationId xmlns:a16="http://schemas.microsoft.com/office/drawing/2014/main" id="{3787B8F3-AE97-0400-FC93-C8F2BAFC3C3C}"/>
              </a:ext>
            </a:extLst>
          </p:cNvPr>
          <p:cNvSpPr/>
          <p:nvPr/>
        </p:nvSpPr>
        <p:spPr>
          <a:xfrm>
            <a:off x="3358887" y="2935905"/>
            <a:ext cx="2850294" cy="157656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Information is to add context to the data. For example, the time is 12:00</a:t>
            </a:r>
          </a:p>
        </p:txBody>
      </p:sp>
      <p:sp>
        <p:nvSpPr>
          <p:cNvPr id="24" name="Rectangle 23">
            <a:extLst>
              <a:ext uri="{FF2B5EF4-FFF2-40B4-BE49-F238E27FC236}">
                <a16:creationId xmlns:a16="http://schemas.microsoft.com/office/drawing/2014/main" id="{5F7319F1-B6C4-4E84-1095-E6AC66655CF6}"/>
              </a:ext>
            </a:extLst>
          </p:cNvPr>
          <p:cNvSpPr/>
          <p:nvPr/>
        </p:nvSpPr>
        <p:spPr>
          <a:xfrm>
            <a:off x="6460534" y="2935905"/>
            <a:ext cx="2910592" cy="157656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Knowledge is when it’s understood by the user for example, the time at the moment is 12:00 and my lesson started at 11.30 so I’m late.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5" name="Arrow: Down 24">
            <a:extLst>
              <a:ext uri="{FF2B5EF4-FFF2-40B4-BE49-F238E27FC236}">
                <a16:creationId xmlns:a16="http://schemas.microsoft.com/office/drawing/2014/main" id="{2F82DDA3-C5BC-253C-4C4F-C0296317F7F9}"/>
              </a:ext>
            </a:extLst>
          </p:cNvPr>
          <p:cNvSpPr/>
          <p:nvPr/>
        </p:nvSpPr>
        <p:spPr>
          <a:xfrm>
            <a:off x="1246381" y="2224317"/>
            <a:ext cx="691117" cy="767337"/>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036A82FE-0D7D-CC1B-668B-09CE9E626C07}"/>
              </a:ext>
            </a:extLst>
          </p:cNvPr>
          <p:cNvSpPr/>
          <p:nvPr/>
        </p:nvSpPr>
        <p:spPr>
          <a:xfrm>
            <a:off x="4408326" y="2245219"/>
            <a:ext cx="691117" cy="767337"/>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Down 26">
            <a:extLst>
              <a:ext uri="{FF2B5EF4-FFF2-40B4-BE49-F238E27FC236}">
                <a16:creationId xmlns:a16="http://schemas.microsoft.com/office/drawing/2014/main" id="{BB5D3AB2-98F9-F766-BCD7-1F86588C68D8}"/>
              </a:ext>
            </a:extLst>
          </p:cNvPr>
          <p:cNvSpPr/>
          <p:nvPr/>
        </p:nvSpPr>
        <p:spPr>
          <a:xfrm>
            <a:off x="7480604" y="2235277"/>
            <a:ext cx="691117" cy="767337"/>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8" name="Table 27">
            <a:extLst>
              <a:ext uri="{FF2B5EF4-FFF2-40B4-BE49-F238E27FC236}">
                <a16:creationId xmlns:a16="http://schemas.microsoft.com/office/drawing/2014/main" id="{E399D3A9-CD6C-8A4E-D08A-32F359CDD0BF}"/>
              </a:ext>
            </a:extLst>
          </p:cNvPr>
          <p:cNvGraphicFramePr>
            <a:graphicFrameLocks noGrp="1"/>
          </p:cNvGraphicFramePr>
          <p:nvPr/>
        </p:nvGraphicFramePr>
        <p:xfrm>
          <a:off x="9548037" y="1683084"/>
          <a:ext cx="2573312" cy="3840480"/>
        </p:xfrm>
        <a:graphic>
          <a:graphicData uri="http://schemas.openxmlformats.org/drawingml/2006/table">
            <a:tbl>
              <a:tblPr firstRow="1" bandRow="1">
                <a:tableStyleId>{5940675A-B579-460E-94D1-54222C63F5DA}</a:tableStyleId>
              </a:tblPr>
              <a:tblGrid>
                <a:gridCol w="2573312">
                  <a:extLst>
                    <a:ext uri="{9D8B030D-6E8A-4147-A177-3AD203B41FA5}">
                      <a16:colId xmlns:a16="http://schemas.microsoft.com/office/drawing/2014/main" val="2591224229"/>
                    </a:ext>
                  </a:extLst>
                </a:gridCol>
              </a:tblGrid>
              <a:tr h="284286">
                <a:tc>
                  <a:txBody>
                    <a:bodyPr/>
                    <a:lstStyle/>
                    <a:p>
                      <a:r>
                        <a:rPr lang="en-GB" sz="1600" b="0" dirty="0">
                          <a:solidFill>
                            <a:schemeClr val="bg1"/>
                          </a:solidFill>
                          <a:latin typeface="Segoe UI" panose="020B0502040204020203" pitchFamily="34" charset="0"/>
                          <a:cs typeface="Segoe UI" panose="020B0502040204020203" pitchFamily="34" charset="0"/>
                        </a:rPr>
                        <a:t>Garbage In – Garbage Out (GIGO)</a:t>
                      </a:r>
                    </a:p>
                  </a:txBody>
                  <a:tcPr>
                    <a:solidFill>
                      <a:srgbClr val="FF0000"/>
                    </a:solidFill>
                  </a:tcPr>
                </a:tc>
                <a:extLst>
                  <a:ext uri="{0D108BD9-81ED-4DB2-BD59-A6C34878D82A}">
                    <a16:rowId xmlns:a16="http://schemas.microsoft.com/office/drawing/2014/main" val="3010811832"/>
                  </a:ext>
                </a:extLst>
              </a:tr>
              <a:tr h="1126731">
                <a:tc>
                  <a:txBody>
                    <a:bodyPr/>
                    <a:lstStyle/>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This concept is common when data lacks quality. </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For example, a user completes a form incorrectly and the data becomes erroneous. </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The internet will include content that is not always accurate and up-to-date such as fake news.</a:t>
                      </a:r>
                    </a:p>
                  </a:txBody>
                  <a:tcPr/>
                </a:tc>
                <a:extLst>
                  <a:ext uri="{0D108BD9-81ED-4DB2-BD59-A6C34878D82A}">
                    <a16:rowId xmlns:a16="http://schemas.microsoft.com/office/drawing/2014/main" val="2193625941"/>
                  </a:ext>
                </a:extLst>
              </a:tr>
            </a:tbl>
          </a:graphicData>
        </a:graphic>
      </p:graphicFrame>
      <p:graphicFrame>
        <p:nvGraphicFramePr>
          <p:cNvPr id="43" name="Table 42">
            <a:extLst>
              <a:ext uri="{FF2B5EF4-FFF2-40B4-BE49-F238E27FC236}">
                <a16:creationId xmlns:a16="http://schemas.microsoft.com/office/drawing/2014/main" id="{BA1D4928-2FBB-D18C-DAEC-82D74A1F2624}"/>
              </a:ext>
            </a:extLst>
          </p:cNvPr>
          <p:cNvGraphicFramePr>
            <a:graphicFrameLocks noGrp="1"/>
          </p:cNvGraphicFramePr>
          <p:nvPr/>
        </p:nvGraphicFramePr>
        <p:xfrm>
          <a:off x="136643" y="4676857"/>
          <a:ext cx="3085021" cy="1645920"/>
        </p:xfrm>
        <a:graphic>
          <a:graphicData uri="http://schemas.openxmlformats.org/drawingml/2006/table">
            <a:tbl>
              <a:tblPr firstRow="1" bandRow="1">
                <a:tableStyleId>{5940675A-B579-460E-94D1-54222C63F5DA}</a:tableStyleId>
              </a:tblPr>
              <a:tblGrid>
                <a:gridCol w="3085021">
                  <a:extLst>
                    <a:ext uri="{9D8B030D-6E8A-4147-A177-3AD203B41FA5}">
                      <a16:colId xmlns:a16="http://schemas.microsoft.com/office/drawing/2014/main" val="2591224229"/>
                    </a:ext>
                  </a:extLst>
                </a:gridCol>
              </a:tblGrid>
              <a:tr h="284286">
                <a:tc>
                  <a:txBody>
                    <a:bodyPr/>
                    <a:lstStyle/>
                    <a:p>
                      <a:r>
                        <a:rPr lang="en-GB" sz="1600" b="0" dirty="0">
                          <a:solidFill>
                            <a:schemeClr val="bg1"/>
                          </a:solidFill>
                          <a:latin typeface="Segoe UI" panose="020B0502040204020203" pitchFamily="34" charset="0"/>
                          <a:cs typeface="Segoe UI" panose="020B0502040204020203" pitchFamily="34" charset="0"/>
                        </a:rPr>
                        <a:t>Encoding data</a:t>
                      </a:r>
                    </a:p>
                  </a:txBody>
                  <a:tcPr>
                    <a:solidFill>
                      <a:srgbClr val="00B050"/>
                    </a:solidFill>
                  </a:tcPr>
                </a:tc>
                <a:extLst>
                  <a:ext uri="{0D108BD9-81ED-4DB2-BD59-A6C34878D82A}">
                    <a16:rowId xmlns:a16="http://schemas.microsoft.com/office/drawing/2014/main" val="3010811832"/>
                  </a:ext>
                </a:extLst>
              </a:tr>
              <a:tr h="1126731">
                <a:tc>
                  <a:txBody>
                    <a:bodyPr/>
                    <a:lstStyle/>
                    <a:p>
                      <a:pPr marL="0" indent="0">
                        <a:buFont typeface="Arial" panose="020B0604020202020204" pitchFamily="34" charset="0"/>
                        <a:buNone/>
                      </a:pPr>
                      <a:r>
                        <a:rPr lang="en-GB" sz="1600" dirty="0">
                          <a:latin typeface="Segoe UI" panose="020B0502040204020203" pitchFamily="34" charset="0"/>
                          <a:cs typeface="Segoe UI" panose="020B0502040204020203" pitchFamily="34" charset="0"/>
                        </a:rPr>
                        <a:t>Encoding of data refers to the process of transforming collected data into a set of meaningful, cohesive categories. (e.g. Airport Codes)</a:t>
                      </a:r>
                    </a:p>
                  </a:txBody>
                  <a:tcPr/>
                </a:tc>
                <a:extLst>
                  <a:ext uri="{0D108BD9-81ED-4DB2-BD59-A6C34878D82A}">
                    <a16:rowId xmlns:a16="http://schemas.microsoft.com/office/drawing/2014/main" val="2193625941"/>
                  </a:ext>
                </a:extLst>
              </a:tr>
            </a:tbl>
          </a:graphicData>
        </a:graphic>
      </p:graphicFrame>
      <p:sp>
        <p:nvSpPr>
          <p:cNvPr id="44" name="Rectangle 43">
            <a:extLst>
              <a:ext uri="{FF2B5EF4-FFF2-40B4-BE49-F238E27FC236}">
                <a16:creationId xmlns:a16="http://schemas.microsoft.com/office/drawing/2014/main" id="{DF57547D-3DD5-9D50-91F4-F56CD9B041BA}"/>
              </a:ext>
            </a:extLst>
          </p:cNvPr>
          <p:cNvSpPr/>
          <p:nvPr/>
        </p:nvSpPr>
        <p:spPr>
          <a:xfrm>
            <a:off x="3358887" y="4662639"/>
            <a:ext cx="2850294" cy="1660137"/>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Pros to encoding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Fewer data errors.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Less time spent on data entry.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Greater data consistency.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Less memory required.</a:t>
            </a:r>
          </a:p>
        </p:txBody>
      </p:sp>
      <p:sp>
        <p:nvSpPr>
          <p:cNvPr id="45" name="Rectangle 44">
            <a:extLst>
              <a:ext uri="{FF2B5EF4-FFF2-40B4-BE49-F238E27FC236}">
                <a16:creationId xmlns:a16="http://schemas.microsoft.com/office/drawing/2014/main" id="{E9A42E30-BE10-E4FA-1E4F-82E57EF0B9DA}"/>
              </a:ext>
            </a:extLst>
          </p:cNvPr>
          <p:cNvSpPr/>
          <p:nvPr/>
        </p:nvSpPr>
        <p:spPr>
          <a:xfrm>
            <a:off x="6460534" y="4676856"/>
            <a:ext cx="2910592" cy="16459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Cons to encoding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Data does not always fit into a particular category.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Subjective judgements which makes it hard to measure.</a:t>
            </a:r>
          </a:p>
        </p:txBody>
      </p:sp>
      <p:sp>
        <p:nvSpPr>
          <p:cNvPr id="2" name="Slide Number Placeholder 1">
            <a:extLst>
              <a:ext uri="{FF2B5EF4-FFF2-40B4-BE49-F238E27FC236}">
                <a16:creationId xmlns:a16="http://schemas.microsoft.com/office/drawing/2014/main" id="{2123DD66-5F78-440E-BD05-AD266938912F}"/>
              </a:ext>
            </a:extLst>
          </p:cNvPr>
          <p:cNvSpPr>
            <a:spLocks noGrp="1"/>
          </p:cNvSpPr>
          <p:nvPr>
            <p:ph type="sldNum" sz="quarter" idx="12"/>
          </p:nvPr>
        </p:nvSpPr>
        <p:spPr/>
        <p:txBody>
          <a:bodyPr/>
          <a:lstStyle/>
          <a:p>
            <a:fld id="{2307E064-D8E2-4D39-9CB2-520A231D157D}" type="slidenum">
              <a:rPr lang="en-GB" smtClean="0"/>
              <a:t>31</a:t>
            </a:fld>
            <a:endParaRPr lang="en-GB"/>
          </a:p>
        </p:txBody>
      </p:sp>
    </p:spTree>
    <p:extLst>
      <p:ext uri="{BB962C8B-B14F-4D97-AF65-F5344CB8AC3E}">
        <p14:creationId xmlns:p14="http://schemas.microsoft.com/office/powerpoint/2010/main" val="3667492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7" name="Picture 6" descr="A black and white sign&#10;&#10;Description automatically generated with low confidence">
            <a:extLst>
              <a:ext uri="{FF2B5EF4-FFF2-40B4-BE49-F238E27FC236}">
                <a16:creationId xmlns:a16="http://schemas.microsoft.com/office/drawing/2014/main" id="{89D394C6-5DAB-F3F7-3CA4-EB22ED9BF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1350" y="0"/>
            <a:ext cx="1152907" cy="610099"/>
          </a:xfrm>
          <a:prstGeom prst="rect">
            <a:avLst/>
          </a:prstGeom>
        </p:spPr>
      </p:pic>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77038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1.2.1 Why data must be fit for purpose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IT22 - File properties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1.2.1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Rectangle 1">
            <a:extLst>
              <a:ext uri="{FF2B5EF4-FFF2-40B4-BE49-F238E27FC236}">
                <a16:creationId xmlns:a16="http://schemas.microsoft.com/office/drawing/2014/main" id="{192896C7-7EB1-991A-913A-DB2BB228102C}"/>
              </a:ext>
            </a:extLst>
          </p:cNvPr>
          <p:cNvSpPr/>
          <p:nvPr/>
        </p:nvSpPr>
        <p:spPr>
          <a:xfrm>
            <a:off x="136644" y="1476122"/>
            <a:ext cx="6903264" cy="91256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a property of a file?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 property is information about the file itself. It can also be referred to as metadata. Different types of files will store different properties.</a:t>
            </a:r>
          </a:p>
        </p:txBody>
      </p:sp>
      <p:sp>
        <p:nvSpPr>
          <p:cNvPr id="5" name="Rectangle 4">
            <a:extLst>
              <a:ext uri="{FF2B5EF4-FFF2-40B4-BE49-F238E27FC236}">
                <a16:creationId xmlns:a16="http://schemas.microsoft.com/office/drawing/2014/main" id="{E7E91A8E-2C63-AC0A-757B-19A7D1723808}"/>
              </a:ext>
            </a:extLst>
          </p:cNvPr>
          <p:cNvSpPr/>
          <p:nvPr/>
        </p:nvSpPr>
        <p:spPr>
          <a:xfrm>
            <a:off x="136642" y="2638901"/>
            <a:ext cx="3681092" cy="1816081"/>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Images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File format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Dimensions (Height and Width)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Resolution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Colour depth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Timestamp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Location </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p>
        </p:txBody>
      </p:sp>
      <p:sp>
        <p:nvSpPr>
          <p:cNvPr id="6" name="Rectangle 5">
            <a:extLst>
              <a:ext uri="{FF2B5EF4-FFF2-40B4-BE49-F238E27FC236}">
                <a16:creationId xmlns:a16="http://schemas.microsoft.com/office/drawing/2014/main" id="{79B76E30-CB82-9CC2-7298-01DEA3A0E77D}"/>
              </a:ext>
            </a:extLst>
          </p:cNvPr>
          <p:cNvSpPr/>
          <p:nvPr/>
        </p:nvSpPr>
        <p:spPr>
          <a:xfrm>
            <a:off x="3904820" y="2638901"/>
            <a:ext cx="3135088" cy="181608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File format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Word count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Line count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Character count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p>
        </p:txBody>
      </p:sp>
      <p:sp>
        <p:nvSpPr>
          <p:cNvPr id="8" name="Rectangle 7">
            <a:extLst>
              <a:ext uri="{FF2B5EF4-FFF2-40B4-BE49-F238E27FC236}">
                <a16:creationId xmlns:a16="http://schemas.microsoft.com/office/drawing/2014/main" id="{935F5F93-53DA-10B6-2681-35057BCDE472}"/>
              </a:ext>
            </a:extLst>
          </p:cNvPr>
          <p:cNvSpPr/>
          <p:nvPr/>
        </p:nvSpPr>
        <p:spPr>
          <a:xfrm>
            <a:off x="3904822" y="4609896"/>
            <a:ext cx="3135088" cy="1816081"/>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Video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File format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Duration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Frame rate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Bit rate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Sample rate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Channels</a:t>
            </a:r>
          </a:p>
        </p:txBody>
      </p:sp>
      <p:sp>
        <p:nvSpPr>
          <p:cNvPr id="9" name="Rectangle 8">
            <a:extLst>
              <a:ext uri="{FF2B5EF4-FFF2-40B4-BE49-F238E27FC236}">
                <a16:creationId xmlns:a16="http://schemas.microsoft.com/office/drawing/2014/main" id="{D1962E2C-D87B-12D8-FFDD-0AA5EB536958}"/>
              </a:ext>
            </a:extLst>
          </p:cNvPr>
          <p:cNvSpPr/>
          <p:nvPr/>
        </p:nvSpPr>
        <p:spPr>
          <a:xfrm>
            <a:off x="136643" y="4609896"/>
            <a:ext cx="3681091" cy="1816081"/>
          </a:xfrm>
          <a:prstGeom prst="rect">
            <a:avLst/>
          </a:prstGeom>
          <a:solidFill>
            <a:schemeClr val="accent3">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Audio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File format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Duration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Bit rate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Sample rate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Channels</a:t>
            </a:r>
          </a:p>
        </p:txBody>
      </p:sp>
      <p:sp>
        <p:nvSpPr>
          <p:cNvPr id="10" name="Rectangle 9">
            <a:extLst>
              <a:ext uri="{FF2B5EF4-FFF2-40B4-BE49-F238E27FC236}">
                <a16:creationId xmlns:a16="http://schemas.microsoft.com/office/drawing/2014/main" id="{AC9A9EB0-C892-FF45-3A2C-162DBBAE292D}"/>
              </a:ext>
            </a:extLst>
          </p:cNvPr>
          <p:cNvSpPr/>
          <p:nvPr/>
        </p:nvSpPr>
        <p:spPr>
          <a:xfrm>
            <a:off x="7504184" y="1451640"/>
            <a:ext cx="4224803" cy="4974337"/>
          </a:xfrm>
          <a:prstGeom prst="rect">
            <a:avLst/>
          </a:prstGeom>
          <a:solidFill>
            <a:srgbClr val="FFC00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File formats (types)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file format is the structure of a file that tells a program how to display its contents. It’s also known as file types. Here are a few examples below.</a:t>
            </a:r>
          </a:p>
        </p:txBody>
      </p:sp>
      <p:graphicFrame>
        <p:nvGraphicFramePr>
          <p:cNvPr id="13" name="Table 9">
            <a:extLst>
              <a:ext uri="{FF2B5EF4-FFF2-40B4-BE49-F238E27FC236}">
                <a16:creationId xmlns:a16="http://schemas.microsoft.com/office/drawing/2014/main" id="{90174011-C8F6-FDF2-EBB6-EAD619D07EB0}"/>
              </a:ext>
            </a:extLst>
          </p:cNvPr>
          <p:cNvGraphicFramePr>
            <a:graphicFrameLocks noGrp="1"/>
          </p:cNvGraphicFramePr>
          <p:nvPr/>
        </p:nvGraphicFramePr>
        <p:xfrm>
          <a:off x="7717028" y="3143616"/>
          <a:ext cx="3799114" cy="2890520"/>
        </p:xfrm>
        <a:graphic>
          <a:graphicData uri="http://schemas.openxmlformats.org/drawingml/2006/table">
            <a:tbl>
              <a:tblPr firstRow="1" bandRow="1">
                <a:tableStyleId>{5940675A-B579-460E-94D1-54222C63F5DA}</a:tableStyleId>
              </a:tblPr>
              <a:tblGrid>
                <a:gridCol w="2131313">
                  <a:extLst>
                    <a:ext uri="{9D8B030D-6E8A-4147-A177-3AD203B41FA5}">
                      <a16:colId xmlns:a16="http://schemas.microsoft.com/office/drawing/2014/main" val="2715320115"/>
                    </a:ext>
                  </a:extLst>
                </a:gridCol>
                <a:gridCol w="1667801">
                  <a:extLst>
                    <a:ext uri="{9D8B030D-6E8A-4147-A177-3AD203B41FA5}">
                      <a16:colId xmlns:a16="http://schemas.microsoft.com/office/drawing/2014/main" val="406523885"/>
                    </a:ext>
                  </a:extLst>
                </a:gridCol>
              </a:tblGrid>
              <a:tr h="370840">
                <a:tc>
                  <a:txBody>
                    <a:bodyPr/>
                    <a:lstStyle/>
                    <a:p>
                      <a:r>
                        <a:rPr lang="en-GB" sz="1400" dirty="0">
                          <a:latin typeface="Segoe UI" panose="020B0502040204020203" pitchFamily="34" charset="0"/>
                          <a:cs typeface="Segoe UI" panose="020B0502040204020203" pitchFamily="34" charset="0"/>
                        </a:rPr>
                        <a:t>Word processing software</a:t>
                      </a:r>
                    </a:p>
                  </a:txBody>
                  <a:tcPr>
                    <a:solidFill>
                      <a:schemeClr val="bg2"/>
                    </a:solidFill>
                  </a:tcPr>
                </a:tc>
                <a:tc>
                  <a:txBody>
                    <a:bodyPr/>
                    <a:lstStyle/>
                    <a:p>
                      <a:r>
                        <a:rPr lang="en-GB" sz="1400" dirty="0">
                          <a:latin typeface="Segoe UI" panose="020B0502040204020203" pitchFamily="34" charset="0"/>
                          <a:cs typeface="Segoe UI" panose="020B0502040204020203" pitchFamily="34" charset="0"/>
                        </a:rPr>
                        <a:t>.doc</a:t>
                      </a:r>
                    </a:p>
                  </a:txBody>
                  <a:tcPr>
                    <a:solidFill>
                      <a:schemeClr val="bg1"/>
                    </a:solidFill>
                  </a:tcPr>
                </a:tc>
                <a:extLst>
                  <a:ext uri="{0D108BD9-81ED-4DB2-BD59-A6C34878D82A}">
                    <a16:rowId xmlns:a16="http://schemas.microsoft.com/office/drawing/2014/main" val="414091759"/>
                  </a:ext>
                </a:extLst>
              </a:tr>
              <a:tr h="370840">
                <a:tc>
                  <a:txBody>
                    <a:bodyPr/>
                    <a:lstStyle/>
                    <a:p>
                      <a:r>
                        <a:rPr lang="en-GB" sz="1400" dirty="0">
                          <a:latin typeface="Segoe UI" panose="020B0502040204020203" pitchFamily="34" charset="0"/>
                          <a:cs typeface="Segoe UI" panose="020B0502040204020203" pitchFamily="34" charset="0"/>
                        </a:rPr>
                        <a:t>Spreadsheet software</a:t>
                      </a:r>
                    </a:p>
                  </a:txBody>
                  <a:tcPr>
                    <a:solidFill>
                      <a:schemeClr val="bg2"/>
                    </a:solidFill>
                  </a:tcPr>
                </a:tc>
                <a:tc>
                  <a:txBody>
                    <a:bodyPr/>
                    <a:lstStyle/>
                    <a:p>
                      <a:r>
                        <a:rPr lang="en-GB" sz="1400" dirty="0">
                          <a:latin typeface="Segoe UI" panose="020B0502040204020203" pitchFamily="34" charset="0"/>
                          <a:cs typeface="Segoe UI" panose="020B0502040204020203" pitchFamily="34" charset="0"/>
                        </a:rPr>
                        <a:t>.</a:t>
                      </a:r>
                      <a:r>
                        <a:rPr lang="en-GB" sz="1400" dirty="0" err="1">
                          <a:latin typeface="Segoe UI" panose="020B0502040204020203" pitchFamily="34" charset="0"/>
                          <a:cs typeface="Segoe UI" panose="020B0502040204020203" pitchFamily="34" charset="0"/>
                        </a:rPr>
                        <a:t>xls</a:t>
                      </a:r>
                      <a:endParaRPr lang="en-GB" sz="1400" dirty="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117410247"/>
                  </a:ext>
                </a:extLst>
              </a:tr>
              <a:tr h="370840">
                <a:tc>
                  <a:txBody>
                    <a:bodyPr/>
                    <a:lstStyle/>
                    <a:p>
                      <a:r>
                        <a:rPr lang="en-GB" sz="1400" dirty="0">
                          <a:latin typeface="Segoe UI" panose="020B0502040204020203" pitchFamily="34" charset="0"/>
                          <a:cs typeface="Segoe UI" panose="020B0502040204020203" pitchFamily="34" charset="0"/>
                        </a:rPr>
                        <a:t>Database software</a:t>
                      </a:r>
                    </a:p>
                  </a:txBody>
                  <a:tcPr>
                    <a:solidFill>
                      <a:schemeClr val="bg2"/>
                    </a:solidFill>
                  </a:tcPr>
                </a:tc>
                <a:tc>
                  <a:txBody>
                    <a:bodyPr/>
                    <a:lstStyle/>
                    <a:p>
                      <a:r>
                        <a:rPr lang="en-GB" sz="1400" dirty="0">
                          <a:latin typeface="Segoe UI" panose="020B0502040204020203" pitchFamily="34" charset="0"/>
                          <a:cs typeface="Segoe UI" panose="020B0502040204020203" pitchFamily="34" charset="0"/>
                        </a:rPr>
                        <a:t>.</a:t>
                      </a:r>
                      <a:r>
                        <a:rPr lang="en-GB" sz="1400" dirty="0" err="1">
                          <a:latin typeface="Segoe UI" panose="020B0502040204020203" pitchFamily="34" charset="0"/>
                          <a:cs typeface="Segoe UI" panose="020B0502040204020203" pitchFamily="34" charset="0"/>
                        </a:rPr>
                        <a:t>db</a:t>
                      </a:r>
                      <a:endParaRPr lang="en-GB" sz="1400" dirty="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2836698914"/>
                  </a:ext>
                </a:extLst>
              </a:tr>
              <a:tr h="370840">
                <a:tc>
                  <a:txBody>
                    <a:bodyPr/>
                    <a:lstStyle/>
                    <a:p>
                      <a:r>
                        <a:rPr lang="en-GB" sz="1400" dirty="0">
                          <a:latin typeface="Segoe UI" panose="020B0502040204020203" pitchFamily="34" charset="0"/>
                          <a:cs typeface="Segoe UI" panose="020B0502040204020203" pitchFamily="34" charset="0"/>
                        </a:rPr>
                        <a:t>Graphics software</a:t>
                      </a:r>
                    </a:p>
                  </a:txBody>
                  <a:tcPr>
                    <a:solidFill>
                      <a:schemeClr val="bg2"/>
                    </a:solidFill>
                  </a:tcPr>
                </a:tc>
                <a:tc>
                  <a:txBody>
                    <a:bodyPr/>
                    <a:lstStyle/>
                    <a:p>
                      <a:r>
                        <a:rPr lang="en-GB" sz="1400" dirty="0">
                          <a:latin typeface="Segoe UI" panose="020B0502040204020203" pitchFamily="34" charset="0"/>
                          <a:cs typeface="Segoe UI" panose="020B0502040204020203" pitchFamily="34" charset="0"/>
                        </a:rPr>
                        <a:t>.jpg, .png, .tiff, .pdf</a:t>
                      </a:r>
                    </a:p>
                  </a:txBody>
                  <a:tcPr>
                    <a:solidFill>
                      <a:schemeClr val="bg1"/>
                    </a:solidFill>
                  </a:tcPr>
                </a:tc>
                <a:extLst>
                  <a:ext uri="{0D108BD9-81ED-4DB2-BD59-A6C34878D82A}">
                    <a16:rowId xmlns:a16="http://schemas.microsoft.com/office/drawing/2014/main" val="1454572492"/>
                  </a:ext>
                </a:extLst>
              </a:tr>
              <a:tr h="370840">
                <a:tc>
                  <a:txBody>
                    <a:bodyPr/>
                    <a:lstStyle/>
                    <a:p>
                      <a:r>
                        <a:rPr lang="en-GB" sz="1400" dirty="0">
                          <a:latin typeface="Segoe UI" panose="020B0502040204020203" pitchFamily="34" charset="0"/>
                          <a:cs typeface="Segoe UI" panose="020B0502040204020203" pitchFamily="34" charset="0"/>
                        </a:rPr>
                        <a:t>Video editing software</a:t>
                      </a:r>
                    </a:p>
                  </a:txBody>
                  <a:tcPr>
                    <a:solidFill>
                      <a:schemeClr val="bg2"/>
                    </a:solidFill>
                  </a:tcPr>
                </a:tc>
                <a:tc>
                  <a:txBody>
                    <a:bodyPr/>
                    <a:lstStyle/>
                    <a:p>
                      <a:r>
                        <a:rPr lang="en-GB" sz="1400" dirty="0">
                          <a:latin typeface="Segoe UI" panose="020B0502040204020203" pitchFamily="34" charset="0"/>
                          <a:cs typeface="Segoe UI" panose="020B0502040204020203" pitchFamily="34" charset="0"/>
                        </a:rPr>
                        <a:t>.mp4, .mov, .</a:t>
                      </a:r>
                      <a:r>
                        <a:rPr lang="en-GB" sz="1400" dirty="0" err="1">
                          <a:latin typeface="Segoe UI" panose="020B0502040204020203" pitchFamily="34" charset="0"/>
                          <a:cs typeface="Segoe UI" panose="020B0502040204020203" pitchFamily="34" charset="0"/>
                        </a:rPr>
                        <a:t>avi</a:t>
                      </a:r>
                      <a:endParaRPr lang="en-GB" sz="1400" dirty="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2705233892"/>
                  </a:ext>
                </a:extLst>
              </a:tr>
              <a:tr h="370840">
                <a:tc>
                  <a:txBody>
                    <a:bodyPr/>
                    <a:lstStyle/>
                    <a:p>
                      <a:r>
                        <a:rPr lang="en-GB" sz="1400" dirty="0">
                          <a:latin typeface="Segoe UI" panose="020B0502040204020203" pitchFamily="34" charset="0"/>
                          <a:cs typeface="Segoe UI" panose="020B0502040204020203" pitchFamily="34" charset="0"/>
                        </a:rPr>
                        <a:t>Audio editing software</a:t>
                      </a:r>
                    </a:p>
                  </a:txBody>
                  <a:tcPr>
                    <a:solidFill>
                      <a:schemeClr val="bg2"/>
                    </a:solidFill>
                  </a:tcPr>
                </a:tc>
                <a:tc>
                  <a:txBody>
                    <a:bodyPr/>
                    <a:lstStyle/>
                    <a:p>
                      <a:r>
                        <a:rPr lang="en-GB" sz="1400" dirty="0">
                          <a:latin typeface="Segoe UI" panose="020B0502040204020203" pitchFamily="34" charset="0"/>
                          <a:cs typeface="Segoe UI" panose="020B0502040204020203" pitchFamily="34" charset="0"/>
                        </a:rPr>
                        <a:t>.mp3, .</a:t>
                      </a:r>
                      <a:r>
                        <a:rPr lang="en-GB" sz="1400" dirty="0" err="1">
                          <a:latin typeface="Segoe UI" panose="020B0502040204020203" pitchFamily="34" charset="0"/>
                          <a:cs typeface="Segoe UI" panose="020B0502040204020203" pitchFamily="34" charset="0"/>
                        </a:rPr>
                        <a:t>flac</a:t>
                      </a:r>
                      <a:r>
                        <a:rPr lang="en-GB" sz="1400" dirty="0">
                          <a:latin typeface="Segoe UI" panose="020B0502040204020203" pitchFamily="34" charset="0"/>
                          <a:cs typeface="Segoe UI" panose="020B0502040204020203" pitchFamily="34" charset="0"/>
                        </a:rPr>
                        <a:t>, .wav</a:t>
                      </a:r>
                    </a:p>
                  </a:txBody>
                  <a:tcPr>
                    <a:solidFill>
                      <a:schemeClr val="bg1"/>
                    </a:solidFill>
                  </a:tcPr>
                </a:tc>
                <a:extLst>
                  <a:ext uri="{0D108BD9-81ED-4DB2-BD59-A6C34878D82A}">
                    <a16:rowId xmlns:a16="http://schemas.microsoft.com/office/drawing/2014/main" val="499145134"/>
                  </a:ext>
                </a:extLst>
              </a:tr>
              <a:tr h="370840">
                <a:tc>
                  <a:txBody>
                    <a:bodyPr/>
                    <a:lstStyle/>
                    <a:p>
                      <a:r>
                        <a:rPr lang="en-GB" sz="1400" dirty="0">
                          <a:latin typeface="Segoe UI" panose="020B0502040204020203" pitchFamily="34" charset="0"/>
                          <a:cs typeface="Segoe UI" panose="020B0502040204020203" pitchFamily="34" charset="0"/>
                        </a:rPr>
                        <a:t>Desktop publishing software</a:t>
                      </a:r>
                    </a:p>
                  </a:txBody>
                  <a:tcPr>
                    <a:solidFill>
                      <a:schemeClr val="bg2"/>
                    </a:solidFill>
                  </a:tcPr>
                </a:tc>
                <a:tc>
                  <a:txBody>
                    <a:bodyPr/>
                    <a:lstStyle/>
                    <a:p>
                      <a:r>
                        <a:rPr lang="en-GB" sz="1400" dirty="0">
                          <a:latin typeface="Segoe UI" panose="020B0502040204020203" pitchFamily="34" charset="0"/>
                          <a:cs typeface="Segoe UI" panose="020B0502040204020203" pitchFamily="34" charset="0"/>
                        </a:rPr>
                        <a:t>.pub</a:t>
                      </a:r>
                    </a:p>
                  </a:txBody>
                  <a:tcPr>
                    <a:solidFill>
                      <a:schemeClr val="bg1"/>
                    </a:solidFill>
                  </a:tcPr>
                </a:tc>
                <a:extLst>
                  <a:ext uri="{0D108BD9-81ED-4DB2-BD59-A6C34878D82A}">
                    <a16:rowId xmlns:a16="http://schemas.microsoft.com/office/drawing/2014/main" val="3800214862"/>
                  </a:ext>
                </a:extLst>
              </a:tr>
            </a:tbl>
          </a:graphicData>
        </a:graphic>
      </p:graphicFrame>
      <p:sp>
        <p:nvSpPr>
          <p:cNvPr id="14" name="Slide Number Placeholder 13">
            <a:extLst>
              <a:ext uri="{FF2B5EF4-FFF2-40B4-BE49-F238E27FC236}">
                <a16:creationId xmlns:a16="http://schemas.microsoft.com/office/drawing/2014/main" id="{9220D96E-CBB5-40E1-8828-FEE0EB296E68}"/>
              </a:ext>
            </a:extLst>
          </p:cNvPr>
          <p:cNvSpPr>
            <a:spLocks noGrp="1"/>
          </p:cNvSpPr>
          <p:nvPr>
            <p:ph type="sldNum" sz="quarter" idx="12"/>
          </p:nvPr>
        </p:nvSpPr>
        <p:spPr/>
        <p:txBody>
          <a:bodyPr/>
          <a:lstStyle/>
          <a:p>
            <a:fld id="{2307E064-D8E2-4D39-9CB2-520A231D157D}" type="slidenum">
              <a:rPr lang="en-GB" smtClean="0"/>
              <a:t>32</a:t>
            </a:fld>
            <a:endParaRPr lang="en-GB"/>
          </a:p>
        </p:txBody>
      </p:sp>
    </p:spTree>
    <p:extLst>
      <p:ext uri="{BB962C8B-B14F-4D97-AF65-F5344CB8AC3E}">
        <p14:creationId xmlns:p14="http://schemas.microsoft.com/office/powerpoint/2010/main" val="3643867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7" name="Picture 6" descr="A black and white sign&#10;&#10;Description automatically generated with low confidence">
            <a:extLst>
              <a:ext uri="{FF2B5EF4-FFF2-40B4-BE49-F238E27FC236}">
                <a16:creationId xmlns:a16="http://schemas.microsoft.com/office/drawing/2014/main" id="{89D394C6-5DAB-F3F7-3CA4-EB22ED9BF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1350" y="0"/>
            <a:ext cx="1152907" cy="610099"/>
          </a:xfrm>
          <a:prstGeom prst="rect">
            <a:avLst/>
          </a:prstGeom>
        </p:spPr>
      </p:pic>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77038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1.2.1 Why data must be fit for purpose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IT22 - Compression</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1.2.1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14" name="TextBox 13">
            <a:extLst>
              <a:ext uri="{FF2B5EF4-FFF2-40B4-BE49-F238E27FC236}">
                <a16:creationId xmlns:a16="http://schemas.microsoft.com/office/drawing/2014/main" id="{2C5B6B40-D22E-A88F-25F8-755EEFBED098}"/>
              </a:ext>
            </a:extLst>
          </p:cNvPr>
          <p:cNvSpPr txBox="1"/>
          <p:nvPr/>
        </p:nvSpPr>
        <p:spPr>
          <a:xfrm>
            <a:off x="136644" y="1568131"/>
            <a:ext cx="6626741" cy="1169551"/>
          </a:xfrm>
          <a:prstGeom prst="rect">
            <a:avLst/>
          </a:prstGeom>
          <a:solidFill>
            <a:schemeClr val="accent5">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Why is compression used?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 some cases, documents my be too big and therefore can’t be stored on a local drive, loaded onto a webpage or even emailed to someone 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Compression reduces the file size to allow documents to be used in these ways. There are two types of compression. </a:t>
            </a:r>
          </a:p>
        </p:txBody>
      </p:sp>
      <p:sp>
        <p:nvSpPr>
          <p:cNvPr id="15" name="TextBox 14">
            <a:extLst>
              <a:ext uri="{FF2B5EF4-FFF2-40B4-BE49-F238E27FC236}">
                <a16:creationId xmlns:a16="http://schemas.microsoft.com/office/drawing/2014/main" id="{A51277C1-F05F-EF98-E794-4EA2DEE6E95F}"/>
              </a:ext>
            </a:extLst>
          </p:cNvPr>
          <p:cNvSpPr txBox="1"/>
          <p:nvPr/>
        </p:nvSpPr>
        <p:spPr>
          <a:xfrm>
            <a:off x="183774" y="2891311"/>
            <a:ext cx="3232362" cy="369332"/>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Lossy compression</a:t>
            </a:r>
          </a:p>
        </p:txBody>
      </p:sp>
      <p:sp>
        <p:nvSpPr>
          <p:cNvPr id="16" name="TextBox 15">
            <a:extLst>
              <a:ext uri="{FF2B5EF4-FFF2-40B4-BE49-F238E27FC236}">
                <a16:creationId xmlns:a16="http://schemas.microsoft.com/office/drawing/2014/main" id="{F8BEB56B-3AA5-22BE-2A53-00AE28897770}"/>
              </a:ext>
            </a:extLst>
          </p:cNvPr>
          <p:cNvSpPr txBox="1"/>
          <p:nvPr/>
        </p:nvSpPr>
        <p:spPr>
          <a:xfrm>
            <a:off x="183773" y="3429001"/>
            <a:ext cx="3232361" cy="2554545"/>
          </a:xfrm>
          <a:prstGeom prst="rect">
            <a:avLst/>
          </a:prstGeom>
          <a:solidFill>
            <a:schemeClr val="accent2">
              <a:lumMod val="20000"/>
              <a:lumOff val="8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Lossy compression will permanently remove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can significantly reduce the size of a file.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compromise of reducing the file size is that is can have an impact on the quality.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file also becomes irreversible which means it cannot be changed. </a:t>
            </a:r>
          </a:p>
        </p:txBody>
      </p:sp>
      <p:sp>
        <p:nvSpPr>
          <p:cNvPr id="17" name="TextBox 16">
            <a:extLst>
              <a:ext uri="{FF2B5EF4-FFF2-40B4-BE49-F238E27FC236}">
                <a16:creationId xmlns:a16="http://schemas.microsoft.com/office/drawing/2014/main" id="{DDA93D56-6B1E-E52B-C2D4-C4834859C8B0}"/>
              </a:ext>
            </a:extLst>
          </p:cNvPr>
          <p:cNvSpPr txBox="1"/>
          <p:nvPr/>
        </p:nvSpPr>
        <p:spPr>
          <a:xfrm>
            <a:off x="3578153" y="2891311"/>
            <a:ext cx="3232362" cy="369332"/>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Lossless compression</a:t>
            </a:r>
          </a:p>
        </p:txBody>
      </p:sp>
      <p:sp>
        <p:nvSpPr>
          <p:cNvPr id="18" name="TextBox 17">
            <a:extLst>
              <a:ext uri="{FF2B5EF4-FFF2-40B4-BE49-F238E27FC236}">
                <a16:creationId xmlns:a16="http://schemas.microsoft.com/office/drawing/2014/main" id="{12B2B0AA-65FD-9712-CDAA-DD46910F65E9}"/>
              </a:ext>
            </a:extLst>
          </p:cNvPr>
          <p:cNvSpPr txBox="1"/>
          <p:nvPr/>
        </p:nvSpPr>
        <p:spPr>
          <a:xfrm>
            <a:off x="3578154" y="3429000"/>
            <a:ext cx="3232361" cy="2554545"/>
          </a:xfrm>
          <a:prstGeom prst="rect">
            <a:avLst/>
          </a:prstGeom>
          <a:solidFill>
            <a:schemeClr val="accent2">
              <a:lumMod val="20000"/>
              <a:lumOff val="8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Lossless compression uses an algorithm to temporarily group data together so it can be restored into it’s original form.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means the quality of the file can be maintained.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file is reversible which means you can continue to make changes to it. </a:t>
            </a:r>
          </a:p>
        </p:txBody>
      </p:sp>
      <p:pic>
        <p:nvPicPr>
          <p:cNvPr id="19" name="Picture 18">
            <a:extLst>
              <a:ext uri="{FF2B5EF4-FFF2-40B4-BE49-F238E27FC236}">
                <a16:creationId xmlns:a16="http://schemas.microsoft.com/office/drawing/2014/main" id="{8893FAAC-8ECB-E365-34B5-4D283AD94CBD}"/>
              </a:ext>
            </a:extLst>
          </p:cNvPr>
          <p:cNvPicPr>
            <a:picLocks noChangeAspect="1"/>
          </p:cNvPicPr>
          <p:nvPr/>
        </p:nvPicPr>
        <p:blipFill>
          <a:blip r:embed="rId4"/>
          <a:stretch>
            <a:fillRect/>
          </a:stretch>
        </p:blipFill>
        <p:spPr>
          <a:xfrm>
            <a:off x="7190860" y="1480561"/>
            <a:ext cx="2287029" cy="2318251"/>
          </a:xfrm>
          <a:prstGeom prst="rect">
            <a:avLst/>
          </a:prstGeom>
        </p:spPr>
      </p:pic>
      <p:sp>
        <p:nvSpPr>
          <p:cNvPr id="20" name="TextBox 19">
            <a:extLst>
              <a:ext uri="{FF2B5EF4-FFF2-40B4-BE49-F238E27FC236}">
                <a16:creationId xmlns:a16="http://schemas.microsoft.com/office/drawing/2014/main" id="{AE974A64-6CED-5286-181C-E093E0608CE4}"/>
              </a:ext>
            </a:extLst>
          </p:cNvPr>
          <p:cNvSpPr txBox="1"/>
          <p:nvPr/>
        </p:nvSpPr>
        <p:spPr>
          <a:xfrm>
            <a:off x="9457562" y="1520508"/>
            <a:ext cx="2533014" cy="2123658"/>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Image 1: Worked 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Row 1 –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Row 2 – 1,1,1,1,1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Row 3 – 2,1,2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Row 4 –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Row 5 – 1,3,1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Row 6 - 5</a:t>
            </a:r>
          </a:p>
        </p:txBody>
      </p:sp>
      <p:pic>
        <p:nvPicPr>
          <p:cNvPr id="21" name="Picture 20">
            <a:extLst>
              <a:ext uri="{FF2B5EF4-FFF2-40B4-BE49-F238E27FC236}">
                <a16:creationId xmlns:a16="http://schemas.microsoft.com/office/drawing/2014/main" id="{D490C3DB-35C0-7C64-2582-44F454AC1CAF}"/>
              </a:ext>
            </a:extLst>
          </p:cNvPr>
          <p:cNvPicPr>
            <a:picLocks noChangeAspect="1"/>
          </p:cNvPicPr>
          <p:nvPr/>
        </p:nvPicPr>
        <p:blipFill>
          <a:blip r:embed="rId5"/>
          <a:stretch>
            <a:fillRect/>
          </a:stretch>
        </p:blipFill>
        <p:spPr>
          <a:xfrm>
            <a:off x="7209162" y="3882100"/>
            <a:ext cx="2289434" cy="2583446"/>
          </a:xfrm>
          <a:prstGeom prst="rect">
            <a:avLst/>
          </a:prstGeom>
        </p:spPr>
      </p:pic>
      <p:sp>
        <p:nvSpPr>
          <p:cNvPr id="22" name="TextBox 21">
            <a:extLst>
              <a:ext uri="{FF2B5EF4-FFF2-40B4-BE49-F238E27FC236}">
                <a16:creationId xmlns:a16="http://schemas.microsoft.com/office/drawing/2014/main" id="{C1C421E3-2205-83B2-037F-4933AAE11341}"/>
              </a:ext>
            </a:extLst>
          </p:cNvPr>
          <p:cNvSpPr txBox="1"/>
          <p:nvPr/>
        </p:nvSpPr>
        <p:spPr>
          <a:xfrm>
            <a:off x="9472624" y="3870525"/>
            <a:ext cx="2512687" cy="1846659"/>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Image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Row 1 – 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Row 2 – 10,1,1,3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Row 3 – 9,1,1,1,1,2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Row 4 – 8,2,2,1,1,1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Row 5 – 7,2,1,1,1,1,1,1</a:t>
            </a:r>
          </a:p>
        </p:txBody>
      </p:sp>
      <p:sp>
        <p:nvSpPr>
          <p:cNvPr id="23" name="TextBox 22">
            <a:extLst>
              <a:ext uri="{FF2B5EF4-FFF2-40B4-BE49-F238E27FC236}">
                <a16:creationId xmlns:a16="http://schemas.microsoft.com/office/drawing/2014/main" id="{43F152CE-11AE-A8D7-2163-19D5E4B3F79B}"/>
              </a:ext>
            </a:extLst>
          </p:cNvPr>
          <p:cNvSpPr txBox="1"/>
          <p:nvPr/>
        </p:nvSpPr>
        <p:spPr>
          <a:xfrm>
            <a:off x="7209162" y="915759"/>
            <a:ext cx="4781414" cy="584775"/>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Lossless compression example: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Run-length encoding</a:t>
            </a:r>
          </a:p>
        </p:txBody>
      </p:sp>
      <p:sp>
        <p:nvSpPr>
          <p:cNvPr id="2" name="Slide Number Placeholder 1">
            <a:extLst>
              <a:ext uri="{FF2B5EF4-FFF2-40B4-BE49-F238E27FC236}">
                <a16:creationId xmlns:a16="http://schemas.microsoft.com/office/drawing/2014/main" id="{C130B57E-312C-4A02-BA3B-75133B550E7E}"/>
              </a:ext>
            </a:extLst>
          </p:cNvPr>
          <p:cNvSpPr>
            <a:spLocks noGrp="1"/>
          </p:cNvSpPr>
          <p:nvPr>
            <p:ph type="sldNum" sz="quarter" idx="12"/>
          </p:nvPr>
        </p:nvSpPr>
        <p:spPr/>
        <p:txBody>
          <a:bodyPr/>
          <a:lstStyle/>
          <a:p>
            <a:fld id="{2307E064-D8E2-4D39-9CB2-520A231D157D}" type="slidenum">
              <a:rPr lang="en-GB" smtClean="0"/>
              <a:t>33</a:t>
            </a:fld>
            <a:endParaRPr lang="en-GB"/>
          </a:p>
        </p:txBody>
      </p:sp>
    </p:spTree>
    <p:extLst>
      <p:ext uri="{BB962C8B-B14F-4D97-AF65-F5344CB8AC3E}">
        <p14:creationId xmlns:p14="http://schemas.microsoft.com/office/powerpoint/2010/main" val="1665363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77038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1.2.1 Why data must be fit for purpose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IT23 - Sources of errors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1.2.2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14" name="Rectangle 13">
            <a:extLst>
              <a:ext uri="{FF2B5EF4-FFF2-40B4-BE49-F238E27FC236}">
                <a16:creationId xmlns:a16="http://schemas.microsoft.com/office/drawing/2014/main" id="{9E281B5B-6CA6-5EB5-D434-DA5C2EF090DB}"/>
              </a:ext>
            </a:extLst>
          </p:cNvPr>
          <p:cNvSpPr/>
          <p:nvPr/>
        </p:nvSpPr>
        <p:spPr>
          <a:xfrm>
            <a:off x="136644" y="1549429"/>
            <a:ext cx="11399064" cy="1195596"/>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General input error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could be a customer entering data on a form incorrectly.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Forms mistakenly lost.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Problems with automatic data collection devices such as bar code readers.</a:t>
            </a:r>
          </a:p>
        </p:txBody>
      </p:sp>
      <p:sp>
        <p:nvSpPr>
          <p:cNvPr id="16" name="Rectangle 15">
            <a:extLst>
              <a:ext uri="{FF2B5EF4-FFF2-40B4-BE49-F238E27FC236}">
                <a16:creationId xmlns:a16="http://schemas.microsoft.com/office/drawing/2014/main" id="{A0F32E73-68E7-738C-797E-98D8C8135E12}"/>
              </a:ext>
            </a:extLst>
          </p:cNvPr>
          <p:cNvSpPr/>
          <p:nvPr/>
        </p:nvSpPr>
        <p:spPr>
          <a:xfrm>
            <a:off x="136644" y="2856513"/>
            <a:ext cx="11399064" cy="1195596"/>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Transcription error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could occur when a data entry clerk enters incorrect data. In particular, when data is being copied down via a telephone conversation.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Entering a date of birth of misspelling a surname or address name.</a:t>
            </a:r>
          </a:p>
        </p:txBody>
      </p:sp>
      <p:sp>
        <p:nvSpPr>
          <p:cNvPr id="19" name="Rectangle 18">
            <a:extLst>
              <a:ext uri="{FF2B5EF4-FFF2-40B4-BE49-F238E27FC236}">
                <a16:creationId xmlns:a16="http://schemas.microsoft.com/office/drawing/2014/main" id="{61EE2F74-0D37-A2B2-094A-0207FB9210E5}"/>
              </a:ext>
            </a:extLst>
          </p:cNvPr>
          <p:cNvSpPr/>
          <p:nvPr/>
        </p:nvSpPr>
        <p:spPr>
          <a:xfrm>
            <a:off x="136644" y="4145254"/>
            <a:ext cx="11399064" cy="1195596"/>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Processing error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could be down to the way the program is written. Some mathematical calculations might be incorrect which causes a logic error.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means the system will work, but not the way it’s intended to.</a:t>
            </a:r>
          </a:p>
        </p:txBody>
      </p:sp>
      <p:sp>
        <p:nvSpPr>
          <p:cNvPr id="20" name="Rectangle 19">
            <a:extLst>
              <a:ext uri="{FF2B5EF4-FFF2-40B4-BE49-F238E27FC236}">
                <a16:creationId xmlns:a16="http://schemas.microsoft.com/office/drawing/2014/main" id="{39CD0428-E22D-AD57-C4B0-98C6D8C52216}"/>
              </a:ext>
            </a:extLst>
          </p:cNvPr>
          <p:cNvSpPr/>
          <p:nvPr/>
        </p:nvSpPr>
        <p:spPr>
          <a:xfrm>
            <a:off x="136644" y="5476984"/>
            <a:ext cx="11399064" cy="849388"/>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Transmission error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could occur when data is being transferred from one computer to another over a network.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It could be loss of, or poor connection.</a:t>
            </a:r>
          </a:p>
        </p:txBody>
      </p:sp>
      <p:sp>
        <p:nvSpPr>
          <p:cNvPr id="2" name="Slide Number Placeholder 1">
            <a:extLst>
              <a:ext uri="{FF2B5EF4-FFF2-40B4-BE49-F238E27FC236}">
                <a16:creationId xmlns:a16="http://schemas.microsoft.com/office/drawing/2014/main" id="{D1946B21-402E-4D29-AC1A-BDC7C4549211}"/>
              </a:ext>
            </a:extLst>
          </p:cNvPr>
          <p:cNvSpPr>
            <a:spLocks noGrp="1"/>
          </p:cNvSpPr>
          <p:nvPr>
            <p:ph type="sldNum" sz="quarter" idx="12"/>
          </p:nvPr>
        </p:nvSpPr>
        <p:spPr/>
        <p:txBody>
          <a:bodyPr/>
          <a:lstStyle/>
          <a:p>
            <a:fld id="{2307E064-D8E2-4D39-9CB2-520A231D157D}" type="slidenum">
              <a:rPr lang="en-GB" smtClean="0"/>
              <a:t>34</a:t>
            </a:fld>
            <a:endParaRPr lang="en-GB"/>
          </a:p>
        </p:txBody>
      </p:sp>
    </p:spTree>
    <p:extLst>
      <p:ext uri="{BB962C8B-B14F-4D97-AF65-F5344CB8AC3E}">
        <p14:creationId xmlns:p14="http://schemas.microsoft.com/office/powerpoint/2010/main" val="40017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77038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1.2.1 Why data must be fit for purpose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IT23 - Data verification</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1.2.2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Rectangle 1">
            <a:extLst>
              <a:ext uri="{FF2B5EF4-FFF2-40B4-BE49-F238E27FC236}">
                <a16:creationId xmlns:a16="http://schemas.microsoft.com/office/drawing/2014/main" id="{227EC17F-18A4-6E37-1BC4-48F633C92C08}"/>
              </a:ext>
            </a:extLst>
          </p:cNvPr>
          <p:cNvSpPr/>
          <p:nvPr/>
        </p:nvSpPr>
        <p:spPr>
          <a:xfrm>
            <a:off x="136645" y="1566314"/>
            <a:ext cx="11399064" cy="673256"/>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data verification?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checks the data entered is accurate and data can be checked in many different methods: </a:t>
            </a:r>
          </a:p>
        </p:txBody>
      </p:sp>
      <p:sp>
        <p:nvSpPr>
          <p:cNvPr id="5" name="Rectangle 4">
            <a:extLst>
              <a:ext uri="{FF2B5EF4-FFF2-40B4-BE49-F238E27FC236}">
                <a16:creationId xmlns:a16="http://schemas.microsoft.com/office/drawing/2014/main" id="{B48B3D37-BB18-CD59-21AE-6C4C14DC0726}"/>
              </a:ext>
            </a:extLst>
          </p:cNvPr>
          <p:cNvSpPr/>
          <p:nvPr/>
        </p:nvSpPr>
        <p:spPr>
          <a:xfrm>
            <a:off x="136645" y="2928939"/>
            <a:ext cx="3376293" cy="1672845"/>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Manual proofreading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would involve somebody checking the data has been entered correctly. However, this manual process can be very time consuming.</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p>
        </p:txBody>
      </p:sp>
      <p:sp>
        <p:nvSpPr>
          <p:cNvPr id="6" name="Rectangle 5">
            <a:extLst>
              <a:ext uri="{FF2B5EF4-FFF2-40B4-BE49-F238E27FC236}">
                <a16:creationId xmlns:a16="http://schemas.microsoft.com/office/drawing/2014/main" id="{A826A97D-A2C6-6CF2-6722-2B3A55F821DB}"/>
              </a:ext>
            </a:extLst>
          </p:cNvPr>
          <p:cNvSpPr/>
          <p:nvPr/>
        </p:nvSpPr>
        <p:spPr>
          <a:xfrm>
            <a:off x="136644" y="4699640"/>
            <a:ext cx="3376293" cy="1672845"/>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Double entry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requires data to be entered twice. However, this is a time consuming and costly 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p>
        </p:txBody>
      </p:sp>
      <p:sp>
        <p:nvSpPr>
          <p:cNvPr id="8" name="Rectangle 7">
            <a:extLst>
              <a:ext uri="{FF2B5EF4-FFF2-40B4-BE49-F238E27FC236}">
                <a16:creationId xmlns:a16="http://schemas.microsoft.com/office/drawing/2014/main" id="{CFB8D14A-0E79-1188-1D4E-0AFB829F2518}"/>
              </a:ext>
            </a:extLst>
          </p:cNvPr>
          <p:cNvSpPr/>
          <p:nvPr/>
        </p:nvSpPr>
        <p:spPr>
          <a:xfrm>
            <a:off x="136645" y="2424641"/>
            <a:ext cx="3376292" cy="406442"/>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Traditional methods</a:t>
            </a:r>
          </a:p>
        </p:txBody>
      </p:sp>
      <p:sp>
        <p:nvSpPr>
          <p:cNvPr id="9" name="Rectangle 8">
            <a:extLst>
              <a:ext uri="{FF2B5EF4-FFF2-40B4-BE49-F238E27FC236}">
                <a16:creationId xmlns:a16="http://schemas.microsoft.com/office/drawing/2014/main" id="{5E232CD5-BD09-66D6-F21C-58796AB1B769}"/>
              </a:ext>
            </a:extLst>
          </p:cNvPr>
          <p:cNvSpPr/>
          <p:nvPr/>
        </p:nvSpPr>
        <p:spPr>
          <a:xfrm>
            <a:off x="3678514" y="2424641"/>
            <a:ext cx="7857194" cy="420926"/>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New methods</a:t>
            </a:r>
          </a:p>
        </p:txBody>
      </p:sp>
      <p:sp>
        <p:nvSpPr>
          <p:cNvPr id="10" name="Rectangle 9">
            <a:extLst>
              <a:ext uri="{FF2B5EF4-FFF2-40B4-BE49-F238E27FC236}">
                <a16:creationId xmlns:a16="http://schemas.microsoft.com/office/drawing/2014/main" id="{6C48692B-B972-2D35-F491-693BADE71E9B}"/>
              </a:ext>
            </a:extLst>
          </p:cNvPr>
          <p:cNvSpPr/>
          <p:nvPr/>
        </p:nvSpPr>
        <p:spPr>
          <a:xfrm>
            <a:off x="3678514" y="2928938"/>
            <a:ext cx="3674787" cy="1672845"/>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Enter password twice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user might be encouraged to enter their password in twice to double check they entered it correctly in the first place.</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p>
        </p:txBody>
      </p:sp>
      <p:sp>
        <p:nvSpPr>
          <p:cNvPr id="13" name="Rectangle 12">
            <a:extLst>
              <a:ext uri="{FF2B5EF4-FFF2-40B4-BE49-F238E27FC236}">
                <a16:creationId xmlns:a16="http://schemas.microsoft.com/office/drawing/2014/main" id="{2FB1FE04-819E-0ECB-E8BD-0D9149AFC2DB}"/>
              </a:ext>
            </a:extLst>
          </p:cNvPr>
          <p:cNvSpPr/>
          <p:nvPr/>
        </p:nvSpPr>
        <p:spPr>
          <a:xfrm>
            <a:off x="3678514" y="4685154"/>
            <a:ext cx="3674787" cy="1672845"/>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CAPTCHA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uses an image that users must identify. It helps to identify whether it’s human or bot entering the data. Bots are unable to recognise images.</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5" name="Rectangle 14">
            <a:extLst>
              <a:ext uri="{FF2B5EF4-FFF2-40B4-BE49-F238E27FC236}">
                <a16:creationId xmlns:a16="http://schemas.microsoft.com/office/drawing/2014/main" id="{9FADC67E-80A1-E072-F76C-466EA1B77043}"/>
              </a:ext>
            </a:extLst>
          </p:cNvPr>
          <p:cNvSpPr/>
          <p:nvPr/>
        </p:nvSpPr>
        <p:spPr>
          <a:xfrm>
            <a:off x="7518879" y="2928938"/>
            <a:ext cx="4016829" cy="1672845"/>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Two-factor authentication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When logging onto an account of making a payment. A text can be sent to your mobile phone with a passcode to enter.</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7" name="Rectangle 16">
            <a:extLst>
              <a:ext uri="{FF2B5EF4-FFF2-40B4-BE49-F238E27FC236}">
                <a16:creationId xmlns:a16="http://schemas.microsoft.com/office/drawing/2014/main" id="{DB7A056B-E514-F343-7193-07102E2F77C3}"/>
              </a:ext>
            </a:extLst>
          </p:cNvPr>
          <p:cNvSpPr/>
          <p:nvPr/>
        </p:nvSpPr>
        <p:spPr>
          <a:xfrm>
            <a:off x="7518880" y="4692557"/>
            <a:ext cx="4016829" cy="1672845"/>
          </a:xfrm>
          <a:prstGeom prst="rect">
            <a:avLst/>
          </a:prstGeom>
          <a:solidFill>
            <a:srgbClr val="FFC00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Memorable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For online banking, you need to log in by knowing the specific order of the characters in your memorable word. For example, what are the 2</a:t>
            </a:r>
            <a:r>
              <a:rPr kumimoji="0" lang="en-GB" sz="1600" b="0" i="0" u="none" strike="noStrike" kern="1200" cap="none" spc="0" normalizeH="0" baseline="30000" noProof="0" dirty="0">
                <a:ln>
                  <a:noFill/>
                </a:ln>
                <a:solidFill>
                  <a:prstClr val="black"/>
                </a:solidFill>
                <a:effectLst/>
                <a:uLnTx/>
                <a:uFillTx/>
                <a:latin typeface="Segoe UI" panose="020B0502040204020203" pitchFamily="34" charset="0"/>
                <a:ea typeface="+mn-ea"/>
                <a:cs typeface="Segoe UI" panose="020B0502040204020203" pitchFamily="34" charset="0"/>
              </a:rPr>
              <a:t>nd</a:t>
            </a: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3</a:t>
            </a:r>
            <a:r>
              <a:rPr kumimoji="0" lang="en-GB" sz="1600" b="0" i="0" u="none" strike="noStrike" kern="1200" cap="none" spc="0" normalizeH="0" baseline="30000" noProof="0" dirty="0">
                <a:ln>
                  <a:noFill/>
                </a:ln>
                <a:solidFill>
                  <a:prstClr val="black"/>
                </a:solidFill>
                <a:effectLst/>
                <a:uLnTx/>
                <a:uFillTx/>
                <a:latin typeface="Segoe UI" panose="020B0502040204020203" pitchFamily="34" charset="0"/>
                <a:ea typeface="+mn-ea"/>
                <a:cs typeface="Segoe UI" panose="020B0502040204020203" pitchFamily="34" charset="0"/>
              </a:rPr>
              <a:t>rd</a:t>
            </a: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and 9</a:t>
            </a:r>
            <a:r>
              <a:rPr kumimoji="0" lang="en-GB" sz="1600" b="0" i="0" u="none" strike="noStrike" kern="1200" cap="none" spc="0" normalizeH="0" baseline="30000" noProof="0" dirty="0">
                <a:ln>
                  <a:noFill/>
                </a:ln>
                <a:solidFill>
                  <a:prstClr val="black"/>
                </a:solidFill>
                <a:effectLst/>
                <a:uLnTx/>
                <a:uFillTx/>
                <a:latin typeface="Segoe UI" panose="020B0502040204020203" pitchFamily="34" charset="0"/>
                <a:ea typeface="+mn-ea"/>
                <a:cs typeface="Segoe UI" panose="020B0502040204020203" pitchFamily="34" charset="0"/>
              </a:rPr>
              <a:t>th</a:t>
            </a: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character.</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7" name="Slide Number Placeholder 6">
            <a:extLst>
              <a:ext uri="{FF2B5EF4-FFF2-40B4-BE49-F238E27FC236}">
                <a16:creationId xmlns:a16="http://schemas.microsoft.com/office/drawing/2014/main" id="{60087B3A-242C-4204-8238-761FC5173BF4}"/>
              </a:ext>
            </a:extLst>
          </p:cNvPr>
          <p:cNvSpPr>
            <a:spLocks noGrp="1"/>
          </p:cNvSpPr>
          <p:nvPr>
            <p:ph type="sldNum" sz="quarter" idx="12"/>
          </p:nvPr>
        </p:nvSpPr>
        <p:spPr/>
        <p:txBody>
          <a:bodyPr/>
          <a:lstStyle/>
          <a:p>
            <a:fld id="{2307E064-D8E2-4D39-9CB2-520A231D157D}" type="slidenum">
              <a:rPr lang="en-GB" smtClean="0"/>
              <a:t>35</a:t>
            </a:fld>
            <a:endParaRPr lang="en-GB"/>
          </a:p>
        </p:txBody>
      </p:sp>
    </p:spTree>
    <p:extLst>
      <p:ext uri="{BB962C8B-B14F-4D97-AF65-F5344CB8AC3E}">
        <p14:creationId xmlns:p14="http://schemas.microsoft.com/office/powerpoint/2010/main" val="3207344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77038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1.2.1 Why data must be fit for purpose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IT23 - Data validation</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1.2.2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14" name="Rectangle 13">
            <a:extLst>
              <a:ext uri="{FF2B5EF4-FFF2-40B4-BE49-F238E27FC236}">
                <a16:creationId xmlns:a16="http://schemas.microsoft.com/office/drawing/2014/main" id="{62F7F258-91B6-6F4A-374C-206057CED33F}"/>
              </a:ext>
            </a:extLst>
          </p:cNvPr>
          <p:cNvSpPr/>
          <p:nvPr/>
        </p:nvSpPr>
        <p:spPr>
          <a:xfrm>
            <a:off x="136645" y="1549429"/>
            <a:ext cx="11344635" cy="857986"/>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data validation?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Data validation is a check performed by a computer to check that the data entered is reasonable and appropriate. It does not however, check the accuracy of the data – that is what data verification is for. </a:t>
            </a:r>
          </a:p>
        </p:txBody>
      </p:sp>
      <p:sp>
        <p:nvSpPr>
          <p:cNvPr id="16" name="Rectangle 15">
            <a:extLst>
              <a:ext uri="{FF2B5EF4-FFF2-40B4-BE49-F238E27FC236}">
                <a16:creationId xmlns:a16="http://schemas.microsoft.com/office/drawing/2014/main" id="{1EC9EF27-1F66-2655-B6A9-C5AA1F2A7682}"/>
              </a:ext>
            </a:extLst>
          </p:cNvPr>
          <p:cNvSpPr/>
          <p:nvPr/>
        </p:nvSpPr>
        <p:spPr>
          <a:xfrm>
            <a:off x="136645" y="2541940"/>
            <a:ext cx="3648436" cy="1672845"/>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Format check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checks that data entered has been done so using the correct format. For example, the format of a national insurance number 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LL NN </a:t>
            </a:r>
            <a:r>
              <a:rPr kumimoji="0" lang="en-GB" sz="16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NN</a:t>
            </a: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GB" sz="16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NN</a:t>
            </a: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L. </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p>
        </p:txBody>
      </p:sp>
      <p:sp>
        <p:nvSpPr>
          <p:cNvPr id="18" name="Rectangle 17">
            <a:extLst>
              <a:ext uri="{FF2B5EF4-FFF2-40B4-BE49-F238E27FC236}">
                <a16:creationId xmlns:a16="http://schemas.microsoft.com/office/drawing/2014/main" id="{A0D677E3-4235-C8A0-C841-1F0C2D2F1BF3}"/>
              </a:ext>
            </a:extLst>
          </p:cNvPr>
          <p:cNvSpPr/>
          <p:nvPr/>
        </p:nvSpPr>
        <p:spPr>
          <a:xfrm>
            <a:off x="136644" y="4349312"/>
            <a:ext cx="3648437" cy="1857369"/>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Length check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checks the length of the characters entered. It’s possible to set a minimum or maximum number of characters. This is found on forms where passwords must be at least 8 characters in length for example. </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9" name="Rectangle 18">
            <a:extLst>
              <a:ext uri="{FF2B5EF4-FFF2-40B4-BE49-F238E27FC236}">
                <a16:creationId xmlns:a16="http://schemas.microsoft.com/office/drawing/2014/main" id="{924E7F51-4A08-219E-9A10-52821E194D84}"/>
              </a:ext>
            </a:extLst>
          </p:cNvPr>
          <p:cNvSpPr/>
          <p:nvPr/>
        </p:nvSpPr>
        <p:spPr>
          <a:xfrm>
            <a:off x="4005088" y="2541940"/>
            <a:ext cx="3426710" cy="1672845"/>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Range check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checks the data entered is within a certain set criteria. This could be entering a page on a web form for example. </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0" name="Rectangle 19">
            <a:extLst>
              <a:ext uri="{FF2B5EF4-FFF2-40B4-BE49-F238E27FC236}">
                <a16:creationId xmlns:a16="http://schemas.microsoft.com/office/drawing/2014/main" id="{0DB9895B-5010-CB3F-08D0-EA7546DDF735}"/>
              </a:ext>
            </a:extLst>
          </p:cNvPr>
          <p:cNvSpPr/>
          <p:nvPr/>
        </p:nvSpPr>
        <p:spPr>
          <a:xfrm>
            <a:off x="4005088" y="4349310"/>
            <a:ext cx="3426710" cy="1857371"/>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Lookup table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looks up acceptable values within a table. This is usually provides users with a pop up calendar to select the date and this removes the need for a manual entry and removes errors.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1" name="Rectangle 20">
            <a:extLst>
              <a:ext uri="{FF2B5EF4-FFF2-40B4-BE49-F238E27FC236}">
                <a16:creationId xmlns:a16="http://schemas.microsoft.com/office/drawing/2014/main" id="{FF823965-31DB-4E3D-BFEB-DD1A32231B68}"/>
              </a:ext>
            </a:extLst>
          </p:cNvPr>
          <p:cNvSpPr/>
          <p:nvPr/>
        </p:nvSpPr>
        <p:spPr>
          <a:xfrm>
            <a:off x="7582473" y="2533189"/>
            <a:ext cx="3898808" cy="1681596"/>
          </a:xfrm>
          <a:prstGeom prst="rect">
            <a:avLst/>
          </a:prstGeom>
          <a:solidFill>
            <a:srgbClr val="FFC00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Presence check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checks that data has been entered in that field. On forms you make a field a ‘required field’ which doesn’t allow the user to go any further until they’ve completed that field. </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 name="Rectangle 1">
            <a:extLst>
              <a:ext uri="{FF2B5EF4-FFF2-40B4-BE49-F238E27FC236}">
                <a16:creationId xmlns:a16="http://schemas.microsoft.com/office/drawing/2014/main" id="{5B9BE213-E4FF-0164-52FD-023FC45FB051}"/>
              </a:ext>
            </a:extLst>
          </p:cNvPr>
          <p:cNvSpPr/>
          <p:nvPr/>
        </p:nvSpPr>
        <p:spPr>
          <a:xfrm>
            <a:off x="7582473" y="4349313"/>
            <a:ext cx="3898808" cy="1857368"/>
          </a:xfrm>
          <a:prstGeom prst="rect">
            <a:avLst/>
          </a:prstGeom>
          <a:solidFill>
            <a:srgbClr val="FFFF0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Type check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checks that data has been entered in that field using a particular data type. For example, quantities can only be entered numerically.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 name="Slide Number Placeholder 4">
            <a:extLst>
              <a:ext uri="{FF2B5EF4-FFF2-40B4-BE49-F238E27FC236}">
                <a16:creationId xmlns:a16="http://schemas.microsoft.com/office/drawing/2014/main" id="{233E8B3A-9044-43CE-A4C7-B70DDDCEC4ED}"/>
              </a:ext>
            </a:extLst>
          </p:cNvPr>
          <p:cNvSpPr>
            <a:spLocks noGrp="1"/>
          </p:cNvSpPr>
          <p:nvPr>
            <p:ph type="sldNum" sz="quarter" idx="12"/>
          </p:nvPr>
        </p:nvSpPr>
        <p:spPr/>
        <p:txBody>
          <a:bodyPr/>
          <a:lstStyle/>
          <a:p>
            <a:fld id="{2307E064-D8E2-4D39-9CB2-520A231D157D}" type="slidenum">
              <a:rPr lang="en-GB" smtClean="0"/>
              <a:t>36</a:t>
            </a:fld>
            <a:endParaRPr lang="en-GB"/>
          </a:p>
        </p:txBody>
      </p:sp>
    </p:spTree>
    <p:extLst>
      <p:ext uri="{BB962C8B-B14F-4D97-AF65-F5344CB8AC3E}">
        <p14:creationId xmlns:p14="http://schemas.microsoft.com/office/powerpoint/2010/main" val="1468009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lack and white sign&#10;&#10;Description automatically generated with low confidence">
            <a:extLst>
              <a:ext uri="{FF2B5EF4-FFF2-40B4-BE49-F238E27FC236}">
                <a16:creationId xmlns:a16="http://schemas.microsoft.com/office/drawing/2014/main" id="{89D394C6-5DAB-F3F7-3CA4-EB22ED9BF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1350" y="190500"/>
            <a:ext cx="1152907" cy="610099"/>
          </a:xfrm>
          <a:prstGeom prst="rect">
            <a:avLst/>
          </a:prstGeom>
        </p:spPr>
      </p:pic>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60350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1.3.1 Networks and topologies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IT24 Network types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3" name="Table 13">
            <a:extLst>
              <a:ext uri="{FF2B5EF4-FFF2-40B4-BE49-F238E27FC236}">
                <a16:creationId xmlns:a16="http://schemas.microsoft.com/office/drawing/2014/main" id="{44C4B3AB-A7A6-49F6-2F28-8277E41DE760}"/>
              </a:ext>
            </a:extLst>
          </p:cNvPr>
          <p:cNvGraphicFramePr>
            <a:graphicFrameLocks noGrp="1"/>
          </p:cNvGraphicFramePr>
          <p:nvPr/>
        </p:nvGraphicFramePr>
        <p:xfrm>
          <a:off x="136644" y="1731979"/>
          <a:ext cx="4481076" cy="1010920"/>
        </p:xfrm>
        <a:graphic>
          <a:graphicData uri="http://schemas.openxmlformats.org/drawingml/2006/table">
            <a:tbl>
              <a:tblPr firstRow="1" bandRow="1">
                <a:tableStyleId>{5940675A-B579-460E-94D1-54222C63F5DA}</a:tableStyleId>
              </a:tblPr>
              <a:tblGrid>
                <a:gridCol w="4481076">
                  <a:extLst>
                    <a:ext uri="{9D8B030D-6E8A-4147-A177-3AD203B41FA5}">
                      <a16:colId xmlns:a16="http://schemas.microsoft.com/office/drawing/2014/main" val="2668280762"/>
                    </a:ext>
                  </a:extLst>
                </a:gridCol>
              </a:tblGrid>
              <a:tr h="370840">
                <a:tc>
                  <a:txBody>
                    <a:bodyPr/>
                    <a:lstStyle/>
                    <a:p>
                      <a:r>
                        <a:rPr lang="en-GB" dirty="0">
                          <a:solidFill>
                            <a:schemeClr val="bg1"/>
                          </a:solidFill>
                          <a:latin typeface="Segoe UI" panose="020B0502040204020203" pitchFamily="34" charset="0"/>
                          <a:cs typeface="Segoe UI" panose="020B0502040204020203" pitchFamily="34" charset="0"/>
                        </a:rPr>
                        <a:t>What is a network?</a:t>
                      </a:r>
                    </a:p>
                  </a:txBody>
                  <a:tcPr>
                    <a:solidFill>
                      <a:srgbClr val="FF0000"/>
                    </a:solidFill>
                  </a:tcPr>
                </a:tc>
                <a:extLst>
                  <a:ext uri="{0D108BD9-81ED-4DB2-BD59-A6C34878D82A}">
                    <a16:rowId xmlns:a16="http://schemas.microsoft.com/office/drawing/2014/main" val="1505125336"/>
                  </a:ext>
                </a:extLst>
              </a:tr>
              <a:tr h="370840">
                <a:tc>
                  <a:txBody>
                    <a:bodyPr/>
                    <a:lstStyle/>
                    <a:p>
                      <a:r>
                        <a:rPr lang="en-GB" dirty="0">
                          <a:latin typeface="Segoe UI" panose="020B0502040204020203" pitchFamily="34" charset="0"/>
                          <a:cs typeface="Segoe UI" panose="020B0502040204020203" pitchFamily="34" charset="0"/>
                        </a:rPr>
                        <a:t>A network is a group of interconnected devices that share an internet connection.</a:t>
                      </a:r>
                    </a:p>
                  </a:txBody>
                  <a:tcPr/>
                </a:tc>
                <a:extLst>
                  <a:ext uri="{0D108BD9-81ED-4DB2-BD59-A6C34878D82A}">
                    <a16:rowId xmlns:a16="http://schemas.microsoft.com/office/drawing/2014/main" val="1025763758"/>
                  </a:ext>
                </a:extLst>
              </a:tr>
            </a:tbl>
          </a:graphicData>
        </a:graphic>
      </p:graphicFrame>
      <p:graphicFrame>
        <p:nvGraphicFramePr>
          <p:cNvPr id="14" name="Table 13">
            <a:extLst>
              <a:ext uri="{FF2B5EF4-FFF2-40B4-BE49-F238E27FC236}">
                <a16:creationId xmlns:a16="http://schemas.microsoft.com/office/drawing/2014/main" id="{F3BCC417-EB94-DAC4-B5E7-02B31B043DFD}"/>
              </a:ext>
            </a:extLst>
          </p:cNvPr>
          <p:cNvGraphicFramePr>
            <a:graphicFrameLocks noGrp="1"/>
          </p:cNvGraphicFramePr>
          <p:nvPr/>
        </p:nvGraphicFramePr>
        <p:xfrm>
          <a:off x="136644" y="2966423"/>
          <a:ext cx="4481076" cy="1280160"/>
        </p:xfrm>
        <a:graphic>
          <a:graphicData uri="http://schemas.openxmlformats.org/drawingml/2006/table">
            <a:tbl>
              <a:tblPr firstRow="1" bandRow="1">
                <a:tableStyleId>{5940675A-B579-460E-94D1-54222C63F5DA}</a:tableStyleId>
              </a:tblPr>
              <a:tblGrid>
                <a:gridCol w="4481076">
                  <a:extLst>
                    <a:ext uri="{9D8B030D-6E8A-4147-A177-3AD203B41FA5}">
                      <a16:colId xmlns:a16="http://schemas.microsoft.com/office/drawing/2014/main" val="2668280762"/>
                    </a:ext>
                  </a:extLst>
                </a:gridCol>
              </a:tblGrid>
              <a:tr h="370840">
                <a:tc>
                  <a:txBody>
                    <a:bodyPr/>
                    <a:lstStyle/>
                    <a:p>
                      <a:r>
                        <a:rPr lang="en-GB" dirty="0">
                          <a:solidFill>
                            <a:schemeClr val="bg1"/>
                          </a:solidFill>
                          <a:latin typeface="Segoe UI" panose="020B0502040204020203" pitchFamily="34" charset="0"/>
                          <a:cs typeface="Segoe UI" panose="020B0502040204020203" pitchFamily="34" charset="0"/>
                        </a:rPr>
                        <a:t>How is a networked computer different to a stand alone computer?</a:t>
                      </a:r>
                    </a:p>
                  </a:txBody>
                  <a:tcPr>
                    <a:solidFill>
                      <a:srgbClr val="00B050"/>
                    </a:solidFill>
                  </a:tcPr>
                </a:tc>
                <a:extLst>
                  <a:ext uri="{0D108BD9-81ED-4DB2-BD59-A6C34878D82A}">
                    <a16:rowId xmlns:a16="http://schemas.microsoft.com/office/drawing/2014/main" val="1505125336"/>
                  </a:ext>
                </a:extLst>
              </a:tr>
              <a:tr h="370840">
                <a:tc>
                  <a:txBody>
                    <a:bodyPr/>
                    <a:lstStyle/>
                    <a:p>
                      <a:r>
                        <a:rPr lang="en-GB" dirty="0">
                          <a:latin typeface="Segoe UI" panose="020B0502040204020203" pitchFamily="34" charset="0"/>
                          <a:cs typeface="Segoe UI" panose="020B0502040204020203" pitchFamily="34" charset="0"/>
                        </a:rPr>
                        <a:t>A stand-alone computer is a device that is not connected to a network. </a:t>
                      </a:r>
                    </a:p>
                  </a:txBody>
                  <a:tcPr/>
                </a:tc>
                <a:extLst>
                  <a:ext uri="{0D108BD9-81ED-4DB2-BD59-A6C34878D82A}">
                    <a16:rowId xmlns:a16="http://schemas.microsoft.com/office/drawing/2014/main" val="1025763758"/>
                  </a:ext>
                </a:extLst>
              </a:tr>
            </a:tbl>
          </a:graphicData>
        </a:graphic>
      </p:graphicFrame>
      <p:graphicFrame>
        <p:nvGraphicFramePr>
          <p:cNvPr id="15" name="Table 13">
            <a:extLst>
              <a:ext uri="{FF2B5EF4-FFF2-40B4-BE49-F238E27FC236}">
                <a16:creationId xmlns:a16="http://schemas.microsoft.com/office/drawing/2014/main" id="{2BFCFEBA-D6F5-E776-DCCA-70FA068AEE23}"/>
              </a:ext>
            </a:extLst>
          </p:cNvPr>
          <p:cNvGraphicFramePr>
            <a:graphicFrameLocks noGrp="1"/>
          </p:cNvGraphicFramePr>
          <p:nvPr/>
        </p:nvGraphicFramePr>
        <p:xfrm>
          <a:off x="136644" y="4478016"/>
          <a:ext cx="4481076" cy="1010920"/>
        </p:xfrm>
        <a:graphic>
          <a:graphicData uri="http://schemas.openxmlformats.org/drawingml/2006/table">
            <a:tbl>
              <a:tblPr firstRow="1" bandRow="1">
                <a:tableStyleId>{5940675A-B579-460E-94D1-54222C63F5DA}</a:tableStyleId>
              </a:tblPr>
              <a:tblGrid>
                <a:gridCol w="4481076">
                  <a:extLst>
                    <a:ext uri="{9D8B030D-6E8A-4147-A177-3AD203B41FA5}">
                      <a16:colId xmlns:a16="http://schemas.microsoft.com/office/drawing/2014/main" val="2668280762"/>
                    </a:ext>
                  </a:extLst>
                </a:gridCol>
              </a:tblGrid>
              <a:tr h="370840">
                <a:tc>
                  <a:txBody>
                    <a:bodyPr/>
                    <a:lstStyle/>
                    <a:p>
                      <a:r>
                        <a:rPr lang="en-GB" dirty="0">
                          <a:solidFill>
                            <a:schemeClr val="bg1"/>
                          </a:solidFill>
                          <a:latin typeface="Segoe UI" panose="020B0502040204020203" pitchFamily="34" charset="0"/>
                          <a:cs typeface="Segoe UI" panose="020B0502040204020203" pitchFamily="34" charset="0"/>
                        </a:rPr>
                        <a:t>Network types:</a:t>
                      </a:r>
                    </a:p>
                  </a:txBody>
                  <a:tcPr>
                    <a:solidFill>
                      <a:srgbClr val="7030A0"/>
                    </a:solidFill>
                  </a:tcPr>
                </a:tc>
                <a:extLst>
                  <a:ext uri="{0D108BD9-81ED-4DB2-BD59-A6C34878D82A}">
                    <a16:rowId xmlns:a16="http://schemas.microsoft.com/office/drawing/2014/main" val="1505125336"/>
                  </a:ext>
                </a:extLst>
              </a:tr>
              <a:tr h="370840">
                <a:tc>
                  <a:txBody>
                    <a:bodyPr/>
                    <a:lstStyle/>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LAN (Local Area Network)</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WAN (Wide Area Network)</a:t>
                      </a:r>
                    </a:p>
                  </a:txBody>
                  <a:tcPr/>
                </a:tc>
                <a:extLst>
                  <a:ext uri="{0D108BD9-81ED-4DB2-BD59-A6C34878D82A}">
                    <a16:rowId xmlns:a16="http://schemas.microsoft.com/office/drawing/2014/main" val="1025763758"/>
                  </a:ext>
                </a:extLst>
              </a:tr>
            </a:tbl>
          </a:graphicData>
        </a:graphic>
      </p:graphicFrame>
      <p:sp>
        <p:nvSpPr>
          <p:cNvPr id="16" name="Rectangle 15">
            <a:extLst>
              <a:ext uri="{FF2B5EF4-FFF2-40B4-BE49-F238E27FC236}">
                <a16:creationId xmlns:a16="http://schemas.microsoft.com/office/drawing/2014/main" id="{5F3506CD-5361-D59C-5AD2-ED96627B6D13}"/>
              </a:ext>
            </a:extLst>
          </p:cNvPr>
          <p:cNvSpPr/>
          <p:nvPr/>
        </p:nvSpPr>
        <p:spPr>
          <a:xfrm>
            <a:off x="5201368" y="1862845"/>
            <a:ext cx="3272588" cy="386135"/>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7" name="Rectangle 16">
            <a:extLst>
              <a:ext uri="{FF2B5EF4-FFF2-40B4-BE49-F238E27FC236}">
                <a16:creationId xmlns:a16="http://schemas.microsoft.com/office/drawing/2014/main" id="{BE5411C6-EB7B-32BF-7F37-F50CE72ECCAF}"/>
              </a:ext>
            </a:extLst>
          </p:cNvPr>
          <p:cNvSpPr/>
          <p:nvPr/>
        </p:nvSpPr>
        <p:spPr>
          <a:xfrm>
            <a:off x="8782768" y="1862844"/>
            <a:ext cx="3272588" cy="386136"/>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Rectangle 17">
            <a:extLst>
              <a:ext uri="{FF2B5EF4-FFF2-40B4-BE49-F238E27FC236}">
                <a16:creationId xmlns:a16="http://schemas.microsoft.com/office/drawing/2014/main" id="{5597EF7B-29C1-DDB5-EC6B-F9F080E14003}"/>
              </a:ext>
            </a:extLst>
          </p:cNvPr>
          <p:cNvSpPr/>
          <p:nvPr/>
        </p:nvSpPr>
        <p:spPr>
          <a:xfrm>
            <a:off x="5201368" y="2389103"/>
            <a:ext cx="3272588" cy="77367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does it stand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Local Area Network</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9" name="Rectangle 18">
            <a:extLst>
              <a:ext uri="{FF2B5EF4-FFF2-40B4-BE49-F238E27FC236}">
                <a16:creationId xmlns:a16="http://schemas.microsoft.com/office/drawing/2014/main" id="{1D062F60-217B-1C36-27A1-627D2964CE3A}"/>
              </a:ext>
            </a:extLst>
          </p:cNvPr>
          <p:cNvSpPr/>
          <p:nvPr/>
        </p:nvSpPr>
        <p:spPr>
          <a:xfrm>
            <a:off x="5201368" y="3302903"/>
            <a:ext cx="3272588" cy="90176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How does it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It’s a network that covers a small geographical area.</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0" name="Rectangle 19">
            <a:extLst>
              <a:ext uri="{FF2B5EF4-FFF2-40B4-BE49-F238E27FC236}">
                <a16:creationId xmlns:a16="http://schemas.microsoft.com/office/drawing/2014/main" id="{43A80AB4-16A5-6439-2DC9-A14E59E1ACD8}"/>
              </a:ext>
            </a:extLst>
          </p:cNvPr>
          <p:cNvSpPr/>
          <p:nvPr/>
        </p:nvSpPr>
        <p:spPr>
          <a:xfrm>
            <a:off x="5201368" y="4278933"/>
            <a:ext cx="3272588" cy="1101638"/>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It uses network hardware and cables owned by the individual/organisation</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1" name="Rectangle 20">
            <a:extLst>
              <a:ext uri="{FF2B5EF4-FFF2-40B4-BE49-F238E27FC236}">
                <a16:creationId xmlns:a16="http://schemas.microsoft.com/office/drawing/2014/main" id="{9E5AE494-1248-5881-F451-E11340822734}"/>
              </a:ext>
            </a:extLst>
          </p:cNvPr>
          <p:cNvSpPr/>
          <p:nvPr/>
        </p:nvSpPr>
        <p:spPr>
          <a:xfrm>
            <a:off x="5186472" y="5508292"/>
            <a:ext cx="3272588" cy="90176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Who uses a 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Schools, homes and business that works in a small building or site.</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2" name="Rectangle 21">
            <a:extLst>
              <a:ext uri="{FF2B5EF4-FFF2-40B4-BE49-F238E27FC236}">
                <a16:creationId xmlns:a16="http://schemas.microsoft.com/office/drawing/2014/main" id="{B8304207-FE7C-659B-D5E4-46C90F71A33C}"/>
              </a:ext>
            </a:extLst>
          </p:cNvPr>
          <p:cNvSpPr/>
          <p:nvPr/>
        </p:nvSpPr>
        <p:spPr>
          <a:xfrm>
            <a:off x="8782768" y="2389103"/>
            <a:ext cx="3272588" cy="77367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does it stand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Wide Area Network</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3" name="Rectangle 22">
            <a:extLst>
              <a:ext uri="{FF2B5EF4-FFF2-40B4-BE49-F238E27FC236}">
                <a16:creationId xmlns:a16="http://schemas.microsoft.com/office/drawing/2014/main" id="{B3E2E640-72F4-6D78-1B10-5F123005C3DA}"/>
              </a:ext>
            </a:extLst>
          </p:cNvPr>
          <p:cNvSpPr/>
          <p:nvPr/>
        </p:nvSpPr>
        <p:spPr>
          <a:xfrm>
            <a:off x="8782768" y="3302903"/>
            <a:ext cx="3272588" cy="90176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How does it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It’s a network that covers a large geographical area.</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4" name="Rectangle 23">
            <a:extLst>
              <a:ext uri="{FF2B5EF4-FFF2-40B4-BE49-F238E27FC236}">
                <a16:creationId xmlns:a16="http://schemas.microsoft.com/office/drawing/2014/main" id="{C7D2BE5A-F1B7-467F-34D5-31F5FA14E5A6}"/>
              </a:ext>
            </a:extLst>
          </p:cNvPr>
          <p:cNvSpPr/>
          <p:nvPr/>
        </p:nvSpPr>
        <p:spPr>
          <a:xfrm>
            <a:off x="8782768" y="4278933"/>
            <a:ext cx="3272588" cy="1101638"/>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It uses additional transmission media owned by other companies such as telephone lines.</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5" name="Rectangle 24">
            <a:extLst>
              <a:ext uri="{FF2B5EF4-FFF2-40B4-BE49-F238E27FC236}">
                <a16:creationId xmlns:a16="http://schemas.microsoft.com/office/drawing/2014/main" id="{48214C21-B983-431F-7E06-3EA47805C130}"/>
              </a:ext>
            </a:extLst>
          </p:cNvPr>
          <p:cNvSpPr/>
          <p:nvPr/>
        </p:nvSpPr>
        <p:spPr>
          <a:xfrm>
            <a:off x="8767872" y="5508291"/>
            <a:ext cx="3272588" cy="90176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Who uses a WAN?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 chain of supermarkets that need a network across all stores. </a:t>
            </a:r>
          </a:p>
        </p:txBody>
      </p:sp>
      <p:sp>
        <p:nvSpPr>
          <p:cNvPr id="5" name="Rectangle 4">
            <a:extLst>
              <a:ext uri="{FF2B5EF4-FFF2-40B4-BE49-F238E27FC236}">
                <a16:creationId xmlns:a16="http://schemas.microsoft.com/office/drawing/2014/main" id="{090D31FB-1984-5D34-3224-2A79DDAECE21}"/>
              </a:ext>
            </a:extLst>
          </p:cNvPr>
          <p:cNvSpPr/>
          <p:nvPr/>
        </p:nvSpPr>
        <p:spPr>
          <a:xfrm>
            <a:off x="0" y="0"/>
            <a:ext cx="12192000" cy="410921"/>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p>
        </p:txBody>
      </p:sp>
      <p:pic>
        <p:nvPicPr>
          <p:cNvPr id="6" name="Picture 5">
            <a:extLst>
              <a:ext uri="{FF2B5EF4-FFF2-40B4-BE49-F238E27FC236}">
                <a16:creationId xmlns:a16="http://schemas.microsoft.com/office/drawing/2014/main" id="{83C27131-31AA-5678-B5DB-2515FAD5351B}"/>
              </a:ext>
            </a:extLst>
          </p:cNvPr>
          <p:cNvPicPr>
            <a:picLocks noChangeAspect="1"/>
          </p:cNvPicPr>
          <p:nvPr/>
        </p:nvPicPr>
        <p:blipFill>
          <a:blip r:embed="rId3"/>
          <a:stretch>
            <a:fillRect/>
          </a:stretch>
        </p:blipFill>
        <p:spPr>
          <a:xfrm>
            <a:off x="5993069" y="550472"/>
            <a:ext cx="1645983" cy="1234487"/>
          </a:xfrm>
          <a:prstGeom prst="rect">
            <a:avLst/>
          </a:prstGeom>
        </p:spPr>
      </p:pic>
      <p:pic>
        <p:nvPicPr>
          <p:cNvPr id="8" name="Picture 7">
            <a:extLst>
              <a:ext uri="{FF2B5EF4-FFF2-40B4-BE49-F238E27FC236}">
                <a16:creationId xmlns:a16="http://schemas.microsoft.com/office/drawing/2014/main" id="{B9DA93E6-9293-0A00-A050-A4E62C4B05C9}"/>
              </a:ext>
            </a:extLst>
          </p:cNvPr>
          <p:cNvPicPr>
            <a:picLocks noChangeAspect="1"/>
          </p:cNvPicPr>
          <p:nvPr/>
        </p:nvPicPr>
        <p:blipFill>
          <a:blip r:embed="rId3"/>
          <a:stretch>
            <a:fillRect/>
          </a:stretch>
        </p:blipFill>
        <p:spPr>
          <a:xfrm>
            <a:off x="9934395" y="433861"/>
            <a:ext cx="1079318" cy="809488"/>
          </a:xfrm>
          <a:prstGeom prst="rect">
            <a:avLst/>
          </a:prstGeom>
        </p:spPr>
      </p:pic>
      <p:pic>
        <p:nvPicPr>
          <p:cNvPr id="9" name="Picture 8">
            <a:extLst>
              <a:ext uri="{FF2B5EF4-FFF2-40B4-BE49-F238E27FC236}">
                <a16:creationId xmlns:a16="http://schemas.microsoft.com/office/drawing/2014/main" id="{02885907-3A1B-5427-7C81-7F22D5615FC3}"/>
              </a:ext>
            </a:extLst>
          </p:cNvPr>
          <p:cNvPicPr>
            <a:picLocks noChangeAspect="1"/>
          </p:cNvPicPr>
          <p:nvPr/>
        </p:nvPicPr>
        <p:blipFill>
          <a:blip r:embed="rId3"/>
          <a:stretch>
            <a:fillRect/>
          </a:stretch>
        </p:blipFill>
        <p:spPr>
          <a:xfrm>
            <a:off x="8855077" y="1016221"/>
            <a:ext cx="1079318" cy="809488"/>
          </a:xfrm>
          <a:prstGeom prst="rect">
            <a:avLst/>
          </a:prstGeom>
        </p:spPr>
      </p:pic>
      <p:pic>
        <p:nvPicPr>
          <p:cNvPr id="10" name="Picture 9">
            <a:extLst>
              <a:ext uri="{FF2B5EF4-FFF2-40B4-BE49-F238E27FC236}">
                <a16:creationId xmlns:a16="http://schemas.microsoft.com/office/drawing/2014/main" id="{349AC577-C57B-B4D0-C12C-3F3C4676CEA9}"/>
              </a:ext>
            </a:extLst>
          </p:cNvPr>
          <p:cNvPicPr>
            <a:picLocks noChangeAspect="1"/>
          </p:cNvPicPr>
          <p:nvPr/>
        </p:nvPicPr>
        <p:blipFill>
          <a:blip r:embed="rId3"/>
          <a:stretch>
            <a:fillRect/>
          </a:stretch>
        </p:blipFill>
        <p:spPr>
          <a:xfrm rot="20684777">
            <a:off x="10790256" y="927801"/>
            <a:ext cx="1079318" cy="809488"/>
          </a:xfrm>
          <a:prstGeom prst="rect">
            <a:avLst/>
          </a:prstGeom>
        </p:spPr>
      </p:pic>
      <p:cxnSp>
        <p:nvCxnSpPr>
          <p:cNvPr id="27" name="Straight Connector 26">
            <a:extLst>
              <a:ext uri="{FF2B5EF4-FFF2-40B4-BE49-F238E27FC236}">
                <a16:creationId xmlns:a16="http://schemas.microsoft.com/office/drawing/2014/main" id="{FD314298-341D-147B-0E95-CE7C99BD1188}"/>
              </a:ext>
            </a:extLst>
          </p:cNvPr>
          <p:cNvCxnSpPr>
            <a:cxnSpLocks/>
          </p:cNvCxnSpPr>
          <p:nvPr/>
        </p:nvCxnSpPr>
        <p:spPr>
          <a:xfrm flipH="1">
            <a:off x="9572625" y="1347406"/>
            <a:ext cx="1600140" cy="479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BC9C94A-8813-E22E-D480-0BDAB1C4A1DC}"/>
              </a:ext>
            </a:extLst>
          </p:cNvPr>
          <p:cNvCxnSpPr>
            <a:cxnSpLocks/>
          </p:cNvCxnSpPr>
          <p:nvPr/>
        </p:nvCxnSpPr>
        <p:spPr>
          <a:xfrm flipH="1">
            <a:off x="9541963" y="1243652"/>
            <a:ext cx="808537" cy="4564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16B52B-BD8A-C7A1-1E18-34D3043CEF79}"/>
              </a:ext>
            </a:extLst>
          </p:cNvPr>
          <p:cNvCxnSpPr>
            <a:cxnSpLocks/>
          </p:cNvCxnSpPr>
          <p:nvPr/>
        </p:nvCxnSpPr>
        <p:spPr>
          <a:xfrm>
            <a:off x="10604474" y="1260648"/>
            <a:ext cx="609626" cy="364237"/>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2" name="Table 4">
            <a:extLst>
              <a:ext uri="{FF2B5EF4-FFF2-40B4-BE49-F238E27FC236}">
                <a16:creationId xmlns:a16="http://schemas.microsoft.com/office/drawing/2014/main" id="{17A7DC79-532B-5A2B-5476-A05E2D7982C5}"/>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Slide Number Placeholder 1">
            <a:extLst>
              <a:ext uri="{FF2B5EF4-FFF2-40B4-BE49-F238E27FC236}">
                <a16:creationId xmlns:a16="http://schemas.microsoft.com/office/drawing/2014/main" id="{B0576BF5-7A67-F110-A6AE-EB8632AD2DAC}"/>
              </a:ext>
            </a:extLst>
          </p:cNvPr>
          <p:cNvSpPr>
            <a:spLocks noGrp="1"/>
          </p:cNvSpPr>
          <p:nvPr>
            <p:ph type="sldNum" sz="quarter" idx="12"/>
          </p:nvPr>
        </p:nvSpPr>
        <p:spPr>
          <a:xfrm>
            <a:off x="4724400" y="6489989"/>
            <a:ext cx="2743200" cy="365125"/>
          </a:xfrm>
        </p:spPr>
        <p:txBody>
          <a:bodyPr/>
          <a:lstStyle/>
          <a:p>
            <a:pPr algn="ctr"/>
            <a:fld id="{2307E064-D8E2-4D39-9CB2-520A231D157D}" type="slidenum">
              <a:rPr lang="en-GB" smtClean="0">
                <a:solidFill>
                  <a:schemeClr val="bg1"/>
                </a:solidFill>
              </a:rPr>
              <a:pPr algn="ctr"/>
              <a:t>37</a:t>
            </a:fld>
            <a:endParaRPr lang="en-GB" dirty="0">
              <a:solidFill>
                <a:schemeClr val="bg1"/>
              </a:solidFill>
            </a:endParaRPr>
          </a:p>
        </p:txBody>
      </p:sp>
    </p:spTree>
    <p:extLst>
      <p:ext uri="{BB962C8B-B14F-4D97-AF65-F5344CB8AC3E}">
        <p14:creationId xmlns:p14="http://schemas.microsoft.com/office/powerpoint/2010/main" val="349652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6251FEA8-B273-7446-CFA1-F2C9E87C4C95}"/>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7" name="TextBox 26">
            <a:extLst>
              <a:ext uri="{FF2B5EF4-FFF2-40B4-BE49-F238E27FC236}">
                <a16:creationId xmlns:a16="http://schemas.microsoft.com/office/drawing/2014/main" id="{3F6DD7C7-3345-E036-FE99-716ACDD2869B}"/>
              </a:ext>
            </a:extLst>
          </p:cNvPr>
          <p:cNvSpPr txBox="1"/>
          <p:nvPr/>
        </p:nvSpPr>
        <p:spPr>
          <a:xfrm>
            <a:off x="1211580" y="792648"/>
            <a:ext cx="60350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1.3.1 Networks and topologies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IT24 - Network models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28" name="Table 27">
            <a:extLst>
              <a:ext uri="{FF2B5EF4-FFF2-40B4-BE49-F238E27FC236}">
                <a16:creationId xmlns:a16="http://schemas.microsoft.com/office/drawing/2014/main" id="{32DF3695-BA82-1F14-625F-0866D3E98B22}"/>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29" name="Table 13">
            <a:extLst>
              <a:ext uri="{FF2B5EF4-FFF2-40B4-BE49-F238E27FC236}">
                <a16:creationId xmlns:a16="http://schemas.microsoft.com/office/drawing/2014/main" id="{0E380098-6FD4-A4F3-65F8-1C0A41D380D3}"/>
              </a:ext>
            </a:extLst>
          </p:cNvPr>
          <p:cNvGraphicFramePr>
            <a:graphicFrameLocks noGrp="1"/>
          </p:cNvGraphicFramePr>
          <p:nvPr/>
        </p:nvGraphicFramePr>
        <p:xfrm>
          <a:off x="136644" y="1731979"/>
          <a:ext cx="4481076" cy="1010920"/>
        </p:xfrm>
        <a:graphic>
          <a:graphicData uri="http://schemas.openxmlformats.org/drawingml/2006/table">
            <a:tbl>
              <a:tblPr firstRow="1" bandRow="1">
                <a:tableStyleId>{5940675A-B579-460E-94D1-54222C63F5DA}</a:tableStyleId>
              </a:tblPr>
              <a:tblGrid>
                <a:gridCol w="4481076">
                  <a:extLst>
                    <a:ext uri="{9D8B030D-6E8A-4147-A177-3AD203B41FA5}">
                      <a16:colId xmlns:a16="http://schemas.microsoft.com/office/drawing/2014/main" val="2668280762"/>
                    </a:ext>
                  </a:extLst>
                </a:gridCol>
              </a:tblGrid>
              <a:tr h="370840">
                <a:tc>
                  <a:txBody>
                    <a:bodyPr/>
                    <a:lstStyle/>
                    <a:p>
                      <a:r>
                        <a:rPr lang="en-GB" dirty="0">
                          <a:solidFill>
                            <a:schemeClr val="bg1"/>
                          </a:solidFill>
                          <a:latin typeface="Segoe UI" panose="020B0502040204020203" pitchFamily="34" charset="0"/>
                          <a:cs typeface="Segoe UI" panose="020B0502040204020203" pitchFamily="34" charset="0"/>
                        </a:rPr>
                        <a:t>Network models: </a:t>
                      </a:r>
                    </a:p>
                  </a:txBody>
                  <a:tcPr>
                    <a:solidFill>
                      <a:srgbClr val="FF0000"/>
                    </a:solidFill>
                  </a:tcPr>
                </a:tc>
                <a:extLst>
                  <a:ext uri="{0D108BD9-81ED-4DB2-BD59-A6C34878D82A}">
                    <a16:rowId xmlns:a16="http://schemas.microsoft.com/office/drawing/2014/main" val="1505125336"/>
                  </a:ext>
                </a:extLst>
              </a:tr>
              <a:tr h="370840">
                <a:tc>
                  <a:txBody>
                    <a:bodyPr/>
                    <a:lstStyle/>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Client-server network</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Peer-to-peer network.</a:t>
                      </a:r>
                    </a:p>
                  </a:txBody>
                  <a:tcPr/>
                </a:tc>
                <a:extLst>
                  <a:ext uri="{0D108BD9-81ED-4DB2-BD59-A6C34878D82A}">
                    <a16:rowId xmlns:a16="http://schemas.microsoft.com/office/drawing/2014/main" val="1025763758"/>
                  </a:ext>
                </a:extLst>
              </a:tr>
            </a:tbl>
          </a:graphicData>
        </a:graphic>
      </p:graphicFrame>
      <p:sp>
        <p:nvSpPr>
          <p:cNvPr id="30" name="Rectangle 29">
            <a:extLst>
              <a:ext uri="{FF2B5EF4-FFF2-40B4-BE49-F238E27FC236}">
                <a16:creationId xmlns:a16="http://schemas.microsoft.com/office/drawing/2014/main" id="{C578700A-0FB5-0EA6-9BF1-3C7058524311}"/>
              </a:ext>
            </a:extLst>
          </p:cNvPr>
          <p:cNvSpPr/>
          <p:nvPr/>
        </p:nvSpPr>
        <p:spPr>
          <a:xfrm>
            <a:off x="5219990" y="1339000"/>
            <a:ext cx="3272588" cy="386135"/>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Client-server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1" name="Rectangle 30">
            <a:extLst>
              <a:ext uri="{FF2B5EF4-FFF2-40B4-BE49-F238E27FC236}">
                <a16:creationId xmlns:a16="http://schemas.microsoft.com/office/drawing/2014/main" id="{7438629D-5992-5C57-FACF-87DB01CDEA90}"/>
              </a:ext>
            </a:extLst>
          </p:cNvPr>
          <p:cNvSpPr/>
          <p:nvPr/>
        </p:nvSpPr>
        <p:spPr>
          <a:xfrm>
            <a:off x="8801390" y="1338999"/>
            <a:ext cx="3272588" cy="386136"/>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Peer-to-peer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2" name="Rectangle 31">
            <a:extLst>
              <a:ext uri="{FF2B5EF4-FFF2-40B4-BE49-F238E27FC236}">
                <a16:creationId xmlns:a16="http://schemas.microsoft.com/office/drawing/2014/main" id="{EC59F906-2CD8-E0D6-6F57-32F6586C43D2}"/>
              </a:ext>
            </a:extLst>
          </p:cNvPr>
          <p:cNvSpPr/>
          <p:nvPr/>
        </p:nvSpPr>
        <p:spPr>
          <a:xfrm>
            <a:off x="5219990" y="1865258"/>
            <a:ext cx="3272588" cy="871466"/>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Where are files stored?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 a centralised location such as the server. </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3" name="Rectangle 32">
            <a:extLst>
              <a:ext uri="{FF2B5EF4-FFF2-40B4-BE49-F238E27FC236}">
                <a16:creationId xmlns:a16="http://schemas.microsoft.com/office/drawing/2014/main" id="{0882923B-59B9-3635-1575-4AB2BCC08416}"/>
              </a:ext>
            </a:extLst>
          </p:cNvPr>
          <p:cNvSpPr/>
          <p:nvPr/>
        </p:nvSpPr>
        <p:spPr>
          <a:xfrm>
            <a:off x="5219990" y="2876847"/>
            <a:ext cx="3272588" cy="90176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Backing up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All data is backed up in a centralised location. (i.e. a server)</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4" name="Rectangle 33">
            <a:extLst>
              <a:ext uri="{FF2B5EF4-FFF2-40B4-BE49-F238E27FC236}">
                <a16:creationId xmlns:a16="http://schemas.microsoft.com/office/drawing/2014/main" id="{9EB8D020-2817-EC76-7623-814E71084B3A}"/>
              </a:ext>
            </a:extLst>
          </p:cNvPr>
          <p:cNvSpPr/>
          <p:nvPr/>
        </p:nvSpPr>
        <p:spPr>
          <a:xfrm>
            <a:off x="8801390" y="1865258"/>
            <a:ext cx="3272588" cy="871466"/>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Where are the file stored?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It’s decentralised. Stored on the individuals computer.</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5" name="Rectangle 34">
            <a:extLst>
              <a:ext uri="{FF2B5EF4-FFF2-40B4-BE49-F238E27FC236}">
                <a16:creationId xmlns:a16="http://schemas.microsoft.com/office/drawing/2014/main" id="{5A121CDE-5C6A-C782-2395-230A99758504}"/>
              </a:ext>
            </a:extLst>
          </p:cNvPr>
          <p:cNvSpPr/>
          <p:nvPr/>
        </p:nvSpPr>
        <p:spPr>
          <a:xfrm>
            <a:off x="8801390" y="2876847"/>
            <a:ext cx="3272588" cy="90176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Backing up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Peer-to-peer may need to perform their own backups.</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6" name="Rectangle 35">
            <a:extLst>
              <a:ext uri="{FF2B5EF4-FFF2-40B4-BE49-F238E27FC236}">
                <a16:creationId xmlns:a16="http://schemas.microsoft.com/office/drawing/2014/main" id="{52641790-FED2-0B18-680F-1DCAC0B7DFDE}"/>
              </a:ext>
            </a:extLst>
          </p:cNvPr>
          <p:cNvSpPr/>
          <p:nvPr/>
        </p:nvSpPr>
        <p:spPr>
          <a:xfrm>
            <a:off x="5219990" y="3909013"/>
            <a:ext cx="3272588" cy="90176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Updates/Installation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Upgrades can be done centrally and not on individual computers. </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7" name="Rectangle 36">
            <a:extLst>
              <a:ext uri="{FF2B5EF4-FFF2-40B4-BE49-F238E27FC236}">
                <a16:creationId xmlns:a16="http://schemas.microsoft.com/office/drawing/2014/main" id="{77858084-FD76-FAAA-DA6B-2DD1294E8824}"/>
              </a:ext>
            </a:extLst>
          </p:cNvPr>
          <p:cNvSpPr/>
          <p:nvPr/>
        </p:nvSpPr>
        <p:spPr>
          <a:xfrm>
            <a:off x="8801390" y="3909013"/>
            <a:ext cx="3272588" cy="90176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Updates/Installation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Upgrades would need to be performed on each computer.</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8" name="Rectangle 37">
            <a:extLst>
              <a:ext uri="{FF2B5EF4-FFF2-40B4-BE49-F238E27FC236}">
                <a16:creationId xmlns:a16="http://schemas.microsoft.com/office/drawing/2014/main" id="{BA3C3E59-6CD5-3C05-049D-7DC5F6727E6F}"/>
              </a:ext>
            </a:extLst>
          </p:cNvPr>
          <p:cNvSpPr/>
          <p:nvPr/>
        </p:nvSpPr>
        <p:spPr>
          <a:xfrm>
            <a:off x="5219990" y="4950896"/>
            <a:ext cx="3272588" cy="107271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Hardware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File servers to store/retrieve 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Web servers to access the world wide web.</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9" name="Rectangle 38">
            <a:extLst>
              <a:ext uri="{FF2B5EF4-FFF2-40B4-BE49-F238E27FC236}">
                <a16:creationId xmlns:a16="http://schemas.microsoft.com/office/drawing/2014/main" id="{9B14CB28-AB03-22E2-8AE9-1D5DF3F24AB4}"/>
              </a:ext>
            </a:extLst>
          </p:cNvPr>
          <p:cNvSpPr/>
          <p:nvPr/>
        </p:nvSpPr>
        <p:spPr>
          <a:xfrm>
            <a:off x="8801390" y="4950896"/>
            <a:ext cx="3272588" cy="107271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Hardware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Router to connect to the network and access the internet,</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aphicFrame>
        <p:nvGraphicFramePr>
          <p:cNvPr id="40" name="Table 39">
            <a:extLst>
              <a:ext uri="{FF2B5EF4-FFF2-40B4-BE49-F238E27FC236}">
                <a16:creationId xmlns:a16="http://schemas.microsoft.com/office/drawing/2014/main" id="{87FD8FCB-F2EA-DE0C-C1CF-F7ED7B91D753}"/>
              </a:ext>
            </a:extLst>
          </p:cNvPr>
          <p:cNvGraphicFramePr>
            <a:graphicFrameLocks noGrp="1"/>
          </p:cNvGraphicFramePr>
          <p:nvPr/>
        </p:nvGraphicFramePr>
        <p:xfrm>
          <a:off x="136644" y="2872042"/>
          <a:ext cx="4481076" cy="3479800"/>
        </p:xfrm>
        <a:graphic>
          <a:graphicData uri="http://schemas.openxmlformats.org/drawingml/2006/table">
            <a:tbl>
              <a:tblPr firstRow="1" bandRow="1">
                <a:tableStyleId>{5940675A-B579-460E-94D1-54222C63F5DA}</a:tableStyleId>
              </a:tblPr>
              <a:tblGrid>
                <a:gridCol w="4481076">
                  <a:extLst>
                    <a:ext uri="{9D8B030D-6E8A-4147-A177-3AD203B41FA5}">
                      <a16:colId xmlns:a16="http://schemas.microsoft.com/office/drawing/2014/main" val="2668280762"/>
                    </a:ext>
                  </a:extLst>
                </a:gridCol>
              </a:tblGrid>
              <a:tr h="370840">
                <a:tc>
                  <a:txBody>
                    <a:bodyPr/>
                    <a:lstStyle/>
                    <a:p>
                      <a:r>
                        <a:rPr lang="en-GB" dirty="0">
                          <a:solidFill>
                            <a:schemeClr val="bg1"/>
                          </a:solidFill>
                          <a:latin typeface="Segoe UI" panose="020B0502040204020203" pitchFamily="34" charset="0"/>
                          <a:cs typeface="Segoe UI" panose="020B0502040204020203" pitchFamily="34" charset="0"/>
                        </a:rPr>
                        <a:t>Factors that affect network performance:</a:t>
                      </a:r>
                    </a:p>
                  </a:txBody>
                  <a:tcPr>
                    <a:solidFill>
                      <a:srgbClr val="00B050"/>
                    </a:solidFill>
                  </a:tcPr>
                </a:tc>
                <a:extLst>
                  <a:ext uri="{0D108BD9-81ED-4DB2-BD59-A6C34878D82A}">
                    <a16:rowId xmlns:a16="http://schemas.microsoft.com/office/drawing/2014/main" val="1505125336"/>
                  </a:ext>
                </a:extLst>
              </a:tr>
              <a:tr h="370840">
                <a:tc>
                  <a:txBody>
                    <a:bodyPr/>
                    <a:lstStyle/>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Number of users using the network. It uses more bandwidth.</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Distance from the router.</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Interference from physical objects.</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Choice of transmission cable (e.g. fibre optic)</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Streaming videos in HD.</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The use of a VPN (Virtual Private Network)</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Wi-Fi frequency may need to be changed. </a:t>
                      </a:r>
                    </a:p>
                  </a:txBody>
                  <a:tcPr/>
                </a:tc>
                <a:extLst>
                  <a:ext uri="{0D108BD9-81ED-4DB2-BD59-A6C34878D82A}">
                    <a16:rowId xmlns:a16="http://schemas.microsoft.com/office/drawing/2014/main" val="1025763758"/>
                  </a:ext>
                </a:extLst>
              </a:tr>
            </a:tbl>
          </a:graphicData>
        </a:graphic>
      </p:graphicFrame>
      <p:sp>
        <p:nvSpPr>
          <p:cNvPr id="2" name="Slide Number Placeholder 1">
            <a:extLst>
              <a:ext uri="{FF2B5EF4-FFF2-40B4-BE49-F238E27FC236}">
                <a16:creationId xmlns:a16="http://schemas.microsoft.com/office/drawing/2014/main" id="{067918F7-D127-457E-8C94-7A08F7682CFB}"/>
              </a:ext>
            </a:extLst>
          </p:cNvPr>
          <p:cNvSpPr>
            <a:spLocks noGrp="1"/>
          </p:cNvSpPr>
          <p:nvPr>
            <p:ph type="sldNum" sz="quarter" idx="12"/>
          </p:nvPr>
        </p:nvSpPr>
        <p:spPr/>
        <p:txBody>
          <a:bodyPr/>
          <a:lstStyle/>
          <a:p>
            <a:fld id="{2307E064-D8E2-4D39-9CB2-520A231D157D}" type="slidenum">
              <a:rPr lang="en-GB" smtClean="0"/>
              <a:t>38</a:t>
            </a:fld>
            <a:endParaRPr lang="en-GB"/>
          </a:p>
        </p:txBody>
      </p:sp>
    </p:spTree>
    <p:extLst>
      <p:ext uri="{BB962C8B-B14F-4D97-AF65-F5344CB8AC3E}">
        <p14:creationId xmlns:p14="http://schemas.microsoft.com/office/powerpoint/2010/main" val="371447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72923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1.2.3 How data transfers over different types of network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IT25 - Network hardware</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16" name="Rectangle 15">
            <a:extLst>
              <a:ext uri="{FF2B5EF4-FFF2-40B4-BE49-F238E27FC236}">
                <a16:creationId xmlns:a16="http://schemas.microsoft.com/office/drawing/2014/main" id="{5F3506CD-5361-D59C-5AD2-ED96627B6D13}"/>
              </a:ext>
            </a:extLst>
          </p:cNvPr>
          <p:cNvSpPr/>
          <p:nvPr/>
        </p:nvSpPr>
        <p:spPr>
          <a:xfrm>
            <a:off x="8730288" y="1296949"/>
            <a:ext cx="3310172" cy="658724"/>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Different types of network hardware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9" name="Rectangle 18">
            <a:extLst>
              <a:ext uri="{FF2B5EF4-FFF2-40B4-BE49-F238E27FC236}">
                <a16:creationId xmlns:a16="http://schemas.microsoft.com/office/drawing/2014/main" id="{1D062F60-217B-1C36-27A1-627D2964CE3A}"/>
              </a:ext>
            </a:extLst>
          </p:cNvPr>
          <p:cNvSpPr/>
          <p:nvPr/>
        </p:nvSpPr>
        <p:spPr>
          <a:xfrm>
            <a:off x="8767872" y="4169604"/>
            <a:ext cx="3272588" cy="134557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Router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Hardware that allows you to connect to other networks by inspecting the IP address.</a:t>
            </a:r>
          </a:p>
        </p:txBody>
      </p:sp>
      <p:sp>
        <p:nvSpPr>
          <p:cNvPr id="22" name="Rectangle 21">
            <a:extLst>
              <a:ext uri="{FF2B5EF4-FFF2-40B4-BE49-F238E27FC236}">
                <a16:creationId xmlns:a16="http://schemas.microsoft.com/office/drawing/2014/main" id="{B8304207-FE7C-659B-D5E4-46C90F71A33C}"/>
              </a:ext>
            </a:extLst>
          </p:cNvPr>
          <p:cNvSpPr/>
          <p:nvPr/>
        </p:nvSpPr>
        <p:spPr>
          <a:xfrm>
            <a:off x="8745184" y="2194047"/>
            <a:ext cx="3325068" cy="1737873"/>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Switch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Network hardware that allows you to create networks is responsible for re-directing data packets to the intended recipient.</a:t>
            </a:r>
          </a:p>
        </p:txBody>
      </p:sp>
      <p:sp>
        <p:nvSpPr>
          <p:cNvPr id="5" name="Rectangle 4">
            <a:extLst>
              <a:ext uri="{FF2B5EF4-FFF2-40B4-BE49-F238E27FC236}">
                <a16:creationId xmlns:a16="http://schemas.microsoft.com/office/drawing/2014/main" id="{601FB542-960E-4BA0-20F3-44F171E0AAA6}"/>
              </a:ext>
            </a:extLst>
          </p:cNvPr>
          <p:cNvSpPr/>
          <p:nvPr/>
        </p:nvSpPr>
        <p:spPr>
          <a:xfrm>
            <a:off x="151542" y="1795048"/>
            <a:ext cx="3745227"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Switch</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1FE8873C-0C82-FFFA-4835-B4B02E2B3214}"/>
              </a:ext>
            </a:extLst>
          </p:cNvPr>
          <p:cNvSpPr/>
          <p:nvPr/>
        </p:nvSpPr>
        <p:spPr>
          <a:xfrm>
            <a:off x="4613052" y="1795048"/>
            <a:ext cx="3745227"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Router</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Rectangle 7">
            <a:extLst>
              <a:ext uri="{FF2B5EF4-FFF2-40B4-BE49-F238E27FC236}">
                <a16:creationId xmlns:a16="http://schemas.microsoft.com/office/drawing/2014/main" id="{7855EB59-D030-4372-5284-963429204408}"/>
              </a:ext>
            </a:extLst>
          </p:cNvPr>
          <p:cNvSpPr/>
          <p:nvPr/>
        </p:nvSpPr>
        <p:spPr>
          <a:xfrm>
            <a:off x="151542" y="2278724"/>
            <a:ext cx="3745227" cy="370840"/>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Creates networks</a:t>
            </a:r>
          </a:p>
        </p:txBody>
      </p:sp>
      <p:sp>
        <p:nvSpPr>
          <p:cNvPr id="9" name="Rectangle 8">
            <a:extLst>
              <a:ext uri="{FF2B5EF4-FFF2-40B4-BE49-F238E27FC236}">
                <a16:creationId xmlns:a16="http://schemas.microsoft.com/office/drawing/2014/main" id="{FBEE1ABA-7E0E-B0EE-5A85-F201CDA973E2}"/>
              </a:ext>
            </a:extLst>
          </p:cNvPr>
          <p:cNvSpPr/>
          <p:nvPr/>
        </p:nvSpPr>
        <p:spPr>
          <a:xfrm>
            <a:off x="4613052" y="2278724"/>
            <a:ext cx="3745227" cy="370840"/>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Connects to other networks</a:t>
            </a:r>
          </a:p>
        </p:txBody>
      </p:sp>
      <p:sp>
        <p:nvSpPr>
          <p:cNvPr id="10" name="Rectangle 9">
            <a:extLst>
              <a:ext uri="{FF2B5EF4-FFF2-40B4-BE49-F238E27FC236}">
                <a16:creationId xmlns:a16="http://schemas.microsoft.com/office/drawing/2014/main" id="{3DBF60EA-4CC5-0D38-5D3A-ED17AB0E6545}"/>
              </a:ext>
            </a:extLst>
          </p:cNvPr>
          <p:cNvSpPr/>
          <p:nvPr/>
        </p:nvSpPr>
        <p:spPr>
          <a:xfrm>
            <a:off x="151541" y="2824530"/>
            <a:ext cx="3745227" cy="370840"/>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Inspects MAC addresses</a:t>
            </a:r>
          </a:p>
        </p:txBody>
      </p:sp>
      <p:sp>
        <p:nvSpPr>
          <p:cNvPr id="26" name="Rectangle 25">
            <a:extLst>
              <a:ext uri="{FF2B5EF4-FFF2-40B4-BE49-F238E27FC236}">
                <a16:creationId xmlns:a16="http://schemas.microsoft.com/office/drawing/2014/main" id="{51C56C59-D26D-CD8B-C8FC-B07FDA379C88}"/>
              </a:ext>
            </a:extLst>
          </p:cNvPr>
          <p:cNvSpPr/>
          <p:nvPr/>
        </p:nvSpPr>
        <p:spPr>
          <a:xfrm>
            <a:off x="4613052" y="2824530"/>
            <a:ext cx="3745227" cy="370840"/>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Inspects IP addresses</a:t>
            </a:r>
          </a:p>
        </p:txBody>
      </p:sp>
      <p:sp>
        <p:nvSpPr>
          <p:cNvPr id="27" name="Rectangle 26">
            <a:extLst>
              <a:ext uri="{FF2B5EF4-FFF2-40B4-BE49-F238E27FC236}">
                <a16:creationId xmlns:a16="http://schemas.microsoft.com/office/drawing/2014/main" id="{1C28D28B-6034-6504-8495-3C9E76646F4A}"/>
              </a:ext>
            </a:extLst>
          </p:cNvPr>
          <p:cNvSpPr/>
          <p:nvPr/>
        </p:nvSpPr>
        <p:spPr>
          <a:xfrm>
            <a:off x="151540" y="3387803"/>
            <a:ext cx="3745227" cy="879839"/>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Re-broadcasts data packets to the correct recipient.</a:t>
            </a:r>
          </a:p>
        </p:txBody>
      </p:sp>
      <p:sp>
        <p:nvSpPr>
          <p:cNvPr id="28" name="Rectangle 27">
            <a:extLst>
              <a:ext uri="{FF2B5EF4-FFF2-40B4-BE49-F238E27FC236}">
                <a16:creationId xmlns:a16="http://schemas.microsoft.com/office/drawing/2014/main" id="{81EB1BBB-15BA-8319-F11C-5EECC83373E0}"/>
              </a:ext>
            </a:extLst>
          </p:cNvPr>
          <p:cNvSpPr/>
          <p:nvPr/>
        </p:nvSpPr>
        <p:spPr>
          <a:xfrm>
            <a:off x="4613052" y="3371158"/>
            <a:ext cx="3745227" cy="896485"/>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Forwards data packets onto the intended recipient once IP address have been inspected.</a:t>
            </a:r>
          </a:p>
        </p:txBody>
      </p:sp>
      <p:sp>
        <p:nvSpPr>
          <p:cNvPr id="29" name="Rectangle 28">
            <a:extLst>
              <a:ext uri="{FF2B5EF4-FFF2-40B4-BE49-F238E27FC236}">
                <a16:creationId xmlns:a16="http://schemas.microsoft.com/office/drawing/2014/main" id="{B1815886-659F-8E87-2D40-5738A03D3CE6}"/>
              </a:ext>
            </a:extLst>
          </p:cNvPr>
          <p:cNvSpPr/>
          <p:nvPr/>
        </p:nvSpPr>
        <p:spPr>
          <a:xfrm>
            <a:off x="151540" y="4450697"/>
            <a:ext cx="3745227" cy="674198"/>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Reduces security issues and unnecessary traffic.</a:t>
            </a:r>
          </a:p>
        </p:txBody>
      </p:sp>
      <p:sp>
        <p:nvSpPr>
          <p:cNvPr id="30" name="Rectangle 29">
            <a:extLst>
              <a:ext uri="{FF2B5EF4-FFF2-40B4-BE49-F238E27FC236}">
                <a16:creationId xmlns:a16="http://schemas.microsoft.com/office/drawing/2014/main" id="{B58B52DC-ADBB-0371-E16C-CC1FBB1B4925}"/>
              </a:ext>
            </a:extLst>
          </p:cNvPr>
          <p:cNvSpPr/>
          <p:nvPr/>
        </p:nvSpPr>
        <p:spPr>
          <a:xfrm>
            <a:off x="4613051" y="4450697"/>
            <a:ext cx="3745227" cy="674198"/>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It can exchange data outside of it’s own network.</a:t>
            </a:r>
          </a:p>
        </p:txBody>
      </p:sp>
      <p:sp>
        <p:nvSpPr>
          <p:cNvPr id="13" name="Rectangle 12">
            <a:extLst>
              <a:ext uri="{FF2B5EF4-FFF2-40B4-BE49-F238E27FC236}">
                <a16:creationId xmlns:a16="http://schemas.microsoft.com/office/drawing/2014/main" id="{66DE018F-7BC8-2BEB-76FD-A14B9EF6BC3C}"/>
              </a:ext>
            </a:extLst>
          </p:cNvPr>
          <p:cNvSpPr/>
          <p:nvPr/>
        </p:nvSpPr>
        <p:spPr>
          <a:xfrm>
            <a:off x="151540" y="5336749"/>
            <a:ext cx="3745227" cy="674198"/>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Can connect LAN’s together using a bridge.</a:t>
            </a:r>
          </a:p>
        </p:txBody>
      </p:sp>
      <p:sp>
        <p:nvSpPr>
          <p:cNvPr id="14" name="Rectangle 13">
            <a:extLst>
              <a:ext uri="{FF2B5EF4-FFF2-40B4-BE49-F238E27FC236}">
                <a16:creationId xmlns:a16="http://schemas.microsoft.com/office/drawing/2014/main" id="{E508EC84-3E76-E540-2CBE-27D14EEE7061}"/>
              </a:ext>
            </a:extLst>
          </p:cNvPr>
          <p:cNvSpPr/>
          <p:nvPr/>
        </p:nvSpPr>
        <p:spPr>
          <a:xfrm>
            <a:off x="4613051" y="5333715"/>
            <a:ext cx="3745227" cy="674198"/>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Can connect LAN with a WAN using a gateway.</a:t>
            </a:r>
          </a:p>
        </p:txBody>
      </p:sp>
      <p:sp>
        <p:nvSpPr>
          <p:cNvPr id="2" name="Slide Number Placeholder 1">
            <a:extLst>
              <a:ext uri="{FF2B5EF4-FFF2-40B4-BE49-F238E27FC236}">
                <a16:creationId xmlns:a16="http://schemas.microsoft.com/office/drawing/2014/main" id="{8096C695-7996-444B-8B05-DAAA2A7AFDAC}"/>
              </a:ext>
            </a:extLst>
          </p:cNvPr>
          <p:cNvSpPr>
            <a:spLocks noGrp="1"/>
          </p:cNvSpPr>
          <p:nvPr>
            <p:ph type="sldNum" sz="quarter" idx="12"/>
          </p:nvPr>
        </p:nvSpPr>
        <p:spPr/>
        <p:txBody>
          <a:bodyPr/>
          <a:lstStyle/>
          <a:p>
            <a:fld id="{2307E064-D8E2-4D39-9CB2-520A231D157D}" type="slidenum">
              <a:rPr lang="en-GB" smtClean="0"/>
              <a:t>39</a:t>
            </a:fld>
            <a:endParaRPr lang="en-GB"/>
          </a:p>
        </p:txBody>
      </p:sp>
    </p:spTree>
    <p:extLst>
      <p:ext uri="{BB962C8B-B14F-4D97-AF65-F5344CB8AC3E}">
        <p14:creationId xmlns:p14="http://schemas.microsoft.com/office/powerpoint/2010/main" val="1286626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100698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1.1.1 Functionality of different  hardware devices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IT2: Solid-state storage</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Rectangle 1">
            <a:extLst>
              <a:ext uri="{FF2B5EF4-FFF2-40B4-BE49-F238E27FC236}">
                <a16:creationId xmlns:a16="http://schemas.microsoft.com/office/drawing/2014/main" id="{99B5E8AA-4F88-17E7-041A-2CE32A6D4645}"/>
              </a:ext>
            </a:extLst>
          </p:cNvPr>
          <p:cNvSpPr/>
          <p:nvPr/>
        </p:nvSpPr>
        <p:spPr>
          <a:xfrm>
            <a:off x="136644" y="1549429"/>
            <a:ext cx="6111979" cy="156368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solid-state storage?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 solid-state drive (SSD) is a solid-state storage device that uses integrated circuit to store data persistently, typically using flash memory. Examples include Solid-State Drive, USB Flash Drive and SD Card.</a:t>
            </a:r>
          </a:p>
        </p:txBody>
      </p:sp>
      <p:sp>
        <p:nvSpPr>
          <p:cNvPr id="5" name="Rectangle 4">
            <a:extLst>
              <a:ext uri="{FF2B5EF4-FFF2-40B4-BE49-F238E27FC236}">
                <a16:creationId xmlns:a16="http://schemas.microsoft.com/office/drawing/2014/main" id="{DEFA2E3B-D212-A8E0-FC79-8476A86DD58B}"/>
              </a:ext>
            </a:extLst>
          </p:cNvPr>
          <p:cNvSpPr/>
          <p:nvPr/>
        </p:nvSpPr>
        <p:spPr>
          <a:xfrm>
            <a:off x="136644" y="3242659"/>
            <a:ext cx="6111979" cy="1497287"/>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Advantages: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 spin up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Fast access to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Silent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More robust, uses less energy and no moving parts.</a:t>
            </a:r>
          </a:p>
        </p:txBody>
      </p:sp>
      <p:sp>
        <p:nvSpPr>
          <p:cNvPr id="6" name="Rectangle 5">
            <a:extLst>
              <a:ext uri="{FF2B5EF4-FFF2-40B4-BE49-F238E27FC236}">
                <a16:creationId xmlns:a16="http://schemas.microsoft.com/office/drawing/2014/main" id="{C2F8EAB9-157D-4CF1-2E89-4157812B33B6}"/>
              </a:ext>
            </a:extLst>
          </p:cNvPr>
          <p:cNvSpPr/>
          <p:nvPr/>
        </p:nvSpPr>
        <p:spPr>
          <a:xfrm>
            <a:off x="136644" y="4869487"/>
            <a:ext cx="6111979" cy="1497287"/>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Disadvantages: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High cost (compared to HDD)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Relatively low write speed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Limited of read/write cycles. </a:t>
            </a:r>
          </a:p>
        </p:txBody>
      </p:sp>
      <p:sp>
        <p:nvSpPr>
          <p:cNvPr id="17" name="Rectangle 16">
            <a:extLst>
              <a:ext uri="{FF2B5EF4-FFF2-40B4-BE49-F238E27FC236}">
                <a16:creationId xmlns:a16="http://schemas.microsoft.com/office/drawing/2014/main" id="{1ADD96A4-D0B0-D060-2971-F68D9F80DBD5}"/>
              </a:ext>
            </a:extLst>
          </p:cNvPr>
          <p:cNvSpPr/>
          <p:nvPr/>
        </p:nvSpPr>
        <p:spPr>
          <a:xfrm>
            <a:off x="6362610" y="1246790"/>
            <a:ext cx="5692745" cy="363767"/>
          </a:xfrm>
          <a:prstGeom prst="rect">
            <a:avLst/>
          </a:prstGeom>
          <a:solidFill>
            <a:schemeClr val="bg1">
              <a:lumMod val="9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Evaluation against storage characteristics</a:t>
            </a:r>
          </a:p>
        </p:txBody>
      </p:sp>
      <p:graphicFrame>
        <p:nvGraphicFramePr>
          <p:cNvPr id="8" name="Table 7">
            <a:extLst>
              <a:ext uri="{FF2B5EF4-FFF2-40B4-BE49-F238E27FC236}">
                <a16:creationId xmlns:a16="http://schemas.microsoft.com/office/drawing/2014/main" id="{3802414E-610E-9D18-5F16-38B4480B41E8}"/>
              </a:ext>
            </a:extLst>
          </p:cNvPr>
          <p:cNvGraphicFramePr>
            <a:graphicFrameLocks noGrp="1"/>
          </p:cNvGraphicFramePr>
          <p:nvPr/>
        </p:nvGraphicFramePr>
        <p:xfrm>
          <a:off x="6362610" y="1726206"/>
          <a:ext cx="5692746" cy="2377440"/>
        </p:xfrm>
        <a:graphic>
          <a:graphicData uri="http://schemas.openxmlformats.org/drawingml/2006/table">
            <a:tbl>
              <a:tblPr firstRow="1" bandRow="1">
                <a:tableStyleId>{5940675A-B579-460E-94D1-54222C63F5DA}</a:tableStyleId>
              </a:tblPr>
              <a:tblGrid>
                <a:gridCol w="1897582">
                  <a:extLst>
                    <a:ext uri="{9D8B030D-6E8A-4147-A177-3AD203B41FA5}">
                      <a16:colId xmlns:a16="http://schemas.microsoft.com/office/drawing/2014/main" val="4196313745"/>
                    </a:ext>
                  </a:extLst>
                </a:gridCol>
                <a:gridCol w="1897582">
                  <a:extLst>
                    <a:ext uri="{9D8B030D-6E8A-4147-A177-3AD203B41FA5}">
                      <a16:colId xmlns:a16="http://schemas.microsoft.com/office/drawing/2014/main" val="1629484727"/>
                    </a:ext>
                  </a:extLst>
                </a:gridCol>
                <a:gridCol w="1897582">
                  <a:extLst>
                    <a:ext uri="{9D8B030D-6E8A-4147-A177-3AD203B41FA5}">
                      <a16:colId xmlns:a16="http://schemas.microsoft.com/office/drawing/2014/main" val="443112265"/>
                    </a:ext>
                  </a:extLst>
                </a:gridCol>
              </a:tblGrid>
              <a:tr h="308808">
                <a:tc>
                  <a:txBody>
                    <a:bodyPr/>
                    <a:lstStyle/>
                    <a:p>
                      <a:r>
                        <a:rPr lang="en-GB" sz="1800" dirty="0">
                          <a:solidFill>
                            <a:schemeClr val="bg1"/>
                          </a:solidFill>
                          <a:latin typeface="Segoe UI" panose="020B0502040204020203" pitchFamily="34" charset="0"/>
                          <a:cs typeface="Segoe UI" panose="020B0502040204020203" pitchFamily="34" charset="0"/>
                        </a:rPr>
                        <a:t>Cost</a:t>
                      </a:r>
                    </a:p>
                  </a:txBody>
                  <a:tcPr>
                    <a:solidFill>
                      <a:schemeClr val="accent2"/>
                    </a:solidFill>
                  </a:tcPr>
                </a:tc>
                <a:tc>
                  <a:txBody>
                    <a:bodyPr/>
                    <a:lstStyle/>
                    <a:p>
                      <a:r>
                        <a:rPr lang="en-GB" sz="1800" dirty="0">
                          <a:solidFill>
                            <a:schemeClr val="bg1"/>
                          </a:solidFill>
                          <a:latin typeface="Segoe UI" panose="020B0502040204020203" pitchFamily="34" charset="0"/>
                          <a:cs typeface="Segoe UI" panose="020B0502040204020203" pitchFamily="34" charset="0"/>
                        </a:rPr>
                        <a:t>Capacity</a:t>
                      </a:r>
                    </a:p>
                  </a:txBody>
                  <a:tcPr>
                    <a:solidFill>
                      <a:srgbClr val="00B050"/>
                    </a:solidFill>
                  </a:tcPr>
                </a:tc>
                <a:tc>
                  <a:txBody>
                    <a:bodyPr/>
                    <a:lstStyle/>
                    <a:p>
                      <a:r>
                        <a:rPr lang="en-GB" sz="1800" dirty="0">
                          <a:solidFill>
                            <a:schemeClr val="bg1"/>
                          </a:solidFill>
                          <a:latin typeface="Segoe UI" panose="020B0502040204020203" pitchFamily="34" charset="0"/>
                          <a:cs typeface="Segoe UI" panose="020B0502040204020203" pitchFamily="34" charset="0"/>
                        </a:rPr>
                        <a:t>Reliability</a:t>
                      </a:r>
                    </a:p>
                  </a:txBody>
                  <a:tcPr>
                    <a:solidFill>
                      <a:srgbClr val="FF0000"/>
                    </a:solidFill>
                  </a:tcPr>
                </a:tc>
                <a:extLst>
                  <a:ext uri="{0D108BD9-81ED-4DB2-BD59-A6C34878D82A}">
                    <a16:rowId xmlns:a16="http://schemas.microsoft.com/office/drawing/2014/main" val="1709587635"/>
                  </a:ext>
                </a:extLst>
              </a:tr>
              <a:tr h="1411161">
                <a:tc>
                  <a:txBody>
                    <a:bodyPr/>
                    <a:lstStyle/>
                    <a:p>
                      <a:r>
                        <a:rPr lang="en-GB" sz="1800" dirty="0">
                          <a:latin typeface="Segoe UI" panose="020B0502040204020203" pitchFamily="34" charset="0"/>
                          <a:cs typeface="Segoe UI" panose="020B0502040204020203" pitchFamily="34" charset="0"/>
                        </a:rPr>
                        <a:t>Expensive, even the cost per MB. Although, the price is beginning to come down.</a:t>
                      </a:r>
                    </a:p>
                  </a:txBody>
                  <a:tcPr>
                    <a:solidFill>
                      <a:schemeClr val="bg1"/>
                    </a:solidFill>
                  </a:tcPr>
                </a:tc>
                <a:tc>
                  <a:txBody>
                    <a:bodyPr/>
                    <a:lstStyle/>
                    <a:p>
                      <a:r>
                        <a:rPr lang="en-GB" sz="1800" dirty="0">
                          <a:latin typeface="Segoe UI" panose="020B0502040204020203" pitchFamily="34" charset="0"/>
                          <a:cs typeface="Segoe UI" panose="020B0502040204020203" pitchFamily="34" charset="0"/>
                        </a:rPr>
                        <a:t>You can purchase up to 4TB of data, not as much as you can with a HDD.</a:t>
                      </a:r>
                    </a:p>
                  </a:txBody>
                  <a:tcPr>
                    <a:solidFill>
                      <a:schemeClr val="bg1"/>
                    </a:solidFill>
                  </a:tcPr>
                </a:tc>
                <a:tc>
                  <a:txBody>
                    <a:bodyPr/>
                    <a:lstStyle/>
                    <a:p>
                      <a:r>
                        <a:rPr lang="en-GB" sz="1800" dirty="0">
                          <a:latin typeface="Segoe UI" panose="020B0502040204020203" pitchFamily="34" charset="0"/>
                          <a:cs typeface="Segoe UI" panose="020B0502040204020203" pitchFamily="34" charset="0"/>
                        </a:rPr>
                        <a:t>It has a limited number of read and write cycles which means performance will deteriorate quickly.</a:t>
                      </a:r>
                    </a:p>
                  </a:txBody>
                  <a:tcPr>
                    <a:solidFill>
                      <a:schemeClr val="bg1"/>
                    </a:solidFill>
                  </a:tcPr>
                </a:tc>
                <a:extLst>
                  <a:ext uri="{0D108BD9-81ED-4DB2-BD59-A6C34878D82A}">
                    <a16:rowId xmlns:a16="http://schemas.microsoft.com/office/drawing/2014/main" val="3720352523"/>
                  </a:ext>
                </a:extLst>
              </a:tr>
            </a:tbl>
          </a:graphicData>
        </a:graphic>
      </p:graphicFrame>
      <p:graphicFrame>
        <p:nvGraphicFramePr>
          <p:cNvPr id="9" name="Table 8">
            <a:extLst>
              <a:ext uri="{FF2B5EF4-FFF2-40B4-BE49-F238E27FC236}">
                <a16:creationId xmlns:a16="http://schemas.microsoft.com/office/drawing/2014/main" id="{52A3522D-962B-BCF0-8423-B403C6A305B3}"/>
              </a:ext>
            </a:extLst>
          </p:cNvPr>
          <p:cNvGraphicFramePr>
            <a:graphicFrameLocks noGrp="1"/>
          </p:cNvGraphicFramePr>
          <p:nvPr/>
        </p:nvGraphicFramePr>
        <p:xfrm>
          <a:off x="6362610" y="4207290"/>
          <a:ext cx="5692743" cy="2146688"/>
        </p:xfrm>
        <a:graphic>
          <a:graphicData uri="http://schemas.openxmlformats.org/drawingml/2006/table">
            <a:tbl>
              <a:tblPr firstRow="1" bandRow="1">
                <a:tableStyleId>{5940675A-B579-460E-94D1-54222C63F5DA}</a:tableStyleId>
              </a:tblPr>
              <a:tblGrid>
                <a:gridCol w="1897581">
                  <a:extLst>
                    <a:ext uri="{9D8B030D-6E8A-4147-A177-3AD203B41FA5}">
                      <a16:colId xmlns:a16="http://schemas.microsoft.com/office/drawing/2014/main" val="4196313745"/>
                    </a:ext>
                  </a:extLst>
                </a:gridCol>
                <a:gridCol w="1897581">
                  <a:extLst>
                    <a:ext uri="{9D8B030D-6E8A-4147-A177-3AD203B41FA5}">
                      <a16:colId xmlns:a16="http://schemas.microsoft.com/office/drawing/2014/main" val="1629484727"/>
                    </a:ext>
                  </a:extLst>
                </a:gridCol>
                <a:gridCol w="1897581">
                  <a:extLst>
                    <a:ext uri="{9D8B030D-6E8A-4147-A177-3AD203B41FA5}">
                      <a16:colId xmlns:a16="http://schemas.microsoft.com/office/drawing/2014/main" val="443112265"/>
                    </a:ext>
                  </a:extLst>
                </a:gridCol>
              </a:tblGrid>
              <a:tr h="409328">
                <a:tc>
                  <a:txBody>
                    <a:bodyPr/>
                    <a:lstStyle/>
                    <a:p>
                      <a:pPr marL="0" algn="l" defTabSz="914400" rtl="0" eaLnBrk="1" latinLnBrk="0" hangingPunct="1"/>
                      <a:r>
                        <a:rPr lang="en-GB" sz="1800" kern="1200" dirty="0">
                          <a:solidFill>
                            <a:schemeClr val="bg1"/>
                          </a:solidFill>
                          <a:latin typeface="Segoe UI" panose="020B0502040204020203" pitchFamily="34" charset="0"/>
                          <a:ea typeface="+mn-ea"/>
                          <a:cs typeface="Segoe UI" panose="020B0502040204020203" pitchFamily="34" charset="0"/>
                        </a:rPr>
                        <a:t>Durability</a:t>
                      </a:r>
                    </a:p>
                  </a:txBody>
                  <a:tcPr>
                    <a:solidFill>
                      <a:srgbClr val="00B050"/>
                    </a:solidFill>
                  </a:tcPr>
                </a:tc>
                <a:tc>
                  <a:txBody>
                    <a:bodyPr/>
                    <a:lstStyle/>
                    <a:p>
                      <a:pPr marL="0" algn="l" defTabSz="914400" rtl="0" eaLnBrk="1" latinLnBrk="0" hangingPunct="1"/>
                      <a:r>
                        <a:rPr lang="en-GB" sz="1800" kern="1200" dirty="0">
                          <a:solidFill>
                            <a:schemeClr val="bg1"/>
                          </a:solidFill>
                          <a:latin typeface="Segoe UI" panose="020B0502040204020203" pitchFamily="34" charset="0"/>
                          <a:ea typeface="+mn-ea"/>
                          <a:cs typeface="Segoe UI" panose="020B0502040204020203" pitchFamily="34" charset="0"/>
                        </a:rPr>
                        <a:t>Portability</a:t>
                      </a:r>
                    </a:p>
                  </a:txBody>
                  <a:tcPr>
                    <a:solidFill>
                      <a:srgbClr val="00B050"/>
                    </a:solidFill>
                  </a:tcPr>
                </a:tc>
                <a:tc>
                  <a:txBody>
                    <a:bodyPr/>
                    <a:lstStyle/>
                    <a:p>
                      <a:pPr marL="0" algn="l" defTabSz="914400" rtl="0" eaLnBrk="1" latinLnBrk="0" hangingPunct="1"/>
                      <a:r>
                        <a:rPr lang="en-GB" sz="1800" kern="1200" dirty="0">
                          <a:solidFill>
                            <a:schemeClr val="bg1"/>
                          </a:solidFill>
                          <a:latin typeface="Segoe UI" panose="020B0502040204020203" pitchFamily="34" charset="0"/>
                          <a:ea typeface="+mn-ea"/>
                          <a:cs typeface="Segoe UI" panose="020B0502040204020203" pitchFamily="34" charset="0"/>
                        </a:rPr>
                        <a:t>Speed</a:t>
                      </a:r>
                    </a:p>
                  </a:txBody>
                  <a:tcPr>
                    <a:solidFill>
                      <a:srgbClr val="00B050"/>
                    </a:solidFill>
                  </a:tcPr>
                </a:tc>
                <a:extLst>
                  <a:ext uri="{0D108BD9-81ED-4DB2-BD59-A6C34878D82A}">
                    <a16:rowId xmlns:a16="http://schemas.microsoft.com/office/drawing/2014/main" val="1709587635"/>
                  </a:ext>
                </a:extLst>
              </a:tr>
              <a:tr h="409328">
                <a:tc>
                  <a:txBody>
                    <a:bodyPr/>
                    <a:lstStyle/>
                    <a:p>
                      <a:r>
                        <a:rPr lang="en-GB" sz="1800" dirty="0">
                          <a:latin typeface="Segoe UI" panose="020B0502040204020203" pitchFamily="34" charset="0"/>
                          <a:cs typeface="Segoe UI" panose="020B0502040204020203" pitchFamily="34" charset="0"/>
                        </a:rPr>
                        <a:t>Resistant to being dropped because it has no moving parts.</a:t>
                      </a:r>
                    </a:p>
                  </a:txBody>
                  <a:tcPr>
                    <a:solidFill>
                      <a:schemeClr val="bg1"/>
                    </a:solidFill>
                  </a:tcPr>
                </a:tc>
                <a:tc>
                  <a:txBody>
                    <a:bodyPr/>
                    <a:lstStyle/>
                    <a:p>
                      <a:r>
                        <a:rPr lang="en-GB" sz="1800" dirty="0">
                          <a:latin typeface="Segoe UI" panose="020B0502040204020203" pitchFamily="34" charset="0"/>
                          <a:cs typeface="Segoe UI" panose="020B0502040204020203" pitchFamily="34" charset="0"/>
                        </a:rPr>
                        <a:t>Most devices are small, lightweight and easy to carry around. Easy to transfer files.</a:t>
                      </a:r>
                    </a:p>
                  </a:txBody>
                  <a:tcPr>
                    <a:solidFill>
                      <a:schemeClr val="bg1"/>
                    </a:solidFill>
                  </a:tcPr>
                </a:tc>
                <a:tc>
                  <a:txBody>
                    <a:bodyPr/>
                    <a:lstStyle/>
                    <a:p>
                      <a:r>
                        <a:rPr lang="en-GB" sz="1800" dirty="0">
                          <a:latin typeface="Segoe UI" panose="020B0502040204020203" pitchFamily="34" charset="0"/>
                          <a:cs typeface="Segoe UI" panose="020B0502040204020203" pitchFamily="34" charset="0"/>
                        </a:rPr>
                        <a:t>It doesn’t use a mechanical arm and relies on the processors embedded within.</a:t>
                      </a:r>
                    </a:p>
                  </a:txBody>
                  <a:tcPr>
                    <a:solidFill>
                      <a:schemeClr val="bg1"/>
                    </a:solidFill>
                  </a:tcPr>
                </a:tc>
                <a:extLst>
                  <a:ext uri="{0D108BD9-81ED-4DB2-BD59-A6C34878D82A}">
                    <a16:rowId xmlns:a16="http://schemas.microsoft.com/office/drawing/2014/main" val="3720352523"/>
                  </a:ext>
                </a:extLst>
              </a:tr>
            </a:tbl>
          </a:graphicData>
        </a:graphic>
      </p:graphicFrame>
      <p:sp>
        <p:nvSpPr>
          <p:cNvPr id="3" name="Slide Number Placeholder 2">
            <a:extLst>
              <a:ext uri="{FF2B5EF4-FFF2-40B4-BE49-F238E27FC236}">
                <a16:creationId xmlns:a16="http://schemas.microsoft.com/office/drawing/2014/main" id="{5200066F-77D2-4825-A4A5-EDD99F43A540}"/>
              </a:ext>
            </a:extLst>
          </p:cNvPr>
          <p:cNvSpPr>
            <a:spLocks noGrp="1"/>
          </p:cNvSpPr>
          <p:nvPr>
            <p:ph type="sldNum" sz="quarter" idx="12"/>
          </p:nvPr>
        </p:nvSpPr>
        <p:spPr/>
        <p:txBody>
          <a:bodyPr/>
          <a:lstStyle/>
          <a:p>
            <a:fld id="{2307E064-D8E2-4D39-9CB2-520A231D157D}" type="slidenum">
              <a:rPr lang="en-GB" smtClean="0"/>
              <a:t>4</a:t>
            </a:fld>
            <a:endParaRPr lang="en-GB"/>
          </a:p>
        </p:txBody>
      </p:sp>
    </p:spTree>
    <p:extLst>
      <p:ext uri="{BB962C8B-B14F-4D97-AF65-F5344CB8AC3E}">
        <p14:creationId xmlns:p14="http://schemas.microsoft.com/office/powerpoint/2010/main" val="3365210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79" y="792648"/>
            <a:ext cx="748495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1.2.3 How data transfers over different types of network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IT25 - Network hardware</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16" name="Rectangle 15">
            <a:extLst>
              <a:ext uri="{FF2B5EF4-FFF2-40B4-BE49-F238E27FC236}">
                <a16:creationId xmlns:a16="http://schemas.microsoft.com/office/drawing/2014/main" id="{5F3506CD-5361-D59C-5AD2-ED96627B6D13}"/>
              </a:ext>
            </a:extLst>
          </p:cNvPr>
          <p:cNvSpPr/>
          <p:nvPr/>
        </p:nvSpPr>
        <p:spPr>
          <a:xfrm>
            <a:off x="136644" y="1794864"/>
            <a:ext cx="4744880" cy="45762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Different types of network hardware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Rectangle 17">
            <a:extLst>
              <a:ext uri="{FF2B5EF4-FFF2-40B4-BE49-F238E27FC236}">
                <a16:creationId xmlns:a16="http://schemas.microsoft.com/office/drawing/2014/main" id="{5597EF7B-29C1-DDB5-EC6B-F9F080E14003}"/>
              </a:ext>
            </a:extLst>
          </p:cNvPr>
          <p:cNvSpPr/>
          <p:nvPr/>
        </p:nvSpPr>
        <p:spPr>
          <a:xfrm>
            <a:off x="167775" y="4586127"/>
            <a:ext cx="4682618" cy="1293888"/>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Network interface controller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 chip that allows the computer to connect to a network. Each NIC contains a MAC address.</a:t>
            </a:r>
          </a:p>
        </p:txBody>
      </p:sp>
      <p:sp>
        <p:nvSpPr>
          <p:cNvPr id="2" name="Rectangle 1">
            <a:extLst>
              <a:ext uri="{FF2B5EF4-FFF2-40B4-BE49-F238E27FC236}">
                <a16:creationId xmlns:a16="http://schemas.microsoft.com/office/drawing/2014/main" id="{EBCE7831-3AD8-415B-E2DA-4805F630C38A}"/>
              </a:ext>
            </a:extLst>
          </p:cNvPr>
          <p:cNvSpPr/>
          <p:nvPr/>
        </p:nvSpPr>
        <p:spPr>
          <a:xfrm>
            <a:off x="167775" y="2523339"/>
            <a:ext cx="4713749" cy="1811171"/>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a Wireless Access Point?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Hardware that relays data from a wired network to a wireless device. It’s used to extend the coverage of a network so users can access the network from longer distances. </a:t>
            </a:r>
          </a:p>
        </p:txBody>
      </p:sp>
      <p:pic>
        <p:nvPicPr>
          <p:cNvPr id="13" name="Picture 12">
            <a:extLst>
              <a:ext uri="{FF2B5EF4-FFF2-40B4-BE49-F238E27FC236}">
                <a16:creationId xmlns:a16="http://schemas.microsoft.com/office/drawing/2014/main" id="{55BD5208-1E17-F134-3DB1-514F2807E949}"/>
              </a:ext>
            </a:extLst>
          </p:cNvPr>
          <p:cNvPicPr>
            <a:picLocks noChangeAspect="1"/>
          </p:cNvPicPr>
          <p:nvPr/>
        </p:nvPicPr>
        <p:blipFill>
          <a:blip r:embed="rId3"/>
          <a:stretch>
            <a:fillRect/>
          </a:stretch>
        </p:blipFill>
        <p:spPr>
          <a:xfrm>
            <a:off x="9440921" y="714196"/>
            <a:ext cx="1609725" cy="1538288"/>
          </a:xfrm>
          <a:prstGeom prst="rect">
            <a:avLst/>
          </a:prstGeom>
        </p:spPr>
      </p:pic>
      <p:cxnSp>
        <p:nvCxnSpPr>
          <p:cNvPr id="14" name="Straight Connector 13">
            <a:extLst>
              <a:ext uri="{FF2B5EF4-FFF2-40B4-BE49-F238E27FC236}">
                <a16:creationId xmlns:a16="http://schemas.microsoft.com/office/drawing/2014/main" id="{87B5F12F-EF83-0E52-2AA1-40A7FEE8DB74}"/>
              </a:ext>
            </a:extLst>
          </p:cNvPr>
          <p:cNvCxnSpPr/>
          <p:nvPr/>
        </p:nvCxnSpPr>
        <p:spPr>
          <a:xfrm flipH="1">
            <a:off x="8696537" y="1802630"/>
            <a:ext cx="8915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F6DD8E3-68D1-9916-20EC-FAECF2DD7555}"/>
              </a:ext>
            </a:extLst>
          </p:cNvPr>
          <p:cNvSpPr/>
          <p:nvPr/>
        </p:nvSpPr>
        <p:spPr>
          <a:xfrm>
            <a:off x="6295049" y="1497581"/>
            <a:ext cx="2401488" cy="610098"/>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172.16.254.1</a:t>
            </a:r>
          </a:p>
        </p:txBody>
      </p:sp>
      <p:sp>
        <p:nvSpPr>
          <p:cNvPr id="17" name="Rectangle 16">
            <a:extLst>
              <a:ext uri="{FF2B5EF4-FFF2-40B4-BE49-F238E27FC236}">
                <a16:creationId xmlns:a16="http://schemas.microsoft.com/office/drawing/2014/main" id="{BFB1B1D1-2A77-ACDD-3297-3BE6A16D325E}"/>
              </a:ext>
            </a:extLst>
          </p:cNvPr>
          <p:cNvSpPr/>
          <p:nvPr/>
        </p:nvSpPr>
        <p:spPr>
          <a:xfrm>
            <a:off x="5504410" y="2486034"/>
            <a:ext cx="3093720" cy="370840"/>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MAC address</a:t>
            </a:r>
            <a:endPar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0" name="Rectangle 19">
            <a:extLst>
              <a:ext uri="{FF2B5EF4-FFF2-40B4-BE49-F238E27FC236}">
                <a16:creationId xmlns:a16="http://schemas.microsoft.com/office/drawing/2014/main" id="{62B6E634-26FF-ABF2-E404-E24B020BD688}"/>
              </a:ext>
            </a:extLst>
          </p:cNvPr>
          <p:cNvSpPr/>
          <p:nvPr/>
        </p:nvSpPr>
        <p:spPr>
          <a:xfrm>
            <a:off x="5515412" y="2906584"/>
            <a:ext cx="3093719" cy="550139"/>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It uses hexadecimal numbers and 6 bytes long. </a:t>
            </a:r>
          </a:p>
        </p:txBody>
      </p:sp>
      <p:sp>
        <p:nvSpPr>
          <p:cNvPr id="23" name="Rectangle 22">
            <a:extLst>
              <a:ext uri="{FF2B5EF4-FFF2-40B4-BE49-F238E27FC236}">
                <a16:creationId xmlns:a16="http://schemas.microsoft.com/office/drawing/2014/main" id="{6716EE23-F5BE-51DE-9564-07335F16E42A}"/>
              </a:ext>
            </a:extLst>
          </p:cNvPr>
          <p:cNvSpPr/>
          <p:nvPr/>
        </p:nvSpPr>
        <p:spPr>
          <a:xfrm>
            <a:off x="5493401" y="3549322"/>
            <a:ext cx="3093719" cy="687724"/>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MAC address is fixed to one device and doesn’t change.</a:t>
            </a:r>
          </a:p>
        </p:txBody>
      </p:sp>
      <p:sp>
        <p:nvSpPr>
          <p:cNvPr id="24" name="Rectangle 23">
            <a:extLst>
              <a:ext uri="{FF2B5EF4-FFF2-40B4-BE49-F238E27FC236}">
                <a16:creationId xmlns:a16="http://schemas.microsoft.com/office/drawing/2014/main" id="{6F1CFD3D-D162-D37B-EDD9-EC2B7F622B19}"/>
              </a:ext>
            </a:extLst>
          </p:cNvPr>
          <p:cNvSpPr/>
          <p:nvPr/>
        </p:nvSpPr>
        <p:spPr>
          <a:xfrm>
            <a:off x="5493402" y="4338778"/>
            <a:ext cx="3093719" cy="384238"/>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Configured in hardware.</a:t>
            </a:r>
          </a:p>
        </p:txBody>
      </p:sp>
      <p:sp>
        <p:nvSpPr>
          <p:cNvPr id="25" name="Rectangle 24">
            <a:extLst>
              <a:ext uri="{FF2B5EF4-FFF2-40B4-BE49-F238E27FC236}">
                <a16:creationId xmlns:a16="http://schemas.microsoft.com/office/drawing/2014/main" id="{2F72E618-6329-91FC-8839-5F2956959444}"/>
              </a:ext>
            </a:extLst>
          </p:cNvPr>
          <p:cNvSpPr/>
          <p:nvPr/>
        </p:nvSpPr>
        <p:spPr>
          <a:xfrm>
            <a:off x="5504405" y="4817122"/>
            <a:ext cx="3093719" cy="637787"/>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Uniquely identifies a device on a network.</a:t>
            </a:r>
          </a:p>
        </p:txBody>
      </p:sp>
      <p:sp>
        <p:nvSpPr>
          <p:cNvPr id="31" name="Rectangle 30">
            <a:extLst>
              <a:ext uri="{FF2B5EF4-FFF2-40B4-BE49-F238E27FC236}">
                <a16:creationId xmlns:a16="http://schemas.microsoft.com/office/drawing/2014/main" id="{CFAC2E13-EEE7-8815-FFA7-D2EDF788BF1A}"/>
              </a:ext>
            </a:extLst>
          </p:cNvPr>
          <p:cNvSpPr/>
          <p:nvPr/>
        </p:nvSpPr>
        <p:spPr>
          <a:xfrm>
            <a:off x="5504405" y="5547277"/>
            <a:ext cx="3093719" cy="610098"/>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MAC addresses are only used within the LAN</a:t>
            </a:r>
          </a:p>
        </p:txBody>
      </p:sp>
      <p:sp>
        <p:nvSpPr>
          <p:cNvPr id="32" name="Rectangle 31">
            <a:extLst>
              <a:ext uri="{FF2B5EF4-FFF2-40B4-BE49-F238E27FC236}">
                <a16:creationId xmlns:a16="http://schemas.microsoft.com/office/drawing/2014/main" id="{EC7EBCC8-1C12-EF26-A9F1-F4FF9E31FF5A}"/>
              </a:ext>
            </a:extLst>
          </p:cNvPr>
          <p:cNvSpPr/>
          <p:nvPr/>
        </p:nvSpPr>
        <p:spPr>
          <a:xfrm>
            <a:off x="8930505" y="2486034"/>
            <a:ext cx="3093720" cy="370840"/>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IP address</a:t>
            </a:r>
            <a:endPar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3" name="Rectangle 32">
            <a:extLst>
              <a:ext uri="{FF2B5EF4-FFF2-40B4-BE49-F238E27FC236}">
                <a16:creationId xmlns:a16="http://schemas.microsoft.com/office/drawing/2014/main" id="{653A190E-515A-E275-A166-456ED26764A1}"/>
              </a:ext>
            </a:extLst>
          </p:cNvPr>
          <p:cNvSpPr/>
          <p:nvPr/>
        </p:nvSpPr>
        <p:spPr>
          <a:xfrm>
            <a:off x="8930505" y="2906584"/>
            <a:ext cx="3093719" cy="584944"/>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It uses denary numbers and is 4 bytes long.</a:t>
            </a:r>
          </a:p>
        </p:txBody>
      </p:sp>
      <p:sp>
        <p:nvSpPr>
          <p:cNvPr id="34" name="Rectangle 33">
            <a:extLst>
              <a:ext uri="{FF2B5EF4-FFF2-40B4-BE49-F238E27FC236}">
                <a16:creationId xmlns:a16="http://schemas.microsoft.com/office/drawing/2014/main" id="{34DCBFF0-5026-9124-CA67-14BF86352614}"/>
              </a:ext>
            </a:extLst>
          </p:cNvPr>
          <p:cNvSpPr/>
          <p:nvPr/>
        </p:nvSpPr>
        <p:spPr>
          <a:xfrm>
            <a:off x="8930505" y="3620547"/>
            <a:ext cx="3093719" cy="584944"/>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Can be changed / are allocated as needed</a:t>
            </a:r>
          </a:p>
        </p:txBody>
      </p:sp>
      <p:sp>
        <p:nvSpPr>
          <p:cNvPr id="35" name="Rectangle 34">
            <a:extLst>
              <a:ext uri="{FF2B5EF4-FFF2-40B4-BE49-F238E27FC236}">
                <a16:creationId xmlns:a16="http://schemas.microsoft.com/office/drawing/2014/main" id="{3D1CDD26-CDA4-FC2C-A353-86851DF2AAC1}"/>
              </a:ext>
            </a:extLst>
          </p:cNvPr>
          <p:cNvSpPr/>
          <p:nvPr/>
        </p:nvSpPr>
        <p:spPr>
          <a:xfrm>
            <a:off x="8930505" y="4334510"/>
            <a:ext cx="3093719" cy="424841"/>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Configured in software.</a:t>
            </a:r>
          </a:p>
        </p:txBody>
      </p:sp>
      <p:sp>
        <p:nvSpPr>
          <p:cNvPr id="36" name="Rectangle 35">
            <a:extLst>
              <a:ext uri="{FF2B5EF4-FFF2-40B4-BE49-F238E27FC236}">
                <a16:creationId xmlns:a16="http://schemas.microsoft.com/office/drawing/2014/main" id="{778FF169-8977-7296-FFC4-5F171A1512E3}"/>
              </a:ext>
            </a:extLst>
          </p:cNvPr>
          <p:cNvSpPr/>
          <p:nvPr/>
        </p:nvSpPr>
        <p:spPr>
          <a:xfrm>
            <a:off x="8930505" y="4836771"/>
            <a:ext cx="3093719" cy="637787"/>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unique to one individual device or network.</a:t>
            </a:r>
          </a:p>
        </p:txBody>
      </p:sp>
      <p:sp>
        <p:nvSpPr>
          <p:cNvPr id="37" name="Rectangle 36">
            <a:extLst>
              <a:ext uri="{FF2B5EF4-FFF2-40B4-BE49-F238E27FC236}">
                <a16:creationId xmlns:a16="http://schemas.microsoft.com/office/drawing/2014/main" id="{C4E6B7F4-14C0-1523-FDCC-EA86C44C395C}"/>
              </a:ext>
            </a:extLst>
          </p:cNvPr>
          <p:cNvSpPr/>
          <p:nvPr/>
        </p:nvSpPr>
        <p:spPr>
          <a:xfrm>
            <a:off x="8930505" y="5547277"/>
            <a:ext cx="3093719" cy="637787"/>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Used for routing across a WAN / internet</a:t>
            </a:r>
          </a:p>
        </p:txBody>
      </p:sp>
      <p:sp>
        <p:nvSpPr>
          <p:cNvPr id="5" name="Slide Number Placeholder 4">
            <a:extLst>
              <a:ext uri="{FF2B5EF4-FFF2-40B4-BE49-F238E27FC236}">
                <a16:creationId xmlns:a16="http://schemas.microsoft.com/office/drawing/2014/main" id="{054B8279-513F-40DE-81C0-DA6F204057BF}"/>
              </a:ext>
            </a:extLst>
          </p:cNvPr>
          <p:cNvSpPr>
            <a:spLocks noGrp="1"/>
          </p:cNvSpPr>
          <p:nvPr>
            <p:ph type="sldNum" sz="quarter" idx="12"/>
          </p:nvPr>
        </p:nvSpPr>
        <p:spPr/>
        <p:txBody>
          <a:bodyPr/>
          <a:lstStyle/>
          <a:p>
            <a:fld id="{2307E064-D8E2-4D39-9CB2-520A231D157D}" type="slidenum">
              <a:rPr lang="en-GB" smtClean="0"/>
              <a:t>40</a:t>
            </a:fld>
            <a:endParaRPr lang="en-GB"/>
          </a:p>
        </p:txBody>
      </p:sp>
    </p:spTree>
    <p:extLst>
      <p:ext uri="{BB962C8B-B14F-4D97-AF65-F5344CB8AC3E}">
        <p14:creationId xmlns:p14="http://schemas.microsoft.com/office/powerpoint/2010/main" val="119832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77038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1.2.3 How data transfers over different types of network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IT26 - Star network</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a:solidFill>
                            <a:schemeClr val="bg1"/>
                          </a:solidFill>
                          <a:latin typeface="Segoe UI" panose="020B0502040204020203" pitchFamily="34" charset="0"/>
                          <a:cs typeface="Segoe UI" panose="020B0502040204020203" pitchFamily="34" charset="0"/>
                        </a:rPr>
                        <a:t>1.2.3</a:t>
                      </a:r>
                      <a:endParaRPr lang="en-GB" sz="2800" dirty="0">
                        <a:solidFill>
                          <a:schemeClr val="bg1"/>
                        </a:solidFill>
                        <a:latin typeface="Segoe UI" panose="020B0502040204020203" pitchFamily="34" charset="0"/>
                        <a:cs typeface="Segoe UI" panose="020B0502040204020203" pitchFamily="34" charset="0"/>
                      </a:endParaRP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30" name="Rectangle 29">
            <a:extLst>
              <a:ext uri="{FF2B5EF4-FFF2-40B4-BE49-F238E27FC236}">
                <a16:creationId xmlns:a16="http://schemas.microsoft.com/office/drawing/2014/main" id="{C0A66AE8-B3C5-E806-9EB8-2100B0D14B10}"/>
              </a:ext>
            </a:extLst>
          </p:cNvPr>
          <p:cNvSpPr/>
          <p:nvPr/>
        </p:nvSpPr>
        <p:spPr>
          <a:xfrm>
            <a:off x="137373" y="3215059"/>
            <a:ext cx="2902071"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Advantages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1" name="Rectangle 30">
            <a:extLst>
              <a:ext uri="{FF2B5EF4-FFF2-40B4-BE49-F238E27FC236}">
                <a16:creationId xmlns:a16="http://schemas.microsoft.com/office/drawing/2014/main" id="{C2FE79B6-A7AD-5E51-CAD6-98FC2EDB3D51}"/>
              </a:ext>
            </a:extLst>
          </p:cNvPr>
          <p:cNvSpPr/>
          <p:nvPr/>
        </p:nvSpPr>
        <p:spPr>
          <a:xfrm>
            <a:off x="155810" y="5673712"/>
            <a:ext cx="2910592" cy="587233"/>
          </a:xfrm>
          <a:prstGeom prst="rect">
            <a:avLst/>
          </a:prstGeom>
          <a:solidFill>
            <a:schemeClr val="accent6">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Network continues to run if one device fails. </a:t>
            </a:r>
          </a:p>
        </p:txBody>
      </p:sp>
      <p:sp>
        <p:nvSpPr>
          <p:cNvPr id="32" name="Rectangle 31">
            <a:extLst>
              <a:ext uri="{FF2B5EF4-FFF2-40B4-BE49-F238E27FC236}">
                <a16:creationId xmlns:a16="http://schemas.microsoft.com/office/drawing/2014/main" id="{B0E66CD0-5E2C-A196-9900-1529DD4C27CA}"/>
              </a:ext>
            </a:extLst>
          </p:cNvPr>
          <p:cNvSpPr/>
          <p:nvPr/>
        </p:nvSpPr>
        <p:spPr>
          <a:xfrm>
            <a:off x="155810" y="4938684"/>
            <a:ext cx="2910592" cy="587233"/>
          </a:xfrm>
          <a:prstGeom prst="rect">
            <a:avLst/>
          </a:prstGeom>
          <a:solidFill>
            <a:schemeClr val="accent6">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Easy to troubleshoot and isolate faults</a:t>
            </a:r>
          </a:p>
        </p:txBody>
      </p:sp>
      <p:sp>
        <p:nvSpPr>
          <p:cNvPr id="33" name="Rectangle 32">
            <a:extLst>
              <a:ext uri="{FF2B5EF4-FFF2-40B4-BE49-F238E27FC236}">
                <a16:creationId xmlns:a16="http://schemas.microsoft.com/office/drawing/2014/main" id="{48A87397-8830-DA9C-B551-FB38C6D131D3}"/>
              </a:ext>
            </a:extLst>
          </p:cNvPr>
          <p:cNvSpPr/>
          <p:nvPr/>
        </p:nvSpPr>
        <p:spPr>
          <a:xfrm>
            <a:off x="146446" y="4384846"/>
            <a:ext cx="2902071" cy="433585"/>
          </a:xfrm>
          <a:prstGeom prst="rect">
            <a:avLst/>
          </a:prstGeom>
          <a:solidFill>
            <a:schemeClr val="accent6">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Easy to add new devices</a:t>
            </a:r>
          </a:p>
        </p:txBody>
      </p:sp>
      <p:sp>
        <p:nvSpPr>
          <p:cNvPr id="34" name="Rectangle 33">
            <a:extLst>
              <a:ext uri="{FF2B5EF4-FFF2-40B4-BE49-F238E27FC236}">
                <a16:creationId xmlns:a16="http://schemas.microsoft.com/office/drawing/2014/main" id="{6D628F81-E10C-D6F7-6D11-56D4DFE7BECA}"/>
              </a:ext>
            </a:extLst>
          </p:cNvPr>
          <p:cNvSpPr/>
          <p:nvPr/>
        </p:nvSpPr>
        <p:spPr>
          <a:xfrm>
            <a:off x="146737" y="3706151"/>
            <a:ext cx="2910592" cy="558441"/>
          </a:xfrm>
          <a:prstGeom prst="rect">
            <a:avLst/>
          </a:prstGeom>
          <a:solidFill>
            <a:schemeClr val="accent6">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All connected to central switch</a:t>
            </a:r>
          </a:p>
        </p:txBody>
      </p:sp>
      <p:sp>
        <p:nvSpPr>
          <p:cNvPr id="35" name="Rectangle 34">
            <a:extLst>
              <a:ext uri="{FF2B5EF4-FFF2-40B4-BE49-F238E27FC236}">
                <a16:creationId xmlns:a16="http://schemas.microsoft.com/office/drawing/2014/main" id="{B3A3AB07-7202-DC5F-CAA3-6ECB3F62C3A6}"/>
              </a:ext>
            </a:extLst>
          </p:cNvPr>
          <p:cNvSpPr/>
          <p:nvPr/>
        </p:nvSpPr>
        <p:spPr>
          <a:xfrm>
            <a:off x="9152555" y="2358327"/>
            <a:ext cx="2902072" cy="34176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Disadvantages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6" name="Rectangle 35">
            <a:extLst>
              <a:ext uri="{FF2B5EF4-FFF2-40B4-BE49-F238E27FC236}">
                <a16:creationId xmlns:a16="http://schemas.microsoft.com/office/drawing/2014/main" id="{D86769BD-93DF-4878-543B-874AB74C5319}"/>
              </a:ext>
            </a:extLst>
          </p:cNvPr>
          <p:cNvSpPr/>
          <p:nvPr/>
        </p:nvSpPr>
        <p:spPr>
          <a:xfrm>
            <a:off x="9152556" y="5421746"/>
            <a:ext cx="2902071" cy="841602"/>
          </a:xfrm>
          <a:prstGeom prst="rect">
            <a:avLst/>
          </a:prstGeom>
          <a:solidFill>
            <a:schemeClr val="accent2">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Single point of failure - if the central switch fails, the entire network is down.</a:t>
            </a:r>
          </a:p>
        </p:txBody>
      </p:sp>
      <p:sp>
        <p:nvSpPr>
          <p:cNvPr id="37" name="Rectangle 36">
            <a:extLst>
              <a:ext uri="{FF2B5EF4-FFF2-40B4-BE49-F238E27FC236}">
                <a16:creationId xmlns:a16="http://schemas.microsoft.com/office/drawing/2014/main" id="{802D3CA7-1098-EEDB-3035-403B1CD1C9D1}"/>
              </a:ext>
            </a:extLst>
          </p:cNvPr>
          <p:cNvSpPr/>
          <p:nvPr/>
        </p:nvSpPr>
        <p:spPr>
          <a:xfrm>
            <a:off x="9152556" y="4457505"/>
            <a:ext cx="2902071" cy="778426"/>
          </a:xfrm>
          <a:prstGeom prst="rect">
            <a:avLst/>
          </a:prstGeom>
          <a:solidFill>
            <a:schemeClr val="accent2">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More expensive due to the more hardware needed.</a:t>
            </a:r>
          </a:p>
        </p:txBody>
      </p:sp>
      <p:sp>
        <p:nvSpPr>
          <p:cNvPr id="38" name="Rectangle 37">
            <a:extLst>
              <a:ext uri="{FF2B5EF4-FFF2-40B4-BE49-F238E27FC236}">
                <a16:creationId xmlns:a16="http://schemas.microsoft.com/office/drawing/2014/main" id="{FF8884B6-DC19-39BC-6ABF-3026CAA61155}"/>
              </a:ext>
            </a:extLst>
          </p:cNvPr>
          <p:cNvSpPr/>
          <p:nvPr/>
        </p:nvSpPr>
        <p:spPr>
          <a:xfrm>
            <a:off x="9152555" y="3820611"/>
            <a:ext cx="2902071" cy="433585"/>
          </a:xfrm>
          <a:prstGeom prst="rect">
            <a:avLst/>
          </a:prstGeom>
          <a:solidFill>
            <a:schemeClr val="accent2">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Limited cable length</a:t>
            </a:r>
          </a:p>
        </p:txBody>
      </p:sp>
      <p:sp>
        <p:nvSpPr>
          <p:cNvPr id="39" name="Rectangle 38">
            <a:extLst>
              <a:ext uri="{FF2B5EF4-FFF2-40B4-BE49-F238E27FC236}">
                <a16:creationId xmlns:a16="http://schemas.microsoft.com/office/drawing/2014/main" id="{2DE7A7DD-79E5-7265-7EA9-A0F37287473F}"/>
              </a:ext>
            </a:extLst>
          </p:cNvPr>
          <p:cNvSpPr/>
          <p:nvPr/>
        </p:nvSpPr>
        <p:spPr>
          <a:xfrm>
            <a:off x="9152555" y="2839548"/>
            <a:ext cx="2902071" cy="841602"/>
          </a:xfrm>
          <a:prstGeom prst="rect">
            <a:avLst/>
          </a:prstGeom>
          <a:solidFill>
            <a:schemeClr val="accent2">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Higher latency - data must pass through the central switch, causing delay.</a:t>
            </a:r>
          </a:p>
        </p:txBody>
      </p:sp>
      <p:graphicFrame>
        <p:nvGraphicFramePr>
          <p:cNvPr id="40" name="Table 39">
            <a:extLst>
              <a:ext uri="{FF2B5EF4-FFF2-40B4-BE49-F238E27FC236}">
                <a16:creationId xmlns:a16="http://schemas.microsoft.com/office/drawing/2014/main" id="{943510A4-601F-798D-CEB4-2CD7CBAC8CFB}"/>
              </a:ext>
            </a:extLst>
          </p:cNvPr>
          <p:cNvGraphicFramePr>
            <a:graphicFrameLocks noGrp="1"/>
          </p:cNvGraphicFramePr>
          <p:nvPr/>
        </p:nvGraphicFramePr>
        <p:xfrm>
          <a:off x="155810" y="1669360"/>
          <a:ext cx="8238177" cy="1402080"/>
        </p:xfrm>
        <a:graphic>
          <a:graphicData uri="http://schemas.openxmlformats.org/drawingml/2006/table">
            <a:tbl>
              <a:tblPr firstRow="1" bandRow="1">
                <a:tableStyleId>{5940675A-B579-460E-94D1-54222C63F5DA}</a:tableStyleId>
              </a:tblPr>
              <a:tblGrid>
                <a:gridCol w="8238177">
                  <a:extLst>
                    <a:ext uri="{9D8B030D-6E8A-4147-A177-3AD203B41FA5}">
                      <a16:colId xmlns:a16="http://schemas.microsoft.com/office/drawing/2014/main" val="2591224229"/>
                    </a:ext>
                  </a:extLst>
                </a:gridCol>
              </a:tblGrid>
              <a:tr h="250413">
                <a:tc>
                  <a:txBody>
                    <a:bodyPr/>
                    <a:lstStyle/>
                    <a:p>
                      <a:r>
                        <a:rPr lang="en-GB" sz="1600" b="0" dirty="0">
                          <a:solidFill>
                            <a:schemeClr val="bg1"/>
                          </a:solidFill>
                          <a:latin typeface="Segoe UI" panose="020B0502040204020203" pitchFamily="34" charset="0"/>
                          <a:cs typeface="Segoe UI" panose="020B0502040204020203" pitchFamily="34" charset="0"/>
                        </a:rPr>
                        <a:t>What is a star network?</a:t>
                      </a:r>
                    </a:p>
                  </a:txBody>
                  <a:tcPr>
                    <a:solidFill>
                      <a:srgbClr val="FF0000"/>
                    </a:solidFill>
                  </a:tcPr>
                </a:tc>
                <a:extLst>
                  <a:ext uri="{0D108BD9-81ED-4DB2-BD59-A6C34878D82A}">
                    <a16:rowId xmlns:a16="http://schemas.microsoft.com/office/drawing/2014/main" val="3010811832"/>
                  </a:ext>
                </a:extLst>
              </a:tr>
              <a:tr h="992481">
                <a:tc>
                  <a:txBody>
                    <a:bodyPr/>
                    <a:lstStyle/>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It consists of a central device, typically a switch for all other nodes in the network. </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Each node in the network is connected directly to the central switch.</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This means that every node has a dedicated point-to-point connection to the central switch.</a:t>
                      </a:r>
                    </a:p>
                  </a:txBody>
                  <a:tcPr/>
                </a:tc>
                <a:extLst>
                  <a:ext uri="{0D108BD9-81ED-4DB2-BD59-A6C34878D82A}">
                    <a16:rowId xmlns:a16="http://schemas.microsoft.com/office/drawing/2014/main" val="2193625941"/>
                  </a:ext>
                </a:extLst>
              </a:tr>
            </a:tbl>
          </a:graphicData>
        </a:graphic>
      </p:graphicFrame>
      <p:pic>
        <p:nvPicPr>
          <p:cNvPr id="2" name="Picture 8" descr="Physical Network Topologies تخطيط الشبكات">
            <a:extLst>
              <a:ext uri="{FF2B5EF4-FFF2-40B4-BE49-F238E27FC236}">
                <a16:creationId xmlns:a16="http://schemas.microsoft.com/office/drawing/2014/main" id="{F8270D91-EA66-4285-2747-AC967693D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691" y="3215059"/>
            <a:ext cx="3611880" cy="312128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3DF9839-638C-4FBB-9CA9-A47AEE5445DF}"/>
              </a:ext>
            </a:extLst>
          </p:cNvPr>
          <p:cNvSpPr>
            <a:spLocks noGrp="1"/>
          </p:cNvSpPr>
          <p:nvPr>
            <p:ph type="sldNum" sz="quarter" idx="12"/>
          </p:nvPr>
        </p:nvSpPr>
        <p:spPr/>
        <p:txBody>
          <a:bodyPr/>
          <a:lstStyle/>
          <a:p>
            <a:fld id="{2307E064-D8E2-4D39-9CB2-520A231D157D}" type="slidenum">
              <a:rPr lang="en-GB" smtClean="0"/>
              <a:t>41</a:t>
            </a:fld>
            <a:endParaRPr lang="en-GB"/>
          </a:p>
        </p:txBody>
      </p:sp>
    </p:spTree>
    <p:extLst>
      <p:ext uri="{BB962C8B-B14F-4D97-AF65-F5344CB8AC3E}">
        <p14:creationId xmlns:p14="http://schemas.microsoft.com/office/powerpoint/2010/main" val="1037847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80581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1.2.3 How data transfers over different types of network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IT26 - Ring network</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1.2.3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30" name="Rectangle 29">
            <a:extLst>
              <a:ext uri="{FF2B5EF4-FFF2-40B4-BE49-F238E27FC236}">
                <a16:creationId xmlns:a16="http://schemas.microsoft.com/office/drawing/2014/main" id="{C0A66AE8-B3C5-E806-9EB8-2100B0D14B10}"/>
              </a:ext>
            </a:extLst>
          </p:cNvPr>
          <p:cNvSpPr/>
          <p:nvPr/>
        </p:nvSpPr>
        <p:spPr>
          <a:xfrm>
            <a:off x="136644" y="3578125"/>
            <a:ext cx="2902071"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Advantages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2" name="Rectangle 31">
            <a:extLst>
              <a:ext uri="{FF2B5EF4-FFF2-40B4-BE49-F238E27FC236}">
                <a16:creationId xmlns:a16="http://schemas.microsoft.com/office/drawing/2014/main" id="{B0E66CD0-5E2C-A196-9900-1529DD4C27CA}"/>
              </a:ext>
            </a:extLst>
          </p:cNvPr>
          <p:cNvSpPr/>
          <p:nvPr/>
        </p:nvSpPr>
        <p:spPr>
          <a:xfrm>
            <a:off x="146737" y="5349318"/>
            <a:ext cx="2910592" cy="1042591"/>
          </a:xfrm>
          <a:prstGeom prst="rect">
            <a:avLst/>
          </a:prstGeom>
          <a:solidFill>
            <a:schemeClr val="accent6">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Increased performance and reliability because one device is allowed to transmit at a time.</a:t>
            </a:r>
          </a:p>
        </p:txBody>
      </p:sp>
      <p:sp>
        <p:nvSpPr>
          <p:cNvPr id="34" name="Rectangle 33">
            <a:extLst>
              <a:ext uri="{FF2B5EF4-FFF2-40B4-BE49-F238E27FC236}">
                <a16:creationId xmlns:a16="http://schemas.microsoft.com/office/drawing/2014/main" id="{6D628F81-E10C-D6F7-6D11-56D4DFE7BECA}"/>
              </a:ext>
            </a:extLst>
          </p:cNvPr>
          <p:cNvSpPr/>
          <p:nvPr/>
        </p:nvSpPr>
        <p:spPr>
          <a:xfrm>
            <a:off x="136644" y="4097149"/>
            <a:ext cx="2910592" cy="1140065"/>
          </a:xfrm>
          <a:prstGeom prst="rect">
            <a:avLst/>
          </a:prstGeom>
          <a:solidFill>
            <a:schemeClr val="accent6">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Data is transmitted in a sequential and organised way, which makes it an efficient method of data transmission.</a:t>
            </a:r>
          </a:p>
        </p:txBody>
      </p:sp>
      <p:sp>
        <p:nvSpPr>
          <p:cNvPr id="35" name="Rectangle 34">
            <a:extLst>
              <a:ext uri="{FF2B5EF4-FFF2-40B4-BE49-F238E27FC236}">
                <a16:creationId xmlns:a16="http://schemas.microsoft.com/office/drawing/2014/main" id="{B3A3AB07-7202-DC5F-CAA3-6ECB3F62C3A6}"/>
              </a:ext>
            </a:extLst>
          </p:cNvPr>
          <p:cNvSpPr/>
          <p:nvPr/>
        </p:nvSpPr>
        <p:spPr>
          <a:xfrm>
            <a:off x="9152555" y="3592665"/>
            <a:ext cx="2902072" cy="34176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Disadvantages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aphicFrame>
        <p:nvGraphicFramePr>
          <p:cNvPr id="40" name="Table 39">
            <a:extLst>
              <a:ext uri="{FF2B5EF4-FFF2-40B4-BE49-F238E27FC236}">
                <a16:creationId xmlns:a16="http://schemas.microsoft.com/office/drawing/2014/main" id="{943510A4-601F-798D-CEB4-2CD7CBAC8CFB}"/>
              </a:ext>
            </a:extLst>
          </p:cNvPr>
          <p:cNvGraphicFramePr>
            <a:graphicFrameLocks noGrp="1"/>
          </p:cNvGraphicFramePr>
          <p:nvPr/>
        </p:nvGraphicFramePr>
        <p:xfrm>
          <a:off x="146737" y="1620786"/>
          <a:ext cx="8740228" cy="1462011"/>
        </p:xfrm>
        <a:graphic>
          <a:graphicData uri="http://schemas.openxmlformats.org/drawingml/2006/table">
            <a:tbl>
              <a:tblPr firstRow="1" bandRow="1">
                <a:tableStyleId>{5940675A-B579-460E-94D1-54222C63F5DA}</a:tableStyleId>
              </a:tblPr>
              <a:tblGrid>
                <a:gridCol w="8740228">
                  <a:extLst>
                    <a:ext uri="{9D8B030D-6E8A-4147-A177-3AD203B41FA5}">
                      <a16:colId xmlns:a16="http://schemas.microsoft.com/office/drawing/2014/main" val="2591224229"/>
                    </a:ext>
                  </a:extLst>
                </a:gridCol>
              </a:tblGrid>
              <a:tr h="284286">
                <a:tc>
                  <a:txBody>
                    <a:bodyPr/>
                    <a:lstStyle/>
                    <a:p>
                      <a:r>
                        <a:rPr lang="en-GB" sz="1600" b="0" dirty="0">
                          <a:solidFill>
                            <a:schemeClr val="bg1"/>
                          </a:solidFill>
                          <a:latin typeface="Segoe UI" panose="020B0502040204020203" pitchFamily="34" charset="0"/>
                          <a:cs typeface="Segoe UI" panose="020B0502040204020203" pitchFamily="34" charset="0"/>
                        </a:rPr>
                        <a:t>What is a ring network?</a:t>
                      </a:r>
                    </a:p>
                  </a:txBody>
                  <a:tcPr>
                    <a:solidFill>
                      <a:srgbClr val="FF0000"/>
                    </a:solidFill>
                  </a:tcPr>
                </a:tc>
                <a:extLst>
                  <a:ext uri="{0D108BD9-81ED-4DB2-BD59-A6C34878D82A}">
                    <a16:rowId xmlns:a16="http://schemas.microsoft.com/office/drawing/2014/main" val="3010811832"/>
                  </a:ext>
                </a:extLst>
              </a:tr>
              <a:tr h="1126731">
                <a:tc>
                  <a:txBody>
                    <a:bodyPr/>
                    <a:lstStyle/>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Each device on the network is connected to exactly two other devices, forming a circular loop or "ring.“</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Data is transmitted in one direction around the ring, with each device passing the data along to the next device until it reaches its destination.</a:t>
                      </a:r>
                    </a:p>
                  </a:txBody>
                  <a:tcPr/>
                </a:tc>
                <a:extLst>
                  <a:ext uri="{0D108BD9-81ED-4DB2-BD59-A6C34878D82A}">
                    <a16:rowId xmlns:a16="http://schemas.microsoft.com/office/drawing/2014/main" val="2193625941"/>
                  </a:ext>
                </a:extLst>
              </a:tr>
            </a:tbl>
          </a:graphicData>
        </a:graphic>
      </p:graphicFrame>
      <p:sp>
        <p:nvSpPr>
          <p:cNvPr id="28" name="Rectangle 27">
            <a:extLst>
              <a:ext uri="{FF2B5EF4-FFF2-40B4-BE49-F238E27FC236}">
                <a16:creationId xmlns:a16="http://schemas.microsoft.com/office/drawing/2014/main" id="{8813C838-924F-E67C-C808-4C64BB6B8FD3}"/>
              </a:ext>
            </a:extLst>
          </p:cNvPr>
          <p:cNvSpPr/>
          <p:nvPr/>
        </p:nvSpPr>
        <p:spPr>
          <a:xfrm>
            <a:off x="9152555" y="5645617"/>
            <a:ext cx="2902072" cy="740507"/>
          </a:xfrm>
          <a:prstGeom prst="rect">
            <a:avLst/>
          </a:prstGeom>
          <a:solidFill>
            <a:schemeClr val="accent2">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entire network can fail if one device or connection fails</a:t>
            </a:r>
          </a:p>
        </p:txBody>
      </p:sp>
      <p:sp>
        <p:nvSpPr>
          <p:cNvPr id="29" name="Rectangle 28">
            <a:extLst>
              <a:ext uri="{FF2B5EF4-FFF2-40B4-BE49-F238E27FC236}">
                <a16:creationId xmlns:a16="http://schemas.microsoft.com/office/drawing/2014/main" id="{73B13407-710F-8732-8D99-54967254C0AC}"/>
              </a:ext>
            </a:extLst>
          </p:cNvPr>
          <p:cNvSpPr/>
          <p:nvPr/>
        </p:nvSpPr>
        <p:spPr>
          <a:xfrm>
            <a:off x="9161919" y="4097149"/>
            <a:ext cx="2892708" cy="1334857"/>
          </a:xfrm>
          <a:prstGeom prst="rect">
            <a:avLst/>
          </a:prstGeom>
          <a:solidFill>
            <a:schemeClr val="accent2">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Ring networks can become slow and congested as the number of devices increases, which can limit their scalability.</a:t>
            </a:r>
          </a:p>
        </p:txBody>
      </p:sp>
      <p:pic>
        <p:nvPicPr>
          <p:cNvPr id="5" name="Picture 2" descr="Ring topology - Networking Fundamentals">
            <a:extLst>
              <a:ext uri="{FF2B5EF4-FFF2-40B4-BE49-F238E27FC236}">
                <a16:creationId xmlns:a16="http://schemas.microsoft.com/office/drawing/2014/main" id="{67DA8F7A-2928-4AAE-8AEC-532A593BC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3930" y="3162833"/>
            <a:ext cx="3404139" cy="31997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46DF89A-BE91-459B-A31A-D28D2DBF5F74}"/>
              </a:ext>
            </a:extLst>
          </p:cNvPr>
          <p:cNvSpPr>
            <a:spLocks noGrp="1"/>
          </p:cNvSpPr>
          <p:nvPr>
            <p:ph type="sldNum" sz="quarter" idx="12"/>
          </p:nvPr>
        </p:nvSpPr>
        <p:spPr/>
        <p:txBody>
          <a:bodyPr/>
          <a:lstStyle/>
          <a:p>
            <a:fld id="{2307E064-D8E2-4D39-9CB2-520A231D157D}" type="slidenum">
              <a:rPr lang="en-GB" smtClean="0"/>
              <a:t>42</a:t>
            </a:fld>
            <a:endParaRPr lang="en-GB"/>
          </a:p>
        </p:txBody>
      </p:sp>
    </p:spTree>
    <p:extLst>
      <p:ext uri="{BB962C8B-B14F-4D97-AF65-F5344CB8AC3E}">
        <p14:creationId xmlns:p14="http://schemas.microsoft.com/office/powerpoint/2010/main" val="3044548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80581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1.2.3 How data transfers over different types of network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IT26 - Bus network</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1.2.3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30" name="Rectangle 29">
            <a:extLst>
              <a:ext uri="{FF2B5EF4-FFF2-40B4-BE49-F238E27FC236}">
                <a16:creationId xmlns:a16="http://schemas.microsoft.com/office/drawing/2014/main" id="{C0A66AE8-B3C5-E806-9EB8-2100B0D14B10}"/>
              </a:ext>
            </a:extLst>
          </p:cNvPr>
          <p:cNvSpPr/>
          <p:nvPr/>
        </p:nvSpPr>
        <p:spPr>
          <a:xfrm>
            <a:off x="136644" y="3578125"/>
            <a:ext cx="2902071"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Advantages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2" name="Rectangle 31">
            <a:extLst>
              <a:ext uri="{FF2B5EF4-FFF2-40B4-BE49-F238E27FC236}">
                <a16:creationId xmlns:a16="http://schemas.microsoft.com/office/drawing/2014/main" id="{B0E66CD0-5E2C-A196-9900-1529DD4C27CA}"/>
              </a:ext>
            </a:extLst>
          </p:cNvPr>
          <p:cNvSpPr/>
          <p:nvPr/>
        </p:nvSpPr>
        <p:spPr>
          <a:xfrm>
            <a:off x="146737" y="5349318"/>
            <a:ext cx="2910592" cy="1042591"/>
          </a:xfrm>
          <a:prstGeom prst="rect">
            <a:avLst/>
          </a:prstGeom>
          <a:solidFill>
            <a:schemeClr val="accent6">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Inexpensive to install and maintain, making it an ideal choice for small businesses and home networks.</a:t>
            </a:r>
          </a:p>
        </p:txBody>
      </p:sp>
      <p:sp>
        <p:nvSpPr>
          <p:cNvPr id="34" name="Rectangle 33">
            <a:extLst>
              <a:ext uri="{FF2B5EF4-FFF2-40B4-BE49-F238E27FC236}">
                <a16:creationId xmlns:a16="http://schemas.microsoft.com/office/drawing/2014/main" id="{6D628F81-E10C-D6F7-6D11-56D4DFE7BECA}"/>
              </a:ext>
            </a:extLst>
          </p:cNvPr>
          <p:cNvSpPr/>
          <p:nvPr/>
        </p:nvSpPr>
        <p:spPr>
          <a:xfrm>
            <a:off x="136644" y="4097149"/>
            <a:ext cx="2910592" cy="1140065"/>
          </a:xfrm>
          <a:prstGeom prst="rect">
            <a:avLst/>
          </a:prstGeom>
          <a:solidFill>
            <a:schemeClr val="accent6">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Adding new devices to a bus network is straightforward. All you need to do is connect them to the bus cable.</a:t>
            </a:r>
          </a:p>
        </p:txBody>
      </p:sp>
      <p:sp>
        <p:nvSpPr>
          <p:cNvPr id="35" name="Rectangle 34">
            <a:extLst>
              <a:ext uri="{FF2B5EF4-FFF2-40B4-BE49-F238E27FC236}">
                <a16:creationId xmlns:a16="http://schemas.microsoft.com/office/drawing/2014/main" id="{B3A3AB07-7202-DC5F-CAA3-6ECB3F62C3A6}"/>
              </a:ext>
            </a:extLst>
          </p:cNvPr>
          <p:cNvSpPr/>
          <p:nvPr/>
        </p:nvSpPr>
        <p:spPr>
          <a:xfrm>
            <a:off x="9153284" y="3941834"/>
            <a:ext cx="2902072" cy="34176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Disadvantages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aphicFrame>
        <p:nvGraphicFramePr>
          <p:cNvPr id="40" name="Table 39">
            <a:extLst>
              <a:ext uri="{FF2B5EF4-FFF2-40B4-BE49-F238E27FC236}">
                <a16:creationId xmlns:a16="http://schemas.microsoft.com/office/drawing/2014/main" id="{943510A4-601F-798D-CEB4-2CD7CBAC8CFB}"/>
              </a:ext>
            </a:extLst>
          </p:cNvPr>
          <p:cNvGraphicFramePr>
            <a:graphicFrameLocks noGrp="1"/>
          </p:cNvGraphicFramePr>
          <p:nvPr/>
        </p:nvGraphicFramePr>
        <p:xfrm>
          <a:off x="146737" y="1620786"/>
          <a:ext cx="8740228" cy="1462011"/>
        </p:xfrm>
        <a:graphic>
          <a:graphicData uri="http://schemas.openxmlformats.org/drawingml/2006/table">
            <a:tbl>
              <a:tblPr firstRow="1" bandRow="1">
                <a:tableStyleId>{5940675A-B579-460E-94D1-54222C63F5DA}</a:tableStyleId>
              </a:tblPr>
              <a:tblGrid>
                <a:gridCol w="8740228">
                  <a:extLst>
                    <a:ext uri="{9D8B030D-6E8A-4147-A177-3AD203B41FA5}">
                      <a16:colId xmlns:a16="http://schemas.microsoft.com/office/drawing/2014/main" val="2591224229"/>
                    </a:ext>
                  </a:extLst>
                </a:gridCol>
              </a:tblGrid>
              <a:tr h="284286">
                <a:tc>
                  <a:txBody>
                    <a:bodyPr/>
                    <a:lstStyle/>
                    <a:p>
                      <a:r>
                        <a:rPr lang="en-GB" sz="1600" b="0" dirty="0">
                          <a:solidFill>
                            <a:schemeClr val="bg1"/>
                          </a:solidFill>
                          <a:latin typeface="Segoe UI" panose="020B0502040204020203" pitchFamily="34" charset="0"/>
                          <a:cs typeface="Segoe UI" panose="020B0502040204020203" pitchFamily="34" charset="0"/>
                        </a:rPr>
                        <a:t>What is a bus network?</a:t>
                      </a:r>
                    </a:p>
                  </a:txBody>
                  <a:tcPr>
                    <a:solidFill>
                      <a:srgbClr val="FF0000"/>
                    </a:solidFill>
                  </a:tcPr>
                </a:tc>
                <a:extLst>
                  <a:ext uri="{0D108BD9-81ED-4DB2-BD59-A6C34878D82A}">
                    <a16:rowId xmlns:a16="http://schemas.microsoft.com/office/drawing/2014/main" val="3010811832"/>
                  </a:ext>
                </a:extLst>
              </a:tr>
              <a:tr h="1126731">
                <a:tc>
                  <a:txBody>
                    <a:bodyPr/>
                    <a:lstStyle/>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All devices on the network are connected to a single cable, known as the "bus" or backbone.</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Data is transmitted in both directions along the bus. </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Each device on the network listens to the data being transmitted, but only the device that is addressed will accept and process the data.</a:t>
                      </a:r>
                    </a:p>
                  </a:txBody>
                  <a:tcPr/>
                </a:tc>
                <a:extLst>
                  <a:ext uri="{0D108BD9-81ED-4DB2-BD59-A6C34878D82A}">
                    <a16:rowId xmlns:a16="http://schemas.microsoft.com/office/drawing/2014/main" val="2193625941"/>
                  </a:ext>
                </a:extLst>
              </a:tr>
            </a:tbl>
          </a:graphicData>
        </a:graphic>
      </p:graphicFrame>
      <p:sp>
        <p:nvSpPr>
          <p:cNvPr id="28" name="Rectangle 27">
            <a:extLst>
              <a:ext uri="{FF2B5EF4-FFF2-40B4-BE49-F238E27FC236}">
                <a16:creationId xmlns:a16="http://schemas.microsoft.com/office/drawing/2014/main" id="{8813C838-924F-E67C-C808-4C64BB6B8FD3}"/>
              </a:ext>
            </a:extLst>
          </p:cNvPr>
          <p:cNvSpPr/>
          <p:nvPr/>
        </p:nvSpPr>
        <p:spPr>
          <a:xfrm>
            <a:off x="9153284" y="5349318"/>
            <a:ext cx="2902072" cy="1026407"/>
          </a:xfrm>
          <a:prstGeom prst="rect">
            <a:avLst/>
          </a:prstGeom>
          <a:solidFill>
            <a:schemeClr val="accent2">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scalability of a bus network is limited. As more devices are added.</a:t>
            </a:r>
          </a:p>
        </p:txBody>
      </p:sp>
      <p:sp>
        <p:nvSpPr>
          <p:cNvPr id="29" name="Rectangle 28">
            <a:extLst>
              <a:ext uri="{FF2B5EF4-FFF2-40B4-BE49-F238E27FC236}">
                <a16:creationId xmlns:a16="http://schemas.microsoft.com/office/drawing/2014/main" id="{73B13407-710F-8732-8D99-54967254C0AC}"/>
              </a:ext>
            </a:extLst>
          </p:cNvPr>
          <p:cNvSpPr/>
          <p:nvPr/>
        </p:nvSpPr>
        <p:spPr>
          <a:xfrm>
            <a:off x="9162648" y="4446319"/>
            <a:ext cx="2892708" cy="807748"/>
          </a:xfrm>
          <a:prstGeom prst="rect">
            <a:avLst/>
          </a:prstGeom>
          <a:solidFill>
            <a:schemeClr val="accent2">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bus cable is a single point of failure. If the cable fails, the entire network goes down.</a:t>
            </a:r>
          </a:p>
        </p:txBody>
      </p:sp>
      <p:pic>
        <p:nvPicPr>
          <p:cNvPr id="2" name="Picture 6" descr="Bus topology - Networking Fundamentals">
            <a:extLst>
              <a:ext uri="{FF2B5EF4-FFF2-40B4-BE49-F238E27FC236}">
                <a16:creationId xmlns:a16="http://schemas.microsoft.com/office/drawing/2014/main" id="{4F74596A-21E4-BE6D-D38D-7DC39DE86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865" y="3429000"/>
            <a:ext cx="5048926" cy="29571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1E0DB89-3BC7-4C5F-93CC-35465482171B}"/>
              </a:ext>
            </a:extLst>
          </p:cNvPr>
          <p:cNvSpPr>
            <a:spLocks noGrp="1"/>
          </p:cNvSpPr>
          <p:nvPr>
            <p:ph type="sldNum" sz="quarter" idx="12"/>
          </p:nvPr>
        </p:nvSpPr>
        <p:spPr/>
        <p:txBody>
          <a:bodyPr/>
          <a:lstStyle/>
          <a:p>
            <a:fld id="{2307E064-D8E2-4D39-9CB2-520A231D157D}" type="slidenum">
              <a:rPr lang="en-GB" smtClean="0"/>
              <a:t>43</a:t>
            </a:fld>
            <a:endParaRPr lang="en-GB"/>
          </a:p>
        </p:txBody>
      </p:sp>
    </p:spTree>
    <p:extLst>
      <p:ext uri="{BB962C8B-B14F-4D97-AF65-F5344CB8AC3E}">
        <p14:creationId xmlns:p14="http://schemas.microsoft.com/office/powerpoint/2010/main" val="1871556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787527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1.2.3 How data transfers over different types of network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IT27 - The internet</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1.2.3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16" name="Rectangle 15">
            <a:extLst>
              <a:ext uri="{FF2B5EF4-FFF2-40B4-BE49-F238E27FC236}">
                <a16:creationId xmlns:a16="http://schemas.microsoft.com/office/drawing/2014/main" id="{5F3506CD-5361-D59C-5AD2-ED96627B6D13}"/>
              </a:ext>
            </a:extLst>
          </p:cNvPr>
          <p:cNvSpPr/>
          <p:nvPr/>
        </p:nvSpPr>
        <p:spPr>
          <a:xfrm>
            <a:off x="5326523" y="2686443"/>
            <a:ext cx="6515824" cy="337537"/>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DNS process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aphicFrame>
        <p:nvGraphicFramePr>
          <p:cNvPr id="2" name="Table 1">
            <a:extLst>
              <a:ext uri="{FF2B5EF4-FFF2-40B4-BE49-F238E27FC236}">
                <a16:creationId xmlns:a16="http://schemas.microsoft.com/office/drawing/2014/main" id="{A21EEB33-DA9E-EF65-E0DC-7D8A8F8C540B}"/>
              </a:ext>
            </a:extLst>
          </p:cNvPr>
          <p:cNvGraphicFramePr>
            <a:graphicFrameLocks noGrp="1"/>
          </p:cNvGraphicFramePr>
          <p:nvPr/>
        </p:nvGraphicFramePr>
        <p:xfrm>
          <a:off x="153087" y="1731979"/>
          <a:ext cx="4981718" cy="1828800"/>
        </p:xfrm>
        <a:graphic>
          <a:graphicData uri="http://schemas.openxmlformats.org/drawingml/2006/table">
            <a:tbl>
              <a:tblPr firstRow="1" bandRow="1">
                <a:tableStyleId>{5940675A-B579-460E-94D1-54222C63F5DA}</a:tableStyleId>
              </a:tblPr>
              <a:tblGrid>
                <a:gridCol w="4981718">
                  <a:extLst>
                    <a:ext uri="{9D8B030D-6E8A-4147-A177-3AD203B41FA5}">
                      <a16:colId xmlns:a16="http://schemas.microsoft.com/office/drawing/2014/main" val="2591224229"/>
                    </a:ext>
                  </a:extLst>
                </a:gridCol>
              </a:tblGrid>
              <a:tr h="273643">
                <a:tc>
                  <a:txBody>
                    <a:bodyPr/>
                    <a:lstStyle/>
                    <a:p>
                      <a:r>
                        <a:rPr lang="en-GB" sz="1800" b="0" dirty="0">
                          <a:solidFill>
                            <a:schemeClr val="bg1"/>
                          </a:solidFill>
                          <a:latin typeface="Segoe UI" panose="020B0502040204020203" pitchFamily="34" charset="0"/>
                          <a:cs typeface="Segoe UI" panose="020B0502040204020203" pitchFamily="34" charset="0"/>
                        </a:rPr>
                        <a:t>What is the internet?</a:t>
                      </a:r>
                    </a:p>
                  </a:txBody>
                  <a:tcPr>
                    <a:solidFill>
                      <a:srgbClr val="FF0000"/>
                    </a:solidFill>
                  </a:tcPr>
                </a:tc>
                <a:extLst>
                  <a:ext uri="{0D108BD9-81ED-4DB2-BD59-A6C34878D82A}">
                    <a16:rowId xmlns:a16="http://schemas.microsoft.com/office/drawing/2014/main" val="3010811832"/>
                  </a:ext>
                </a:extLst>
              </a:tr>
              <a:tr h="1423378">
                <a:tc>
                  <a:txBody>
                    <a:bodyPr/>
                    <a:lstStyle/>
                    <a:p>
                      <a:r>
                        <a:rPr lang="en-GB" sz="1800" dirty="0">
                          <a:latin typeface="Segoe UI" panose="020B0502040204020203" pitchFamily="34" charset="0"/>
                          <a:cs typeface="Segoe UI" panose="020B0502040204020203" pitchFamily="34" charset="0"/>
                        </a:rPr>
                        <a:t>The Internet is a global network of networks while the Web, also referred formally as World Wide Web (www) is collection of information which is accessed via the Internet. The internet is an example of a WAN (Wide Area Network)</a:t>
                      </a:r>
                    </a:p>
                  </a:txBody>
                  <a:tcPr/>
                </a:tc>
                <a:extLst>
                  <a:ext uri="{0D108BD9-81ED-4DB2-BD59-A6C34878D82A}">
                    <a16:rowId xmlns:a16="http://schemas.microsoft.com/office/drawing/2014/main" val="2193625941"/>
                  </a:ext>
                </a:extLst>
              </a:tr>
            </a:tbl>
          </a:graphicData>
        </a:graphic>
      </p:graphicFrame>
      <p:graphicFrame>
        <p:nvGraphicFramePr>
          <p:cNvPr id="13" name="Table 12">
            <a:extLst>
              <a:ext uri="{FF2B5EF4-FFF2-40B4-BE49-F238E27FC236}">
                <a16:creationId xmlns:a16="http://schemas.microsoft.com/office/drawing/2014/main" id="{E696F44D-11BF-F814-4688-70B50C865FF6}"/>
              </a:ext>
            </a:extLst>
          </p:cNvPr>
          <p:cNvGraphicFramePr>
            <a:graphicFrameLocks noGrp="1"/>
          </p:cNvGraphicFramePr>
          <p:nvPr/>
        </p:nvGraphicFramePr>
        <p:xfrm>
          <a:off x="5337395" y="1331877"/>
          <a:ext cx="6515824" cy="1157244"/>
        </p:xfrm>
        <a:graphic>
          <a:graphicData uri="http://schemas.openxmlformats.org/drawingml/2006/table">
            <a:tbl>
              <a:tblPr firstRow="1" bandRow="1">
                <a:tableStyleId>{5940675A-B579-460E-94D1-54222C63F5DA}</a:tableStyleId>
              </a:tblPr>
              <a:tblGrid>
                <a:gridCol w="6515824">
                  <a:extLst>
                    <a:ext uri="{9D8B030D-6E8A-4147-A177-3AD203B41FA5}">
                      <a16:colId xmlns:a16="http://schemas.microsoft.com/office/drawing/2014/main" val="2591224229"/>
                    </a:ext>
                  </a:extLst>
                </a:gridCol>
              </a:tblGrid>
              <a:tr h="270430">
                <a:tc>
                  <a:txBody>
                    <a:bodyPr/>
                    <a:lstStyle/>
                    <a:p>
                      <a:r>
                        <a:rPr lang="en-GB" sz="1800" b="0" dirty="0">
                          <a:solidFill>
                            <a:schemeClr val="bg1"/>
                          </a:solidFill>
                          <a:latin typeface="Segoe UI" panose="020B0502040204020203" pitchFamily="34" charset="0"/>
                          <a:cs typeface="Segoe UI" panose="020B0502040204020203" pitchFamily="34" charset="0"/>
                        </a:rPr>
                        <a:t>What is meant by DNS?</a:t>
                      </a:r>
                    </a:p>
                  </a:txBody>
                  <a:tcPr>
                    <a:solidFill>
                      <a:srgbClr val="00B050"/>
                    </a:solidFill>
                  </a:tcPr>
                </a:tc>
                <a:extLst>
                  <a:ext uri="{0D108BD9-81ED-4DB2-BD59-A6C34878D82A}">
                    <a16:rowId xmlns:a16="http://schemas.microsoft.com/office/drawing/2014/main" val="3010811832"/>
                  </a:ext>
                </a:extLst>
              </a:tr>
              <a:tr h="791484">
                <a:tc>
                  <a:txBody>
                    <a:bodyPr/>
                    <a:lstStyle/>
                    <a:p>
                      <a:r>
                        <a:rPr lang="en-GB" sz="1800" dirty="0">
                          <a:latin typeface="Segoe UI" panose="020B0502040204020203" pitchFamily="34" charset="0"/>
                          <a:cs typeface="Segoe UI" panose="020B0502040204020203" pitchFamily="34" charset="0"/>
                        </a:rPr>
                        <a:t>It contains a database of domain names that allows users to look the IP address and its associated domain name. </a:t>
                      </a:r>
                    </a:p>
                  </a:txBody>
                  <a:tcPr/>
                </a:tc>
                <a:extLst>
                  <a:ext uri="{0D108BD9-81ED-4DB2-BD59-A6C34878D82A}">
                    <a16:rowId xmlns:a16="http://schemas.microsoft.com/office/drawing/2014/main" val="2193625941"/>
                  </a:ext>
                </a:extLst>
              </a:tr>
            </a:tbl>
          </a:graphicData>
        </a:graphic>
      </p:graphicFrame>
      <p:sp>
        <p:nvSpPr>
          <p:cNvPr id="14" name="Rectangle 13">
            <a:extLst>
              <a:ext uri="{FF2B5EF4-FFF2-40B4-BE49-F238E27FC236}">
                <a16:creationId xmlns:a16="http://schemas.microsoft.com/office/drawing/2014/main" id="{B70C3B58-847B-F7BD-0CDF-5FFD2C46A32C}"/>
              </a:ext>
            </a:extLst>
          </p:cNvPr>
          <p:cNvSpPr/>
          <p:nvPr/>
        </p:nvSpPr>
        <p:spPr>
          <a:xfrm>
            <a:off x="5326523" y="3209810"/>
            <a:ext cx="1742662" cy="1437556"/>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Step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User enters the domain name into the web browser.</a:t>
            </a:r>
          </a:p>
        </p:txBody>
      </p:sp>
      <p:sp>
        <p:nvSpPr>
          <p:cNvPr id="15" name="Rectangle 14">
            <a:extLst>
              <a:ext uri="{FF2B5EF4-FFF2-40B4-BE49-F238E27FC236}">
                <a16:creationId xmlns:a16="http://schemas.microsoft.com/office/drawing/2014/main" id="{45E821E5-7807-CD42-68F2-4E3D1E255F43}"/>
              </a:ext>
            </a:extLst>
          </p:cNvPr>
          <p:cNvSpPr/>
          <p:nvPr/>
        </p:nvSpPr>
        <p:spPr>
          <a:xfrm>
            <a:off x="7368808" y="3196876"/>
            <a:ext cx="1875236" cy="145049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Step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Client contacts DNS to find domain name.</a:t>
            </a:r>
          </a:p>
        </p:txBody>
      </p:sp>
      <p:sp>
        <p:nvSpPr>
          <p:cNvPr id="17" name="Arrow: Right 16">
            <a:extLst>
              <a:ext uri="{FF2B5EF4-FFF2-40B4-BE49-F238E27FC236}">
                <a16:creationId xmlns:a16="http://schemas.microsoft.com/office/drawing/2014/main" id="{68B85EFF-4549-E0A7-F3A0-C04F652DC78D}"/>
              </a:ext>
            </a:extLst>
          </p:cNvPr>
          <p:cNvSpPr/>
          <p:nvPr/>
        </p:nvSpPr>
        <p:spPr>
          <a:xfrm>
            <a:off x="7069185" y="3504437"/>
            <a:ext cx="281882" cy="299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8" name="Rectangle 17">
            <a:extLst>
              <a:ext uri="{FF2B5EF4-FFF2-40B4-BE49-F238E27FC236}">
                <a16:creationId xmlns:a16="http://schemas.microsoft.com/office/drawing/2014/main" id="{BA293F27-B94E-CFD5-165F-26D1531F2193}"/>
              </a:ext>
            </a:extLst>
          </p:cNvPr>
          <p:cNvSpPr/>
          <p:nvPr/>
        </p:nvSpPr>
        <p:spPr>
          <a:xfrm>
            <a:off x="9525927" y="3173365"/>
            <a:ext cx="2316420" cy="147400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Step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If the domain name doesn’t exist, it will try a second server.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0" name="Rectangle 19">
            <a:extLst>
              <a:ext uri="{FF2B5EF4-FFF2-40B4-BE49-F238E27FC236}">
                <a16:creationId xmlns:a16="http://schemas.microsoft.com/office/drawing/2014/main" id="{97D61E1E-0434-F3A3-E188-CC182CB52DCB}"/>
              </a:ext>
            </a:extLst>
          </p:cNvPr>
          <p:cNvSpPr/>
          <p:nvPr/>
        </p:nvSpPr>
        <p:spPr>
          <a:xfrm>
            <a:off x="9536799" y="4864998"/>
            <a:ext cx="2316420" cy="1508023"/>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Step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second server finds the domain name and returns to first server. </a:t>
            </a:r>
          </a:p>
        </p:txBody>
      </p:sp>
      <p:sp>
        <p:nvSpPr>
          <p:cNvPr id="21" name="Arrow: Right 20">
            <a:extLst>
              <a:ext uri="{FF2B5EF4-FFF2-40B4-BE49-F238E27FC236}">
                <a16:creationId xmlns:a16="http://schemas.microsoft.com/office/drawing/2014/main" id="{B6C49389-A5B1-6B9A-9F67-F8102A489B3C}"/>
              </a:ext>
            </a:extLst>
          </p:cNvPr>
          <p:cNvSpPr/>
          <p:nvPr/>
        </p:nvSpPr>
        <p:spPr>
          <a:xfrm>
            <a:off x="9244044" y="3504437"/>
            <a:ext cx="281882" cy="299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3" name="Arrow: Right 22">
            <a:extLst>
              <a:ext uri="{FF2B5EF4-FFF2-40B4-BE49-F238E27FC236}">
                <a16:creationId xmlns:a16="http://schemas.microsoft.com/office/drawing/2014/main" id="{7DF1B6F0-4210-6680-DF67-67473D582FD6}"/>
              </a:ext>
            </a:extLst>
          </p:cNvPr>
          <p:cNvSpPr/>
          <p:nvPr/>
        </p:nvSpPr>
        <p:spPr>
          <a:xfrm rot="10800000">
            <a:off x="9222371" y="5140140"/>
            <a:ext cx="281882" cy="299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4" name="Rectangle 23">
            <a:extLst>
              <a:ext uri="{FF2B5EF4-FFF2-40B4-BE49-F238E27FC236}">
                <a16:creationId xmlns:a16="http://schemas.microsoft.com/office/drawing/2014/main" id="{9779454F-94BC-B4F8-F973-0BA9F809E637}"/>
              </a:ext>
            </a:extLst>
          </p:cNvPr>
          <p:cNvSpPr/>
          <p:nvPr/>
        </p:nvSpPr>
        <p:spPr>
          <a:xfrm>
            <a:off x="7393860" y="4846355"/>
            <a:ext cx="1850183" cy="154466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Step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server returns the IP address to client.</a:t>
            </a:r>
          </a:p>
        </p:txBody>
      </p:sp>
      <p:sp>
        <p:nvSpPr>
          <p:cNvPr id="25" name="Arrow: Right 24">
            <a:extLst>
              <a:ext uri="{FF2B5EF4-FFF2-40B4-BE49-F238E27FC236}">
                <a16:creationId xmlns:a16="http://schemas.microsoft.com/office/drawing/2014/main" id="{3BC2441E-6A15-1064-9F22-3FA51AD823BE}"/>
              </a:ext>
            </a:extLst>
          </p:cNvPr>
          <p:cNvSpPr/>
          <p:nvPr/>
        </p:nvSpPr>
        <p:spPr>
          <a:xfrm rot="5400000">
            <a:off x="10640655" y="4641917"/>
            <a:ext cx="281882" cy="299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1" name="Rectangle 30">
            <a:extLst>
              <a:ext uri="{FF2B5EF4-FFF2-40B4-BE49-F238E27FC236}">
                <a16:creationId xmlns:a16="http://schemas.microsoft.com/office/drawing/2014/main" id="{ABD9A527-3789-3D08-7858-43D0CD8A7E68}"/>
              </a:ext>
            </a:extLst>
          </p:cNvPr>
          <p:cNvSpPr/>
          <p:nvPr/>
        </p:nvSpPr>
        <p:spPr>
          <a:xfrm>
            <a:off x="5326523" y="4820261"/>
            <a:ext cx="1742662" cy="1581313"/>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Step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Client contacts the host using the IP address.</a:t>
            </a:r>
          </a:p>
        </p:txBody>
      </p:sp>
      <p:sp>
        <p:nvSpPr>
          <p:cNvPr id="32" name="Arrow: Right 31">
            <a:extLst>
              <a:ext uri="{FF2B5EF4-FFF2-40B4-BE49-F238E27FC236}">
                <a16:creationId xmlns:a16="http://schemas.microsoft.com/office/drawing/2014/main" id="{9BCD472F-3FD8-CD4C-20E8-2DD44083B12A}"/>
              </a:ext>
            </a:extLst>
          </p:cNvPr>
          <p:cNvSpPr/>
          <p:nvPr/>
        </p:nvSpPr>
        <p:spPr>
          <a:xfrm rot="10800000">
            <a:off x="7086926" y="5113838"/>
            <a:ext cx="281882" cy="299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35" name="Table 34">
            <a:extLst>
              <a:ext uri="{FF2B5EF4-FFF2-40B4-BE49-F238E27FC236}">
                <a16:creationId xmlns:a16="http://schemas.microsoft.com/office/drawing/2014/main" id="{D5A4E45A-A0D3-CF86-845A-7C608B5AAC6B}"/>
              </a:ext>
            </a:extLst>
          </p:cNvPr>
          <p:cNvGraphicFramePr>
            <a:graphicFrameLocks noGrp="1"/>
          </p:cNvGraphicFramePr>
          <p:nvPr/>
        </p:nvGraphicFramePr>
        <p:xfrm>
          <a:off x="153087" y="3767924"/>
          <a:ext cx="4981718" cy="2651760"/>
        </p:xfrm>
        <a:graphic>
          <a:graphicData uri="http://schemas.openxmlformats.org/drawingml/2006/table">
            <a:tbl>
              <a:tblPr firstRow="1" bandRow="1">
                <a:tableStyleId>{5940675A-B579-460E-94D1-54222C63F5DA}</a:tableStyleId>
              </a:tblPr>
              <a:tblGrid>
                <a:gridCol w="4981718">
                  <a:extLst>
                    <a:ext uri="{9D8B030D-6E8A-4147-A177-3AD203B41FA5}">
                      <a16:colId xmlns:a16="http://schemas.microsoft.com/office/drawing/2014/main" val="2591224229"/>
                    </a:ext>
                  </a:extLst>
                </a:gridCol>
              </a:tblGrid>
              <a:tr h="273643">
                <a:tc>
                  <a:txBody>
                    <a:bodyPr/>
                    <a:lstStyle/>
                    <a:p>
                      <a:r>
                        <a:rPr lang="en-GB" sz="1800" b="0" dirty="0">
                          <a:solidFill>
                            <a:schemeClr val="bg1"/>
                          </a:solidFill>
                          <a:latin typeface="Segoe UI" panose="020B0502040204020203" pitchFamily="34" charset="0"/>
                          <a:cs typeface="Segoe UI" panose="020B0502040204020203" pitchFamily="34" charset="0"/>
                        </a:rPr>
                        <a:t>Intranet and Extranet</a:t>
                      </a:r>
                    </a:p>
                  </a:txBody>
                  <a:tcPr>
                    <a:solidFill>
                      <a:srgbClr val="7030A0"/>
                    </a:solidFill>
                  </a:tcPr>
                </a:tc>
                <a:extLst>
                  <a:ext uri="{0D108BD9-81ED-4DB2-BD59-A6C34878D82A}">
                    <a16:rowId xmlns:a16="http://schemas.microsoft.com/office/drawing/2014/main" val="3010811832"/>
                  </a:ext>
                </a:extLst>
              </a:tr>
              <a:tr h="1423378">
                <a:tc>
                  <a:txBody>
                    <a:bodyPr/>
                    <a:lstStyle/>
                    <a:p>
                      <a:pPr marL="285750" indent="-285750">
                        <a:buFont typeface="Arial" panose="020B0604020202020204" pitchFamily="34" charset="0"/>
                        <a:buChar char="•"/>
                      </a:pPr>
                      <a:r>
                        <a:rPr lang="en-GB" sz="1800" b="1" dirty="0">
                          <a:latin typeface="Segoe UI" panose="020B0502040204020203" pitchFamily="34" charset="0"/>
                          <a:cs typeface="Segoe UI" panose="020B0502040204020203" pitchFamily="34" charset="0"/>
                        </a:rPr>
                        <a:t>Intranet</a:t>
                      </a:r>
                      <a:r>
                        <a:rPr lang="en-GB" sz="1800" dirty="0">
                          <a:latin typeface="Segoe UI" panose="020B0502040204020203" pitchFamily="34" charset="0"/>
                          <a:cs typeface="Segoe UI" panose="020B0502040204020203" pitchFamily="34" charset="0"/>
                        </a:rPr>
                        <a:t> is a connected private network that only gives users of that organisation access to data. This is usually done by providing each user with a secure login.</a:t>
                      </a:r>
                    </a:p>
                    <a:p>
                      <a:pPr marL="285750" indent="-285750">
                        <a:buFont typeface="Arial" panose="020B0604020202020204" pitchFamily="34" charset="0"/>
                        <a:buChar char="•"/>
                      </a:pPr>
                      <a:r>
                        <a:rPr lang="en-GB" sz="1800" b="1" dirty="0">
                          <a:latin typeface="Segoe UI" panose="020B0502040204020203" pitchFamily="34" charset="0"/>
                          <a:cs typeface="Segoe UI" panose="020B0502040204020203" pitchFamily="34" charset="0"/>
                        </a:rPr>
                        <a:t>Extranet</a:t>
                      </a:r>
                      <a:r>
                        <a:rPr lang="en-GB" sz="1800" dirty="0">
                          <a:latin typeface="Segoe UI" panose="020B0502040204020203" pitchFamily="34" charset="0"/>
                          <a:cs typeface="Segoe UI" panose="020B0502040204020203" pitchFamily="34" charset="0"/>
                        </a:rPr>
                        <a:t> is a connected public network that can be accessed by an organisation and external users such as customers. For example, an e-commerce site. </a:t>
                      </a:r>
                    </a:p>
                  </a:txBody>
                  <a:tcPr/>
                </a:tc>
                <a:extLst>
                  <a:ext uri="{0D108BD9-81ED-4DB2-BD59-A6C34878D82A}">
                    <a16:rowId xmlns:a16="http://schemas.microsoft.com/office/drawing/2014/main" val="2193625941"/>
                  </a:ext>
                </a:extLst>
              </a:tr>
            </a:tbl>
          </a:graphicData>
        </a:graphic>
      </p:graphicFrame>
      <p:sp>
        <p:nvSpPr>
          <p:cNvPr id="5" name="Slide Number Placeholder 4">
            <a:extLst>
              <a:ext uri="{FF2B5EF4-FFF2-40B4-BE49-F238E27FC236}">
                <a16:creationId xmlns:a16="http://schemas.microsoft.com/office/drawing/2014/main" id="{9DC59CDA-016C-4D84-AFBD-F77F05837FA9}"/>
              </a:ext>
            </a:extLst>
          </p:cNvPr>
          <p:cNvSpPr>
            <a:spLocks noGrp="1"/>
          </p:cNvSpPr>
          <p:nvPr>
            <p:ph type="sldNum" sz="quarter" idx="12"/>
          </p:nvPr>
        </p:nvSpPr>
        <p:spPr/>
        <p:txBody>
          <a:bodyPr/>
          <a:lstStyle/>
          <a:p>
            <a:fld id="{2307E064-D8E2-4D39-9CB2-520A231D157D}" type="slidenum">
              <a:rPr lang="en-GB" smtClean="0"/>
              <a:t>44</a:t>
            </a:fld>
            <a:endParaRPr lang="en-GB"/>
          </a:p>
        </p:txBody>
      </p:sp>
    </p:spTree>
    <p:extLst>
      <p:ext uri="{BB962C8B-B14F-4D97-AF65-F5344CB8AC3E}">
        <p14:creationId xmlns:p14="http://schemas.microsoft.com/office/powerpoint/2010/main" val="777976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81724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1.2.3 How data transfers over different types of network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IT27 - The internet</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1.2.3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5" name="Table 4">
            <a:extLst>
              <a:ext uri="{FF2B5EF4-FFF2-40B4-BE49-F238E27FC236}">
                <a16:creationId xmlns:a16="http://schemas.microsoft.com/office/drawing/2014/main" id="{C0FCE4F5-BC2A-2C5B-6260-3101E1480F59}"/>
              </a:ext>
            </a:extLst>
          </p:cNvPr>
          <p:cNvGraphicFramePr>
            <a:graphicFrameLocks noGrp="1"/>
          </p:cNvGraphicFramePr>
          <p:nvPr/>
        </p:nvGraphicFramePr>
        <p:xfrm>
          <a:off x="136644" y="1704459"/>
          <a:ext cx="5292606" cy="1280160"/>
        </p:xfrm>
        <a:graphic>
          <a:graphicData uri="http://schemas.openxmlformats.org/drawingml/2006/table">
            <a:tbl>
              <a:tblPr firstRow="1" bandRow="1">
                <a:tableStyleId>{5940675A-B579-460E-94D1-54222C63F5DA}</a:tableStyleId>
              </a:tblPr>
              <a:tblGrid>
                <a:gridCol w="5292606">
                  <a:extLst>
                    <a:ext uri="{9D8B030D-6E8A-4147-A177-3AD203B41FA5}">
                      <a16:colId xmlns:a16="http://schemas.microsoft.com/office/drawing/2014/main" val="2591224229"/>
                    </a:ext>
                  </a:extLst>
                </a:gridCol>
              </a:tblGrid>
              <a:tr h="265446">
                <a:tc>
                  <a:txBody>
                    <a:bodyPr/>
                    <a:lstStyle/>
                    <a:p>
                      <a:r>
                        <a:rPr lang="en-GB" sz="1800" b="0" dirty="0">
                          <a:solidFill>
                            <a:schemeClr val="bg1"/>
                          </a:solidFill>
                          <a:latin typeface="Segoe UI" panose="020B0502040204020203" pitchFamily="34" charset="0"/>
                          <a:cs typeface="Segoe UI" panose="020B0502040204020203" pitchFamily="34" charset="0"/>
                        </a:rPr>
                        <a:t>What is meant by cloud computing?</a:t>
                      </a:r>
                    </a:p>
                  </a:txBody>
                  <a:tcPr>
                    <a:solidFill>
                      <a:srgbClr val="7030A0"/>
                    </a:solidFill>
                  </a:tcPr>
                </a:tc>
                <a:extLst>
                  <a:ext uri="{0D108BD9-81ED-4DB2-BD59-A6C34878D82A}">
                    <a16:rowId xmlns:a16="http://schemas.microsoft.com/office/drawing/2014/main" val="3010811832"/>
                  </a:ext>
                </a:extLst>
              </a:tr>
              <a:tr h="768635">
                <a:tc>
                  <a:txBody>
                    <a:bodyPr/>
                    <a:lstStyle/>
                    <a:p>
                      <a:pPr marL="0" indent="0">
                        <a:buFont typeface="Arial" panose="020B0604020202020204" pitchFamily="34" charset="0"/>
                        <a:buNone/>
                      </a:pPr>
                      <a:r>
                        <a:rPr lang="en-GB" sz="1800" dirty="0">
                          <a:latin typeface="Segoe UI" panose="020B0502040204020203" pitchFamily="34" charset="0"/>
                          <a:cs typeface="Segoe UI" panose="020B0502040204020203" pitchFamily="34" charset="0"/>
                        </a:rPr>
                        <a:t>Cloud computing allows users to store files and collaborate remotely as long as there is an internet connection.</a:t>
                      </a:r>
                    </a:p>
                  </a:txBody>
                  <a:tcPr/>
                </a:tc>
                <a:extLst>
                  <a:ext uri="{0D108BD9-81ED-4DB2-BD59-A6C34878D82A}">
                    <a16:rowId xmlns:a16="http://schemas.microsoft.com/office/drawing/2014/main" val="2193625941"/>
                  </a:ext>
                </a:extLst>
              </a:tr>
            </a:tbl>
          </a:graphicData>
        </a:graphic>
      </p:graphicFrame>
      <p:sp>
        <p:nvSpPr>
          <p:cNvPr id="9" name="Rectangle 8">
            <a:extLst>
              <a:ext uri="{FF2B5EF4-FFF2-40B4-BE49-F238E27FC236}">
                <a16:creationId xmlns:a16="http://schemas.microsoft.com/office/drawing/2014/main" id="{9E1BD95F-AACF-B8B3-016C-AD11DB458CB8}"/>
              </a:ext>
            </a:extLst>
          </p:cNvPr>
          <p:cNvSpPr/>
          <p:nvPr/>
        </p:nvSpPr>
        <p:spPr>
          <a:xfrm>
            <a:off x="5715000" y="1339000"/>
            <a:ext cx="6149340"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Pros and cons to cloud computing</a:t>
            </a:r>
          </a:p>
        </p:txBody>
      </p:sp>
      <p:sp>
        <p:nvSpPr>
          <p:cNvPr id="10" name="Rectangle 9">
            <a:extLst>
              <a:ext uri="{FF2B5EF4-FFF2-40B4-BE49-F238E27FC236}">
                <a16:creationId xmlns:a16="http://schemas.microsoft.com/office/drawing/2014/main" id="{615EAE23-A427-283E-069D-15DE692502B0}"/>
              </a:ext>
            </a:extLst>
          </p:cNvPr>
          <p:cNvSpPr/>
          <p:nvPr/>
        </p:nvSpPr>
        <p:spPr>
          <a:xfrm>
            <a:off x="5715000" y="1891450"/>
            <a:ext cx="3131820" cy="370840"/>
          </a:xfrm>
          <a:prstGeom prst="rect">
            <a:avLst/>
          </a:prstGeom>
          <a:solidFill>
            <a:schemeClr val="bg1">
              <a:lumMod val="6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Pros</a:t>
            </a:r>
          </a:p>
        </p:txBody>
      </p:sp>
      <p:sp>
        <p:nvSpPr>
          <p:cNvPr id="19" name="Rectangle 18">
            <a:extLst>
              <a:ext uri="{FF2B5EF4-FFF2-40B4-BE49-F238E27FC236}">
                <a16:creationId xmlns:a16="http://schemas.microsoft.com/office/drawing/2014/main" id="{2AC5E08A-0651-12BF-3494-6FA8A1040451}"/>
              </a:ext>
            </a:extLst>
          </p:cNvPr>
          <p:cNvSpPr/>
          <p:nvPr/>
        </p:nvSpPr>
        <p:spPr>
          <a:xfrm>
            <a:off x="8949778" y="1891450"/>
            <a:ext cx="2914562" cy="370840"/>
          </a:xfrm>
          <a:prstGeom prst="rect">
            <a:avLst/>
          </a:prstGeom>
          <a:solidFill>
            <a:schemeClr val="bg1">
              <a:lumMod val="6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Cons</a:t>
            </a:r>
          </a:p>
        </p:txBody>
      </p:sp>
      <p:sp>
        <p:nvSpPr>
          <p:cNvPr id="21" name="Rectangle 20">
            <a:extLst>
              <a:ext uri="{FF2B5EF4-FFF2-40B4-BE49-F238E27FC236}">
                <a16:creationId xmlns:a16="http://schemas.microsoft.com/office/drawing/2014/main" id="{76BD9FC1-38B3-F39A-91D9-6F98189145B5}"/>
              </a:ext>
            </a:extLst>
          </p:cNvPr>
          <p:cNvSpPr/>
          <p:nvPr/>
        </p:nvSpPr>
        <p:spPr>
          <a:xfrm>
            <a:off x="5715000" y="2491178"/>
            <a:ext cx="3131820" cy="370840"/>
          </a:xfrm>
          <a:prstGeom prst="rect">
            <a:avLst/>
          </a:prstGeom>
          <a:solidFill>
            <a:srgbClr val="92D05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Lower set up costs</a:t>
            </a:r>
          </a:p>
        </p:txBody>
      </p:sp>
      <p:sp>
        <p:nvSpPr>
          <p:cNvPr id="22" name="Rectangle 21">
            <a:extLst>
              <a:ext uri="{FF2B5EF4-FFF2-40B4-BE49-F238E27FC236}">
                <a16:creationId xmlns:a16="http://schemas.microsoft.com/office/drawing/2014/main" id="{F2563FE5-3755-BBAB-9B53-31B55CD053EF}"/>
              </a:ext>
            </a:extLst>
          </p:cNvPr>
          <p:cNvSpPr/>
          <p:nvPr/>
        </p:nvSpPr>
        <p:spPr>
          <a:xfrm>
            <a:off x="5715000" y="3055208"/>
            <a:ext cx="3131820" cy="635426"/>
          </a:xfrm>
          <a:prstGeom prst="rect">
            <a:avLst/>
          </a:prstGeom>
          <a:solidFill>
            <a:srgbClr val="92D05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Can add more capacity over time.</a:t>
            </a:r>
          </a:p>
        </p:txBody>
      </p:sp>
      <p:sp>
        <p:nvSpPr>
          <p:cNvPr id="26" name="Rectangle 25">
            <a:extLst>
              <a:ext uri="{FF2B5EF4-FFF2-40B4-BE49-F238E27FC236}">
                <a16:creationId xmlns:a16="http://schemas.microsoft.com/office/drawing/2014/main" id="{97A96ABE-2233-24A6-FEE5-56E0475CD838}"/>
              </a:ext>
            </a:extLst>
          </p:cNvPr>
          <p:cNvSpPr/>
          <p:nvPr/>
        </p:nvSpPr>
        <p:spPr>
          <a:xfrm>
            <a:off x="5715000" y="3857786"/>
            <a:ext cx="3131820" cy="885311"/>
          </a:xfrm>
          <a:prstGeom prst="rect">
            <a:avLst/>
          </a:prstGeom>
          <a:solidFill>
            <a:srgbClr val="92D05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Files/documents can be accessed anywhere within an internet connection.</a:t>
            </a:r>
          </a:p>
        </p:txBody>
      </p:sp>
      <p:sp>
        <p:nvSpPr>
          <p:cNvPr id="27" name="Rectangle 26">
            <a:extLst>
              <a:ext uri="{FF2B5EF4-FFF2-40B4-BE49-F238E27FC236}">
                <a16:creationId xmlns:a16="http://schemas.microsoft.com/office/drawing/2014/main" id="{6AD17C6C-3FFC-CDBC-C1BE-DF174A7AB5C8}"/>
              </a:ext>
            </a:extLst>
          </p:cNvPr>
          <p:cNvSpPr/>
          <p:nvPr/>
        </p:nvSpPr>
        <p:spPr>
          <a:xfrm>
            <a:off x="5715000" y="4879942"/>
            <a:ext cx="3131820" cy="703493"/>
          </a:xfrm>
          <a:prstGeom prst="rect">
            <a:avLst/>
          </a:prstGeom>
          <a:solidFill>
            <a:srgbClr val="92D05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Encourages collaborative working.</a:t>
            </a:r>
          </a:p>
        </p:txBody>
      </p:sp>
      <p:sp>
        <p:nvSpPr>
          <p:cNvPr id="28" name="Rectangle 27">
            <a:extLst>
              <a:ext uri="{FF2B5EF4-FFF2-40B4-BE49-F238E27FC236}">
                <a16:creationId xmlns:a16="http://schemas.microsoft.com/office/drawing/2014/main" id="{220879D4-A51B-9A85-2862-7EA202FB023E}"/>
              </a:ext>
            </a:extLst>
          </p:cNvPr>
          <p:cNvSpPr/>
          <p:nvPr/>
        </p:nvSpPr>
        <p:spPr>
          <a:xfrm>
            <a:off x="5715000" y="5683551"/>
            <a:ext cx="3131820" cy="703493"/>
          </a:xfrm>
          <a:prstGeom prst="rect">
            <a:avLst/>
          </a:prstGeom>
          <a:solidFill>
            <a:srgbClr val="92D05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Data is backed up remotely at another site.</a:t>
            </a:r>
          </a:p>
        </p:txBody>
      </p:sp>
      <p:sp>
        <p:nvSpPr>
          <p:cNvPr id="29" name="Rectangle 28">
            <a:extLst>
              <a:ext uri="{FF2B5EF4-FFF2-40B4-BE49-F238E27FC236}">
                <a16:creationId xmlns:a16="http://schemas.microsoft.com/office/drawing/2014/main" id="{F43047DF-571C-61BF-6772-288F9C9EC80A}"/>
              </a:ext>
            </a:extLst>
          </p:cNvPr>
          <p:cNvSpPr/>
          <p:nvPr/>
        </p:nvSpPr>
        <p:spPr>
          <a:xfrm>
            <a:off x="8949778" y="2483951"/>
            <a:ext cx="2914562" cy="682064"/>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Internet connection required.</a:t>
            </a:r>
          </a:p>
        </p:txBody>
      </p:sp>
      <p:sp>
        <p:nvSpPr>
          <p:cNvPr id="30" name="Rectangle 29">
            <a:extLst>
              <a:ext uri="{FF2B5EF4-FFF2-40B4-BE49-F238E27FC236}">
                <a16:creationId xmlns:a16="http://schemas.microsoft.com/office/drawing/2014/main" id="{EE69C193-257C-AC74-EB4A-8425728E60DA}"/>
              </a:ext>
            </a:extLst>
          </p:cNvPr>
          <p:cNvSpPr/>
          <p:nvPr/>
        </p:nvSpPr>
        <p:spPr>
          <a:xfrm>
            <a:off x="8949778" y="3324289"/>
            <a:ext cx="2914562" cy="682064"/>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Technical issues can cause downtime. </a:t>
            </a:r>
          </a:p>
        </p:txBody>
      </p:sp>
      <p:sp>
        <p:nvSpPr>
          <p:cNvPr id="38" name="Rectangle 37">
            <a:extLst>
              <a:ext uri="{FF2B5EF4-FFF2-40B4-BE49-F238E27FC236}">
                <a16:creationId xmlns:a16="http://schemas.microsoft.com/office/drawing/2014/main" id="{5715DD12-827B-108F-9AF2-9249B0275EC7}"/>
              </a:ext>
            </a:extLst>
          </p:cNvPr>
          <p:cNvSpPr/>
          <p:nvPr/>
        </p:nvSpPr>
        <p:spPr>
          <a:xfrm>
            <a:off x="8949778" y="4152904"/>
            <a:ext cx="2914562" cy="682064"/>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Security risks/vulnerable to hacking.</a:t>
            </a:r>
          </a:p>
        </p:txBody>
      </p:sp>
      <p:sp>
        <p:nvSpPr>
          <p:cNvPr id="39" name="Rectangle 38">
            <a:extLst>
              <a:ext uri="{FF2B5EF4-FFF2-40B4-BE49-F238E27FC236}">
                <a16:creationId xmlns:a16="http://schemas.microsoft.com/office/drawing/2014/main" id="{5A6F8619-59F1-5030-6884-D49C48FF849F}"/>
              </a:ext>
            </a:extLst>
          </p:cNvPr>
          <p:cNvSpPr/>
          <p:nvPr/>
        </p:nvSpPr>
        <p:spPr>
          <a:xfrm>
            <a:off x="8949778" y="5001487"/>
            <a:ext cx="2914562" cy="682064"/>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Increased costs when more storage is required.</a:t>
            </a:r>
          </a:p>
        </p:txBody>
      </p:sp>
      <p:graphicFrame>
        <p:nvGraphicFramePr>
          <p:cNvPr id="40" name="Table 39">
            <a:extLst>
              <a:ext uri="{FF2B5EF4-FFF2-40B4-BE49-F238E27FC236}">
                <a16:creationId xmlns:a16="http://schemas.microsoft.com/office/drawing/2014/main" id="{7D1CCB63-D5EA-DFCC-B84D-AA39F0E42E86}"/>
              </a:ext>
            </a:extLst>
          </p:cNvPr>
          <p:cNvGraphicFramePr>
            <a:graphicFrameLocks noGrp="1"/>
          </p:cNvGraphicFramePr>
          <p:nvPr/>
        </p:nvGraphicFramePr>
        <p:xfrm>
          <a:off x="136644" y="3103832"/>
          <a:ext cx="5292606" cy="1280160"/>
        </p:xfrm>
        <a:graphic>
          <a:graphicData uri="http://schemas.openxmlformats.org/drawingml/2006/table">
            <a:tbl>
              <a:tblPr firstRow="1" bandRow="1">
                <a:tableStyleId>{5940675A-B579-460E-94D1-54222C63F5DA}</a:tableStyleId>
              </a:tblPr>
              <a:tblGrid>
                <a:gridCol w="5292606">
                  <a:extLst>
                    <a:ext uri="{9D8B030D-6E8A-4147-A177-3AD203B41FA5}">
                      <a16:colId xmlns:a16="http://schemas.microsoft.com/office/drawing/2014/main" val="2591224229"/>
                    </a:ext>
                  </a:extLst>
                </a:gridCol>
              </a:tblGrid>
              <a:tr h="265446">
                <a:tc>
                  <a:txBody>
                    <a:bodyPr/>
                    <a:lstStyle/>
                    <a:p>
                      <a:r>
                        <a:rPr lang="en-GB" sz="1800" b="0" dirty="0">
                          <a:solidFill>
                            <a:schemeClr val="bg1"/>
                          </a:solidFill>
                          <a:latin typeface="Segoe UI" panose="020B0502040204020203" pitchFamily="34" charset="0"/>
                          <a:cs typeface="Segoe UI" panose="020B0502040204020203" pitchFamily="34" charset="0"/>
                        </a:rPr>
                        <a:t>What is meant by hosting?</a:t>
                      </a:r>
                    </a:p>
                  </a:txBody>
                  <a:tcPr>
                    <a:solidFill>
                      <a:srgbClr val="FF0000"/>
                    </a:solidFill>
                  </a:tcPr>
                </a:tc>
                <a:extLst>
                  <a:ext uri="{0D108BD9-81ED-4DB2-BD59-A6C34878D82A}">
                    <a16:rowId xmlns:a16="http://schemas.microsoft.com/office/drawing/2014/main" val="3010811832"/>
                  </a:ext>
                </a:extLst>
              </a:tr>
              <a:tr h="768635">
                <a:tc>
                  <a:txBody>
                    <a:bodyPr/>
                    <a:lstStyle/>
                    <a:p>
                      <a:pPr marL="0" indent="0">
                        <a:buFont typeface="Arial" panose="020B0604020202020204" pitchFamily="34" charset="0"/>
                        <a:buNone/>
                      </a:pPr>
                      <a:r>
                        <a:rPr lang="en-GB" sz="1800" dirty="0">
                          <a:latin typeface="Segoe UI" panose="020B0502040204020203" pitchFamily="34" charset="0"/>
                          <a:cs typeface="Segoe UI" panose="020B0502040204020203" pitchFamily="34" charset="0"/>
                        </a:rPr>
                        <a:t>A web hosting service is a provider that is able to host a users (client) website through their own server.</a:t>
                      </a:r>
                    </a:p>
                  </a:txBody>
                  <a:tcPr/>
                </a:tc>
                <a:extLst>
                  <a:ext uri="{0D108BD9-81ED-4DB2-BD59-A6C34878D82A}">
                    <a16:rowId xmlns:a16="http://schemas.microsoft.com/office/drawing/2014/main" val="2193625941"/>
                  </a:ext>
                </a:extLst>
              </a:tr>
            </a:tbl>
          </a:graphicData>
        </a:graphic>
      </p:graphicFrame>
      <p:graphicFrame>
        <p:nvGraphicFramePr>
          <p:cNvPr id="41" name="Table 40">
            <a:extLst>
              <a:ext uri="{FF2B5EF4-FFF2-40B4-BE49-F238E27FC236}">
                <a16:creationId xmlns:a16="http://schemas.microsoft.com/office/drawing/2014/main" id="{BA434094-9AC5-C439-8828-BBF737E2B3E2}"/>
              </a:ext>
            </a:extLst>
          </p:cNvPr>
          <p:cNvGraphicFramePr>
            <a:graphicFrameLocks noGrp="1"/>
          </p:cNvGraphicFramePr>
          <p:nvPr/>
        </p:nvGraphicFramePr>
        <p:xfrm>
          <a:off x="136644" y="4513461"/>
          <a:ext cx="5292606" cy="1920240"/>
        </p:xfrm>
        <a:graphic>
          <a:graphicData uri="http://schemas.openxmlformats.org/drawingml/2006/table">
            <a:tbl>
              <a:tblPr firstRow="1" bandRow="1">
                <a:tableStyleId>{5940675A-B579-460E-94D1-54222C63F5DA}</a:tableStyleId>
              </a:tblPr>
              <a:tblGrid>
                <a:gridCol w="5292606">
                  <a:extLst>
                    <a:ext uri="{9D8B030D-6E8A-4147-A177-3AD203B41FA5}">
                      <a16:colId xmlns:a16="http://schemas.microsoft.com/office/drawing/2014/main" val="2591224229"/>
                    </a:ext>
                  </a:extLst>
                </a:gridCol>
              </a:tblGrid>
              <a:tr h="265446">
                <a:tc>
                  <a:txBody>
                    <a:bodyPr/>
                    <a:lstStyle/>
                    <a:p>
                      <a:r>
                        <a:rPr lang="en-GB" sz="1800" b="0" dirty="0">
                          <a:solidFill>
                            <a:schemeClr val="bg1"/>
                          </a:solidFill>
                          <a:latin typeface="Segoe UI" panose="020B0502040204020203" pitchFamily="34" charset="0"/>
                          <a:cs typeface="Segoe UI" panose="020B0502040204020203" pitchFamily="34" charset="0"/>
                        </a:rPr>
                        <a:t>Why is hosting used?</a:t>
                      </a:r>
                    </a:p>
                  </a:txBody>
                  <a:tcPr>
                    <a:solidFill>
                      <a:schemeClr val="accent4"/>
                    </a:solidFill>
                  </a:tcPr>
                </a:tc>
                <a:extLst>
                  <a:ext uri="{0D108BD9-81ED-4DB2-BD59-A6C34878D82A}">
                    <a16:rowId xmlns:a16="http://schemas.microsoft.com/office/drawing/2014/main" val="3010811832"/>
                  </a:ext>
                </a:extLst>
              </a:tr>
              <a:tr h="768635">
                <a:tc>
                  <a:txBody>
                    <a:bodyPr/>
                    <a:lstStyle/>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They offer facilities to create and maintain a website.</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It manages security and any updates.</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Users can host websites from their own broadband but if they gain high network traffic then it would struggle to cope, servers provided by hosts hold more capacity.</a:t>
                      </a:r>
                    </a:p>
                  </a:txBody>
                  <a:tcPr/>
                </a:tc>
                <a:extLst>
                  <a:ext uri="{0D108BD9-81ED-4DB2-BD59-A6C34878D82A}">
                    <a16:rowId xmlns:a16="http://schemas.microsoft.com/office/drawing/2014/main" val="2193625941"/>
                  </a:ext>
                </a:extLst>
              </a:tr>
            </a:tbl>
          </a:graphicData>
        </a:graphic>
      </p:graphicFrame>
      <p:sp>
        <p:nvSpPr>
          <p:cNvPr id="2" name="Slide Number Placeholder 1">
            <a:extLst>
              <a:ext uri="{FF2B5EF4-FFF2-40B4-BE49-F238E27FC236}">
                <a16:creationId xmlns:a16="http://schemas.microsoft.com/office/drawing/2014/main" id="{3C567083-D3BF-4FD9-884E-95320E266D1F}"/>
              </a:ext>
            </a:extLst>
          </p:cNvPr>
          <p:cNvSpPr>
            <a:spLocks noGrp="1"/>
          </p:cNvSpPr>
          <p:nvPr>
            <p:ph type="sldNum" sz="quarter" idx="12"/>
          </p:nvPr>
        </p:nvSpPr>
        <p:spPr/>
        <p:txBody>
          <a:bodyPr/>
          <a:lstStyle/>
          <a:p>
            <a:fld id="{2307E064-D8E2-4D39-9CB2-520A231D157D}" type="slidenum">
              <a:rPr lang="en-GB" smtClean="0"/>
              <a:t>45</a:t>
            </a:fld>
            <a:endParaRPr lang="en-GB"/>
          </a:p>
        </p:txBody>
      </p:sp>
    </p:spTree>
    <p:extLst>
      <p:ext uri="{BB962C8B-B14F-4D97-AF65-F5344CB8AC3E}">
        <p14:creationId xmlns:p14="http://schemas.microsoft.com/office/powerpoint/2010/main" val="3247344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81724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1.2.3 How data transfers over different types of network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IT27 - The internet</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1.2.3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5" name="Table 4">
            <a:extLst>
              <a:ext uri="{FF2B5EF4-FFF2-40B4-BE49-F238E27FC236}">
                <a16:creationId xmlns:a16="http://schemas.microsoft.com/office/drawing/2014/main" id="{C0FCE4F5-BC2A-2C5B-6260-3101E1480F59}"/>
              </a:ext>
            </a:extLst>
          </p:cNvPr>
          <p:cNvGraphicFramePr>
            <a:graphicFrameLocks noGrp="1"/>
          </p:cNvGraphicFramePr>
          <p:nvPr/>
        </p:nvGraphicFramePr>
        <p:xfrm>
          <a:off x="136644" y="1704459"/>
          <a:ext cx="5292606" cy="1280160"/>
        </p:xfrm>
        <a:graphic>
          <a:graphicData uri="http://schemas.openxmlformats.org/drawingml/2006/table">
            <a:tbl>
              <a:tblPr firstRow="1" bandRow="1">
                <a:tableStyleId>{5940675A-B579-460E-94D1-54222C63F5DA}</a:tableStyleId>
              </a:tblPr>
              <a:tblGrid>
                <a:gridCol w="5292606">
                  <a:extLst>
                    <a:ext uri="{9D8B030D-6E8A-4147-A177-3AD203B41FA5}">
                      <a16:colId xmlns:a16="http://schemas.microsoft.com/office/drawing/2014/main" val="2591224229"/>
                    </a:ext>
                  </a:extLst>
                </a:gridCol>
              </a:tblGrid>
              <a:tr h="265446">
                <a:tc>
                  <a:txBody>
                    <a:bodyPr/>
                    <a:lstStyle/>
                    <a:p>
                      <a:r>
                        <a:rPr lang="en-GB" sz="1800" b="0" dirty="0">
                          <a:solidFill>
                            <a:schemeClr val="bg1"/>
                          </a:solidFill>
                          <a:latin typeface="Segoe UI" panose="020B0502040204020203" pitchFamily="34" charset="0"/>
                          <a:cs typeface="Segoe UI" panose="020B0502040204020203" pitchFamily="34" charset="0"/>
                        </a:rPr>
                        <a:t>What is an in-house server?</a:t>
                      </a:r>
                    </a:p>
                  </a:txBody>
                  <a:tcPr>
                    <a:solidFill>
                      <a:srgbClr val="7030A0"/>
                    </a:solidFill>
                  </a:tcPr>
                </a:tc>
                <a:extLst>
                  <a:ext uri="{0D108BD9-81ED-4DB2-BD59-A6C34878D82A}">
                    <a16:rowId xmlns:a16="http://schemas.microsoft.com/office/drawing/2014/main" val="3010811832"/>
                  </a:ext>
                </a:extLst>
              </a:tr>
              <a:tr h="768635">
                <a:tc>
                  <a:txBody>
                    <a:bodyPr/>
                    <a:lstStyle/>
                    <a:p>
                      <a:pPr marL="0" indent="0">
                        <a:buFont typeface="Arial" panose="020B0604020202020204" pitchFamily="34" charset="0"/>
                        <a:buNone/>
                      </a:pPr>
                      <a:r>
                        <a:rPr lang="en-GB" sz="1800" dirty="0">
                          <a:latin typeface="Segoe UI" panose="020B0502040204020203" pitchFamily="34" charset="0"/>
                          <a:cs typeface="Segoe UI" panose="020B0502040204020203" pitchFamily="34" charset="0"/>
                        </a:rPr>
                        <a:t>An in-house server is a computer system managed and maintained on the premises, as opposed to being hosted by a third-party service provider.</a:t>
                      </a:r>
                    </a:p>
                  </a:txBody>
                  <a:tcPr/>
                </a:tc>
                <a:extLst>
                  <a:ext uri="{0D108BD9-81ED-4DB2-BD59-A6C34878D82A}">
                    <a16:rowId xmlns:a16="http://schemas.microsoft.com/office/drawing/2014/main" val="2193625941"/>
                  </a:ext>
                </a:extLst>
              </a:tr>
            </a:tbl>
          </a:graphicData>
        </a:graphic>
      </p:graphicFrame>
      <p:sp>
        <p:nvSpPr>
          <p:cNvPr id="9" name="Rectangle 8">
            <a:extLst>
              <a:ext uri="{FF2B5EF4-FFF2-40B4-BE49-F238E27FC236}">
                <a16:creationId xmlns:a16="http://schemas.microsoft.com/office/drawing/2014/main" id="{9E1BD95F-AACF-B8B3-016C-AD11DB458CB8}"/>
              </a:ext>
            </a:extLst>
          </p:cNvPr>
          <p:cNvSpPr/>
          <p:nvPr/>
        </p:nvSpPr>
        <p:spPr>
          <a:xfrm>
            <a:off x="5715000" y="1339000"/>
            <a:ext cx="6149340"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Pros and cons to in-house servers</a:t>
            </a:r>
          </a:p>
        </p:txBody>
      </p:sp>
      <p:sp>
        <p:nvSpPr>
          <p:cNvPr id="10" name="Rectangle 9">
            <a:extLst>
              <a:ext uri="{FF2B5EF4-FFF2-40B4-BE49-F238E27FC236}">
                <a16:creationId xmlns:a16="http://schemas.microsoft.com/office/drawing/2014/main" id="{615EAE23-A427-283E-069D-15DE692502B0}"/>
              </a:ext>
            </a:extLst>
          </p:cNvPr>
          <p:cNvSpPr/>
          <p:nvPr/>
        </p:nvSpPr>
        <p:spPr>
          <a:xfrm>
            <a:off x="5715000" y="1891450"/>
            <a:ext cx="3131820" cy="370840"/>
          </a:xfrm>
          <a:prstGeom prst="rect">
            <a:avLst/>
          </a:prstGeom>
          <a:solidFill>
            <a:schemeClr val="bg1">
              <a:lumMod val="6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Pros</a:t>
            </a:r>
          </a:p>
        </p:txBody>
      </p:sp>
      <p:sp>
        <p:nvSpPr>
          <p:cNvPr id="19" name="Rectangle 18">
            <a:extLst>
              <a:ext uri="{FF2B5EF4-FFF2-40B4-BE49-F238E27FC236}">
                <a16:creationId xmlns:a16="http://schemas.microsoft.com/office/drawing/2014/main" id="{2AC5E08A-0651-12BF-3494-6FA8A1040451}"/>
              </a:ext>
            </a:extLst>
          </p:cNvPr>
          <p:cNvSpPr/>
          <p:nvPr/>
        </p:nvSpPr>
        <p:spPr>
          <a:xfrm>
            <a:off x="8949778" y="1891450"/>
            <a:ext cx="2914562" cy="370840"/>
          </a:xfrm>
          <a:prstGeom prst="rect">
            <a:avLst/>
          </a:prstGeom>
          <a:solidFill>
            <a:schemeClr val="bg1">
              <a:lumMod val="6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Cons</a:t>
            </a:r>
          </a:p>
        </p:txBody>
      </p:sp>
      <p:graphicFrame>
        <p:nvGraphicFramePr>
          <p:cNvPr id="40" name="Table 39">
            <a:extLst>
              <a:ext uri="{FF2B5EF4-FFF2-40B4-BE49-F238E27FC236}">
                <a16:creationId xmlns:a16="http://schemas.microsoft.com/office/drawing/2014/main" id="{7D1CCB63-D5EA-DFCC-B84D-AA39F0E42E86}"/>
              </a:ext>
            </a:extLst>
          </p:cNvPr>
          <p:cNvGraphicFramePr>
            <a:graphicFrameLocks noGrp="1"/>
          </p:cNvGraphicFramePr>
          <p:nvPr/>
        </p:nvGraphicFramePr>
        <p:xfrm>
          <a:off x="136644" y="3103832"/>
          <a:ext cx="5292606" cy="3200400"/>
        </p:xfrm>
        <a:graphic>
          <a:graphicData uri="http://schemas.openxmlformats.org/drawingml/2006/table">
            <a:tbl>
              <a:tblPr firstRow="1" bandRow="1">
                <a:tableStyleId>{5940675A-B579-460E-94D1-54222C63F5DA}</a:tableStyleId>
              </a:tblPr>
              <a:tblGrid>
                <a:gridCol w="5292606">
                  <a:extLst>
                    <a:ext uri="{9D8B030D-6E8A-4147-A177-3AD203B41FA5}">
                      <a16:colId xmlns:a16="http://schemas.microsoft.com/office/drawing/2014/main" val="2591224229"/>
                    </a:ext>
                  </a:extLst>
                </a:gridCol>
              </a:tblGrid>
              <a:tr h="265446">
                <a:tc>
                  <a:txBody>
                    <a:bodyPr/>
                    <a:lstStyle/>
                    <a:p>
                      <a:r>
                        <a:rPr lang="en-GB" sz="1800" b="0" dirty="0">
                          <a:solidFill>
                            <a:schemeClr val="bg1"/>
                          </a:solidFill>
                          <a:latin typeface="Segoe UI" panose="020B0502040204020203" pitchFamily="34" charset="0"/>
                          <a:cs typeface="Segoe UI" panose="020B0502040204020203" pitchFamily="34" charset="0"/>
                        </a:rPr>
                        <a:t>Who uses in-house servers?</a:t>
                      </a:r>
                    </a:p>
                  </a:txBody>
                  <a:tcPr>
                    <a:solidFill>
                      <a:srgbClr val="FF0000"/>
                    </a:solidFill>
                  </a:tcPr>
                </a:tc>
                <a:extLst>
                  <a:ext uri="{0D108BD9-81ED-4DB2-BD59-A6C34878D82A}">
                    <a16:rowId xmlns:a16="http://schemas.microsoft.com/office/drawing/2014/main" val="3010811832"/>
                  </a:ext>
                </a:extLst>
              </a:tr>
              <a:tr h="768635">
                <a:tc>
                  <a:txBody>
                    <a:bodyPr/>
                    <a:lstStyle/>
                    <a:p>
                      <a:pPr marL="0" indent="0">
                        <a:buFont typeface="Arial" panose="020B0604020202020204" pitchFamily="34" charset="0"/>
                        <a:buNone/>
                      </a:pPr>
                      <a:r>
                        <a:rPr lang="en-GB" sz="1800" b="1" dirty="0">
                          <a:latin typeface="Segoe UI" panose="020B0502040204020203" pitchFamily="34" charset="0"/>
                          <a:cs typeface="Segoe UI" panose="020B0502040204020203" pitchFamily="34" charset="0"/>
                        </a:rPr>
                        <a:t>Large corporations </a:t>
                      </a:r>
                      <a:r>
                        <a:rPr lang="en-GB" sz="1800" dirty="0">
                          <a:latin typeface="Segoe UI" panose="020B0502040204020203" pitchFamily="34" charset="0"/>
                          <a:cs typeface="Segoe UI" panose="020B0502040204020203" pitchFamily="34" charset="0"/>
                        </a:rPr>
                        <a:t>with a significant amount of data and computing needs, such as financial institutions, healthcare providers, or technology companies.</a:t>
                      </a:r>
                    </a:p>
                    <a:p>
                      <a:pPr marL="0" indent="0">
                        <a:buFont typeface="Arial" panose="020B0604020202020204" pitchFamily="34" charset="0"/>
                        <a:buNone/>
                      </a:pPr>
                      <a:r>
                        <a:rPr lang="en-GB" sz="1800" b="1" dirty="0">
                          <a:latin typeface="Segoe UI" panose="020B0502040204020203" pitchFamily="34" charset="0"/>
                          <a:cs typeface="Segoe UI" panose="020B0502040204020203" pitchFamily="34" charset="0"/>
                        </a:rPr>
                        <a:t>Government agencies </a:t>
                      </a:r>
                      <a:r>
                        <a:rPr lang="en-GB" sz="1800" dirty="0">
                          <a:latin typeface="Segoe UI" panose="020B0502040204020203" pitchFamily="34" charset="0"/>
                          <a:cs typeface="Segoe UI" panose="020B0502040204020203" pitchFamily="34" charset="0"/>
                        </a:rPr>
                        <a:t>that handle sensitive information and require strict control over their IT infrastructure.</a:t>
                      </a:r>
                    </a:p>
                    <a:p>
                      <a:pPr marL="0" indent="0">
                        <a:buFont typeface="Arial" panose="020B0604020202020204" pitchFamily="34" charset="0"/>
                        <a:buNone/>
                      </a:pPr>
                      <a:r>
                        <a:rPr lang="en-GB" sz="1800" b="1" dirty="0">
                          <a:latin typeface="Segoe UI" panose="020B0502040204020203" pitchFamily="34" charset="0"/>
                          <a:cs typeface="Segoe UI" panose="020B0502040204020203" pitchFamily="34" charset="0"/>
                        </a:rPr>
                        <a:t>Small and medium-sized businesses </a:t>
                      </a:r>
                      <a:r>
                        <a:rPr lang="en-GB" sz="1800" dirty="0">
                          <a:latin typeface="Segoe UI" panose="020B0502040204020203" pitchFamily="34" charset="0"/>
                          <a:cs typeface="Segoe UI" panose="020B0502040204020203" pitchFamily="34" charset="0"/>
                        </a:rPr>
                        <a:t>that require specialised software or customized applications that are not available in cloud-based solutions.</a:t>
                      </a:r>
                    </a:p>
                  </a:txBody>
                  <a:tcPr/>
                </a:tc>
                <a:extLst>
                  <a:ext uri="{0D108BD9-81ED-4DB2-BD59-A6C34878D82A}">
                    <a16:rowId xmlns:a16="http://schemas.microsoft.com/office/drawing/2014/main" val="2193625941"/>
                  </a:ext>
                </a:extLst>
              </a:tr>
            </a:tbl>
          </a:graphicData>
        </a:graphic>
      </p:graphicFrame>
      <p:sp>
        <p:nvSpPr>
          <p:cNvPr id="8" name="Rectangle 7">
            <a:extLst>
              <a:ext uri="{FF2B5EF4-FFF2-40B4-BE49-F238E27FC236}">
                <a16:creationId xmlns:a16="http://schemas.microsoft.com/office/drawing/2014/main" id="{B662136A-79B1-29C0-EE2B-0997FDB8F56C}"/>
              </a:ext>
            </a:extLst>
          </p:cNvPr>
          <p:cNvSpPr/>
          <p:nvPr/>
        </p:nvSpPr>
        <p:spPr>
          <a:xfrm>
            <a:off x="5715000" y="2407024"/>
            <a:ext cx="3131820" cy="676674"/>
          </a:xfrm>
          <a:prstGeom prst="rect">
            <a:avLst/>
          </a:prstGeom>
          <a:solidFill>
            <a:srgbClr val="92D05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Complete control and ownership of data</a:t>
            </a:r>
          </a:p>
        </p:txBody>
      </p:sp>
      <p:sp>
        <p:nvSpPr>
          <p:cNvPr id="13" name="Rectangle 12">
            <a:extLst>
              <a:ext uri="{FF2B5EF4-FFF2-40B4-BE49-F238E27FC236}">
                <a16:creationId xmlns:a16="http://schemas.microsoft.com/office/drawing/2014/main" id="{595F0245-F5E8-8C04-1597-6430A5FC1A0D}"/>
              </a:ext>
            </a:extLst>
          </p:cNvPr>
          <p:cNvSpPr/>
          <p:nvPr/>
        </p:nvSpPr>
        <p:spPr>
          <a:xfrm>
            <a:off x="5715000" y="3228432"/>
            <a:ext cx="3131820" cy="862816"/>
          </a:xfrm>
          <a:prstGeom prst="rect">
            <a:avLst/>
          </a:prstGeom>
          <a:solidFill>
            <a:srgbClr val="92D05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Customised to meet needs of the business/user.</a:t>
            </a:r>
          </a:p>
        </p:txBody>
      </p:sp>
      <p:sp>
        <p:nvSpPr>
          <p:cNvPr id="14" name="Rectangle 13">
            <a:extLst>
              <a:ext uri="{FF2B5EF4-FFF2-40B4-BE49-F238E27FC236}">
                <a16:creationId xmlns:a16="http://schemas.microsoft.com/office/drawing/2014/main" id="{F6C7D3D6-EAC1-C2C4-D297-03B08844B9E5}"/>
              </a:ext>
            </a:extLst>
          </p:cNvPr>
          <p:cNvSpPr/>
          <p:nvPr/>
        </p:nvSpPr>
        <p:spPr>
          <a:xfrm>
            <a:off x="5715000" y="4248527"/>
            <a:ext cx="3131820" cy="950428"/>
          </a:xfrm>
          <a:prstGeom prst="rect">
            <a:avLst/>
          </a:prstGeom>
          <a:solidFill>
            <a:srgbClr val="92D05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Faster access to data because it’s located on site. </a:t>
            </a:r>
          </a:p>
        </p:txBody>
      </p:sp>
      <p:sp>
        <p:nvSpPr>
          <p:cNvPr id="15" name="Rectangle 14">
            <a:extLst>
              <a:ext uri="{FF2B5EF4-FFF2-40B4-BE49-F238E27FC236}">
                <a16:creationId xmlns:a16="http://schemas.microsoft.com/office/drawing/2014/main" id="{5A0D9478-0D13-F279-044C-9CB676493B3A}"/>
              </a:ext>
            </a:extLst>
          </p:cNvPr>
          <p:cNvSpPr/>
          <p:nvPr/>
        </p:nvSpPr>
        <p:spPr>
          <a:xfrm>
            <a:off x="5715000" y="5343993"/>
            <a:ext cx="3131820" cy="487404"/>
          </a:xfrm>
          <a:prstGeom prst="rect">
            <a:avLst/>
          </a:prstGeom>
          <a:solidFill>
            <a:srgbClr val="92D05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Lower long-term costs</a:t>
            </a:r>
          </a:p>
        </p:txBody>
      </p:sp>
      <p:sp>
        <p:nvSpPr>
          <p:cNvPr id="16" name="Rectangle 15">
            <a:extLst>
              <a:ext uri="{FF2B5EF4-FFF2-40B4-BE49-F238E27FC236}">
                <a16:creationId xmlns:a16="http://schemas.microsoft.com/office/drawing/2014/main" id="{E5F5F34A-8F6C-0621-6F8F-3186860856CE}"/>
              </a:ext>
            </a:extLst>
          </p:cNvPr>
          <p:cNvSpPr/>
          <p:nvPr/>
        </p:nvSpPr>
        <p:spPr>
          <a:xfrm>
            <a:off x="8949778" y="2404329"/>
            <a:ext cx="2914562" cy="682064"/>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Up front costs in purchasing the server.</a:t>
            </a:r>
          </a:p>
        </p:txBody>
      </p:sp>
      <p:sp>
        <p:nvSpPr>
          <p:cNvPr id="17" name="Rectangle 16">
            <a:extLst>
              <a:ext uri="{FF2B5EF4-FFF2-40B4-BE49-F238E27FC236}">
                <a16:creationId xmlns:a16="http://schemas.microsoft.com/office/drawing/2014/main" id="{74B6B46E-3291-CC9C-2C09-9CB1E48DA4B1}"/>
              </a:ext>
            </a:extLst>
          </p:cNvPr>
          <p:cNvSpPr/>
          <p:nvPr/>
        </p:nvSpPr>
        <p:spPr>
          <a:xfrm>
            <a:off x="8949778" y="3207129"/>
            <a:ext cx="2914562" cy="856665"/>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Maintenance and upgrades</a:t>
            </a:r>
          </a:p>
        </p:txBody>
      </p:sp>
      <p:sp>
        <p:nvSpPr>
          <p:cNvPr id="18" name="Rectangle 17">
            <a:extLst>
              <a:ext uri="{FF2B5EF4-FFF2-40B4-BE49-F238E27FC236}">
                <a16:creationId xmlns:a16="http://schemas.microsoft.com/office/drawing/2014/main" id="{49B20915-02D0-813E-DB43-45B61B9321A2}"/>
              </a:ext>
            </a:extLst>
          </p:cNvPr>
          <p:cNvSpPr/>
          <p:nvPr/>
        </p:nvSpPr>
        <p:spPr>
          <a:xfrm>
            <a:off x="8949778" y="4248527"/>
            <a:ext cx="2914562" cy="941034"/>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Security risks from internal networks.</a:t>
            </a:r>
          </a:p>
        </p:txBody>
      </p:sp>
      <p:sp>
        <p:nvSpPr>
          <p:cNvPr id="20" name="Rectangle 19">
            <a:extLst>
              <a:ext uri="{FF2B5EF4-FFF2-40B4-BE49-F238E27FC236}">
                <a16:creationId xmlns:a16="http://schemas.microsoft.com/office/drawing/2014/main" id="{B7CDAF6A-32B3-6F87-C858-101D4F5A92A7}"/>
              </a:ext>
            </a:extLst>
          </p:cNvPr>
          <p:cNvSpPr/>
          <p:nvPr/>
        </p:nvSpPr>
        <p:spPr>
          <a:xfrm>
            <a:off x="8949778" y="5334014"/>
            <a:ext cx="2914562" cy="856665"/>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Limited scalability of organisation wants to expand network.</a:t>
            </a:r>
          </a:p>
        </p:txBody>
      </p:sp>
      <p:sp>
        <p:nvSpPr>
          <p:cNvPr id="2" name="Slide Number Placeholder 1">
            <a:extLst>
              <a:ext uri="{FF2B5EF4-FFF2-40B4-BE49-F238E27FC236}">
                <a16:creationId xmlns:a16="http://schemas.microsoft.com/office/drawing/2014/main" id="{607BFF7B-A1D0-4871-AE8C-F30C306D0815}"/>
              </a:ext>
            </a:extLst>
          </p:cNvPr>
          <p:cNvSpPr>
            <a:spLocks noGrp="1"/>
          </p:cNvSpPr>
          <p:nvPr>
            <p:ph type="sldNum" sz="quarter" idx="12"/>
          </p:nvPr>
        </p:nvSpPr>
        <p:spPr/>
        <p:txBody>
          <a:bodyPr/>
          <a:lstStyle/>
          <a:p>
            <a:fld id="{2307E064-D8E2-4D39-9CB2-520A231D157D}" type="slidenum">
              <a:rPr lang="en-GB" smtClean="0"/>
              <a:t>46</a:t>
            </a:fld>
            <a:endParaRPr lang="en-GB"/>
          </a:p>
        </p:txBody>
      </p:sp>
    </p:spTree>
    <p:extLst>
      <p:ext uri="{BB962C8B-B14F-4D97-AF65-F5344CB8AC3E}">
        <p14:creationId xmlns:p14="http://schemas.microsoft.com/office/powerpoint/2010/main" val="2271542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412242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1.2.3 How data transfers over different types of network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IT28 - Network protocols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1.2.3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16" name="Rectangle 15">
            <a:extLst>
              <a:ext uri="{FF2B5EF4-FFF2-40B4-BE49-F238E27FC236}">
                <a16:creationId xmlns:a16="http://schemas.microsoft.com/office/drawing/2014/main" id="{5F3506CD-5361-D59C-5AD2-ED96627B6D13}"/>
              </a:ext>
            </a:extLst>
          </p:cNvPr>
          <p:cNvSpPr/>
          <p:nvPr/>
        </p:nvSpPr>
        <p:spPr>
          <a:xfrm>
            <a:off x="5235599" y="845026"/>
            <a:ext cx="6515824" cy="337537"/>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Network protocols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aphicFrame>
        <p:nvGraphicFramePr>
          <p:cNvPr id="2" name="Table 1">
            <a:extLst>
              <a:ext uri="{FF2B5EF4-FFF2-40B4-BE49-F238E27FC236}">
                <a16:creationId xmlns:a16="http://schemas.microsoft.com/office/drawing/2014/main" id="{A21EEB33-DA9E-EF65-E0DC-7D8A8F8C540B}"/>
              </a:ext>
            </a:extLst>
          </p:cNvPr>
          <p:cNvGraphicFramePr>
            <a:graphicFrameLocks noGrp="1"/>
          </p:cNvGraphicFramePr>
          <p:nvPr/>
        </p:nvGraphicFramePr>
        <p:xfrm>
          <a:off x="153088" y="2190529"/>
          <a:ext cx="4624653" cy="1554480"/>
        </p:xfrm>
        <a:graphic>
          <a:graphicData uri="http://schemas.openxmlformats.org/drawingml/2006/table">
            <a:tbl>
              <a:tblPr firstRow="1" bandRow="1">
                <a:tableStyleId>{5940675A-B579-460E-94D1-54222C63F5DA}</a:tableStyleId>
              </a:tblPr>
              <a:tblGrid>
                <a:gridCol w="4624653">
                  <a:extLst>
                    <a:ext uri="{9D8B030D-6E8A-4147-A177-3AD203B41FA5}">
                      <a16:colId xmlns:a16="http://schemas.microsoft.com/office/drawing/2014/main" val="2591224229"/>
                    </a:ext>
                  </a:extLst>
                </a:gridCol>
              </a:tblGrid>
              <a:tr h="301335">
                <a:tc>
                  <a:txBody>
                    <a:bodyPr/>
                    <a:lstStyle/>
                    <a:p>
                      <a:r>
                        <a:rPr lang="en-GB" sz="1800" b="0" dirty="0">
                          <a:solidFill>
                            <a:schemeClr val="bg1"/>
                          </a:solidFill>
                          <a:latin typeface="Segoe UI" panose="020B0502040204020203" pitchFamily="34" charset="0"/>
                          <a:cs typeface="Segoe UI" panose="020B0502040204020203" pitchFamily="34" charset="0"/>
                        </a:rPr>
                        <a:t>What is a standard?</a:t>
                      </a:r>
                    </a:p>
                  </a:txBody>
                  <a:tcPr>
                    <a:solidFill>
                      <a:srgbClr val="FF0000"/>
                    </a:solidFill>
                  </a:tcPr>
                </a:tc>
                <a:extLst>
                  <a:ext uri="{0D108BD9-81ED-4DB2-BD59-A6C34878D82A}">
                    <a16:rowId xmlns:a16="http://schemas.microsoft.com/office/drawing/2014/main" val="3010811832"/>
                  </a:ext>
                </a:extLst>
              </a:tr>
              <a:tr h="1172666">
                <a:tc>
                  <a:txBody>
                    <a:bodyPr/>
                    <a:lstStyle/>
                    <a:p>
                      <a:r>
                        <a:rPr lang="en-GB" sz="1800" dirty="0">
                          <a:latin typeface="Segoe UI" panose="020B0502040204020203" pitchFamily="34" charset="0"/>
                          <a:cs typeface="Segoe UI" panose="020B0502040204020203" pitchFamily="34" charset="0"/>
                        </a:rPr>
                        <a:t>We communicate with each other in our native language and this is exactly how computers communicate with each other and this is known as standards.</a:t>
                      </a:r>
                    </a:p>
                  </a:txBody>
                  <a:tcPr/>
                </a:tc>
                <a:extLst>
                  <a:ext uri="{0D108BD9-81ED-4DB2-BD59-A6C34878D82A}">
                    <a16:rowId xmlns:a16="http://schemas.microsoft.com/office/drawing/2014/main" val="2193625941"/>
                  </a:ext>
                </a:extLst>
              </a:tr>
            </a:tbl>
          </a:graphicData>
        </a:graphic>
      </p:graphicFrame>
      <p:sp>
        <p:nvSpPr>
          <p:cNvPr id="14" name="Rectangle 13">
            <a:extLst>
              <a:ext uri="{FF2B5EF4-FFF2-40B4-BE49-F238E27FC236}">
                <a16:creationId xmlns:a16="http://schemas.microsoft.com/office/drawing/2014/main" id="{B70C3B58-847B-F7BD-0CDF-5FFD2C46A32C}"/>
              </a:ext>
            </a:extLst>
          </p:cNvPr>
          <p:cNvSpPr/>
          <p:nvPr/>
        </p:nvSpPr>
        <p:spPr>
          <a:xfrm>
            <a:off x="5235598" y="1314926"/>
            <a:ext cx="3085958" cy="118405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HTTP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Used to access web pages.</a:t>
            </a:r>
          </a:p>
        </p:txBody>
      </p:sp>
      <p:graphicFrame>
        <p:nvGraphicFramePr>
          <p:cNvPr id="35" name="Table 34">
            <a:extLst>
              <a:ext uri="{FF2B5EF4-FFF2-40B4-BE49-F238E27FC236}">
                <a16:creationId xmlns:a16="http://schemas.microsoft.com/office/drawing/2014/main" id="{D5A4E45A-A0D3-CF86-845A-7C608B5AAC6B}"/>
              </a:ext>
            </a:extLst>
          </p:cNvPr>
          <p:cNvGraphicFramePr>
            <a:graphicFrameLocks noGrp="1"/>
          </p:cNvGraphicFramePr>
          <p:nvPr/>
        </p:nvGraphicFramePr>
        <p:xfrm>
          <a:off x="136644" y="3887550"/>
          <a:ext cx="4624653" cy="1828800"/>
        </p:xfrm>
        <a:graphic>
          <a:graphicData uri="http://schemas.openxmlformats.org/drawingml/2006/table">
            <a:tbl>
              <a:tblPr firstRow="1" bandRow="1">
                <a:tableStyleId>{5940675A-B579-460E-94D1-54222C63F5DA}</a:tableStyleId>
              </a:tblPr>
              <a:tblGrid>
                <a:gridCol w="4624653">
                  <a:extLst>
                    <a:ext uri="{9D8B030D-6E8A-4147-A177-3AD203B41FA5}">
                      <a16:colId xmlns:a16="http://schemas.microsoft.com/office/drawing/2014/main" val="2591224229"/>
                    </a:ext>
                  </a:extLst>
                </a:gridCol>
              </a:tblGrid>
              <a:tr h="273643">
                <a:tc>
                  <a:txBody>
                    <a:bodyPr/>
                    <a:lstStyle/>
                    <a:p>
                      <a:r>
                        <a:rPr lang="en-GB" sz="1800" b="0" dirty="0">
                          <a:solidFill>
                            <a:schemeClr val="bg1"/>
                          </a:solidFill>
                          <a:latin typeface="Segoe UI" panose="020B0502040204020203" pitchFamily="34" charset="0"/>
                          <a:cs typeface="Segoe UI" panose="020B0502040204020203" pitchFamily="34" charset="0"/>
                        </a:rPr>
                        <a:t>What is a network protocol?</a:t>
                      </a:r>
                    </a:p>
                  </a:txBody>
                  <a:tcPr>
                    <a:solidFill>
                      <a:srgbClr val="00B050"/>
                    </a:solidFill>
                  </a:tcPr>
                </a:tc>
                <a:extLst>
                  <a:ext uri="{0D108BD9-81ED-4DB2-BD59-A6C34878D82A}">
                    <a16:rowId xmlns:a16="http://schemas.microsoft.com/office/drawing/2014/main" val="3010811832"/>
                  </a:ext>
                </a:extLst>
              </a:tr>
              <a:tr h="1423378">
                <a:tc>
                  <a:txBody>
                    <a:bodyPr/>
                    <a:lstStyle/>
                    <a:p>
                      <a:pPr marL="285750" indent="-285750">
                        <a:buFont typeface="Arial" panose="020B0604020202020204" pitchFamily="34" charset="0"/>
                        <a:buChar char="•"/>
                      </a:pPr>
                      <a:r>
                        <a:rPr lang="en-GB" sz="1800" dirty="0">
                          <a:latin typeface="Segoe UI" panose="020B0502040204020203" pitchFamily="34" charset="0"/>
                          <a:cs typeface="Segoe UI" panose="020B0502040204020203" pitchFamily="34" charset="0"/>
                        </a:rPr>
                        <a:t>When standards are used by computers to communicate over a network, it has to follow a number of protocols.</a:t>
                      </a:r>
                    </a:p>
                    <a:p>
                      <a:pPr marL="285750" indent="-285750">
                        <a:buFont typeface="Arial" panose="020B0604020202020204" pitchFamily="34" charset="0"/>
                        <a:buChar char="•"/>
                      </a:pPr>
                      <a:r>
                        <a:rPr lang="en-GB" sz="1800" dirty="0">
                          <a:latin typeface="Segoe UI" panose="020B0502040204020203" pitchFamily="34" charset="0"/>
                          <a:cs typeface="Segoe UI" panose="020B0502040204020203" pitchFamily="34" charset="0"/>
                        </a:rPr>
                        <a:t>Each protocol is responsible for transmitting data in a different way. </a:t>
                      </a:r>
                    </a:p>
                  </a:txBody>
                  <a:tcPr/>
                </a:tc>
                <a:extLst>
                  <a:ext uri="{0D108BD9-81ED-4DB2-BD59-A6C34878D82A}">
                    <a16:rowId xmlns:a16="http://schemas.microsoft.com/office/drawing/2014/main" val="2193625941"/>
                  </a:ext>
                </a:extLst>
              </a:tr>
            </a:tbl>
          </a:graphicData>
        </a:graphic>
      </p:graphicFrame>
      <p:sp>
        <p:nvSpPr>
          <p:cNvPr id="5" name="Rectangle 4">
            <a:extLst>
              <a:ext uri="{FF2B5EF4-FFF2-40B4-BE49-F238E27FC236}">
                <a16:creationId xmlns:a16="http://schemas.microsoft.com/office/drawing/2014/main" id="{ECE122F8-FC28-F14F-F99D-A09AD1D76327}"/>
              </a:ext>
            </a:extLst>
          </p:cNvPr>
          <p:cNvSpPr/>
          <p:nvPr/>
        </p:nvSpPr>
        <p:spPr>
          <a:xfrm>
            <a:off x="8504436" y="1313355"/>
            <a:ext cx="3246987" cy="1185625"/>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HTTP</a:t>
            </a:r>
            <a:r>
              <a:rPr lang="en-GB" b="1" dirty="0">
                <a:solidFill>
                  <a:prstClr val="black"/>
                </a:solidFill>
                <a:latin typeface="Segoe UI" panose="020B0502040204020203" pitchFamily="34" charset="0"/>
                <a:cs typeface="Segoe UI" panose="020B0502040204020203" pitchFamily="34" charset="0"/>
              </a:rPr>
              <a:t>S</a:t>
            </a:r>
            <a:endPar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Used to access web pages that require communications to be encrypted.</a:t>
            </a:r>
          </a:p>
        </p:txBody>
      </p:sp>
      <p:sp>
        <p:nvSpPr>
          <p:cNvPr id="6" name="Rectangle 5">
            <a:extLst>
              <a:ext uri="{FF2B5EF4-FFF2-40B4-BE49-F238E27FC236}">
                <a16:creationId xmlns:a16="http://schemas.microsoft.com/office/drawing/2014/main" id="{9A438B94-3912-BE91-E273-DF27DA0FD920}"/>
              </a:ext>
            </a:extLst>
          </p:cNvPr>
          <p:cNvSpPr/>
          <p:nvPr/>
        </p:nvSpPr>
        <p:spPr>
          <a:xfrm>
            <a:off x="5235598" y="2651365"/>
            <a:ext cx="3085958" cy="118405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Used to transfer files between client and server.</a:t>
            </a:r>
          </a:p>
        </p:txBody>
      </p:sp>
      <p:sp>
        <p:nvSpPr>
          <p:cNvPr id="8" name="Rectangle 7">
            <a:extLst>
              <a:ext uri="{FF2B5EF4-FFF2-40B4-BE49-F238E27FC236}">
                <a16:creationId xmlns:a16="http://schemas.microsoft.com/office/drawing/2014/main" id="{70BCCC15-0D6A-16F8-2D0E-EE6FCE3A6BE9}"/>
              </a:ext>
            </a:extLst>
          </p:cNvPr>
          <p:cNvSpPr/>
          <p:nvPr/>
        </p:nvSpPr>
        <p:spPr>
          <a:xfrm>
            <a:off x="8504436" y="2649794"/>
            <a:ext cx="3246987" cy="1185625"/>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TCP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Breaking down data into packets ready to be transmitted.</a:t>
            </a:r>
          </a:p>
        </p:txBody>
      </p:sp>
      <p:sp>
        <p:nvSpPr>
          <p:cNvPr id="9" name="Rectangle 8">
            <a:extLst>
              <a:ext uri="{FF2B5EF4-FFF2-40B4-BE49-F238E27FC236}">
                <a16:creationId xmlns:a16="http://schemas.microsoft.com/office/drawing/2014/main" id="{4E9188FF-1B9B-15C8-AD89-D3F67C5F4B51}"/>
              </a:ext>
            </a:extLst>
          </p:cNvPr>
          <p:cNvSpPr/>
          <p:nvPr/>
        </p:nvSpPr>
        <p:spPr>
          <a:xfrm>
            <a:off x="5235598" y="3954916"/>
            <a:ext cx="3085958" cy="118405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Identifying the IP address of the source and the receiver of the data packets.</a:t>
            </a:r>
          </a:p>
        </p:txBody>
      </p:sp>
      <p:sp>
        <p:nvSpPr>
          <p:cNvPr id="10" name="Rectangle 9">
            <a:extLst>
              <a:ext uri="{FF2B5EF4-FFF2-40B4-BE49-F238E27FC236}">
                <a16:creationId xmlns:a16="http://schemas.microsoft.com/office/drawing/2014/main" id="{BFC12AFB-7C1F-2EEF-C1AD-BB20D4D7C84F}"/>
              </a:ext>
            </a:extLst>
          </p:cNvPr>
          <p:cNvSpPr/>
          <p:nvPr/>
        </p:nvSpPr>
        <p:spPr>
          <a:xfrm>
            <a:off x="8504436" y="3953345"/>
            <a:ext cx="3246987" cy="1185625"/>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SMTP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Used to send email messages over a network.</a:t>
            </a:r>
          </a:p>
        </p:txBody>
      </p:sp>
      <p:sp>
        <p:nvSpPr>
          <p:cNvPr id="19" name="Rectangle 18">
            <a:extLst>
              <a:ext uri="{FF2B5EF4-FFF2-40B4-BE49-F238E27FC236}">
                <a16:creationId xmlns:a16="http://schemas.microsoft.com/office/drawing/2014/main" id="{80DE4843-497D-5644-9570-2CC6228875C5}"/>
              </a:ext>
            </a:extLst>
          </p:cNvPr>
          <p:cNvSpPr/>
          <p:nvPr/>
        </p:nvSpPr>
        <p:spPr>
          <a:xfrm>
            <a:off x="5235598" y="5260038"/>
            <a:ext cx="3085958" cy="118405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IMAP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Used to receive emails that are stored on the server.</a:t>
            </a:r>
          </a:p>
        </p:txBody>
      </p:sp>
      <p:sp>
        <p:nvSpPr>
          <p:cNvPr id="22" name="Rectangle 21">
            <a:extLst>
              <a:ext uri="{FF2B5EF4-FFF2-40B4-BE49-F238E27FC236}">
                <a16:creationId xmlns:a16="http://schemas.microsoft.com/office/drawing/2014/main" id="{701E0DE6-5FB3-19E8-5B81-899FD9EB3DF1}"/>
              </a:ext>
            </a:extLst>
          </p:cNvPr>
          <p:cNvSpPr/>
          <p:nvPr/>
        </p:nvSpPr>
        <p:spPr>
          <a:xfrm>
            <a:off x="8504436" y="5258467"/>
            <a:ext cx="3246987" cy="1185625"/>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POP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Used to receive emails that are stored on a device, deleted from the server.</a:t>
            </a:r>
          </a:p>
        </p:txBody>
      </p:sp>
      <p:sp>
        <p:nvSpPr>
          <p:cNvPr id="7" name="Slide Number Placeholder 6">
            <a:extLst>
              <a:ext uri="{FF2B5EF4-FFF2-40B4-BE49-F238E27FC236}">
                <a16:creationId xmlns:a16="http://schemas.microsoft.com/office/drawing/2014/main" id="{E60FF51C-72F3-41B3-B115-C5E1EBD645E3}"/>
              </a:ext>
            </a:extLst>
          </p:cNvPr>
          <p:cNvSpPr>
            <a:spLocks noGrp="1"/>
          </p:cNvSpPr>
          <p:nvPr>
            <p:ph type="sldNum" sz="quarter" idx="12"/>
          </p:nvPr>
        </p:nvSpPr>
        <p:spPr/>
        <p:txBody>
          <a:bodyPr/>
          <a:lstStyle/>
          <a:p>
            <a:fld id="{2307E064-D8E2-4D39-9CB2-520A231D157D}" type="slidenum">
              <a:rPr lang="en-GB" smtClean="0"/>
              <a:t>47</a:t>
            </a:fld>
            <a:endParaRPr lang="en-GB"/>
          </a:p>
        </p:txBody>
      </p:sp>
    </p:spTree>
    <p:extLst>
      <p:ext uri="{BB962C8B-B14F-4D97-AF65-F5344CB8AC3E}">
        <p14:creationId xmlns:p14="http://schemas.microsoft.com/office/powerpoint/2010/main" val="147800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animBg="1"/>
      <p:bldP spid="8" grpId="0" animBg="1"/>
      <p:bldP spid="9" grpId="0" animBg="1"/>
      <p:bldP spid="10" grpId="0" animBg="1"/>
      <p:bldP spid="19" grpId="0" animBg="1"/>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80238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1.2.3 How data transfers over different types of network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IT28 - Network protocols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1.2.3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14" name="Rectangle 13">
            <a:extLst>
              <a:ext uri="{FF2B5EF4-FFF2-40B4-BE49-F238E27FC236}">
                <a16:creationId xmlns:a16="http://schemas.microsoft.com/office/drawing/2014/main" id="{EC2CD7DC-9E29-295E-61D4-EA7E7F0DDE44}"/>
              </a:ext>
            </a:extLst>
          </p:cNvPr>
          <p:cNvSpPr/>
          <p:nvPr/>
        </p:nvSpPr>
        <p:spPr>
          <a:xfrm>
            <a:off x="136643" y="1731978"/>
            <a:ext cx="8386825"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Packet switching process</a:t>
            </a:r>
          </a:p>
        </p:txBody>
      </p:sp>
      <p:sp>
        <p:nvSpPr>
          <p:cNvPr id="9" name="Rectangle 8">
            <a:extLst>
              <a:ext uri="{FF2B5EF4-FFF2-40B4-BE49-F238E27FC236}">
                <a16:creationId xmlns:a16="http://schemas.microsoft.com/office/drawing/2014/main" id="{F62ED624-8640-5D84-5770-292581F8E9F5}"/>
              </a:ext>
            </a:extLst>
          </p:cNvPr>
          <p:cNvSpPr/>
          <p:nvPr/>
        </p:nvSpPr>
        <p:spPr>
          <a:xfrm>
            <a:off x="136644" y="2334261"/>
            <a:ext cx="1719228" cy="11570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Segoe UI" panose="020B0502040204020203" pitchFamily="34" charset="0"/>
                <a:ea typeface="+mn-ea"/>
                <a:cs typeface="Segoe UI" panose="020B0502040204020203" pitchFamily="34" charset="0"/>
              </a:rPr>
              <a:t>Step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Request processed by web server.</a:t>
            </a:r>
          </a:p>
        </p:txBody>
      </p:sp>
      <p:sp>
        <p:nvSpPr>
          <p:cNvPr id="10" name="Rectangle 9">
            <a:extLst>
              <a:ext uri="{FF2B5EF4-FFF2-40B4-BE49-F238E27FC236}">
                <a16:creationId xmlns:a16="http://schemas.microsoft.com/office/drawing/2014/main" id="{B6D12490-15A0-3F91-929D-B9F2D5E20DE2}"/>
              </a:ext>
            </a:extLst>
          </p:cNvPr>
          <p:cNvSpPr/>
          <p:nvPr/>
        </p:nvSpPr>
        <p:spPr>
          <a:xfrm>
            <a:off x="2361031" y="2326744"/>
            <a:ext cx="1742662" cy="11456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Segoe UI" panose="020B0502040204020203" pitchFamily="34" charset="0"/>
                <a:ea typeface="+mn-ea"/>
                <a:cs typeface="Segoe UI" panose="020B0502040204020203" pitchFamily="34" charset="0"/>
              </a:rPr>
              <a:t>Step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Request put into packets.</a:t>
            </a:r>
          </a:p>
        </p:txBody>
      </p:sp>
      <p:sp>
        <p:nvSpPr>
          <p:cNvPr id="15" name="Arrow: Right 14">
            <a:extLst>
              <a:ext uri="{FF2B5EF4-FFF2-40B4-BE49-F238E27FC236}">
                <a16:creationId xmlns:a16="http://schemas.microsoft.com/office/drawing/2014/main" id="{5E6997D6-00D4-91AC-0790-81CD290E801A}"/>
              </a:ext>
            </a:extLst>
          </p:cNvPr>
          <p:cNvSpPr/>
          <p:nvPr/>
        </p:nvSpPr>
        <p:spPr>
          <a:xfrm>
            <a:off x="1949069" y="2837861"/>
            <a:ext cx="281882" cy="299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6" name="Rectangle 15">
            <a:extLst>
              <a:ext uri="{FF2B5EF4-FFF2-40B4-BE49-F238E27FC236}">
                <a16:creationId xmlns:a16="http://schemas.microsoft.com/office/drawing/2014/main" id="{1C56B928-1AD4-5D71-AB06-6C3989027221}"/>
              </a:ext>
            </a:extLst>
          </p:cNvPr>
          <p:cNvSpPr/>
          <p:nvPr/>
        </p:nvSpPr>
        <p:spPr>
          <a:xfrm>
            <a:off x="4464784" y="2319494"/>
            <a:ext cx="1883789" cy="11570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Segoe UI" panose="020B0502040204020203" pitchFamily="34" charset="0"/>
                <a:ea typeface="+mn-ea"/>
                <a:cs typeface="Segoe UI" panose="020B0502040204020203" pitchFamily="34" charset="0"/>
              </a:rPr>
              <a:t>Step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Packets given address &amp; number.</a:t>
            </a:r>
          </a:p>
        </p:txBody>
      </p:sp>
      <p:sp>
        <p:nvSpPr>
          <p:cNvPr id="17" name="Rectangle 16">
            <a:extLst>
              <a:ext uri="{FF2B5EF4-FFF2-40B4-BE49-F238E27FC236}">
                <a16:creationId xmlns:a16="http://schemas.microsoft.com/office/drawing/2014/main" id="{DDA79D49-7B0E-E2C3-72BE-B284A87A030C}"/>
              </a:ext>
            </a:extLst>
          </p:cNvPr>
          <p:cNvSpPr/>
          <p:nvPr/>
        </p:nvSpPr>
        <p:spPr>
          <a:xfrm>
            <a:off x="6780807" y="2285308"/>
            <a:ext cx="1742662" cy="11570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Segoe UI" panose="020B0502040204020203" pitchFamily="34" charset="0"/>
                <a:ea typeface="+mn-ea"/>
                <a:cs typeface="Segoe UI" panose="020B0502040204020203" pitchFamily="34" charset="0"/>
              </a:rPr>
              <a:t>Step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Packets sent across the network</a:t>
            </a:r>
          </a:p>
        </p:txBody>
      </p:sp>
      <p:sp>
        <p:nvSpPr>
          <p:cNvPr id="18" name="Arrow: Right 17">
            <a:extLst>
              <a:ext uri="{FF2B5EF4-FFF2-40B4-BE49-F238E27FC236}">
                <a16:creationId xmlns:a16="http://schemas.microsoft.com/office/drawing/2014/main" id="{6CD0F837-F09B-3E52-6448-B705E15BDA8C}"/>
              </a:ext>
            </a:extLst>
          </p:cNvPr>
          <p:cNvSpPr/>
          <p:nvPr/>
        </p:nvSpPr>
        <p:spPr>
          <a:xfrm>
            <a:off x="4182902" y="2825416"/>
            <a:ext cx="281882" cy="299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9" name="Arrow: Right 18">
            <a:extLst>
              <a:ext uri="{FF2B5EF4-FFF2-40B4-BE49-F238E27FC236}">
                <a16:creationId xmlns:a16="http://schemas.microsoft.com/office/drawing/2014/main" id="{45CCCB4A-2260-A7CF-320E-0BBE75106B47}"/>
              </a:ext>
            </a:extLst>
          </p:cNvPr>
          <p:cNvSpPr/>
          <p:nvPr/>
        </p:nvSpPr>
        <p:spPr>
          <a:xfrm>
            <a:off x="6423749" y="2770739"/>
            <a:ext cx="281882" cy="299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0" name="Rectangle 19">
            <a:extLst>
              <a:ext uri="{FF2B5EF4-FFF2-40B4-BE49-F238E27FC236}">
                <a16:creationId xmlns:a16="http://schemas.microsoft.com/office/drawing/2014/main" id="{5B853A1E-62A3-55FB-1E62-817DD4545BE2}"/>
              </a:ext>
            </a:extLst>
          </p:cNvPr>
          <p:cNvSpPr/>
          <p:nvPr/>
        </p:nvSpPr>
        <p:spPr>
          <a:xfrm>
            <a:off x="6780807" y="3951678"/>
            <a:ext cx="1742662" cy="11570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Segoe UI" panose="020B0502040204020203" pitchFamily="34" charset="0"/>
                <a:ea typeface="+mn-ea"/>
                <a:cs typeface="Segoe UI" panose="020B0502040204020203" pitchFamily="34" charset="0"/>
              </a:rPr>
              <a:t>Step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Packets received by host server.</a:t>
            </a:r>
          </a:p>
        </p:txBody>
      </p:sp>
      <p:sp>
        <p:nvSpPr>
          <p:cNvPr id="21" name="Arrow: Right 20">
            <a:extLst>
              <a:ext uri="{FF2B5EF4-FFF2-40B4-BE49-F238E27FC236}">
                <a16:creationId xmlns:a16="http://schemas.microsoft.com/office/drawing/2014/main" id="{35DF83CC-84B3-BAC5-6E9A-5774F982C3E2}"/>
              </a:ext>
            </a:extLst>
          </p:cNvPr>
          <p:cNvSpPr/>
          <p:nvPr/>
        </p:nvSpPr>
        <p:spPr>
          <a:xfrm rot="5400000">
            <a:off x="7511197" y="3539647"/>
            <a:ext cx="281882" cy="299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2" name="Rectangle 21">
            <a:extLst>
              <a:ext uri="{FF2B5EF4-FFF2-40B4-BE49-F238E27FC236}">
                <a16:creationId xmlns:a16="http://schemas.microsoft.com/office/drawing/2014/main" id="{79F68F27-9D6E-D061-FCD3-5B14317B00AE}"/>
              </a:ext>
            </a:extLst>
          </p:cNvPr>
          <p:cNvSpPr/>
          <p:nvPr/>
        </p:nvSpPr>
        <p:spPr>
          <a:xfrm>
            <a:off x="4464784" y="3951679"/>
            <a:ext cx="1894615" cy="1157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Segoe UI" panose="020B0502040204020203" pitchFamily="34" charset="0"/>
                <a:ea typeface="+mn-ea"/>
                <a:cs typeface="Segoe UI" panose="020B0502040204020203" pitchFamily="34" charset="0"/>
              </a:rPr>
              <a:t>Step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Have all packets arrived?</a:t>
            </a:r>
          </a:p>
        </p:txBody>
      </p:sp>
      <p:sp>
        <p:nvSpPr>
          <p:cNvPr id="23" name="Arrow: Right 22">
            <a:extLst>
              <a:ext uri="{FF2B5EF4-FFF2-40B4-BE49-F238E27FC236}">
                <a16:creationId xmlns:a16="http://schemas.microsoft.com/office/drawing/2014/main" id="{30564E69-42C4-7107-DFBE-71C602E6173A}"/>
              </a:ext>
            </a:extLst>
          </p:cNvPr>
          <p:cNvSpPr/>
          <p:nvPr/>
        </p:nvSpPr>
        <p:spPr>
          <a:xfrm rot="10800000">
            <a:off x="6423750" y="4467863"/>
            <a:ext cx="281882" cy="299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4" name="Rectangle 23">
            <a:extLst>
              <a:ext uri="{FF2B5EF4-FFF2-40B4-BE49-F238E27FC236}">
                <a16:creationId xmlns:a16="http://schemas.microsoft.com/office/drawing/2014/main" id="{6AB517B3-0AC6-BDDD-35C3-4DF2E0D74613}"/>
              </a:ext>
            </a:extLst>
          </p:cNvPr>
          <p:cNvSpPr/>
          <p:nvPr/>
        </p:nvSpPr>
        <p:spPr>
          <a:xfrm>
            <a:off x="2300714" y="3963135"/>
            <a:ext cx="1742662" cy="11456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Segoe UI" panose="020B0502040204020203" pitchFamily="34" charset="0"/>
                <a:ea typeface="+mn-ea"/>
                <a:cs typeface="Segoe UI" panose="020B0502040204020203" pitchFamily="34" charset="0"/>
              </a:rPr>
              <a:t>Step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If not – back to Step 4.</a:t>
            </a:r>
          </a:p>
        </p:txBody>
      </p:sp>
      <p:sp>
        <p:nvSpPr>
          <p:cNvPr id="25" name="Arrow: Right 24">
            <a:extLst>
              <a:ext uri="{FF2B5EF4-FFF2-40B4-BE49-F238E27FC236}">
                <a16:creationId xmlns:a16="http://schemas.microsoft.com/office/drawing/2014/main" id="{1745C8E4-D728-F4E9-021F-9E9EA60F6648}"/>
              </a:ext>
            </a:extLst>
          </p:cNvPr>
          <p:cNvSpPr/>
          <p:nvPr/>
        </p:nvSpPr>
        <p:spPr>
          <a:xfrm rot="10800000">
            <a:off x="4113139" y="4467862"/>
            <a:ext cx="281882" cy="299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6" name="Rectangle 25">
            <a:extLst>
              <a:ext uri="{FF2B5EF4-FFF2-40B4-BE49-F238E27FC236}">
                <a16:creationId xmlns:a16="http://schemas.microsoft.com/office/drawing/2014/main" id="{A55E8E3C-4929-3709-4EA8-7787C37C70DB}"/>
              </a:ext>
            </a:extLst>
          </p:cNvPr>
          <p:cNvSpPr/>
          <p:nvPr/>
        </p:nvSpPr>
        <p:spPr>
          <a:xfrm>
            <a:off x="160078" y="3951678"/>
            <a:ext cx="1719228" cy="11456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Segoe UI" panose="020B0502040204020203" pitchFamily="34" charset="0"/>
                <a:ea typeface="+mn-ea"/>
                <a:cs typeface="Segoe UI" panose="020B0502040204020203" pitchFamily="34" charset="0"/>
              </a:rPr>
              <a:t>Step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If yes, packets put in order.</a:t>
            </a:r>
          </a:p>
        </p:txBody>
      </p:sp>
      <p:sp>
        <p:nvSpPr>
          <p:cNvPr id="27" name="Arrow: Right 26">
            <a:extLst>
              <a:ext uri="{FF2B5EF4-FFF2-40B4-BE49-F238E27FC236}">
                <a16:creationId xmlns:a16="http://schemas.microsoft.com/office/drawing/2014/main" id="{4DC3B082-91A1-4650-801F-B1C91B63F0EA}"/>
              </a:ext>
            </a:extLst>
          </p:cNvPr>
          <p:cNvSpPr/>
          <p:nvPr/>
        </p:nvSpPr>
        <p:spPr>
          <a:xfrm rot="10800000">
            <a:off x="1949069" y="4406647"/>
            <a:ext cx="281882" cy="299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8" name="Rectangle 27">
            <a:extLst>
              <a:ext uri="{FF2B5EF4-FFF2-40B4-BE49-F238E27FC236}">
                <a16:creationId xmlns:a16="http://schemas.microsoft.com/office/drawing/2014/main" id="{A2EE7ECD-5CF0-C743-FB72-5C952424F8CF}"/>
              </a:ext>
            </a:extLst>
          </p:cNvPr>
          <p:cNvSpPr/>
          <p:nvPr/>
        </p:nvSpPr>
        <p:spPr>
          <a:xfrm>
            <a:off x="8695808" y="1731977"/>
            <a:ext cx="3359549"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Packet sniffers</a:t>
            </a:r>
          </a:p>
        </p:txBody>
      </p:sp>
      <p:sp>
        <p:nvSpPr>
          <p:cNvPr id="29" name="Rectangle 28">
            <a:extLst>
              <a:ext uri="{FF2B5EF4-FFF2-40B4-BE49-F238E27FC236}">
                <a16:creationId xmlns:a16="http://schemas.microsoft.com/office/drawing/2014/main" id="{7B6C1756-37D6-0C02-9883-82C3D742E359}"/>
              </a:ext>
            </a:extLst>
          </p:cNvPr>
          <p:cNvSpPr/>
          <p:nvPr/>
        </p:nvSpPr>
        <p:spPr>
          <a:xfrm>
            <a:off x="8699952" y="2307269"/>
            <a:ext cx="3331970" cy="2790015"/>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involves the use of packet analysers (packet sniffers)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These are used to intercept data packets on a network which are then analysed. Sensitive data such as login names, passwords and credit card numbers can be stolen.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 name="Slide Number Placeholder 1">
            <a:extLst>
              <a:ext uri="{FF2B5EF4-FFF2-40B4-BE49-F238E27FC236}">
                <a16:creationId xmlns:a16="http://schemas.microsoft.com/office/drawing/2014/main" id="{DD567256-7509-42B9-B577-CECFC9ADEF0D}"/>
              </a:ext>
            </a:extLst>
          </p:cNvPr>
          <p:cNvSpPr>
            <a:spLocks noGrp="1"/>
          </p:cNvSpPr>
          <p:nvPr>
            <p:ph type="sldNum" sz="quarter" idx="12"/>
          </p:nvPr>
        </p:nvSpPr>
        <p:spPr/>
        <p:txBody>
          <a:bodyPr/>
          <a:lstStyle/>
          <a:p>
            <a:fld id="{2307E064-D8E2-4D39-9CB2-520A231D157D}" type="slidenum">
              <a:rPr lang="en-GB" smtClean="0"/>
              <a:t>48</a:t>
            </a:fld>
            <a:endParaRPr lang="en-GB"/>
          </a:p>
        </p:txBody>
      </p:sp>
    </p:spTree>
    <p:extLst>
      <p:ext uri="{BB962C8B-B14F-4D97-AF65-F5344CB8AC3E}">
        <p14:creationId xmlns:p14="http://schemas.microsoft.com/office/powerpoint/2010/main" val="123208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75666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1.2.3 How data transfers over different types of network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IT29 - Emerging technologies (Part 2)</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1.2.3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16" name="Rectangle 15">
            <a:extLst>
              <a:ext uri="{FF2B5EF4-FFF2-40B4-BE49-F238E27FC236}">
                <a16:creationId xmlns:a16="http://schemas.microsoft.com/office/drawing/2014/main" id="{5F3506CD-5361-D59C-5AD2-ED96627B6D13}"/>
              </a:ext>
            </a:extLst>
          </p:cNvPr>
          <p:cNvSpPr/>
          <p:nvPr/>
        </p:nvSpPr>
        <p:spPr>
          <a:xfrm>
            <a:off x="136644" y="1776163"/>
            <a:ext cx="3726696"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Virtual networks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5" name="Rectangle 14">
            <a:extLst>
              <a:ext uri="{FF2B5EF4-FFF2-40B4-BE49-F238E27FC236}">
                <a16:creationId xmlns:a16="http://schemas.microsoft.com/office/drawing/2014/main" id="{D2D1646F-6797-1F44-AD6C-E105008EA5B3}"/>
              </a:ext>
            </a:extLst>
          </p:cNvPr>
          <p:cNvSpPr/>
          <p:nvPr/>
        </p:nvSpPr>
        <p:spPr>
          <a:xfrm>
            <a:off x="4182102" y="1776163"/>
            <a:ext cx="3726696"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5G networks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7" name="Rectangle 16">
            <a:extLst>
              <a:ext uri="{FF2B5EF4-FFF2-40B4-BE49-F238E27FC236}">
                <a16:creationId xmlns:a16="http://schemas.microsoft.com/office/drawing/2014/main" id="{048EEE28-8AAF-482C-2D7C-41CDD7AD1B77}"/>
              </a:ext>
            </a:extLst>
          </p:cNvPr>
          <p:cNvSpPr/>
          <p:nvPr/>
        </p:nvSpPr>
        <p:spPr>
          <a:xfrm>
            <a:off x="8227561" y="1776163"/>
            <a:ext cx="3726696"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Edge computing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Rectangle 17">
            <a:extLst>
              <a:ext uri="{FF2B5EF4-FFF2-40B4-BE49-F238E27FC236}">
                <a16:creationId xmlns:a16="http://schemas.microsoft.com/office/drawing/2014/main" id="{DC609382-21AB-8DDF-6F1B-570ED1834B5B}"/>
              </a:ext>
            </a:extLst>
          </p:cNvPr>
          <p:cNvSpPr/>
          <p:nvPr/>
        </p:nvSpPr>
        <p:spPr>
          <a:xfrm>
            <a:off x="8234003" y="2422632"/>
            <a:ext cx="3726696" cy="3772428"/>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Edge computing enables the processing and analysis of data closer to the source, which can reduce network latency and improve application performance.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technology is becoming increasingly important with the rise of IoT devices, which generate vast amounts of data that need to be processed in real-time.</a:t>
            </a:r>
          </a:p>
        </p:txBody>
      </p:sp>
      <p:sp>
        <p:nvSpPr>
          <p:cNvPr id="20" name="Rectangle 19">
            <a:extLst>
              <a:ext uri="{FF2B5EF4-FFF2-40B4-BE49-F238E27FC236}">
                <a16:creationId xmlns:a16="http://schemas.microsoft.com/office/drawing/2014/main" id="{BDCB0DD5-376F-E498-B1DE-CD7490EE27FE}"/>
              </a:ext>
            </a:extLst>
          </p:cNvPr>
          <p:cNvSpPr/>
          <p:nvPr/>
        </p:nvSpPr>
        <p:spPr>
          <a:xfrm>
            <a:off x="4182102" y="2422631"/>
            <a:ext cx="3726696" cy="3772428"/>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5G is the next generation of mobile internet connection.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5G is significantly faster than 4G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5G has more capacity than 4G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5G has significantly lower latency than 4G.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5G is better placed to deal with the wave of IoT devices.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5G can support immersive experiences such as VR and AR with faster, lower latency, and lower cost-per-bit.</a:t>
            </a:r>
          </a:p>
        </p:txBody>
      </p:sp>
      <p:sp>
        <p:nvSpPr>
          <p:cNvPr id="21" name="Rectangle 20">
            <a:extLst>
              <a:ext uri="{FF2B5EF4-FFF2-40B4-BE49-F238E27FC236}">
                <a16:creationId xmlns:a16="http://schemas.microsoft.com/office/drawing/2014/main" id="{664B1683-2810-0E4C-8DC4-DD1442F9FD43}"/>
              </a:ext>
            </a:extLst>
          </p:cNvPr>
          <p:cNvSpPr/>
          <p:nvPr/>
        </p:nvSpPr>
        <p:spPr>
          <a:xfrm>
            <a:off x="136644" y="2422631"/>
            <a:ext cx="3726696" cy="3772428"/>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 software-defined network that allows multiple virtual machines (VMs) or other virtualised resources, such as containers, to communicate with each other as if they were connected to the same physical network.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For example, you could use all the network resources from one physical site from any other location provided your connected to that network.</a:t>
            </a:r>
          </a:p>
        </p:txBody>
      </p:sp>
      <p:sp>
        <p:nvSpPr>
          <p:cNvPr id="2" name="Slide Number Placeholder 1">
            <a:extLst>
              <a:ext uri="{FF2B5EF4-FFF2-40B4-BE49-F238E27FC236}">
                <a16:creationId xmlns:a16="http://schemas.microsoft.com/office/drawing/2014/main" id="{58F47DA4-DB2E-4860-A727-0230AB2E5085}"/>
              </a:ext>
            </a:extLst>
          </p:cNvPr>
          <p:cNvSpPr>
            <a:spLocks noGrp="1"/>
          </p:cNvSpPr>
          <p:nvPr>
            <p:ph type="sldNum" sz="quarter" idx="12"/>
          </p:nvPr>
        </p:nvSpPr>
        <p:spPr/>
        <p:txBody>
          <a:bodyPr/>
          <a:lstStyle/>
          <a:p>
            <a:fld id="{2307E064-D8E2-4D39-9CB2-520A231D157D}" type="slidenum">
              <a:rPr lang="en-GB" smtClean="0"/>
              <a:t>49</a:t>
            </a:fld>
            <a:endParaRPr lang="en-GB"/>
          </a:p>
        </p:txBody>
      </p:sp>
    </p:spTree>
    <p:extLst>
      <p:ext uri="{BB962C8B-B14F-4D97-AF65-F5344CB8AC3E}">
        <p14:creationId xmlns:p14="http://schemas.microsoft.com/office/powerpoint/2010/main" val="4011775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100698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1.1.1 Functionality of different  hardware devices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IT3: Magnetic storage</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Rectangle 1">
            <a:extLst>
              <a:ext uri="{FF2B5EF4-FFF2-40B4-BE49-F238E27FC236}">
                <a16:creationId xmlns:a16="http://schemas.microsoft.com/office/drawing/2014/main" id="{99B5E8AA-4F88-17E7-041A-2CE32A6D4645}"/>
              </a:ext>
            </a:extLst>
          </p:cNvPr>
          <p:cNvSpPr/>
          <p:nvPr/>
        </p:nvSpPr>
        <p:spPr>
          <a:xfrm>
            <a:off x="136644" y="1549429"/>
            <a:ext cx="6111979" cy="255421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magnetic storage?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most common example of magnetic storage is a Hard Drive.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hard drive contains several moving mechanical parts such as a spinning platter with a thin magnetic coating.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 "head" moves over the platter, writing 0's and 1's on the platter. A magnetic tape device another form of magnetic storage primarily used for data archiving.</a:t>
            </a:r>
          </a:p>
        </p:txBody>
      </p:sp>
      <p:sp>
        <p:nvSpPr>
          <p:cNvPr id="5" name="Rectangle 4">
            <a:extLst>
              <a:ext uri="{FF2B5EF4-FFF2-40B4-BE49-F238E27FC236}">
                <a16:creationId xmlns:a16="http://schemas.microsoft.com/office/drawing/2014/main" id="{DEFA2E3B-D212-A8E0-FC79-8476A86DD58B}"/>
              </a:ext>
            </a:extLst>
          </p:cNvPr>
          <p:cNvSpPr/>
          <p:nvPr/>
        </p:nvSpPr>
        <p:spPr>
          <a:xfrm>
            <a:off x="136644" y="4204883"/>
            <a:ext cx="6111979" cy="936296"/>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Advantages: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Low cost per GB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It has an unlimited number of read/write cycles.</a:t>
            </a:r>
          </a:p>
        </p:txBody>
      </p:sp>
      <p:sp>
        <p:nvSpPr>
          <p:cNvPr id="6" name="Rectangle 5">
            <a:extLst>
              <a:ext uri="{FF2B5EF4-FFF2-40B4-BE49-F238E27FC236}">
                <a16:creationId xmlns:a16="http://schemas.microsoft.com/office/drawing/2014/main" id="{C2F8EAB9-157D-4CF1-2E89-4157812B33B6}"/>
              </a:ext>
            </a:extLst>
          </p:cNvPr>
          <p:cNvSpPr/>
          <p:nvPr/>
        </p:nvSpPr>
        <p:spPr>
          <a:xfrm>
            <a:off x="136644" y="5261566"/>
            <a:ext cx="6111979" cy="1105207"/>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Disadvantages: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Slow to read and write data because it uses an actuator arm.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Uses more energy.</a:t>
            </a:r>
          </a:p>
        </p:txBody>
      </p:sp>
      <p:sp>
        <p:nvSpPr>
          <p:cNvPr id="17" name="Rectangle 16">
            <a:extLst>
              <a:ext uri="{FF2B5EF4-FFF2-40B4-BE49-F238E27FC236}">
                <a16:creationId xmlns:a16="http://schemas.microsoft.com/office/drawing/2014/main" id="{1ADD96A4-D0B0-D060-2971-F68D9F80DBD5}"/>
              </a:ext>
            </a:extLst>
          </p:cNvPr>
          <p:cNvSpPr/>
          <p:nvPr/>
        </p:nvSpPr>
        <p:spPr>
          <a:xfrm>
            <a:off x="6362610" y="1246790"/>
            <a:ext cx="5692745" cy="363767"/>
          </a:xfrm>
          <a:prstGeom prst="rect">
            <a:avLst/>
          </a:prstGeom>
          <a:solidFill>
            <a:schemeClr val="bg1">
              <a:lumMod val="9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Evaluation against storage characteristics</a:t>
            </a:r>
          </a:p>
        </p:txBody>
      </p:sp>
      <p:graphicFrame>
        <p:nvGraphicFramePr>
          <p:cNvPr id="10" name="Table 9">
            <a:extLst>
              <a:ext uri="{FF2B5EF4-FFF2-40B4-BE49-F238E27FC236}">
                <a16:creationId xmlns:a16="http://schemas.microsoft.com/office/drawing/2014/main" id="{596960F9-6995-CD01-EEB1-237D694B8620}"/>
              </a:ext>
            </a:extLst>
          </p:cNvPr>
          <p:cNvGraphicFramePr>
            <a:graphicFrameLocks noGrp="1"/>
          </p:cNvGraphicFramePr>
          <p:nvPr/>
        </p:nvGraphicFramePr>
        <p:xfrm>
          <a:off x="6486181" y="1730944"/>
          <a:ext cx="5569173" cy="2103120"/>
        </p:xfrm>
        <a:graphic>
          <a:graphicData uri="http://schemas.openxmlformats.org/drawingml/2006/table">
            <a:tbl>
              <a:tblPr firstRow="1" bandRow="1">
                <a:tableStyleId>{5940675A-B579-460E-94D1-54222C63F5DA}</a:tableStyleId>
              </a:tblPr>
              <a:tblGrid>
                <a:gridCol w="1856391">
                  <a:extLst>
                    <a:ext uri="{9D8B030D-6E8A-4147-A177-3AD203B41FA5}">
                      <a16:colId xmlns:a16="http://schemas.microsoft.com/office/drawing/2014/main" val="4196313745"/>
                    </a:ext>
                  </a:extLst>
                </a:gridCol>
                <a:gridCol w="1856391">
                  <a:extLst>
                    <a:ext uri="{9D8B030D-6E8A-4147-A177-3AD203B41FA5}">
                      <a16:colId xmlns:a16="http://schemas.microsoft.com/office/drawing/2014/main" val="1629484727"/>
                    </a:ext>
                  </a:extLst>
                </a:gridCol>
                <a:gridCol w="1856391">
                  <a:extLst>
                    <a:ext uri="{9D8B030D-6E8A-4147-A177-3AD203B41FA5}">
                      <a16:colId xmlns:a16="http://schemas.microsoft.com/office/drawing/2014/main" val="443112265"/>
                    </a:ext>
                  </a:extLst>
                </a:gridCol>
              </a:tblGrid>
              <a:tr h="308808">
                <a:tc>
                  <a:txBody>
                    <a:bodyPr/>
                    <a:lstStyle/>
                    <a:p>
                      <a:r>
                        <a:rPr lang="en-GB" sz="1800" dirty="0">
                          <a:solidFill>
                            <a:schemeClr val="bg1"/>
                          </a:solidFill>
                          <a:latin typeface="Segoe UI" panose="020B0502040204020203" pitchFamily="34" charset="0"/>
                          <a:cs typeface="Segoe UI" panose="020B0502040204020203" pitchFamily="34" charset="0"/>
                        </a:rPr>
                        <a:t>Cost</a:t>
                      </a:r>
                    </a:p>
                  </a:txBody>
                  <a:tcPr>
                    <a:solidFill>
                      <a:srgbClr val="00B050"/>
                    </a:solidFill>
                  </a:tcPr>
                </a:tc>
                <a:tc>
                  <a:txBody>
                    <a:bodyPr/>
                    <a:lstStyle/>
                    <a:p>
                      <a:r>
                        <a:rPr lang="en-GB" sz="1800" dirty="0">
                          <a:solidFill>
                            <a:schemeClr val="bg1"/>
                          </a:solidFill>
                          <a:latin typeface="Segoe UI" panose="020B0502040204020203" pitchFamily="34" charset="0"/>
                          <a:cs typeface="Segoe UI" panose="020B0502040204020203" pitchFamily="34" charset="0"/>
                        </a:rPr>
                        <a:t>Capacity</a:t>
                      </a:r>
                    </a:p>
                  </a:txBody>
                  <a:tcPr>
                    <a:solidFill>
                      <a:srgbClr val="00B050"/>
                    </a:solidFill>
                  </a:tcPr>
                </a:tc>
                <a:tc>
                  <a:txBody>
                    <a:bodyPr/>
                    <a:lstStyle/>
                    <a:p>
                      <a:r>
                        <a:rPr lang="en-GB" sz="1800" dirty="0">
                          <a:solidFill>
                            <a:schemeClr val="bg1"/>
                          </a:solidFill>
                          <a:latin typeface="Segoe UI" panose="020B0502040204020203" pitchFamily="34" charset="0"/>
                          <a:cs typeface="Segoe UI" panose="020B0502040204020203" pitchFamily="34" charset="0"/>
                        </a:rPr>
                        <a:t>Reliability</a:t>
                      </a:r>
                    </a:p>
                  </a:txBody>
                  <a:tcPr>
                    <a:solidFill>
                      <a:srgbClr val="FFC000"/>
                    </a:solidFill>
                  </a:tcPr>
                </a:tc>
                <a:extLst>
                  <a:ext uri="{0D108BD9-81ED-4DB2-BD59-A6C34878D82A}">
                    <a16:rowId xmlns:a16="http://schemas.microsoft.com/office/drawing/2014/main" val="1709587635"/>
                  </a:ext>
                </a:extLst>
              </a:tr>
              <a:tr h="1411161">
                <a:tc>
                  <a:txBody>
                    <a:bodyPr/>
                    <a:lstStyle/>
                    <a:p>
                      <a:pPr marL="0" algn="l" defTabSz="914400" rtl="0" eaLnBrk="1" latinLnBrk="0" hangingPunct="1"/>
                      <a:r>
                        <a:rPr lang="en-GB" sz="1800" kern="1200" dirty="0">
                          <a:solidFill>
                            <a:schemeClr val="tx1"/>
                          </a:solidFill>
                          <a:latin typeface="Segoe UI" panose="020B0502040204020203" pitchFamily="34" charset="0"/>
                          <a:ea typeface="+mn-ea"/>
                          <a:cs typeface="Segoe UI" panose="020B0502040204020203" pitchFamily="34" charset="0"/>
                        </a:rPr>
                        <a:t>Expensive from the outset but cost per MB represents value for money.</a:t>
                      </a:r>
                    </a:p>
                  </a:txBody>
                  <a:tcPr>
                    <a:solidFill>
                      <a:schemeClr val="bg1"/>
                    </a:solidFill>
                  </a:tcPr>
                </a:tc>
                <a:tc>
                  <a:txBody>
                    <a:bodyPr/>
                    <a:lstStyle/>
                    <a:p>
                      <a:pPr marL="0" algn="l" defTabSz="914400" rtl="0" eaLnBrk="1" latinLnBrk="0" hangingPunct="1"/>
                      <a:r>
                        <a:rPr lang="en-GB" sz="1800" kern="1200" dirty="0">
                          <a:solidFill>
                            <a:schemeClr val="tx1"/>
                          </a:solidFill>
                          <a:latin typeface="Segoe UI" panose="020B0502040204020203" pitchFamily="34" charset="0"/>
                          <a:ea typeface="+mn-ea"/>
                          <a:cs typeface="Segoe UI" panose="020B0502040204020203" pitchFamily="34" charset="0"/>
                        </a:rPr>
                        <a:t>Enough capacity to store different types of files. </a:t>
                      </a:r>
                    </a:p>
                  </a:txBody>
                  <a:tcPr>
                    <a:solidFill>
                      <a:schemeClr val="bg1"/>
                    </a:solidFill>
                  </a:tcPr>
                </a:tc>
                <a:tc>
                  <a:txBody>
                    <a:bodyPr/>
                    <a:lstStyle/>
                    <a:p>
                      <a:pPr marL="0" algn="l" defTabSz="914400" rtl="0" eaLnBrk="1" latinLnBrk="0" hangingPunct="1"/>
                      <a:r>
                        <a:rPr lang="en-GB" sz="1800" kern="1200" dirty="0">
                          <a:solidFill>
                            <a:schemeClr val="tx1"/>
                          </a:solidFill>
                          <a:latin typeface="Segoe UI" panose="020B0502040204020203" pitchFamily="34" charset="0"/>
                          <a:ea typeface="+mn-ea"/>
                          <a:cs typeface="Segoe UI" panose="020B0502040204020203" pitchFamily="34" charset="0"/>
                        </a:rPr>
                        <a:t>Performs well for a long period of time but will eventually deteriorate.</a:t>
                      </a:r>
                    </a:p>
                  </a:txBody>
                  <a:tcPr>
                    <a:solidFill>
                      <a:schemeClr val="bg1"/>
                    </a:solidFill>
                  </a:tcPr>
                </a:tc>
                <a:extLst>
                  <a:ext uri="{0D108BD9-81ED-4DB2-BD59-A6C34878D82A}">
                    <a16:rowId xmlns:a16="http://schemas.microsoft.com/office/drawing/2014/main" val="3720352523"/>
                  </a:ext>
                </a:extLst>
              </a:tr>
            </a:tbl>
          </a:graphicData>
        </a:graphic>
      </p:graphicFrame>
      <p:graphicFrame>
        <p:nvGraphicFramePr>
          <p:cNvPr id="13" name="Table 12">
            <a:extLst>
              <a:ext uri="{FF2B5EF4-FFF2-40B4-BE49-F238E27FC236}">
                <a16:creationId xmlns:a16="http://schemas.microsoft.com/office/drawing/2014/main" id="{7E166605-CBDF-BBA2-1F7E-8E9EC199C266}"/>
              </a:ext>
            </a:extLst>
          </p:cNvPr>
          <p:cNvGraphicFramePr>
            <a:graphicFrameLocks noGrp="1"/>
          </p:cNvGraphicFramePr>
          <p:nvPr/>
        </p:nvGraphicFramePr>
        <p:xfrm>
          <a:off x="6486180" y="3969541"/>
          <a:ext cx="5569173" cy="2421008"/>
        </p:xfrm>
        <a:graphic>
          <a:graphicData uri="http://schemas.openxmlformats.org/drawingml/2006/table">
            <a:tbl>
              <a:tblPr firstRow="1" bandRow="1">
                <a:tableStyleId>{5940675A-B579-460E-94D1-54222C63F5DA}</a:tableStyleId>
              </a:tblPr>
              <a:tblGrid>
                <a:gridCol w="1856391">
                  <a:extLst>
                    <a:ext uri="{9D8B030D-6E8A-4147-A177-3AD203B41FA5}">
                      <a16:colId xmlns:a16="http://schemas.microsoft.com/office/drawing/2014/main" val="4196313745"/>
                    </a:ext>
                  </a:extLst>
                </a:gridCol>
                <a:gridCol w="1856391">
                  <a:extLst>
                    <a:ext uri="{9D8B030D-6E8A-4147-A177-3AD203B41FA5}">
                      <a16:colId xmlns:a16="http://schemas.microsoft.com/office/drawing/2014/main" val="1629484727"/>
                    </a:ext>
                  </a:extLst>
                </a:gridCol>
                <a:gridCol w="1856391">
                  <a:extLst>
                    <a:ext uri="{9D8B030D-6E8A-4147-A177-3AD203B41FA5}">
                      <a16:colId xmlns:a16="http://schemas.microsoft.com/office/drawing/2014/main" val="443112265"/>
                    </a:ext>
                  </a:extLst>
                </a:gridCol>
              </a:tblGrid>
              <a:tr h="409328">
                <a:tc>
                  <a:txBody>
                    <a:bodyPr/>
                    <a:lstStyle/>
                    <a:p>
                      <a:pPr marL="0" algn="l" defTabSz="914400" rtl="0" eaLnBrk="1" latinLnBrk="0" hangingPunct="1"/>
                      <a:r>
                        <a:rPr lang="en-GB" sz="1800" kern="1200" dirty="0">
                          <a:solidFill>
                            <a:schemeClr val="bg1"/>
                          </a:solidFill>
                          <a:latin typeface="Segoe UI" panose="020B0502040204020203" pitchFamily="34" charset="0"/>
                          <a:ea typeface="+mn-ea"/>
                          <a:cs typeface="Segoe UI" panose="020B0502040204020203" pitchFamily="34" charset="0"/>
                        </a:rPr>
                        <a:t>Durability</a:t>
                      </a:r>
                    </a:p>
                  </a:txBody>
                  <a:tcPr>
                    <a:solidFill>
                      <a:srgbClr val="FFC000"/>
                    </a:solidFill>
                  </a:tcPr>
                </a:tc>
                <a:tc>
                  <a:txBody>
                    <a:bodyPr/>
                    <a:lstStyle/>
                    <a:p>
                      <a:pPr marL="0" algn="l" defTabSz="914400" rtl="0" eaLnBrk="1" latinLnBrk="0" hangingPunct="1"/>
                      <a:r>
                        <a:rPr lang="en-GB" sz="1800" kern="1200" dirty="0">
                          <a:solidFill>
                            <a:schemeClr val="bg1"/>
                          </a:solidFill>
                          <a:latin typeface="Segoe UI" panose="020B0502040204020203" pitchFamily="34" charset="0"/>
                          <a:ea typeface="+mn-ea"/>
                          <a:cs typeface="Segoe UI" panose="020B0502040204020203" pitchFamily="34" charset="0"/>
                        </a:rPr>
                        <a:t>Portability</a:t>
                      </a:r>
                    </a:p>
                  </a:txBody>
                  <a:tcPr>
                    <a:solidFill>
                      <a:srgbClr val="FF0000"/>
                    </a:solidFill>
                  </a:tcPr>
                </a:tc>
                <a:tc>
                  <a:txBody>
                    <a:bodyPr/>
                    <a:lstStyle/>
                    <a:p>
                      <a:pPr marL="0" algn="l" defTabSz="914400" rtl="0" eaLnBrk="1" latinLnBrk="0" hangingPunct="1"/>
                      <a:r>
                        <a:rPr lang="en-GB" sz="1800" kern="1200" dirty="0">
                          <a:solidFill>
                            <a:schemeClr val="bg1"/>
                          </a:solidFill>
                          <a:latin typeface="Segoe UI" panose="020B0502040204020203" pitchFamily="34" charset="0"/>
                          <a:ea typeface="+mn-ea"/>
                          <a:cs typeface="Segoe UI" panose="020B0502040204020203" pitchFamily="34" charset="0"/>
                        </a:rPr>
                        <a:t>Speed</a:t>
                      </a:r>
                    </a:p>
                  </a:txBody>
                  <a:tcPr>
                    <a:solidFill>
                      <a:srgbClr val="FFC000"/>
                    </a:solidFill>
                  </a:tcPr>
                </a:tc>
                <a:extLst>
                  <a:ext uri="{0D108BD9-81ED-4DB2-BD59-A6C34878D82A}">
                    <a16:rowId xmlns:a16="http://schemas.microsoft.com/office/drawing/2014/main" val="1709587635"/>
                  </a:ext>
                </a:extLst>
              </a:tr>
              <a:tr h="409328">
                <a:tc>
                  <a:txBody>
                    <a:bodyPr/>
                    <a:lstStyle/>
                    <a:p>
                      <a:pPr marL="0" algn="l" defTabSz="914400" rtl="0" eaLnBrk="1" latinLnBrk="0" hangingPunct="1"/>
                      <a:r>
                        <a:rPr lang="en-GB" sz="1800" kern="1200" dirty="0">
                          <a:solidFill>
                            <a:schemeClr val="tx1"/>
                          </a:solidFill>
                          <a:latin typeface="Segoe UI" panose="020B0502040204020203" pitchFamily="34" charset="0"/>
                          <a:ea typeface="+mn-ea"/>
                          <a:cs typeface="Segoe UI" panose="020B0502040204020203" pitchFamily="34" charset="0"/>
                        </a:rPr>
                        <a:t>If it’s external, then it can become damaged if dropped because it has moving parts.</a:t>
                      </a:r>
                    </a:p>
                  </a:txBody>
                  <a:tcPr>
                    <a:solidFill>
                      <a:schemeClr val="bg1"/>
                    </a:solidFill>
                  </a:tcPr>
                </a:tc>
                <a:tc>
                  <a:txBody>
                    <a:bodyPr/>
                    <a:lstStyle/>
                    <a:p>
                      <a:pPr marL="0" algn="l" defTabSz="914400" rtl="0" eaLnBrk="1" latinLnBrk="0" hangingPunct="1"/>
                      <a:r>
                        <a:rPr lang="en-GB" sz="1800" kern="1200" dirty="0">
                          <a:solidFill>
                            <a:schemeClr val="tx1"/>
                          </a:solidFill>
                          <a:latin typeface="Segoe UI" panose="020B0502040204020203" pitchFamily="34" charset="0"/>
                          <a:ea typeface="+mn-ea"/>
                          <a:cs typeface="Segoe UI" panose="020B0502040204020203" pitchFamily="34" charset="0"/>
                        </a:rPr>
                        <a:t>Would have to be detached from the computer and it’s heavy.</a:t>
                      </a:r>
                    </a:p>
                  </a:txBody>
                  <a:tcPr>
                    <a:solidFill>
                      <a:schemeClr val="bg1"/>
                    </a:solidFill>
                  </a:tcPr>
                </a:tc>
                <a:tc>
                  <a:txBody>
                    <a:bodyPr/>
                    <a:lstStyle/>
                    <a:p>
                      <a:pPr marL="0" algn="l" defTabSz="914400" rtl="0" eaLnBrk="1" latinLnBrk="0" hangingPunct="1"/>
                      <a:r>
                        <a:rPr lang="en-GB" sz="1800" kern="1200" dirty="0">
                          <a:solidFill>
                            <a:schemeClr val="tx1"/>
                          </a:solidFill>
                          <a:latin typeface="Segoe UI" panose="020B0502040204020203" pitchFamily="34" charset="0"/>
                          <a:ea typeface="+mn-ea"/>
                          <a:cs typeface="Segoe UI" panose="020B0502040204020203" pitchFamily="34" charset="0"/>
                        </a:rPr>
                        <a:t>Uses a head that moves over a platter to read and write data so it’s not instant.</a:t>
                      </a:r>
                    </a:p>
                  </a:txBody>
                  <a:tcPr>
                    <a:solidFill>
                      <a:schemeClr val="bg1"/>
                    </a:solidFill>
                  </a:tcPr>
                </a:tc>
                <a:extLst>
                  <a:ext uri="{0D108BD9-81ED-4DB2-BD59-A6C34878D82A}">
                    <a16:rowId xmlns:a16="http://schemas.microsoft.com/office/drawing/2014/main" val="3720352523"/>
                  </a:ext>
                </a:extLst>
              </a:tr>
            </a:tbl>
          </a:graphicData>
        </a:graphic>
      </p:graphicFrame>
      <p:sp>
        <p:nvSpPr>
          <p:cNvPr id="3" name="Slide Number Placeholder 2">
            <a:extLst>
              <a:ext uri="{FF2B5EF4-FFF2-40B4-BE49-F238E27FC236}">
                <a16:creationId xmlns:a16="http://schemas.microsoft.com/office/drawing/2014/main" id="{88175D33-E615-4A63-A73E-CEC085C624FB}"/>
              </a:ext>
            </a:extLst>
          </p:cNvPr>
          <p:cNvSpPr>
            <a:spLocks noGrp="1"/>
          </p:cNvSpPr>
          <p:nvPr>
            <p:ph type="sldNum" sz="quarter" idx="12"/>
          </p:nvPr>
        </p:nvSpPr>
        <p:spPr/>
        <p:txBody>
          <a:bodyPr/>
          <a:lstStyle/>
          <a:p>
            <a:fld id="{2307E064-D8E2-4D39-9CB2-520A231D157D}" type="slidenum">
              <a:rPr lang="en-GB" smtClean="0"/>
              <a:t>5</a:t>
            </a:fld>
            <a:endParaRPr lang="en-GB"/>
          </a:p>
        </p:txBody>
      </p:sp>
    </p:spTree>
    <p:extLst>
      <p:ext uri="{BB962C8B-B14F-4D97-AF65-F5344CB8AC3E}">
        <p14:creationId xmlns:p14="http://schemas.microsoft.com/office/powerpoint/2010/main" val="1204415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75666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1.2.4 Different types of connectivity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IT30 - Connectivity methods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1.2.4</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pic>
        <p:nvPicPr>
          <p:cNvPr id="19" name="Picture 2" descr="WiFi Logo, symbol, meaning, history, PNG, brand">
            <a:extLst>
              <a:ext uri="{FF2B5EF4-FFF2-40B4-BE49-F238E27FC236}">
                <a16:creationId xmlns:a16="http://schemas.microsoft.com/office/drawing/2014/main" id="{74025A88-636E-387F-0414-81BC3EAEF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1731979"/>
            <a:ext cx="2016283" cy="113415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47C1441-FB86-71D6-6ABA-E447C79BD8DE}"/>
              </a:ext>
            </a:extLst>
          </p:cNvPr>
          <p:cNvSpPr txBox="1"/>
          <p:nvPr/>
        </p:nvSpPr>
        <p:spPr>
          <a:xfrm>
            <a:off x="1995713" y="1731979"/>
            <a:ext cx="3153695" cy="1200329"/>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Wi-Fi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enables devices to connect to the internet or other local networks without the need for physical cables. </a:t>
            </a:r>
          </a:p>
        </p:txBody>
      </p:sp>
      <p:pic>
        <p:nvPicPr>
          <p:cNvPr id="23" name="Picture 6" descr="List of Bluetooth profiles - Wikipedia">
            <a:extLst>
              <a:ext uri="{FF2B5EF4-FFF2-40B4-BE49-F238E27FC236}">
                <a16:creationId xmlns:a16="http://schemas.microsoft.com/office/drawing/2014/main" id="{50EB34E6-D3E1-D4C9-3EE2-E989263240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209" y="3890794"/>
            <a:ext cx="1128025" cy="172010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5439A0F-77FE-B813-BD49-1CF3E50FE569}"/>
              </a:ext>
            </a:extLst>
          </p:cNvPr>
          <p:cNvSpPr txBox="1"/>
          <p:nvPr/>
        </p:nvSpPr>
        <p:spPr>
          <a:xfrm>
            <a:off x="1995712" y="3962494"/>
            <a:ext cx="3153695" cy="923330"/>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Bluetooth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enables data transfer between devices over short distances.</a:t>
            </a:r>
          </a:p>
        </p:txBody>
      </p:sp>
      <p:pic>
        <p:nvPicPr>
          <p:cNvPr id="25" name="Picture 4" descr="Nfc Logo PNG Vectors Free Download">
            <a:extLst>
              <a:ext uri="{FF2B5EF4-FFF2-40B4-BE49-F238E27FC236}">
                <a16:creationId xmlns:a16="http://schemas.microsoft.com/office/drawing/2014/main" id="{14322D32-4E20-143E-F17B-4E9E216E54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5794" y="1714572"/>
            <a:ext cx="1951807" cy="115156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B0ED2730-5331-C5E7-2EC1-6083B87A1C06}"/>
              </a:ext>
            </a:extLst>
          </p:cNvPr>
          <p:cNvSpPr txBox="1"/>
          <p:nvPr/>
        </p:nvSpPr>
        <p:spPr>
          <a:xfrm>
            <a:off x="8041228" y="1665809"/>
            <a:ext cx="3730149" cy="1477328"/>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NFC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allows two devices to communicate with each other over a short range, typically up to a few centimetres. For example, making a contactless payment. </a:t>
            </a:r>
          </a:p>
        </p:txBody>
      </p:sp>
      <p:pic>
        <p:nvPicPr>
          <p:cNvPr id="27" name="Picture 8" descr="Rfid - Free security icons">
            <a:extLst>
              <a:ext uri="{FF2B5EF4-FFF2-40B4-BE49-F238E27FC236}">
                <a16:creationId xmlns:a16="http://schemas.microsoft.com/office/drawing/2014/main" id="{E1649560-78C9-2418-FA32-F360409C1B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3119" y="3948933"/>
            <a:ext cx="1527425" cy="152742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0F2BC33-2246-182A-2DB7-51BB9CC1597C}"/>
              </a:ext>
            </a:extLst>
          </p:cNvPr>
          <p:cNvSpPr txBox="1"/>
          <p:nvPr/>
        </p:nvSpPr>
        <p:spPr>
          <a:xfrm>
            <a:off x="8041227" y="3890794"/>
            <a:ext cx="3730149" cy="2031325"/>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RFID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uses radio waves to read and transmit data between a reader and an RFID tag. The RFID tag contains a small microchip and antenna, which can be attached to or embedded in an object, such as a product. </a:t>
            </a:r>
            <a:endPar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 name="Slide Number Placeholder 1">
            <a:extLst>
              <a:ext uri="{FF2B5EF4-FFF2-40B4-BE49-F238E27FC236}">
                <a16:creationId xmlns:a16="http://schemas.microsoft.com/office/drawing/2014/main" id="{E08875E1-27E7-4C90-989B-1FBBC4A015E4}"/>
              </a:ext>
            </a:extLst>
          </p:cNvPr>
          <p:cNvSpPr>
            <a:spLocks noGrp="1"/>
          </p:cNvSpPr>
          <p:nvPr>
            <p:ph type="sldNum" sz="quarter" idx="12"/>
          </p:nvPr>
        </p:nvSpPr>
        <p:spPr/>
        <p:txBody>
          <a:bodyPr/>
          <a:lstStyle/>
          <a:p>
            <a:fld id="{2307E064-D8E2-4D39-9CB2-520A231D157D}" type="slidenum">
              <a:rPr lang="en-GB" smtClean="0"/>
              <a:t>50</a:t>
            </a:fld>
            <a:endParaRPr lang="en-GB"/>
          </a:p>
        </p:txBody>
      </p:sp>
    </p:spTree>
    <p:extLst>
      <p:ext uri="{BB962C8B-B14F-4D97-AF65-F5344CB8AC3E}">
        <p14:creationId xmlns:p14="http://schemas.microsoft.com/office/powerpoint/2010/main" val="4271195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75666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1.2.4 Different types of connectivity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IT30 - Connectivity methods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1.2.4</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pic>
        <p:nvPicPr>
          <p:cNvPr id="2" name="Picture 1">
            <a:extLst>
              <a:ext uri="{FF2B5EF4-FFF2-40B4-BE49-F238E27FC236}">
                <a16:creationId xmlns:a16="http://schemas.microsoft.com/office/drawing/2014/main" id="{D4B6AF24-48DE-CB85-3ACE-DB427C768B5D}"/>
              </a:ext>
            </a:extLst>
          </p:cNvPr>
          <p:cNvPicPr>
            <a:picLocks noChangeAspect="1"/>
          </p:cNvPicPr>
          <p:nvPr/>
        </p:nvPicPr>
        <p:blipFill>
          <a:blip r:embed="rId3"/>
          <a:stretch>
            <a:fillRect/>
          </a:stretch>
        </p:blipFill>
        <p:spPr>
          <a:xfrm>
            <a:off x="266156" y="1689172"/>
            <a:ext cx="1381880" cy="1151567"/>
          </a:xfrm>
          <a:prstGeom prst="rect">
            <a:avLst/>
          </a:prstGeom>
        </p:spPr>
      </p:pic>
      <p:sp>
        <p:nvSpPr>
          <p:cNvPr id="5" name="TextBox 4">
            <a:extLst>
              <a:ext uri="{FF2B5EF4-FFF2-40B4-BE49-F238E27FC236}">
                <a16:creationId xmlns:a16="http://schemas.microsoft.com/office/drawing/2014/main" id="{B8A11D4B-18D3-CEEF-D8B2-E6F32F7D5A5C}"/>
              </a:ext>
            </a:extLst>
          </p:cNvPr>
          <p:cNvSpPr txBox="1"/>
          <p:nvPr/>
        </p:nvSpPr>
        <p:spPr>
          <a:xfrm>
            <a:off x="1942240" y="1689171"/>
            <a:ext cx="3771359" cy="1477328"/>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Mobile data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is a medium range wireless connection which works by transmitting data between cellular networks and a mobile device. Examples include: 3G, 4G, and 5G.</a:t>
            </a:r>
          </a:p>
        </p:txBody>
      </p:sp>
      <p:pic>
        <p:nvPicPr>
          <p:cNvPr id="6" name="Picture 5">
            <a:extLst>
              <a:ext uri="{FF2B5EF4-FFF2-40B4-BE49-F238E27FC236}">
                <a16:creationId xmlns:a16="http://schemas.microsoft.com/office/drawing/2014/main" id="{B134342F-607C-FA20-932E-7D28C0B57FF0}"/>
              </a:ext>
            </a:extLst>
          </p:cNvPr>
          <p:cNvPicPr>
            <a:picLocks noChangeAspect="1"/>
          </p:cNvPicPr>
          <p:nvPr/>
        </p:nvPicPr>
        <p:blipFill>
          <a:blip r:embed="rId4"/>
          <a:stretch>
            <a:fillRect/>
          </a:stretch>
        </p:blipFill>
        <p:spPr>
          <a:xfrm>
            <a:off x="136644" y="3677948"/>
            <a:ext cx="1537699" cy="1537699"/>
          </a:xfrm>
          <a:prstGeom prst="rect">
            <a:avLst/>
          </a:prstGeom>
        </p:spPr>
      </p:pic>
      <p:sp>
        <p:nvSpPr>
          <p:cNvPr id="8" name="TextBox 7">
            <a:extLst>
              <a:ext uri="{FF2B5EF4-FFF2-40B4-BE49-F238E27FC236}">
                <a16:creationId xmlns:a16="http://schemas.microsoft.com/office/drawing/2014/main" id="{F48F4CDF-0F32-869A-97DD-62D0CCBD0F7F}"/>
              </a:ext>
            </a:extLst>
          </p:cNvPr>
          <p:cNvSpPr txBox="1"/>
          <p:nvPr/>
        </p:nvSpPr>
        <p:spPr>
          <a:xfrm>
            <a:off x="1968546" y="3708133"/>
            <a:ext cx="3771359" cy="1754326"/>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Satellite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is a long range wireless connection which works by connected to a satellite position in orbit above earth. Commonly used to connect remote areas or regions where communication is limited. </a:t>
            </a:r>
          </a:p>
        </p:txBody>
      </p:sp>
      <p:sp>
        <p:nvSpPr>
          <p:cNvPr id="9" name="TextBox 8">
            <a:extLst>
              <a:ext uri="{FF2B5EF4-FFF2-40B4-BE49-F238E27FC236}">
                <a16:creationId xmlns:a16="http://schemas.microsoft.com/office/drawing/2014/main" id="{295FE196-1DDD-16C4-EABB-019F0838C956}"/>
              </a:ext>
            </a:extLst>
          </p:cNvPr>
          <p:cNvSpPr txBox="1"/>
          <p:nvPr/>
        </p:nvSpPr>
        <p:spPr>
          <a:xfrm>
            <a:off x="8040228" y="1646300"/>
            <a:ext cx="3771359" cy="1477328"/>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Ethernet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is a standard protocol for wired local area networks (LANs). It allows devices on the same network to exchange data packets with each other.</a:t>
            </a:r>
          </a:p>
        </p:txBody>
      </p:sp>
      <p:pic>
        <p:nvPicPr>
          <p:cNvPr id="10" name="Picture 14" descr="USB Symbol Logo PNG vector in SVG, PDF, AI, CDR format">
            <a:extLst>
              <a:ext uri="{FF2B5EF4-FFF2-40B4-BE49-F238E27FC236}">
                <a16:creationId xmlns:a16="http://schemas.microsoft.com/office/drawing/2014/main" id="{6287E48F-2EE9-D045-B03A-A557A6C8B9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9370" y="3677948"/>
            <a:ext cx="2048688" cy="153769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A146861-5468-44F8-821E-9811DEF96F71}"/>
              </a:ext>
            </a:extLst>
          </p:cNvPr>
          <p:cNvSpPr txBox="1"/>
          <p:nvPr/>
        </p:nvSpPr>
        <p:spPr>
          <a:xfrm>
            <a:off x="8040228" y="3708133"/>
            <a:ext cx="3771359" cy="2308324"/>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USB</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which is a standard interface used to connect peripheral devices, such as printers, keyboards, mice, and storage devices, to a computer or other host device. This has further evolved into Micro USB and USB-C which fits into the port both ways. </a:t>
            </a:r>
          </a:p>
        </p:txBody>
      </p:sp>
      <p:sp>
        <p:nvSpPr>
          <p:cNvPr id="7" name="Slide Number Placeholder 6">
            <a:extLst>
              <a:ext uri="{FF2B5EF4-FFF2-40B4-BE49-F238E27FC236}">
                <a16:creationId xmlns:a16="http://schemas.microsoft.com/office/drawing/2014/main" id="{74E67C1E-7511-4804-8045-E2F96EE988BF}"/>
              </a:ext>
            </a:extLst>
          </p:cNvPr>
          <p:cNvSpPr>
            <a:spLocks noGrp="1"/>
          </p:cNvSpPr>
          <p:nvPr>
            <p:ph type="sldNum" sz="quarter" idx="12"/>
          </p:nvPr>
        </p:nvSpPr>
        <p:spPr/>
        <p:txBody>
          <a:bodyPr/>
          <a:lstStyle/>
          <a:p>
            <a:fld id="{2307E064-D8E2-4D39-9CB2-520A231D157D}" type="slidenum">
              <a:rPr lang="en-GB" smtClean="0"/>
              <a:t>51</a:t>
            </a:fld>
            <a:endParaRPr lang="en-GB"/>
          </a:p>
        </p:txBody>
      </p:sp>
    </p:spTree>
    <p:extLst>
      <p:ext uri="{BB962C8B-B14F-4D97-AF65-F5344CB8AC3E}">
        <p14:creationId xmlns:p14="http://schemas.microsoft.com/office/powerpoint/2010/main" val="2960541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79" y="610098"/>
            <a:ext cx="703928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1.3.1 Risks to information held on computers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IT31 - Social engineering</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extLst>
              <p:ext uri="{D42A27DB-BD31-4B8C-83A1-F6EECF244321}">
                <p14:modId xmlns:p14="http://schemas.microsoft.com/office/powerpoint/2010/main" val="3770177070"/>
              </p:ext>
            </p:extLst>
          </p:nvPr>
        </p:nvGraphicFramePr>
        <p:xfrm>
          <a:off x="136644" y="665254"/>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1.3.1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3" name="Table 13">
            <a:extLst>
              <a:ext uri="{FF2B5EF4-FFF2-40B4-BE49-F238E27FC236}">
                <a16:creationId xmlns:a16="http://schemas.microsoft.com/office/drawing/2014/main" id="{44C4B3AB-A7A6-49F6-2F28-8277E41DE760}"/>
              </a:ext>
            </a:extLst>
          </p:cNvPr>
          <p:cNvGraphicFramePr>
            <a:graphicFrameLocks noGrp="1"/>
          </p:cNvGraphicFramePr>
          <p:nvPr/>
        </p:nvGraphicFramePr>
        <p:xfrm>
          <a:off x="136644" y="1731979"/>
          <a:ext cx="3690609" cy="1833880"/>
        </p:xfrm>
        <a:graphic>
          <a:graphicData uri="http://schemas.openxmlformats.org/drawingml/2006/table">
            <a:tbl>
              <a:tblPr firstRow="1" bandRow="1">
                <a:tableStyleId>{5940675A-B579-460E-94D1-54222C63F5DA}</a:tableStyleId>
              </a:tblPr>
              <a:tblGrid>
                <a:gridCol w="3690609">
                  <a:extLst>
                    <a:ext uri="{9D8B030D-6E8A-4147-A177-3AD203B41FA5}">
                      <a16:colId xmlns:a16="http://schemas.microsoft.com/office/drawing/2014/main" val="2668280762"/>
                    </a:ext>
                  </a:extLst>
                </a:gridCol>
              </a:tblGrid>
              <a:tr h="370840">
                <a:tc>
                  <a:txBody>
                    <a:bodyPr/>
                    <a:lstStyle/>
                    <a:p>
                      <a:r>
                        <a:rPr lang="en-GB" dirty="0">
                          <a:solidFill>
                            <a:schemeClr val="bg1"/>
                          </a:solidFill>
                          <a:latin typeface="Segoe UI" panose="020B0502040204020203" pitchFamily="34" charset="0"/>
                          <a:cs typeface="Segoe UI" panose="020B0502040204020203" pitchFamily="34" charset="0"/>
                        </a:rPr>
                        <a:t>What is social engineering?</a:t>
                      </a:r>
                    </a:p>
                  </a:txBody>
                  <a:tcPr>
                    <a:solidFill>
                      <a:srgbClr val="FF0000"/>
                    </a:solidFill>
                  </a:tcPr>
                </a:tc>
                <a:extLst>
                  <a:ext uri="{0D108BD9-81ED-4DB2-BD59-A6C34878D82A}">
                    <a16:rowId xmlns:a16="http://schemas.microsoft.com/office/drawing/2014/main" val="1505125336"/>
                  </a:ext>
                </a:extLst>
              </a:tr>
              <a:tr h="370840">
                <a:tc>
                  <a:txBody>
                    <a:bodyPr/>
                    <a:lstStyle/>
                    <a:p>
                      <a:r>
                        <a:rPr lang="en-GB" dirty="0">
                          <a:latin typeface="Segoe UI" panose="020B0502040204020203" pitchFamily="34" charset="0"/>
                          <a:cs typeface="Segoe UI" panose="020B0502040204020203" pitchFamily="34" charset="0"/>
                        </a:rPr>
                        <a:t>Social engineering refers to the use of manipulation by an individual or group to trick individuals into disclosing confidential information.</a:t>
                      </a:r>
                    </a:p>
                  </a:txBody>
                  <a:tcPr/>
                </a:tc>
                <a:extLst>
                  <a:ext uri="{0D108BD9-81ED-4DB2-BD59-A6C34878D82A}">
                    <a16:rowId xmlns:a16="http://schemas.microsoft.com/office/drawing/2014/main" val="1025763758"/>
                  </a:ext>
                </a:extLst>
              </a:tr>
            </a:tbl>
          </a:graphicData>
        </a:graphic>
      </p:graphicFrame>
      <p:sp>
        <p:nvSpPr>
          <p:cNvPr id="16" name="Rectangle 15">
            <a:extLst>
              <a:ext uri="{FF2B5EF4-FFF2-40B4-BE49-F238E27FC236}">
                <a16:creationId xmlns:a16="http://schemas.microsoft.com/office/drawing/2014/main" id="{5F3506CD-5361-D59C-5AD2-ED96627B6D13}"/>
              </a:ext>
            </a:extLst>
          </p:cNvPr>
          <p:cNvSpPr/>
          <p:nvPr/>
        </p:nvSpPr>
        <p:spPr>
          <a:xfrm>
            <a:off x="4136065" y="1332809"/>
            <a:ext cx="4337891" cy="43503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Social engineering techniques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7" name="Rectangle 16">
            <a:extLst>
              <a:ext uri="{FF2B5EF4-FFF2-40B4-BE49-F238E27FC236}">
                <a16:creationId xmlns:a16="http://schemas.microsoft.com/office/drawing/2014/main" id="{BE5411C6-EB7B-32BF-7F37-F50CE72ECCAF}"/>
              </a:ext>
            </a:extLst>
          </p:cNvPr>
          <p:cNvSpPr/>
          <p:nvPr/>
        </p:nvSpPr>
        <p:spPr>
          <a:xfrm>
            <a:off x="8665535" y="1332808"/>
            <a:ext cx="3389821" cy="43503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Prevention methods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 name="Rectangle 1">
            <a:extLst>
              <a:ext uri="{FF2B5EF4-FFF2-40B4-BE49-F238E27FC236}">
                <a16:creationId xmlns:a16="http://schemas.microsoft.com/office/drawing/2014/main" id="{AB27672D-FF34-B732-EAEF-1701AC1C05F5}"/>
              </a:ext>
            </a:extLst>
          </p:cNvPr>
          <p:cNvSpPr/>
          <p:nvPr/>
        </p:nvSpPr>
        <p:spPr>
          <a:xfrm>
            <a:off x="4136065" y="1823476"/>
            <a:ext cx="4337891" cy="1262599"/>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Blagging</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 a form of social engineering that involves the use of deception or false pretences to obtain confidential information or access to restricted areas.</a:t>
            </a:r>
          </a:p>
        </p:txBody>
      </p:sp>
      <p:sp>
        <p:nvSpPr>
          <p:cNvPr id="5" name="Rectangle 4">
            <a:extLst>
              <a:ext uri="{FF2B5EF4-FFF2-40B4-BE49-F238E27FC236}">
                <a16:creationId xmlns:a16="http://schemas.microsoft.com/office/drawing/2014/main" id="{2B18CA25-582E-8F72-F879-1F961B6150BB}"/>
              </a:ext>
            </a:extLst>
          </p:cNvPr>
          <p:cNvSpPr/>
          <p:nvPr/>
        </p:nvSpPr>
        <p:spPr>
          <a:xfrm>
            <a:off x="4136065" y="3242190"/>
            <a:ext cx="4337890" cy="1507474"/>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Phishing</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 a fake email or website that looks legitimate, but is used to steal personal information such as passwords or credit card numbers.</a:t>
            </a:r>
          </a:p>
        </p:txBody>
      </p:sp>
      <p:sp>
        <p:nvSpPr>
          <p:cNvPr id="6" name="Rectangle 5">
            <a:extLst>
              <a:ext uri="{FF2B5EF4-FFF2-40B4-BE49-F238E27FC236}">
                <a16:creationId xmlns:a16="http://schemas.microsoft.com/office/drawing/2014/main" id="{CE91092F-E1E9-6C13-CC6E-EBD4AA79BAB1}"/>
              </a:ext>
            </a:extLst>
          </p:cNvPr>
          <p:cNvSpPr/>
          <p:nvPr/>
        </p:nvSpPr>
        <p:spPr>
          <a:xfrm>
            <a:off x="4136065" y="4901619"/>
            <a:ext cx="4337890" cy="1507474"/>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Shouldering</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 a type of social engineering technique that involves physically standing behind someone or looking over their shoulder in order to gain information.</a:t>
            </a:r>
          </a:p>
        </p:txBody>
      </p:sp>
      <p:graphicFrame>
        <p:nvGraphicFramePr>
          <p:cNvPr id="8" name="Table 13">
            <a:extLst>
              <a:ext uri="{FF2B5EF4-FFF2-40B4-BE49-F238E27FC236}">
                <a16:creationId xmlns:a16="http://schemas.microsoft.com/office/drawing/2014/main" id="{A94E4284-2EEF-4B82-F8F6-BDC977DB0275}"/>
              </a:ext>
            </a:extLst>
          </p:cNvPr>
          <p:cNvGraphicFramePr>
            <a:graphicFrameLocks noGrp="1"/>
          </p:cNvGraphicFramePr>
          <p:nvPr/>
        </p:nvGraphicFramePr>
        <p:xfrm>
          <a:off x="136644" y="3778455"/>
          <a:ext cx="3690609" cy="2382520"/>
        </p:xfrm>
        <a:graphic>
          <a:graphicData uri="http://schemas.openxmlformats.org/drawingml/2006/table">
            <a:tbl>
              <a:tblPr firstRow="1" bandRow="1">
                <a:tableStyleId>{5940675A-B579-460E-94D1-54222C63F5DA}</a:tableStyleId>
              </a:tblPr>
              <a:tblGrid>
                <a:gridCol w="3690609">
                  <a:extLst>
                    <a:ext uri="{9D8B030D-6E8A-4147-A177-3AD203B41FA5}">
                      <a16:colId xmlns:a16="http://schemas.microsoft.com/office/drawing/2014/main" val="2668280762"/>
                    </a:ext>
                  </a:extLst>
                </a:gridCol>
              </a:tblGrid>
              <a:tr h="370840">
                <a:tc>
                  <a:txBody>
                    <a:bodyPr/>
                    <a:lstStyle/>
                    <a:p>
                      <a:r>
                        <a:rPr lang="en-GB" dirty="0">
                          <a:solidFill>
                            <a:schemeClr val="bg1"/>
                          </a:solidFill>
                          <a:latin typeface="Segoe UI" panose="020B0502040204020203" pitchFamily="34" charset="0"/>
                          <a:cs typeface="Segoe UI" panose="020B0502040204020203" pitchFamily="34" charset="0"/>
                        </a:rPr>
                        <a:t>Why use social engineering?</a:t>
                      </a:r>
                    </a:p>
                  </a:txBody>
                  <a:tcPr>
                    <a:solidFill>
                      <a:srgbClr val="00B050"/>
                    </a:solidFill>
                  </a:tcPr>
                </a:tc>
                <a:extLst>
                  <a:ext uri="{0D108BD9-81ED-4DB2-BD59-A6C34878D82A}">
                    <a16:rowId xmlns:a16="http://schemas.microsoft.com/office/drawing/2014/main" val="1505125336"/>
                  </a:ext>
                </a:extLst>
              </a:tr>
              <a:tr h="370840">
                <a:tc>
                  <a:txBody>
                    <a:bodyPr/>
                    <a:lstStyle/>
                    <a:p>
                      <a:r>
                        <a:rPr lang="en-GB" dirty="0">
                          <a:latin typeface="Segoe UI" panose="020B0502040204020203" pitchFamily="34" charset="0"/>
                          <a:cs typeface="Segoe UI" panose="020B0502040204020203" pitchFamily="34" charset="0"/>
                        </a:rPr>
                        <a:t>For some attackers it’s an easier way to gather sensitive information because no technical knowledge is required and some people can be considered as the ‘weak point’ due to their lack of knowledge.</a:t>
                      </a:r>
                    </a:p>
                  </a:txBody>
                  <a:tcPr/>
                </a:tc>
                <a:extLst>
                  <a:ext uri="{0D108BD9-81ED-4DB2-BD59-A6C34878D82A}">
                    <a16:rowId xmlns:a16="http://schemas.microsoft.com/office/drawing/2014/main" val="1025763758"/>
                  </a:ext>
                </a:extLst>
              </a:tr>
            </a:tbl>
          </a:graphicData>
        </a:graphic>
      </p:graphicFrame>
      <p:sp>
        <p:nvSpPr>
          <p:cNvPr id="9" name="Rectangle 8">
            <a:extLst>
              <a:ext uri="{FF2B5EF4-FFF2-40B4-BE49-F238E27FC236}">
                <a16:creationId xmlns:a16="http://schemas.microsoft.com/office/drawing/2014/main" id="{4EAA6612-55CA-B0F4-B37A-017A707234F4}"/>
              </a:ext>
            </a:extLst>
          </p:cNvPr>
          <p:cNvSpPr/>
          <p:nvPr/>
        </p:nvSpPr>
        <p:spPr>
          <a:xfrm>
            <a:off x="8665536" y="1810045"/>
            <a:ext cx="3288722" cy="1262599"/>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Be cautious of unexpected calls or emails.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Verify the identity of the individual.</a:t>
            </a:r>
          </a:p>
        </p:txBody>
      </p:sp>
      <p:sp>
        <p:nvSpPr>
          <p:cNvPr id="10" name="Rectangle 9">
            <a:extLst>
              <a:ext uri="{FF2B5EF4-FFF2-40B4-BE49-F238E27FC236}">
                <a16:creationId xmlns:a16="http://schemas.microsoft.com/office/drawing/2014/main" id="{EC9C32C0-EDEA-7D1D-3C9D-68C1D8EE9191}"/>
              </a:ext>
            </a:extLst>
          </p:cNvPr>
          <p:cNvSpPr/>
          <p:nvPr/>
        </p:nvSpPr>
        <p:spPr>
          <a:xfrm>
            <a:off x="8665536" y="3242190"/>
            <a:ext cx="3288722" cy="1507474"/>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Block the sender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Report to anti-phishing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Don’t open any suspicious links.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Check the email address.</a:t>
            </a:r>
          </a:p>
        </p:txBody>
      </p:sp>
      <p:sp>
        <p:nvSpPr>
          <p:cNvPr id="26" name="Rectangle 25">
            <a:extLst>
              <a:ext uri="{FF2B5EF4-FFF2-40B4-BE49-F238E27FC236}">
                <a16:creationId xmlns:a16="http://schemas.microsoft.com/office/drawing/2014/main" id="{280236CF-6130-4076-2826-6CC5787BE579}"/>
              </a:ext>
            </a:extLst>
          </p:cNvPr>
          <p:cNvSpPr/>
          <p:nvPr/>
        </p:nvSpPr>
        <p:spPr>
          <a:xfrm>
            <a:off x="8665535" y="4898377"/>
            <a:ext cx="3288722" cy="1507474"/>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Be aware of your surroundings.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Use your hand the block the 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7" name="Slide Number Placeholder 6">
            <a:extLst>
              <a:ext uri="{FF2B5EF4-FFF2-40B4-BE49-F238E27FC236}">
                <a16:creationId xmlns:a16="http://schemas.microsoft.com/office/drawing/2014/main" id="{3BCD1C29-2348-4D60-9964-8F896C5B2530}"/>
              </a:ext>
            </a:extLst>
          </p:cNvPr>
          <p:cNvSpPr>
            <a:spLocks noGrp="1"/>
          </p:cNvSpPr>
          <p:nvPr>
            <p:ph type="sldNum" sz="quarter" idx="12"/>
          </p:nvPr>
        </p:nvSpPr>
        <p:spPr/>
        <p:txBody>
          <a:bodyPr/>
          <a:lstStyle/>
          <a:p>
            <a:fld id="{9CE42934-EFF7-4B83-B87A-A70704FD2A95}" type="slidenum">
              <a:rPr lang="en-GB" smtClean="0"/>
              <a:t>52</a:t>
            </a:fld>
            <a:endParaRPr lang="en-GB"/>
          </a:p>
        </p:txBody>
      </p:sp>
    </p:spTree>
    <p:extLst>
      <p:ext uri="{BB962C8B-B14F-4D97-AF65-F5344CB8AC3E}">
        <p14:creationId xmlns:p14="http://schemas.microsoft.com/office/powerpoint/2010/main" val="3422856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79" y="792648"/>
            <a:ext cx="703928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1.3.1 Risks to information held on computers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IT32: Malware </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1.3.1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18" name="Rectangle 17">
            <a:extLst>
              <a:ext uri="{FF2B5EF4-FFF2-40B4-BE49-F238E27FC236}">
                <a16:creationId xmlns:a16="http://schemas.microsoft.com/office/drawing/2014/main" id="{F9C37A6D-CB95-60DF-59EA-28E4BE5EF497}"/>
              </a:ext>
            </a:extLst>
          </p:cNvPr>
          <p:cNvSpPr/>
          <p:nvPr/>
        </p:nvSpPr>
        <p:spPr>
          <a:xfrm>
            <a:off x="136644" y="1687299"/>
            <a:ext cx="2543950" cy="33484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Virus = </a:t>
            </a:r>
          </a:p>
        </p:txBody>
      </p:sp>
      <p:sp>
        <p:nvSpPr>
          <p:cNvPr id="19" name="Rectangle 18">
            <a:extLst>
              <a:ext uri="{FF2B5EF4-FFF2-40B4-BE49-F238E27FC236}">
                <a16:creationId xmlns:a16="http://schemas.microsoft.com/office/drawing/2014/main" id="{2BB297B6-DCC9-DB07-697C-41685A13A06C}"/>
              </a:ext>
            </a:extLst>
          </p:cNvPr>
          <p:cNvSpPr/>
          <p:nvPr/>
        </p:nvSpPr>
        <p:spPr>
          <a:xfrm>
            <a:off x="5645904" y="1698537"/>
            <a:ext cx="2543950" cy="32361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Adware = </a:t>
            </a:r>
          </a:p>
        </p:txBody>
      </p:sp>
      <p:sp>
        <p:nvSpPr>
          <p:cNvPr id="20" name="Rectangle 19">
            <a:extLst>
              <a:ext uri="{FF2B5EF4-FFF2-40B4-BE49-F238E27FC236}">
                <a16:creationId xmlns:a16="http://schemas.microsoft.com/office/drawing/2014/main" id="{33E90DE1-9DB5-497D-3304-4FFE970325C8}"/>
              </a:ext>
            </a:extLst>
          </p:cNvPr>
          <p:cNvSpPr/>
          <p:nvPr/>
        </p:nvSpPr>
        <p:spPr>
          <a:xfrm>
            <a:off x="2891274" y="1688734"/>
            <a:ext cx="2543950" cy="364776"/>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Trojan = </a:t>
            </a:r>
          </a:p>
        </p:txBody>
      </p:sp>
      <p:sp>
        <p:nvSpPr>
          <p:cNvPr id="21" name="Rectangle 20">
            <a:extLst>
              <a:ext uri="{FF2B5EF4-FFF2-40B4-BE49-F238E27FC236}">
                <a16:creationId xmlns:a16="http://schemas.microsoft.com/office/drawing/2014/main" id="{182AB746-C798-C000-9430-C7588E9E55C3}"/>
              </a:ext>
            </a:extLst>
          </p:cNvPr>
          <p:cNvSpPr/>
          <p:nvPr/>
        </p:nvSpPr>
        <p:spPr>
          <a:xfrm>
            <a:off x="8400534" y="1702887"/>
            <a:ext cx="2543951" cy="31926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Worm = </a:t>
            </a:r>
          </a:p>
        </p:txBody>
      </p:sp>
      <p:sp>
        <p:nvSpPr>
          <p:cNvPr id="22" name="TextBox 21">
            <a:extLst>
              <a:ext uri="{FF2B5EF4-FFF2-40B4-BE49-F238E27FC236}">
                <a16:creationId xmlns:a16="http://schemas.microsoft.com/office/drawing/2014/main" id="{BD4BF84F-FF80-F3BC-8DFD-DB88B5575E9D}"/>
              </a:ext>
            </a:extLst>
          </p:cNvPr>
          <p:cNvSpPr txBox="1"/>
          <p:nvPr/>
        </p:nvSpPr>
        <p:spPr>
          <a:xfrm>
            <a:off x="2891274" y="2164236"/>
            <a:ext cx="2543951" cy="1323439"/>
          </a:xfrm>
          <a:prstGeom prst="rect">
            <a:avLst/>
          </a:prstGeom>
          <a:solidFill>
            <a:schemeClr val="accent4">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Enter users computer as a normal file or program and once downloaded, will perform malicious tasks.</a:t>
            </a:r>
          </a:p>
        </p:txBody>
      </p:sp>
      <p:sp>
        <p:nvSpPr>
          <p:cNvPr id="23" name="TextBox 22">
            <a:extLst>
              <a:ext uri="{FF2B5EF4-FFF2-40B4-BE49-F238E27FC236}">
                <a16:creationId xmlns:a16="http://schemas.microsoft.com/office/drawing/2014/main" id="{C658157C-D6E9-0F29-DADF-2AE11DCF3A60}"/>
              </a:ext>
            </a:extLst>
          </p:cNvPr>
          <p:cNvSpPr txBox="1"/>
          <p:nvPr/>
        </p:nvSpPr>
        <p:spPr>
          <a:xfrm>
            <a:off x="136644" y="2144983"/>
            <a:ext cx="2543951" cy="1323439"/>
          </a:xfrm>
          <a:prstGeom prst="rect">
            <a:avLst/>
          </a:prstGeom>
          <a:solidFill>
            <a:schemeClr val="accent4">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 type of malware that can copy itself and spread to other users by attaching itself to other files.</a:t>
            </a:r>
          </a:p>
        </p:txBody>
      </p:sp>
      <p:sp>
        <p:nvSpPr>
          <p:cNvPr id="24" name="TextBox 23">
            <a:extLst>
              <a:ext uri="{FF2B5EF4-FFF2-40B4-BE49-F238E27FC236}">
                <a16:creationId xmlns:a16="http://schemas.microsoft.com/office/drawing/2014/main" id="{3AC09FC1-59C6-11D4-18B3-3514C5C7DD1E}"/>
              </a:ext>
            </a:extLst>
          </p:cNvPr>
          <p:cNvSpPr txBox="1"/>
          <p:nvPr/>
        </p:nvSpPr>
        <p:spPr>
          <a:xfrm>
            <a:off x="5645904" y="2186535"/>
            <a:ext cx="2543951" cy="1323439"/>
          </a:xfrm>
          <a:prstGeom prst="rect">
            <a:avLst/>
          </a:prstGeom>
          <a:solidFill>
            <a:schemeClr val="accent4">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is designed to provide users with advertisements in the form of pop-ups that redirect them elsewhere.</a:t>
            </a:r>
          </a:p>
        </p:txBody>
      </p:sp>
      <p:sp>
        <p:nvSpPr>
          <p:cNvPr id="25" name="TextBox 24">
            <a:extLst>
              <a:ext uri="{FF2B5EF4-FFF2-40B4-BE49-F238E27FC236}">
                <a16:creationId xmlns:a16="http://schemas.microsoft.com/office/drawing/2014/main" id="{0C9CE0DB-D029-0EB7-09E2-F8AE1AC0C80C}"/>
              </a:ext>
            </a:extLst>
          </p:cNvPr>
          <p:cNvSpPr txBox="1"/>
          <p:nvPr/>
        </p:nvSpPr>
        <p:spPr>
          <a:xfrm>
            <a:off x="8400534" y="2164236"/>
            <a:ext cx="2543951" cy="1815882"/>
          </a:xfrm>
          <a:prstGeom prst="rect">
            <a:avLst/>
          </a:prstGeom>
          <a:solidFill>
            <a:schemeClr val="accent4">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needs user actions to spread it and as a result, can continue to spread, exploiting the network and consuming bandwidth.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7" name="Rectangle 26">
            <a:extLst>
              <a:ext uri="{FF2B5EF4-FFF2-40B4-BE49-F238E27FC236}">
                <a16:creationId xmlns:a16="http://schemas.microsoft.com/office/drawing/2014/main" id="{BAC1AD9D-39D9-F58F-1C95-94E27C67CD6F}"/>
              </a:ext>
            </a:extLst>
          </p:cNvPr>
          <p:cNvSpPr/>
          <p:nvPr/>
        </p:nvSpPr>
        <p:spPr>
          <a:xfrm>
            <a:off x="8400535" y="4133579"/>
            <a:ext cx="2543950" cy="33484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Bot = </a:t>
            </a:r>
          </a:p>
        </p:txBody>
      </p:sp>
      <p:sp>
        <p:nvSpPr>
          <p:cNvPr id="28" name="Rectangle 27">
            <a:extLst>
              <a:ext uri="{FF2B5EF4-FFF2-40B4-BE49-F238E27FC236}">
                <a16:creationId xmlns:a16="http://schemas.microsoft.com/office/drawing/2014/main" id="{CC01CBD0-2A0B-8DC3-33EC-FA13F16197C3}"/>
              </a:ext>
            </a:extLst>
          </p:cNvPr>
          <p:cNvSpPr/>
          <p:nvPr/>
        </p:nvSpPr>
        <p:spPr>
          <a:xfrm>
            <a:off x="5645904" y="3612770"/>
            <a:ext cx="2543950" cy="32361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Spyware = </a:t>
            </a:r>
          </a:p>
        </p:txBody>
      </p:sp>
      <p:sp>
        <p:nvSpPr>
          <p:cNvPr id="29" name="Rectangle 28">
            <a:extLst>
              <a:ext uri="{FF2B5EF4-FFF2-40B4-BE49-F238E27FC236}">
                <a16:creationId xmlns:a16="http://schemas.microsoft.com/office/drawing/2014/main" id="{8B55DCA1-093D-B888-6DBE-15776033FB5E}"/>
              </a:ext>
            </a:extLst>
          </p:cNvPr>
          <p:cNvSpPr/>
          <p:nvPr/>
        </p:nvSpPr>
        <p:spPr>
          <a:xfrm>
            <a:off x="2891274" y="3604624"/>
            <a:ext cx="2543950" cy="364776"/>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Ransomware = </a:t>
            </a:r>
          </a:p>
        </p:txBody>
      </p:sp>
      <p:sp>
        <p:nvSpPr>
          <p:cNvPr id="30" name="Rectangle 29">
            <a:extLst>
              <a:ext uri="{FF2B5EF4-FFF2-40B4-BE49-F238E27FC236}">
                <a16:creationId xmlns:a16="http://schemas.microsoft.com/office/drawing/2014/main" id="{97FDDC7A-2E4B-FDEA-AA4A-37D72B119FB3}"/>
              </a:ext>
            </a:extLst>
          </p:cNvPr>
          <p:cNvSpPr/>
          <p:nvPr/>
        </p:nvSpPr>
        <p:spPr>
          <a:xfrm>
            <a:off x="136644" y="3617120"/>
            <a:ext cx="2543951" cy="31926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Rootkit = </a:t>
            </a:r>
          </a:p>
        </p:txBody>
      </p:sp>
      <p:sp>
        <p:nvSpPr>
          <p:cNvPr id="31" name="TextBox 30">
            <a:extLst>
              <a:ext uri="{FF2B5EF4-FFF2-40B4-BE49-F238E27FC236}">
                <a16:creationId xmlns:a16="http://schemas.microsoft.com/office/drawing/2014/main" id="{720F685C-1702-5995-059B-8F5884DE9BE6}"/>
              </a:ext>
            </a:extLst>
          </p:cNvPr>
          <p:cNvSpPr txBox="1"/>
          <p:nvPr/>
        </p:nvSpPr>
        <p:spPr>
          <a:xfrm>
            <a:off x="2891274" y="4078469"/>
            <a:ext cx="2543951" cy="1815882"/>
          </a:xfrm>
          <a:prstGeom prst="rect">
            <a:avLst/>
          </a:prstGeom>
          <a:solidFill>
            <a:schemeClr val="accent4">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Encrypts the user personal data using strong encryption methods and will demand a ransom to decrypt. This ransom will usually be in the form of a fee. </a:t>
            </a:r>
          </a:p>
        </p:txBody>
      </p:sp>
      <p:sp>
        <p:nvSpPr>
          <p:cNvPr id="32" name="TextBox 31">
            <a:extLst>
              <a:ext uri="{FF2B5EF4-FFF2-40B4-BE49-F238E27FC236}">
                <a16:creationId xmlns:a16="http://schemas.microsoft.com/office/drawing/2014/main" id="{66F9C9B7-945D-9235-1053-6D1FFE1EE5C4}"/>
              </a:ext>
            </a:extLst>
          </p:cNvPr>
          <p:cNvSpPr txBox="1"/>
          <p:nvPr/>
        </p:nvSpPr>
        <p:spPr>
          <a:xfrm>
            <a:off x="8400535" y="4591263"/>
            <a:ext cx="2543951" cy="1077218"/>
          </a:xfrm>
          <a:prstGeom prst="rect">
            <a:avLst/>
          </a:prstGeom>
          <a:solidFill>
            <a:schemeClr val="accent4">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An automated type of malware used to perform DDOS attacks to get access to servers</a:t>
            </a:r>
          </a:p>
        </p:txBody>
      </p:sp>
      <p:sp>
        <p:nvSpPr>
          <p:cNvPr id="33" name="TextBox 32">
            <a:extLst>
              <a:ext uri="{FF2B5EF4-FFF2-40B4-BE49-F238E27FC236}">
                <a16:creationId xmlns:a16="http://schemas.microsoft.com/office/drawing/2014/main" id="{2EA80E39-F8AC-07C7-962E-A909A0DE8672}"/>
              </a:ext>
            </a:extLst>
          </p:cNvPr>
          <p:cNvSpPr txBox="1"/>
          <p:nvPr/>
        </p:nvSpPr>
        <p:spPr>
          <a:xfrm>
            <a:off x="5645904" y="4100768"/>
            <a:ext cx="2543951" cy="1815882"/>
          </a:xfrm>
          <a:prstGeom prst="rect">
            <a:avLst/>
          </a:prstGeom>
          <a:solidFill>
            <a:schemeClr val="accent4">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Used to track users activity without their knowledge and might use key loggers to monitor actions taken by the user and gain personal information.</a:t>
            </a:r>
          </a:p>
        </p:txBody>
      </p:sp>
      <p:sp>
        <p:nvSpPr>
          <p:cNvPr id="34" name="TextBox 33">
            <a:extLst>
              <a:ext uri="{FF2B5EF4-FFF2-40B4-BE49-F238E27FC236}">
                <a16:creationId xmlns:a16="http://schemas.microsoft.com/office/drawing/2014/main" id="{55227F3C-4B43-99A8-33B2-22BD9EABA84F}"/>
              </a:ext>
            </a:extLst>
          </p:cNvPr>
          <p:cNvSpPr txBox="1"/>
          <p:nvPr/>
        </p:nvSpPr>
        <p:spPr>
          <a:xfrm>
            <a:off x="136644" y="4052606"/>
            <a:ext cx="2543951" cy="1815882"/>
          </a:xfrm>
          <a:prstGeom prst="rect">
            <a:avLst/>
          </a:prstGeom>
          <a:solidFill>
            <a:schemeClr val="accent4">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Created to provide remote access to a computer without detection. This can allow it to modify system settings and even install other types of malware.</a:t>
            </a:r>
          </a:p>
        </p:txBody>
      </p:sp>
      <p:sp>
        <p:nvSpPr>
          <p:cNvPr id="2" name="Slide Number Placeholder 1">
            <a:extLst>
              <a:ext uri="{FF2B5EF4-FFF2-40B4-BE49-F238E27FC236}">
                <a16:creationId xmlns:a16="http://schemas.microsoft.com/office/drawing/2014/main" id="{12B34110-C904-4E66-A346-B420FD27469B}"/>
              </a:ext>
            </a:extLst>
          </p:cNvPr>
          <p:cNvSpPr>
            <a:spLocks noGrp="1"/>
          </p:cNvSpPr>
          <p:nvPr>
            <p:ph type="sldNum" sz="quarter" idx="12"/>
          </p:nvPr>
        </p:nvSpPr>
        <p:spPr/>
        <p:txBody>
          <a:bodyPr/>
          <a:lstStyle/>
          <a:p>
            <a:fld id="{9CE42934-EFF7-4B83-B87A-A70704FD2A95}" type="slidenum">
              <a:rPr lang="en-GB" smtClean="0"/>
              <a:t>53</a:t>
            </a:fld>
            <a:endParaRPr lang="en-GB"/>
          </a:p>
        </p:txBody>
      </p:sp>
    </p:spTree>
    <p:extLst>
      <p:ext uri="{BB962C8B-B14F-4D97-AF65-F5344CB8AC3E}">
        <p14:creationId xmlns:p14="http://schemas.microsoft.com/office/powerpoint/2010/main" val="31401601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79" y="792648"/>
            <a:ext cx="703928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1.3.1 Risks to information held on computers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IT32: Hacking</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1.3.1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Rectangle 1">
            <a:extLst>
              <a:ext uri="{FF2B5EF4-FFF2-40B4-BE49-F238E27FC236}">
                <a16:creationId xmlns:a16="http://schemas.microsoft.com/office/drawing/2014/main" id="{B1D36FD7-825D-371A-B570-76B79BE7A35C}"/>
              </a:ext>
            </a:extLst>
          </p:cNvPr>
          <p:cNvSpPr/>
          <p:nvPr/>
        </p:nvSpPr>
        <p:spPr>
          <a:xfrm>
            <a:off x="597860" y="2629348"/>
            <a:ext cx="3232785" cy="54934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Also known as ‘ethical hackers’</a:t>
            </a:r>
          </a:p>
        </p:txBody>
      </p:sp>
      <p:sp>
        <p:nvSpPr>
          <p:cNvPr id="5" name="Rectangle 4">
            <a:extLst>
              <a:ext uri="{FF2B5EF4-FFF2-40B4-BE49-F238E27FC236}">
                <a16:creationId xmlns:a16="http://schemas.microsoft.com/office/drawing/2014/main" id="{49D652AB-7647-544F-2790-D1E7944B651D}"/>
              </a:ext>
            </a:extLst>
          </p:cNvPr>
          <p:cNvSpPr/>
          <p:nvPr/>
        </p:nvSpPr>
        <p:spPr>
          <a:xfrm>
            <a:off x="597859" y="3404297"/>
            <a:ext cx="3232785" cy="6888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Given legal permission to test an organisations security system.</a:t>
            </a:r>
          </a:p>
        </p:txBody>
      </p:sp>
      <p:sp>
        <p:nvSpPr>
          <p:cNvPr id="6" name="Rectangle 5">
            <a:extLst>
              <a:ext uri="{FF2B5EF4-FFF2-40B4-BE49-F238E27FC236}">
                <a16:creationId xmlns:a16="http://schemas.microsoft.com/office/drawing/2014/main" id="{90839217-4C1D-8A0D-A95B-0C3BB4B7C78E}"/>
              </a:ext>
            </a:extLst>
          </p:cNvPr>
          <p:cNvSpPr/>
          <p:nvPr/>
        </p:nvSpPr>
        <p:spPr>
          <a:xfrm>
            <a:off x="597858" y="4338087"/>
            <a:ext cx="3232785" cy="6888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Find vulnerabilities that can cause security to be compromised.</a:t>
            </a:r>
          </a:p>
        </p:txBody>
      </p:sp>
      <p:sp>
        <p:nvSpPr>
          <p:cNvPr id="8" name="Rectangle 7">
            <a:extLst>
              <a:ext uri="{FF2B5EF4-FFF2-40B4-BE49-F238E27FC236}">
                <a16:creationId xmlns:a16="http://schemas.microsoft.com/office/drawing/2014/main" id="{3C9739F1-6EF7-99A8-2A01-6705D54E194F}"/>
              </a:ext>
            </a:extLst>
          </p:cNvPr>
          <p:cNvSpPr/>
          <p:nvPr/>
        </p:nvSpPr>
        <p:spPr>
          <a:xfrm>
            <a:off x="597857" y="5233531"/>
            <a:ext cx="3232785" cy="6888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Conduct penetration testing</a:t>
            </a:r>
          </a:p>
        </p:txBody>
      </p:sp>
      <p:sp>
        <p:nvSpPr>
          <p:cNvPr id="9" name="Rectangle 8">
            <a:extLst>
              <a:ext uri="{FF2B5EF4-FFF2-40B4-BE49-F238E27FC236}">
                <a16:creationId xmlns:a16="http://schemas.microsoft.com/office/drawing/2014/main" id="{F58803F8-E975-9F33-0AE2-4177D5D0C7CD}"/>
              </a:ext>
            </a:extLst>
          </p:cNvPr>
          <p:cNvSpPr/>
          <p:nvPr/>
        </p:nvSpPr>
        <p:spPr>
          <a:xfrm>
            <a:off x="4345949" y="2644494"/>
            <a:ext cx="3232786" cy="54934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Support criminal acts through their hacking skills.</a:t>
            </a:r>
          </a:p>
        </p:txBody>
      </p:sp>
      <p:sp>
        <p:nvSpPr>
          <p:cNvPr id="10" name="Rectangle 9">
            <a:extLst>
              <a:ext uri="{FF2B5EF4-FFF2-40B4-BE49-F238E27FC236}">
                <a16:creationId xmlns:a16="http://schemas.microsoft.com/office/drawing/2014/main" id="{6D7022C6-7C67-F074-3BD0-E6DE6150AC90}"/>
              </a:ext>
            </a:extLst>
          </p:cNvPr>
          <p:cNvSpPr/>
          <p:nvPr/>
        </p:nvSpPr>
        <p:spPr>
          <a:xfrm>
            <a:off x="4345948" y="3419443"/>
            <a:ext cx="3232786" cy="6888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Illegally attack computer systems for personal gains and ransom.</a:t>
            </a:r>
          </a:p>
        </p:txBody>
      </p:sp>
      <p:sp>
        <p:nvSpPr>
          <p:cNvPr id="13" name="Rectangle 12">
            <a:extLst>
              <a:ext uri="{FF2B5EF4-FFF2-40B4-BE49-F238E27FC236}">
                <a16:creationId xmlns:a16="http://schemas.microsoft.com/office/drawing/2014/main" id="{7C71E444-3C2B-1E04-8A58-9178721A0A5C}"/>
              </a:ext>
            </a:extLst>
          </p:cNvPr>
          <p:cNvSpPr/>
          <p:nvPr/>
        </p:nvSpPr>
        <p:spPr>
          <a:xfrm>
            <a:off x="4345947" y="4353233"/>
            <a:ext cx="3232786" cy="6888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Using malware to gain access to sensitive information.</a:t>
            </a:r>
          </a:p>
        </p:txBody>
      </p:sp>
      <p:sp>
        <p:nvSpPr>
          <p:cNvPr id="14" name="Rectangle 13">
            <a:extLst>
              <a:ext uri="{FF2B5EF4-FFF2-40B4-BE49-F238E27FC236}">
                <a16:creationId xmlns:a16="http://schemas.microsoft.com/office/drawing/2014/main" id="{FD506BB9-208E-7778-9E4A-181E0A88E739}"/>
              </a:ext>
            </a:extLst>
          </p:cNvPr>
          <p:cNvSpPr/>
          <p:nvPr/>
        </p:nvSpPr>
        <p:spPr>
          <a:xfrm>
            <a:off x="4345946" y="5248677"/>
            <a:ext cx="3232786" cy="6888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Intention to steal data and corrupt files. </a:t>
            </a:r>
          </a:p>
        </p:txBody>
      </p:sp>
      <p:sp>
        <p:nvSpPr>
          <p:cNvPr id="15" name="Rectangle 14">
            <a:extLst>
              <a:ext uri="{FF2B5EF4-FFF2-40B4-BE49-F238E27FC236}">
                <a16:creationId xmlns:a16="http://schemas.microsoft.com/office/drawing/2014/main" id="{90C8CCB0-1621-B02F-913F-0A5828A034C4}"/>
              </a:ext>
            </a:extLst>
          </p:cNvPr>
          <p:cNvSpPr/>
          <p:nvPr/>
        </p:nvSpPr>
        <p:spPr>
          <a:xfrm>
            <a:off x="8094039" y="2632276"/>
            <a:ext cx="3232786" cy="54934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Do not have malicious intentions</a:t>
            </a:r>
          </a:p>
        </p:txBody>
      </p:sp>
      <p:sp>
        <p:nvSpPr>
          <p:cNvPr id="16" name="Rectangle 15">
            <a:extLst>
              <a:ext uri="{FF2B5EF4-FFF2-40B4-BE49-F238E27FC236}">
                <a16:creationId xmlns:a16="http://schemas.microsoft.com/office/drawing/2014/main" id="{552AC08F-01EE-BB16-015D-FB44C4B5E411}"/>
              </a:ext>
            </a:extLst>
          </p:cNvPr>
          <p:cNvSpPr/>
          <p:nvPr/>
        </p:nvSpPr>
        <p:spPr>
          <a:xfrm>
            <a:off x="8094038" y="3407225"/>
            <a:ext cx="3232786" cy="6888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Try to gain something for their own findings.</a:t>
            </a:r>
          </a:p>
        </p:txBody>
      </p:sp>
      <p:sp>
        <p:nvSpPr>
          <p:cNvPr id="17" name="Rectangle 16">
            <a:extLst>
              <a:ext uri="{FF2B5EF4-FFF2-40B4-BE49-F238E27FC236}">
                <a16:creationId xmlns:a16="http://schemas.microsoft.com/office/drawing/2014/main" id="{19E4C700-E8F0-7C65-A648-796748B6CE8A}"/>
              </a:ext>
            </a:extLst>
          </p:cNvPr>
          <p:cNvSpPr/>
          <p:nvPr/>
        </p:nvSpPr>
        <p:spPr>
          <a:xfrm>
            <a:off x="8094037" y="4341015"/>
            <a:ext cx="3232786" cy="6888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Reports back findings and asking them to fix it for a fee.</a:t>
            </a:r>
          </a:p>
        </p:txBody>
      </p:sp>
      <p:sp>
        <p:nvSpPr>
          <p:cNvPr id="26" name="Rectangle 25">
            <a:extLst>
              <a:ext uri="{FF2B5EF4-FFF2-40B4-BE49-F238E27FC236}">
                <a16:creationId xmlns:a16="http://schemas.microsoft.com/office/drawing/2014/main" id="{A562CC2E-BC20-5D12-4461-58930A6E9E32}"/>
              </a:ext>
            </a:extLst>
          </p:cNvPr>
          <p:cNvSpPr/>
          <p:nvPr/>
        </p:nvSpPr>
        <p:spPr>
          <a:xfrm>
            <a:off x="8094036" y="5236459"/>
            <a:ext cx="3232786" cy="6888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May compromise organisations systems without permission.</a:t>
            </a:r>
          </a:p>
        </p:txBody>
      </p:sp>
      <p:sp>
        <p:nvSpPr>
          <p:cNvPr id="35" name="Rectangle 34">
            <a:extLst>
              <a:ext uri="{FF2B5EF4-FFF2-40B4-BE49-F238E27FC236}">
                <a16:creationId xmlns:a16="http://schemas.microsoft.com/office/drawing/2014/main" id="{31EF8438-88EE-D73C-51A1-2618D89FE4DE}"/>
              </a:ext>
            </a:extLst>
          </p:cNvPr>
          <p:cNvSpPr/>
          <p:nvPr/>
        </p:nvSpPr>
        <p:spPr>
          <a:xfrm>
            <a:off x="8094036" y="2008968"/>
            <a:ext cx="3232786" cy="37831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Grey hat</a:t>
            </a:r>
          </a:p>
        </p:txBody>
      </p:sp>
      <p:sp>
        <p:nvSpPr>
          <p:cNvPr id="36" name="Rectangle 35">
            <a:extLst>
              <a:ext uri="{FF2B5EF4-FFF2-40B4-BE49-F238E27FC236}">
                <a16:creationId xmlns:a16="http://schemas.microsoft.com/office/drawing/2014/main" id="{5519CC9D-6CFB-614D-87E7-AD166BD99BAE}"/>
              </a:ext>
            </a:extLst>
          </p:cNvPr>
          <p:cNvSpPr/>
          <p:nvPr/>
        </p:nvSpPr>
        <p:spPr>
          <a:xfrm>
            <a:off x="4345946" y="2001322"/>
            <a:ext cx="3232786" cy="37831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Black hat</a:t>
            </a:r>
          </a:p>
        </p:txBody>
      </p:sp>
      <p:sp>
        <p:nvSpPr>
          <p:cNvPr id="37" name="Rectangle 36">
            <a:extLst>
              <a:ext uri="{FF2B5EF4-FFF2-40B4-BE49-F238E27FC236}">
                <a16:creationId xmlns:a16="http://schemas.microsoft.com/office/drawing/2014/main" id="{49EAE975-38A4-91F8-F943-59EE8347833F}"/>
              </a:ext>
            </a:extLst>
          </p:cNvPr>
          <p:cNvSpPr/>
          <p:nvPr/>
        </p:nvSpPr>
        <p:spPr>
          <a:xfrm>
            <a:off x="620717" y="2014853"/>
            <a:ext cx="3232786" cy="3783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White hat</a:t>
            </a:r>
          </a:p>
        </p:txBody>
      </p:sp>
      <p:sp>
        <p:nvSpPr>
          <p:cNvPr id="7" name="Slide Number Placeholder 6">
            <a:extLst>
              <a:ext uri="{FF2B5EF4-FFF2-40B4-BE49-F238E27FC236}">
                <a16:creationId xmlns:a16="http://schemas.microsoft.com/office/drawing/2014/main" id="{5747D696-81B6-487B-8C94-979F839F47E4}"/>
              </a:ext>
            </a:extLst>
          </p:cNvPr>
          <p:cNvSpPr>
            <a:spLocks noGrp="1"/>
          </p:cNvSpPr>
          <p:nvPr>
            <p:ph type="sldNum" sz="quarter" idx="12"/>
          </p:nvPr>
        </p:nvSpPr>
        <p:spPr/>
        <p:txBody>
          <a:bodyPr/>
          <a:lstStyle/>
          <a:p>
            <a:fld id="{9CE42934-EFF7-4B83-B87A-A70704FD2A95}" type="slidenum">
              <a:rPr lang="en-GB" smtClean="0"/>
              <a:t>54</a:t>
            </a:fld>
            <a:endParaRPr lang="en-GB"/>
          </a:p>
        </p:txBody>
      </p:sp>
    </p:spTree>
    <p:extLst>
      <p:ext uri="{BB962C8B-B14F-4D97-AF65-F5344CB8AC3E}">
        <p14:creationId xmlns:p14="http://schemas.microsoft.com/office/powerpoint/2010/main" val="41996335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71780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1.3.1 Risks to information held on computers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prstClr val="black"/>
                </a:solidFill>
                <a:latin typeface="Segoe UI Black" panose="020B0A02040204020203" pitchFamily="34" charset="0"/>
                <a:ea typeface="Segoe UI Black" panose="020B0A02040204020203" pitchFamily="34" charset="0"/>
                <a:cs typeface="Segoe UI" panose="020B0502040204020203" pitchFamily="34" charset="0"/>
              </a:rPr>
              <a:t>IT33 - </a:t>
            </a: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Network threats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16" name="Rectangle 15">
            <a:extLst>
              <a:ext uri="{FF2B5EF4-FFF2-40B4-BE49-F238E27FC236}">
                <a16:creationId xmlns:a16="http://schemas.microsoft.com/office/drawing/2014/main" id="{5F3506CD-5361-D59C-5AD2-ED96627B6D13}"/>
              </a:ext>
            </a:extLst>
          </p:cNvPr>
          <p:cNvSpPr/>
          <p:nvPr/>
        </p:nvSpPr>
        <p:spPr>
          <a:xfrm>
            <a:off x="136644" y="1683084"/>
            <a:ext cx="5304036"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Brute force attack</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2" name="Rectangle 21">
            <a:extLst>
              <a:ext uri="{FF2B5EF4-FFF2-40B4-BE49-F238E27FC236}">
                <a16:creationId xmlns:a16="http://schemas.microsoft.com/office/drawing/2014/main" id="{E6A87484-F170-75DC-EC78-1C5B354BC0C9}"/>
              </a:ext>
            </a:extLst>
          </p:cNvPr>
          <p:cNvSpPr/>
          <p:nvPr/>
        </p:nvSpPr>
        <p:spPr>
          <a:xfrm>
            <a:off x="136644" y="2285368"/>
            <a:ext cx="5304036" cy="1440812"/>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method of attack requires very little ‘specialist knowledge’. Hackers will use automated software to try millions of different password combinations.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Therefore this can be referred to as a ‘trial and error method’.</a:t>
            </a: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488095C-3495-613F-A6F6-6F3924B89DC7}"/>
              </a:ext>
            </a:extLst>
          </p:cNvPr>
          <p:cNvSpPr/>
          <p:nvPr/>
        </p:nvSpPr>
        <p:spPr>
          <a:xfrm>
            <a:off x="6005187" y="1683084"/>
            <a:ext cx="5304036"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SQL injection</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462D31E9-8FD8-5A0A-72DF-1EDABF653504}"/>
              </a:ext>
            </a:extLst>
          </p:cNvPr>
          <p:cNvSpPr/>
          <p:nvPr/>
        </p:nvSpPr>
        <p:spPr>
          <a:xfrm>
            <a:off x="6005187" y="2289178"/>
            <a:ext cx="5304036" cy="144081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attack is used to interfere with queries that an application makes to its database in order to gain unauthorised access to users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80C8F3F-FD66-013C-2209-C90CCE7A2CF6}"/>
              </a:ext>
            </a:extLst>
          </p:cNvPr>
          <p:cNvSpPr/>
          <p:nvPr/>
        </p:nvSpPr>
        <p:spPr>
          <a:xfrm>
            <a:off x="136644" y="3917348"/>
            <a:ext cx="5304036"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Data interception and theft</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9" name="Rectangle 8">
            <a:extLst>
              <a:ext uri="{FF2B5EF4-FFF2-40B4-BE49-F238E27FC236}">
                <a16:creationId xmlns:a16="http://schemas.microsoft.com/office/drawing/2014/main" id="{836F68D0-925B-634F-550C-25C8F8CB73CE}"/>
              </a:ext>
            </a:extLst>
          </p:cNvPr>
          <p:cNvSpPr/>
          <p:nvPr/>
        </p:nvSpPr>
        <p:spPr>
          <a:xfrm>
            <a:off x="6005187" y="3917348"/>
            <a:ext cx="5304036"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Denial of service attack</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0" name="Rectangle 9">
            <a:extLst>
              <a:ext uri="{FF2B5EF4-FFF2-40B4-BE49-F238E27FC236}">
                <a16:creationId xmlns:a16="http://schemas.microsoft.com/office/drawing/2014/main" id="{9774EB91-B57F-F2FC-89CC-FE446F324BEC}"/>
              </a:ext>
            </a:extLst>
          </p:cNvPr>
          <p:cNvSpPr/>
          <p:nvPr/>
        </p:nvSpPr>
        <p:spPr>
          <a:xfrm>
            <a:off x="136644" y="4471324"/>
            <a:ext cx="5304036" cy="1826606"/>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Packet sniffers </a:t>
            </a: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This involves the use of packet analysers These are used to intercept data packets on a network which are then analysed. Sensitive data such as login names, passwords and credit card numbers can be stolen.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Unauthorised access </a:t>
            </a: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The use of social engineering techniques to find out login credentials.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01C4BDF-693C-49FB-9275-2094FCC68DD4}"/>
              </a:ext>
            </a:extLst>
          </p:cNvPr>
          <p:cNvSpPr/>
          <p:nvPr/>
        </p:nvSpPr>
        <p:spPr>
          <a:xfrm>
            <a:off x="6005187" y="4471324"/>
            <a:ext cx="5304036" cy="182660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method overloads the network by using bots to send useless requests to servers to a point in which is becomes flooded and unresponsive. These bots can be designed to perform malicious tasks such as stealing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5DA1444C-942C-4788-A325-786960266BFE}"/>
              </a:ext>
            </a:extLst>
          </p:cNvPr>
          <p:cNvSpPr>
            <a:spLocks noGrp="1"/>
          </p:cNvSpPr>
          <p:nvPr>
            <p:ph type="sldNum" sz="quarter" idx="12"/>
          </p:nvPr>
        </p:nvSpPr>
        <p:spPr/>
        <p:txBody>
          <a:bodyPr/>
          <a:lstStyle/>
          <a:p>
            <a:fld id="{2307E064-D8E2-4D39-9CB2-520A231D157D}" type="slidenum">
              <a:rPr lang="en-GB" smtClean="0"/>
              <a:t>55</a:t>
            </a:fld>
            <a:endParaRPr lang="en-GB"/>
          </a:p>
        </p:txBody>
      </p:sp>
    </p:spTree>
    <p:extLst>
      <p:ext uri="{BB962C8B-B14F-4D97-AF65-F5344CB8AC3E}">
        <p14:creationId xmlns:p14="http://schemas.microsoft.com/office/powerpoint/2010/main" val="4993033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71780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1.3.1 Risks to information held on computers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prstClr val="black"/>
                </a:solidFill>
                <a:latin typeface="Segoe UI Black" panose="020B0A02040204020203" pitchFamily="34" charset="0"/>
                <a:ea typeface="Segoe UI Black" panose="020B0A02040204020203" pitchFamily="34" charset="0"/>
                <a:cs typeface="Segoe UI" panose="020B0502040204020203" pitchFamily="34" charset="0"/>
              </a:rPr>
              <a:t>IT33 - </a:t>
            </a: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Identification and prevention strategies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16" name="Rectangle 15">
            <a:extLst>
              <a:ext uri="{FF2B5EF4-FFF2-40B4-BE49-F238E27FC236}">
                <a16:creationId xmlns:a16="http://schemas.microsoft.com/office/drawing/2014/main" id="{5F3506CD-5361-D59C-5AD2-ED96627B6D13}"/>
              </a:ext>
            </a:extLst>
          </p:cNvPr>
          <p:cNvSpPr/>
          <p:nvPr/>
        </p:nvSpPr>
        <p:spPr>
          <a:xfrm>
            <a:off x="136644" y="1683084"/>
            <a:ext cx="3715266" cy="351456"/>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Penetration testing</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2" name="Rectangle 21">
            <a:extLst>
              <a:ext uri="{FF2B5EF4-FFF2-40B4-BE49-F238E27FC236}">
                <a16:creationId xmlns:a16="http://schemas.microsoft.com/office/drawing/2014/main" id="{E6A87484-F170-75DC-EC78-1C5B354BC0C9}"/>
              </a:ext>
            </a:extLst>
          </p:cNvPr>
          <p:cNvSpPr/>
          <p:nvPr/>
        </p:nvSpPr>
        <p:spPr>
          <a:xfrm>
            <a:off x="136644" y="2285368"/>
            <a:ext cx="3715266" cy="1440812"/>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used to test a computer system or a network to find vulnerabilities. Ethical hackers are employed to assess security and test users own awareness of security.</a:t>
            </a: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4C76CCC-CE9D-6378-3C16-7E5C87B598B3}"/>
              </a:ext>
            </a:extLst>
          </p:cNvPr>
          <p:cNvSpPr/>
          <p:nvPr/>
        </p:nvSpPr>
        <p:spPr>
          <a:xfrm>
            <a:off x="4238367" y="1683084"/>
            <a:ext cx="3715266" cy="351456"/>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Anti-malware software</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4" name="Rectangle 13">
            <a:extLst>
              <a:ext uri="{FF2B5EF4-FFF2-40B4-BE49-F238E27FC236}">
                <a16:creationId xmlns:a16="http://schemas.microsoft.com/office/drawing/2014/main" id="{80C62751-181C-FDF7-FBBC-9BEEBC5F942F}"/>
              </a:ext>
            </a:extLst>
          </p:cNvPr>
          <p:cNvSpPr/>
          <p:nvPr/>
        </p:nvSpPr>
        <p:spPr>
          <a:xfrm>
            <a:off x="4238367" y="2285368"/>
            <a:ext cx="3715266" cy="144081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 computer program used to prevent, detect, and remove malware that could infect files on a computer system or gain unauthorised access to personal information. </a:t>
            </a: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4577099-B3A3-D87E-4AB2-4D1906C02CFE}"/>
              </a:ext>
            </a:extLst>
          </p:cNvPr>
          <p:cNvSpPr/>
          <p:nvPr/>
        </p:nvSpPr>
        <p:spPr>
          <a:xfrm>
            <a:off x="8340090" y="1683084"/>
            <a:ext cx="3715266" cy="351456"/>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Physical security</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7" name="Rectangle 16">
            <a:extLst>
              <a:ext uri="{FF2B5EF4-FFF2-40B4-BE49-F238E27FC236}">
                <a16:creationId xmlns:a16="http://schemas.microsoft.com/office/drawing/2014/main" id="{DB771D6E-7C59-876A-2CC3-41F71B91624B}"/>
              </a:ext>
            </a:extLst>
          </p:cNvPr>
          <p:cNvSpPr/>
          <p:nvPr/>
        </p:nvSpPr>
        <p:spPr>
          <a:xfrm>
            <a:off x="8340090" y="2285368"/>
            <a:ext cx="3715266" cy="144081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Use of doors, locks and other physical measures to keep computer equipment safe and secure. This could involve fitting alarms, using locks, keypads, biometric or CCTV.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34F0C61-BC49-380A-13D0-60730D18B05A}"/>
              </a:ext>
            </a:extLst>
          </p:cNvPr>
          <p:cNvSpPr/>
          <p:nvPr/>
        </p:nvSpPr>
        <p:spPr>
          <a:xfrm>
            <a:off x="136644" y="4085122"/>
            <a:ext cx="3715266" cy="351456"/>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Encryption</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9" name="Rectangle 18">
            <a:extLst>
              <a:ext uri="{FF2B5EF4-FFF2-40B4-BE49-F238E27FC236}">
                <a16:creationId xmlns:a16="http://schemas.microsoft.com/office/drawing/2014/main" id="{E3F5AFA6-102C-DF6D-613C-38EEFBE5FC1F}"/>
              </a:ext>
            </a:extLst>
          </p:cNvPr>
          <p:cNvSpPr/>
          <p:nvPr/>
        </p:nvSpPr>
        <p:spPr>
          <a:xfrm>
            <a:off x="136644" y="4687406"/>
            <a:ext cx="3715266" cy="144081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Scrambling data to make it unreadable and harder for hackers to intercept. </a:t>
            </a: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A6360D2-E468-F3A3-5BA9-AB6287758D40}"/>
              </a:ext>
            </a:extLst>
          </p:cNvPr>
          <p:cNvSpPr/>
          <p:nvPr/>
        </p:nvSpPr>
        <p:spPr>
          <a:xfrm>
            <a:off x="4238367" y="4085122"/>
            <a:ext cx="3715266" cy="351456"/>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User access levels</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1" name="Rectangle 20">
            <a:extLst>
              <a:ext uri="{FF2B5EF4-FFF2-40B4-BE49-F238E27FC236}">
                <a16:creationId xmlns:a16="http://schemas.microsoft.com/office/drawing/2014/main" id="{E29BC4D3-D1C2-AA69-F44D-FB635A23D1D8}"/>
              </a:ext>
            </a:extLst>
          </p:cNvPr>
          <p:cNvSpPr/>
          <p:nvPr/>
        </p:nvSpPr>
        <p:spPr>
          <a:xfrm>
            <a:off x="4238367" y="4687406"/>
            <a:ext cx="3715266" cy="144081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User access levels to determine the rights users have with regards to the data they have access to. (e.g. some files might only be read-only for certain users) </a:t>
            </a: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548079F-6406-9824-594E-500E9A7838E0}"/>
              </a:ext>
            </a:extLst>
          </p:cNvPr>
          <p:cNvSpPr/>
          <p:nvPr/>
        </p:nvSpPr>
        <p:spPr>
          <a:xfrm>
            <a:off x="8340090" y="4085122"/>
            <a:ext cx="3715266" cy="351456"/>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Strong passwords</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4" name="Rectangle 23">
            <a:extLst>
              <a:ext uri="{FF2B5EF4-FFF2-40B4-BE49-F238E27FC236}">
                <a16:creationId xmlns:a16="http://schemas.microsoft.com/office/drawing/2014/main" id="{DB94567A-DAFC-4ECD-1AB4-FB230F83B834}"/>
              </a:ext>
            </a:extLst>
          </p:cNvPr>
          <p:cNvSpPr/>
          <p:nvPr/>
        </p:nvSpPr>
        <p:spPr>
          <a:xfrm>
            <a:off x="8340090" y="4687406"/>
            <a:ext cx="3715266" cy="144081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 strong password would consist of upper and lower case letters, numbers and symbols.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D128FFB-29D2-40D2-A38A-92CA4B58135D}"/>
              </a:ext>
            </a:extLst>
          </p:cNvPr>
          <p:cNvSpPr>
            <a:spLocks noGrp="1"/>
          </p:cNvSpPr>
          <p:nvPr>
            <p:ph type="sldNum" sz="quarter" idx="12"/>
          </p:nvPr>
        </p:nvSpPr>
        <p:spPr/>
        <p:txBody>
          <a:bodyPr/>
          <a:lstStyle/>
          <a:p>
            <a:fld id="{2307E064-D8E2-4D39-9CB2-520A231D157D}" type="slidenum">
              <a:rPr lang="en-GB" smtClean="0"/>
              <a:t>56</a:t>
            </a:fld>
            <a:endParaRPr lang="en-GB"/>
          </a:p>
        </p:txBody>
      </p:sp>
    </p:spTree>
    <p:extLst>
      <p:ext uri="{BB962C8B-B14F-4D97-AF65-F5344CB8AC3E}">
        <p14:creationId xmlns:p14="http://schemas.microsoft.com/office/powerpoint/2010/main" val="26207024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71780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1.3.1 Risks to information held on computers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IT34 - Emerging threats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16" name="Rectangle 15">
            <a:extLst>
              <a:ext uri="{FF2B5EF4-FFF2-40B4-BE49-F238E27FC236}">
                <a16:creationId xmlns:a16="http://schemas.microsoft.com/office/drawing/2014/main" id="{5F3506CD-5361-D59C-5AD2-ED96627B6D13}"/>
              </a:ext>
            </a:extLst>
          </p:cNvPr>
          <p:cNvSpPr/>
          <p:nvPr/>
        </p:nvSpPr>
        <p:spPr>
          <a:xfrm>
            <a:off x="136644" y="1683084"/>
            <a:ext cx="5304036"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Quantum computing</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2" name="Rectangle 21">
            <a:extLst>
              <a:ext uri="{FF2B5EF4-FFF2-40B4-BE49-F238E27FC236}">
                <a16:creationId xmlns:a16="http://schemas.microsoft.com/office/drawing/2014/main" id="{E6A87484-F170-75DC-EC78-1C5B354BC0C9}"/>
              </a:ext>
            </a:extLst>
          </p:cNvPr>
          <p:cNvSpPr/>
          <p:nvPr/>
        </p:nvSpPr>
        <p:spPr>
          <a:xfrm>
            <a:off x="136644" y="2285368"/>
            <a:ext cx="5304036" cy="1440812"/>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Quantum computers could potentially break encryption algorithms, compromising the confidentiality and integrity of sensitive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488095C-3495-613F-A6F6-6F3924B89DC7}"/>
              </a:ext>
            </a:extLst>
          </p:cNvPr>
          <p:cNvSpPr/>
          <p:nvPr/>
        </p:nvSpPr>
        <p:spPr>
          <a:xfrm>
            <a:off x="6005187" y="1683084"/>
            <a:ext cx="5304036"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Synthetic identify fraud</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462D31E9-8FD8-5A0A-72DF-1EDABF653504}"/>
              </a:ext>
            </a:extLst>
          </p:cNvPr>
          <p:cNvSpPr/>
          <p:nvPr/>
        </p:nvSpPr>
        <p:spPr>
          <a:xfrm>
            <a:off x="6005187" y="2289178"/>
            <a:ext cx="5304036" cy="144081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Synthetic identity fraud involves creating new identities by combining real and fake information to commit fraud and open accounts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80C8F3F-FD66-013C-2209-C90CCE7A2CF6}"/>
              </a:ext>
            </a:extLst>
          </p:cNvPr>
          <p:cNvSpPr/>
          <p:nvPr/>
        </p:nvSpPr>
        <p:spPr>
          <a:xfrm>
            <a:off x="136644" y="3917348"/>
            <a:ext cx="5304036"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Cyber physical attacks</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9" name="Rectangle 8">
            <a:extLst>
              <a:ext uri="{FF2B5EF4-FFF2-40B4-BE49-F238E27FC236}">
                <a16:creationId xmlns:a16="http://schemas.microsoft.com/office/drawing/2014/main" id="{836F68D0-925B-634F-550C-25C8F8CB73CE}"/>
              </a:ext>
            </a:extLst>
          </p:cNvPr>
          <p:cNvSpPr/>
          <p:nvPr/>
        </p:nvSpPr>
        <p:spPr>
          <a:xfrm>
            <a:off x="6005187" y="3917348"/>
            <a:ext cx="5304036"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Deepfake technology</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0" name="Rectangle 9">
            <a:extLst>
              <a:ext uri="{FF2B5EF4-FFF2-40B4-BE49-F238E27FC236}">
                <a16:creationId xmlns:a16="http://schemas.microsoft.com/office/drawing/2014/main" id="{9774EB91-B57F-F2FC-89CC-FE446F324BEC}"/>
              </a:ext>
            </a:extLst>
          </p:cNvPr>
          <p:cNvSpPr/>
          <p:nvPr/>
        </p:nvSpPr>
        <p:spPr>
          <a:xfrm>
            <a:off x="136644" y="4471324"/>
            <a:ext cx="5304036" cy="1826606"/>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use of digital and physical systems in critical infrastructure, such as power grids, transportation systems, and medical equipment and industrial control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01C4BDF-693C-49FB-9275-2094FCC68DD4}"/>
              </a:ext>
            </a:extLst>
          </p:cNvPr>
          <p:cNvSpPr/>
          <p:nvPr/>
        </p:nvSpPr>
        <p:spPr>
          <a:xfrm>
            <a:off x="6005187" y="4471324"/>
            <a:ext cx="5304036" cy="182660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Deepfake technology uses artificial intelligence to create convincing fake videos or audio recordings to conduct social engineering attacks by impersonating someone else.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B8885C53-33F2-45EA-A8AC-5F9374BB768A}"/>
              </a:ext>
            </a:extLst>
          </p:cNvPr>
          <p:cNvSpPr>
            <a:spLocks noGrp="1"/>
          </p:cNvSpPr>
          <p:nvPr>
            <p:ph type="sldNum" sz="quarter" idx="12"/>
          </p:nvPr>
        </p:nvSpPr>
        <p:spPr/>
        <p:txBody>
          <a:bodyPr/>
          <a:lstStyle/>
          <a:p>
            <a:fld id="{2307E064-D8E2-4D39-9CB2-520A231D157D}" type="slidenum">
              <a:rPr lang="en-GB" smtClean="0"/>
              <a:t>57</a:t>
            </a:fld>
            <a:endParaRPr lang="en-GB"/>
          </a:p>
        </p:txBody>
      </p:sp>
    </p:spTree>
    <p:extLst>
      <p:ext uri="{BB962C8B-B14F-4D97-AF65-F5344CB8AC3E}">
        <p14:creationId xmlns:p14="http://schemas.microsoft.com/office/powerpoint/2010/main" val="17415625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79" y="792648"/>
            <a:ext cx="1122426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1.3.2 The impact of data loss, theft or manipulation on individuals and  businesses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IT35 - Data loss, theft and manipulation</a:t>
            </a: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16" name="Rectangle 15">
            <a:extLst>
              <a:ext uri="{FF2B5EF4-FFF2-40B4-BE49-F238E27FC236}">
                <a16:creationId xmlns:a16="http://schemas.microsoft.com/office/drawing/2014/main" id="{5F3506CD-5361-D59C-5AD2-ED96627B6D13}"/>
              </a:ext>
            </a:extLst>
          </p:cNvPr>
          <p:cNvSpPr/>
          <p:nvPr/>
        </p:nvSpPr>
        <p:spPr>
          <a:xfrm>
            <a:off x="136644" y="1683084"/>
            <a:ext cx="5304036"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Moral implications</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2" name="Rectangle 21">
            <a:extLst>
              <a:ext uri="{FF2B5EF4-FFF2-40B4-BE49-F238E27FC236}">
                <a16:creationId xmlns:a16="http://schemas.microsoft.com/office/drawing/2014/main" id="{E6A87484-F170-75DC-EC78-1C5B354BC0C9}"/>
              </a:ext>
            </a:extLst>
          </p:cNvPr>
          <p:cNvSpPr/>
          <p:nvPr/>
        </p:nvSpPr>
        <p:spPr>
          <a:xfrm>
            <a:off x="136644" y="2217542"/>
            <a:ext cx="5304036" cy="903602"/>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Competitors lose their advantage because their idea is stolen.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Open to blackmail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80C8F3F-FD66-013C-2209-C90CCE7A2CF6}"/>
              </a:ext>
            </a:extLst>
          </p:cNvPr>
          <p:cNvSpPr/>
          <p:nvPr/>
        </p:nvSpPr>
        <p:spPr>
          <a:xfrm>
            <a:off x="136644" y="3293968"/>
            <a:ext cx="5304036"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Legal implications</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0" name="Rectangle 9">
            <a:extLst>
              <a:ext uri="{FF2B5EF4-FFF2-40B4-BE49-F238E27FC236}">
                <a16:creationId xmlns:a16="http://schemas.microsoft.com/office/drawing/2014/main" id="{9774EB91-B57F-F2FC-89CC-FE446F324BEC}"/>
              </a:ext>
            </a:extLst>
          </p:cNvPr>
          <p:cNvSpPr/>
          <p:nvPr/>
        </p:nvSpPr>
        <p:spPr>
          <a:xfrm>
            <a:off x="136644" y="3848624"/>
            <a:ext cx="5304036" cy="94554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Breach of GDPR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Loss of intellectual property (Unable to copyright material)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3D671689-CB7D-A3DD-657D-8977E4CD67DE}"/>
              </a:ext>
            </a:extLst>
          </p:cNvPr>
          <p:cNvSpPr/>
          <p:nvPr/>
        </p:nvSpPr>
        <p:spPr>
          <a:xfrm>
            <a:off x="6096000" y="1382423"/>
            <a:ext cx="5985599" cy="124418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How can data be lost?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Data can be lost in different ways; it can be lost accidentally or there could be more malicious motive such as data theft.</a:t>
            </a:r>
          </a:p>
        </p:txBody>
      </p:sp>
      <p:sp>
        <p:nvSpPr>
          <p:cNvPr id="14" name="Rectangle 13">
            <a:extLst>
              <a:ext uri="{FF2B5EF4-FFF2-40B4-BE49-F238E27FC236}">
                <a16:creationId xmlns:a16="http://schemas.microsoft.com/office/drawing/2014/main" id="{6D759669-C703-691F-C471-343AD59EA551}"/>
              </a:ext>
            </a:extLst>
          </p:cNvPr>
          <p:cNvSpPr/>
          <p:nvPr/>
        </p:nvSpPr>
        <p:spPr>
          <a:xfrm>
            <a:off x="6096000" y="2733415"/>
            <a:ext cx="5985599" cy="1710558"/>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Accidental loss of data: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Hardware failure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Natural disasters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Misplaced equipment (i.e., leaving laptop on the train)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Failed backups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Human error.</a:t>
            </a:r>
          </a:p>
        </p:txBody>
      </p:sp>
      <p:sp>
        <p:nvSpPr>
          <p:cNvPr id="15" name="Rectangle 14">
            <a:extLst>
              <a:ext uri="{FF2B5EF4-FFF2-40B4-BE49-F238E27FC236}">
                <a16:creationId xmlns:a16="http://schemas.microsoft.com/office/drawing/2014/main" id="{5A296D73-6ED4-CB6C-64FB-D51893939608}"/>
              </a:ext>
            </a:extLst>
          </p:cNvPr>
          <p:cNvSpPr/>
          <p:nvPr/>
        </p:nvSpPr>
        <p:spPr>
          <a:xfrm>
            <a:off x="6096000" y="4558273"/>
            <a:ext cx="5985599" cy="1784284"/>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Malicious attempts to steal data: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Hacking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Social engineering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Physical theft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Disgruntled employees disclosing data.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Data interception (i.e., packet sniffers)</a:t>
            </a:r>
          </a:p>
        </p:txBody>
      </p:sp>
      <p:sp>
        <p:nvSpPr>
          <p:cNvPr id="19" name="Rectangle 18">
            <a:extLst>
              <a:ext uri="{FF2B5EF4-FFF2-40B4-BE49-F238E27FC236}">
                <a16:creationId xmlns:a16="http://schemas.microsoft.com/office/drawing/2014/main" id="{F9B4E7BC-714C-D23F-7FA7-F25C6001B8C0}"/>
              </a:ext>
            </a:extLst>
          </p:cNvPr>
          <p:cNvSpPr/>
          <p:nvPr/>
        </p:nvSpPr>
        <p:spPr>
          <a:xfrm>
            <a:off x="136644" y="4896637"/>
            <a:ext cx="5304036"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Financial implications</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0" name="Rectangle 19">
            <a:extLst>
              <a:ext uri="{FF2B5EF4-FFF2-40B4-BE49-F238E27FC236}">
                <a16:creationId xmlns:a16="http://schemas.microsoft.com/office/drawing/2014/main" id="{F3A4544D-858D-67D4-B38B-15E294EE48C8}"/>
              </a:ext>
            </a:extLst>
          </p:cNvPr>
          <p:cNvSpPr/>
          <p:nvPr/>
        </p:nvSpPr>
        <p:spPr>
          <a:xfrm>
            <a:off x="136644" y="5419940"/>
            <a:ext cx="5304036" cy="94554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Loss of revenue/sales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Loss of service/reputation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Fines to regulators, compensation to customers.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AF500CA-15F8-406A-876F-CD8F05CE1037}"/>
              </a:ext>
            </a:extLst>
          </p:cNvPr>
          <p:cNvSpPr>
            <a:spLocks noGrp="1"/>
          </p:cNvSpPr>
          <p:nvPr>
            <p:ph type="sldNum" sz="quarter" idx="12"/>
          </p:nvPr>
        </p:nvSpPr>
        <p:spPr/>
        <p:txBody>
          <a:bodyPr/>
          <a:lstStyle/>
          <a:p>
            <a:fld id="{2307E064-D8E2-4D39-9CB2-520A231D157D}" type="slidenum">
              <a:rPr lang="en-GB" smtClean="0"/>
              <a:t>58</a:t>
            </a:fld>
            <a:endParaRPr lang="en-GB"/>
          </a:p>
        </p:txBody>
      </p:sp>
    </p:spTree>
    <p:extLst>
      <p:ext uri="{BB962C8B-B14F-4D97-AF65-F5344CB8AC3E}">
        <p14:creationId xmlns:p14="http://schemas.microsoft.com/office/powerpoint/2010/main" val="27627138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79" y="792648"/>
            <a:ext cx="1122426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1.3.3 Methods used to protect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IT36 - Protection methods</a:t>
            </a: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16" name="Rectangle 15">
            <a:extLst>
              <a:ext uri="{FF2B5EF4-FFF2-40B4-BE49-F238E27FC236}">
                <a16:creationId xmlns:a16="http://schemas.microsoft.com/office/drawing/2014/main" id="{5F3506CD-5361-D59C-5AD2-ED96627B6D13}"/>
              </a:ext>
            </a:extLst>
          </p:cNvPr>
          <p:cNvSpPr/>
          <p:nvPr/>
        </p:nvSpPr>
        <p:spPr>
          <a:xfrm>
            <a:off x="136643" y="1683084"/>
            <a:ext cx="5780287" cy="370839"/>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Logical protection</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Rectangle 7">
            <a:extLst>
              <a:ext uri="{FF2B5EF4-FFF2-40B4-BE49-F238E27FC236}">
                <a16:creationId xmlns:a16="http://schemas.microsoft.com/office/drawing/2014/main" id="{280C8F3F-FD66-013C-2209-C90CCE7A2CF6}"/>
              </a:ext>
            </a:extLst>
          </p:cNvPr>
          <p:cNvSpPr/>
          <p:nvPr/>
        </p:nvSpPr>
        <p:spPr>
          <a:xfrm>
            <a:off x="6173970" y="1683083"/>
            <a:ext cx="5780287" cy="370839"/>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Physical protection</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0" name="Rectangle 19">
            <a:extLst>
              <a:ext uri="{FF2B5EF4-FFF2-40B4-BE49-F238E27FC236}">
                <a16:creationId xmlns:a16="http://schemas.microsoft.com/office/drawing/2014/main" id="{F3A4544D-858D-67D4-B38B-15E294EE48C8}"/>
              </a:ext>
            </a:extLst>
          </p:cNvPr>
          <p:cNvSpPr/>
          <p:nvPr/>
        </p:nvSpPr>
        <p:spPr>
          <a:xfrm>
            <a:off x="176648" y="2906552"/>
            <a:ext cx="5740282" cy="3455423"/>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Access levels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Determine level of permissions each user has.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Authentication</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 Methods used to prove the identity of a user.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Firewall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Monitors the incoming and outgoing network traffic.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Encryption</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 Uses an algorithm to scramble data to make it unreadable.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Anti-malware</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 Software design to identity/detect malware in a computer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Password protection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 string of characters that enables access to an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73BB171-EFD3-21B5-676A-6C2FDFF1D12D}"/>
              </a:ext>
            </a:extLst>
          </p:cNvPr>
          <p:cNvSpPr/>
          <p:nvPr/>
        </p:nvSpPr>
        <p:spPr>
          <a:xfrm>
            <a:off x="176648" y="2179096"/>
            <a:ext cx="5740282" cy="602283"/>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is a computer-based method of protecting data which is normally implementing using software. </a:t>
            </a:r>
          </a:p>
        </p:txBody>
      </p:sp>
      <p:sp>
        <p:nvSpPr>
          <p:cNvPr id="6" name="Rectangle 5">
            <a:extLst>
              <a:ext uri="{FF2B5EF4-FFF2-40B4-BE49-F238E27FC236}">
                <a16:creationId xmlns:a16="http://schemas.microsoft.com/office/drawing/2014/main" id="{60860AFF-D78D-909A-92C3-A5E6867F3460}"/>
              </a:ext>
            </a:extLst>
          </p:cNvPr>
          <p:cNvSpPr/>
          <p:nvPr/>
        </p:nvSpPr>
        <p:spPr>
          <a:xfrm>
            <a:off x="6173969" y="2175365"/>
            <a:ext cx="5780287" cy="602283"/>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involves tangible ways of keeping data secure and safe.</a:t>
            </a:r>
          </a:p>
        </p:txBody>
      </p:sp>
      <p:sp>
        <p:nvSpPr>
          <p:cNvPr id="9" name="Rectangle 8">
            <a:extLst>
              <a:ext uri="{FF2B5EF4-FFF2-40B4-BE49-F238E27FC236}">
                <a16:creationId xmlns:a16="http://schemas.microsoft.com/office/drawing/2014/main" id="{77B29112-2119-1EC6-C942-33C810D1358A}"/>
              </a:ext>
            </a:extLst>
          </p:cNvPr>
          <p:cNvSpPr/>
          <p:nvPr/>
        </p:nvSpPr>
        <p:spPr>
          <a:xfrm>
            <a:off x="6213974" y="2899091"/>
            <a:ext cx="5740282" cy="3455423"/>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Locks –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Locks on doors so they cannot be opened unless you have a key.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CCTV</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 Monitor the premises 24/7 without any supervising on 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Security guards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Employing security staff to protect sensitive data stored in buildings.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Backup systems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Backing up data in another location.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Location of hardware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Placing hardware away from risks of floods and fires.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Biometrics</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 Scanning data through facial recognition, iris recognition or a thumb print.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4C228BB-6597-48EF-82DA-5C6ADDBF93D0}"/>
              </a:ext>
            </a:extLst>
          </p:cNvPr>
          <p:cNvSpPr>
            <a:spLocks noGrp="1"/>
          </p:cNvSpPr>
          <p:nvPr>
            <p:ph type="sldNum" sz="quarter" idx="12"/>
          </p:nvPr>
        </p:nvSpPr>
        <p:spPr/>
        <p:txBody>
          <a:bodyPr/>
          <a:lstStyle/>
          <a:p>
            <a:fld id="{2307E064-D8E2-4D39-9CB2-520A231D157D}" type="slidenum">
              <a:rPr lang="en-GB" smtClean="0"/>
              <a:t>59</a:t>
            </a:fld>
            <a:endParaRPr lang="en-GB"/>
          </a:p>
        </p:txBody>
      </p:sp>
    </p:spTree>
    <p:extLst>
      <p:ext uri="{BB962C8B-B14F-4D97-AF65-F5344CB8AC3E}">
        <p14:creationId xmlns:p14="http://schemas.microsoft.com/office/powerpoint/2010/main" val="1759396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100698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1.1.1 Functionality of different  hardware devices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IT4: Optical storage</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Rectangle 1">
            <a:extLst>
              <a:ext uri="{FF2B5EF4-FFF2-40B4-BE49-F238E27FC236}">
                <a16:creationId xmlns:a16="http://schemas.microsoft.com/office/drawing/2014/main" id="{99B5E8AA-4F88-17E7-041A-2CE32A6D4645}"/>
              </a:ext>
            </a:extLst>
          </p:cNvPr>
          <p:cNvSpPr/>
          <p:nvPr/>
        </p:nvSpPr>
        <p:spPr>
          <a:xfrm>
            <a:off x="136644" y="1549429"/>
            <a:ext cx="6111979" cy="171376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optical storage?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Optical storage works when lasers write data to the disc and read from it using a series of pits and lands.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Examples of magnetic storage include CD, DVD and Blu-ray </a:t>
            </a:r>
          </a:p>
        </p:txBody>
      </p:sp>
      <p:sp>
        <p:nvSpPr>
          <p:cNvPr id="5" name="Rectangle 4">
            <a:extLst>
              <a:ext uri="{FF2B5EF4-FFF2-40B4-BE49-F238E27FC236}">
                <a16:creationId xmlns:a16="http://schemas.microsoft.com/office/drawing/2014/main" id="{DEFA2E3B-D212-A8E0-FC79-8476A86DD58B}"/>
              </a:ext>
            </a:extLst>
          </p:cNvPr>
          <p:cNvSpPr/>
          <p:nvPr/>
        </p:nvSpPr>
        <p:spPr>
          <a:xfrm>
            <a:off x="136644" y="3311900"/>
            <a:ext cx="6111979" cy="1473917"/>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Advantages: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Portable as it’s small, lightweight and easy to carry around.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Reliable if it’s looked after properly (i.e. in a protective case)</a:t>
            </a:r>
          </a:p>
        </p:txBody>
      </p:sp>
      <p:sp>
        <p:nvSpPr>
          <p:cNvPr id="6" name="Rectangle 5">
            <a:extLst>
              <a:ext uri="{FF2B5EF4-FFF2-40B4-BE49-F238E27FC236}">
                <a16:creationId xmlns:a16="http://schemas.microsoft.com/office/drawing/2014/main" id="{C2F8EAB9-157D-4CF1-2E89-4157812B33B6}"/>
              </a:ext>
            </a:extLst>
          </p:cNvPr>
          <p:cNvSpPr/>
          <p:nvPr/>
        </p:nvSpPr>
        <p:spPr>
          <a:xfrm>
            <a:off x="136644" y="4919175"/>
            <a:ext cx="6111979" cy="1471374"/>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Disadvantages: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Might not be as durable because the disk may get scratched.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Low capacity in comparison to other portable alternatives (e.g. USB flash drive)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7" name="Rectangle 16">
            <a:extLst>
              <a:ext uri="{FF2B5EF4-FFF2-40B4-BE49-F238E27FC236}">
                <a16:creationId xmlns:a16="http://schemas.microsoft.com/office/drawing/2014/main" id="{1ADD96A4-D0B0-D060-2971-F68D9F80DBD5}"/>
              </a:ext>
            </a:extLst>
          </p:cNvPr>
          <p:cNvSpPr/>
          <p:nvPr/>
        </p:nvSpPr>
        <p:spPr>
          <a:xfrm>
            <a:off x="6486178" y="1246790"/>
            <a:ext cx="5569177" cy="363767"/>
          </a:xfrm>
          <a:prstGeom prst="rect">
            <a:avLst/>
          </a:prstGeom>
          <a:solidFill>
            <a:schemeClr val="bg1">
              <a:lumMod val="9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Evaluation against storage characteristics</a:t>
            </a:r>
          </a:p>
        </p:txBody>
      </p:sp>
      <p:graphicFrame>
        <p:nvGraphicFramePr>
          <p:cNvPr id="8" name="Table 7">
            <a:extLst>
              <a:ext uri="{FF2B5EF4-FFF2-40B4-BE49-F238E27FC236}">
                <a16:creationId xmlns:a16="http://schemas.microsoft.com/office/drawing/2014/main" id="{8D310D4A-7238-33B8-AAAF-83779554D5E2}"/>
              </a:ext>
            </a:extLst>
          </p:cNvPr>
          <p:cNvGraphicFramePr>
            <a:graphicFrameLocks noGrp="1"/>
          </p:cNvGraphicFramePr>
          <p:nvPr/>
        </p:nvGraphicFramePr>
        <p:xfrm>
          <a:off x="6486179" y="1706657"/>
          <a:ext cx="5569173" cy="2377440"/>
        </p:xfrm>
        <a:graphic>
          <a:graphicData uri="http://schemas.openxmlformats.org/drawingml/2006/table">
            <a:tbl>
              <a:tblPr firstRow="1" bandRow="1">
                <a:tableStyleId>{5940675A-B579-460E-94D1-54222C63F5DA}</a:tableStyleId>
              </a:tblPr>
              <a:tblGrid>
                <a:gridCol w="1856391">
                  <a:extLst>
                    <a:ext uri="{9D8B030D-6E8A-4147-A177-3AD203B41FA5}">
                      <a16:colId xmlns:a16="http://schemas.microsoft.com/office/drawing/2014/main" val="4196313745"/>
                    </a:ext>
                  </a:extLst>
                </a:gridCol>
                <a:gridCol w="1856391">
                  <a:extLst>
                    <a:ext uri="{9D8B030D-6E8A-4147-A177-3AD203B41FA5}">
                      <a16:colId xmlns:a16="http://schemas.microsoft.com/office/drawing/2014/main" val="1629484727"/>
                    </a:ext>
                  </a:extLst>
                </a:gridCol>
                <a:gridCol w="1856391">
                  <a:extLst>
                    <a:ext uri="{9D8B030D-6E8A-4147-A177-3AD203B41FA5}">
                      <a16:colId xmlns:a16="http://schemas.microsoft.com/office/drawing/2014/main" val="443112265"/>
                    </a:ext>
                  </a:extLst>
                </a:gridCol>
              </a:tblGrid>
              <a:tr h="308808">
                <a:tc>
                  <a:txBody>
                    <a:bodyPr/>
                    <a:lstStyle/>
                    <a:p>
                      <a:r>
                        <a:rPr lang="en-GB" sz="1800" dirty="0">
                          <a:solidFill>
                            <a:schemeClr val="bg1"/>
                          </a:solidFill>
                          <a:latin typeface="Segoe UI" panose="020B0502040204020203" pitchFamily="34" charset="0"/>
                          <a:cs typeface="Segoe UI" panose="020B0502040204020203" pitchFamily="34" charset="0"/>
                        </a:rPr>
                        <a:t>Cost</a:t>
                      </a:r>
                    </a:p>
                  </a:txBody>
                  <a:tcPr>
                    <a:solidFill>
                      <a:srgbClr val="00B050"/>
                    </a:solidFill>
                  </a:tcPr>
                </a:tc>
                <a:tc>
                  <a:txBody>
                    <a:bodyPr/>
                    <a:lstStyle/>
                    <a:p>
                      <a:r>
                        <a:rPr lang="en-GB" sz="1800" dirty="0">
                          <a:solidFill>
                            <a:schemeClr val="bg1"/>
                          </a:solidFill>
                          <a:latin typeface="Segoe UI" panose="020B0502040204020203" pitchFamily="34" charset="0"/>
                          <a:cs typeface="Segoe UI" panose="020B0502040204020203" pitchFamily="34" charset="0"/>
                        </a:rPr>
                        <a:t>Capacity</a:t>
                      </a:r>
                    </a:p>
                  </a:txBody>
                  <a:tcPr>
                    <a:solidFill>
                      <a:srgbClr val="FF0000"/>
                    </a:solidFill>
                  </a:tcPr>
                </a:tc>
                <a:tc>
                  <a:txBody>
                    <a:bodyPr/>
                    <a:lstStyle/>
                    <a:p>
                      <a:r>
                        <a:rPr lang="en-GB" sz="1800" dirty="0">
                          <a:solidFill>
                            <a:schemeClr val="bg1"/>
                          </a:solidFill>
                          <a:latin typeface="Segoe UI" panose="020B0502040204020203" pitchFamily="34" charset="0"/>
                          <a:cs typeface="Segoe UI" panose="020B0502040204020203" pitchFamily="34" charset="0"/>
                        </a:rPr>
                        <a:t>Reliability</a:t>
                      </a:r>
                    </a:p>
                  </a:txBody>
                  <a:tcPr>
                    <a:solidFill>
                      <a:srgbClr val="FFC000"/>
                    </a:solidFill>
                  </a:tcPr>
                </a:tc>
                <a:extLst>
                  <a:ext uri="{0D108BD9-81ED-4DB2-BD59-A6C34878D82A}">
                    <a16:rowId xmlns:a16="http://schemas.microsoft.com/office/drawing/2014/main" val="1709587635"/>
                  </a:ext>
                </a:extLst>
              </a:tr>
              <a:tr h="1411161">
                <a:tc>
                  <a:txBody>
                    <a:bodyPr/>
                    <a:lstStyle/>
                    <a:p>
                      <a:pPr marL="0" algn="l" defTabSz="914400" rtl="0" eaLnBrk="1" latinLnBrk="0" hangingPunct="1"/>
                      <a:r>
                        <a:rPr lang="en-GB" sz="1800" kern="1200" dirty="0">
                          <a:solidFill>
                            <a:schemeClr val="tx1"/>
                          </a:solidFill>
                          <a:latin typeface="Segoe UI" panose="020B0502040204020203" pitchFamily="34" charset="0"/>
                          <a:ea typeface="+mn-ea"/>
                          <a:cs typeface="Segoe UI" panose="020B0502040204020203" pitchFamily="34" charset="0"/>
                        </a:rPr>
                        <a:t>Cheap to buy and cheaper to buy as a bulk. You can get a blank CD for less than £1.</a:t>
                      </a:r>
                    </a:p>
                  </a:txBody>
                  <a:tcPr>
                    <a:solidFill>
                      <a:schemeClr val="bg1"/>
                    </a:solidFill>
                  </a:tcPr>
                </a:tc>
                <a:tc>
                  <a:txBody>
                    <a:bodyPr/>
                    <a:lstStyle/>
                    <a:p>
                      <a:pPr marL="0" algn="l" defTabSz="914400" rtl="0" eaLnBrk="1" latinLnBrk="0" hangingPunct="1"/>
                      <a:r>
                        <a:rPr lang="en-GB" sz="1800" kern="1200" dirty="0">
                          <a:solidFill>
                            <a:schemeClr val="tx1"/>
                          </a:solidFill>
                          <a:latin typeface="Segoe UI" panose="020B0502040204020203" pitchFamily="34" charset="0"/>
                          <a:ea typeface="+mn-ea"/>
                          <a:cs typeface="Segoe UI" panose="020B0502040204020203" pitchFamily="34" charset="0"/>
                        </a:rPr>
                        <a:t>CD’s can only store 700 MB which might not be enough to store larger files. Blu-ray can hold up to 25GB.</a:t>
                      </a:r>
                    </a:p>
                  </a:txBody>
                  <a:tcPr>
                    <a:solidFill>
                      <a:schemeClr val="bg1"/>
                    </a:solidFill>
                  </a:tcPr>
                </a:tc>
                <a:tc>
                  <a:txBody>
                    <a:bodyPr/>
                    <a:lstStyle/>
                    <a:p>
                      <a:pPr marL="0" algn="l" defTabSz="914400" rtl="0" eaLnBrk="1" latinLnBrk="0" hangingPunct="1"/>
                      <a:r>
                        <a:rPr lang="en-GB" sz="1800" kern="1200" dirty="0">
                          <a:solidFill>
                            <a:schemeClr val="tx1"/>
                          </a:solidFill>
                          <a:latin typeface="Segoe UI" panose="020B0502040204020203" pitchFamily="34" charset="0"/>
                          <a:ea typeface="+mn-ea"/>
                          <a:cs typeface="Segoe UI" panose="020B0502040204020203" pitchFamily="34" charset="0"/>
                        </a:rPr>
                        <a:t>If CD’s are stored in cases or plastic wallets then they can continue to be used for long periods.</a:t>
                      </a:r>
                    </a:p>
                  </a:txBody>
                  <a:tcPr>
                    <a:solidFill>
                      <a:schemeClr val="bg1"/>
                    </a:solidFill>
                  </a:tcPr>
                </a:tc>
                <a:extLst>
                  <a:ext uri="{0D108BD9-81ED-4DB2-BD59-A6C34878D82A}">
                    <a16:rowId xmlns:a16="http://schemas.microsoft.com/office/drawing/2014/main" val="3720352523"/>
                  </a:ext>
                </a:extLst>
              </a:tr>
            </a:tbl>
          </a:graphicData>
        </a:graphic>
      </p:graphicFrame>
      <p:graphicFrame>
        <p:nvGraphicFramePr>
          <p:cNvPr id="9" name="Table 8">
            <a:extLst>
              <a:ext uri="{FF2B5EF4-FFF2-40B4-BE49-F238E27FC236}">
                <a16:creationId xmlns:a16="http://schemas.microsoft.com/office/drawing/2014/main" id="{C342035D-1939-4F80-CACC-5D8F45512AD6}"/>
              </a:ext>
            </a:extLst>
          </p:cNvPr>
          <p:cNvGraphicFramePr>
            <a:graphicFrameLocks noGrp="1"/>
          </p:cNvGraphicFramePr>
          <p:nvPr/>
        </p:nvGraphicFramePr>
        <p:xfrm>
          <a:off x="6486178" y="4180197"/>
          <a:ext cx="5569173" cy="2146688"/>
        </p:xfrm>
        <a:graphic>
          <a:graphicData uri="http://schemas.openxmlformats.org/drawingml/2006/table">
            <a:tbl>
              <a:tblPr firstRow="1" bandRow="1">
                <a:tableStyleId>{5940675A-B579-460E-94D1-54222C63F5DA}</a:tableStyleId>
              </a:tblPr>
              <a:tblGrid>
                <a:gridCol w="1856391">
                  <a:extLst>
                    <a:ext uri="{9D8B030D-6E8A-4147-A177-3AD203B41FA5}">
                      <a16:colId xmlns:a16="http://schemas.microsoft.com/office/drawing/2014/main" val="4196313745"/>
                    </a:ext>
                  </a:extLst>
                </a:gridCol>
                <a:gridCol w="1856391">
                  <a:extLst>
                    <a:ext uri="{9D8B030D-6E8A-4147-A177-3AD203B41FA5}">
                      <a16:colId xmlns:a16="http://schemas.microsoft.com/office/drawing/2014/main" val="1629484727"/>
                    </a:ext>
                  </a:extLst>
                </a:gridCol>
                <a:gridCol w="1856391">
                  <a:extLst>
                    <a:ext uri="{9D8B030D-6E8A-4147-A177-3AD203B41FA5}">
                      <a16:colId xmlns:a16="http://schemas.microsoft.com/office/drawing/2014/main" val="443112265"/>
                    </a:ext>
                  </a:extLst>
                </a:gridCol>
              </a:tblGrid>
              <a:tr h="409328">
                <a:tc>
                  <a:txBody>
                    <a:bodyPr/>
                    <a:lstStyle/>
                    <a:p>
                      <a:pPr marL="0" algn="l" defTabSz="914400" rtl="0" eaLnBrk="1" latinLnBrk="0" hangingPunct="1"/>
                      <a:r>
                        <a:rPr lang="en-GB" sz="1800" kern="1200" dirty="0">
                          <a:solidFill>
                            <a:schemeClr val="bg1"/>
                          </a:solidFill>
                          <a:latin typeface="Segoe UI" panose="020B0502040204020203" pitchFamily="34" charset="0"/>
                          <a:ea typeface="+mn-ea"/>
                          <a:cs typeface="Segoe UI" panose="020B0502040204020203" pitchFamily="34" charset="0"/>
                        </a:rPr>
                        <a:t>Durability</a:t>
                      </a:r>
                    </a:p>
                  </a:txBody>
                  <a:tcPr>
                    <a:solidFill>
                      <a:srgbClr val="FFC000"/>
                    </a:solidFill>
                  </a:tcPr>
                </a:tc>
                <a:tc>
                  <a:txBody>
                    <a:bodyPr/>
                    <a:lstStyle/>
                    <a:p>
                      <a:pPr marL="0" algn="l" defTabSz="914400" rtl="0" eaLnBrk="1" latinLnBrk="0" hangingPunct="1"/>
                      <a:r>
                        <a:rPr lang="en-GB" sz="1800" kern="1200" dirty="0">
                          <a:solidFill>
                            <a:schemeClr val="bg1"/>
                          </a:solidFill>
                          <a:latin typeface="Segoe UI" panose="020B0502040204020203" pitchFamily="34" charset="0"/>
                          <a:ea typeface="+mn-ea"/>
                          <a:cs typeface="Segoe UI" panose="020B0502040204020203" pitchFamily="34" charset="0"/>
                        </a:rPr>
                        <a:t>Portability</a:t>
                      </a:r>
                    </a:p>
                  </a:txBody>
                  <a:tcPr>
                    <a:solidFill>
                      <a:srgbClr val="00B050"/>
                    </a:solidFill>
                  </a:tcPr>
                </a:tc>
                <a:tc>
                  <a:txBody>
                    <a:bodyPr/>
                    <a:lstStyle/>
                    <a:p>
                      <a:pPr marL="0" algn="l" defTabSz="914400" rtl="0" eaLnBrk="1" latinLnBrk="0" hangingPunct="1"/>
                      <a:r>
                        <a:rPr lang="en-GB" sz="1800" kern="1200" dirty="0">
                          <a:solidFill>
                            <a:schemeClr val="bg1"/>
                          </a:solidFill>
                          <a:latin typeface="Segoe UI" panose="020B0502040204020203" pitchFamily="34" charset="0"/>
                          <a:ea typeface="+mn-ea"/>
                          <a:cs typeface="Segoe UI" panose="020B0502040204020203" pitchFamily="34" charset="0"/>
                        </a:rPr>
                        <a:t>Speed</a:t>
                      </a:r>
                    </a:p>
                  </a:txBody>
                  <a:tcPr>
                    <a:solidFill>
                      <a:srgbClr val="FF0000"/>
                    </a:solidFill>
                  </a:tcPr>
                </a:tc>
                <a:extLst>
                  <a:ext uri="{0D108BD9-81ED-4DB2-BD59-A6C34878D82A}">
                    <a16:rowId xmlns:a16="http://schemas.microsoft.com/office/drawing/2014/main" val="1709587635"/>
                  </a:ext>
                </a:extLst>
              </a:tr>
              <a:tr h="409328">
                <a:tc>
                  <a:txBody>
                    <a:bodyPr/>
                    <a:lstStyle/>
                    <a:p>
                      <a:pPr marL="0" algn="l" defTabSz="914400" rtl="0" eaLnBrk="1" latinLnBrk="0" hangingPunct="1"/>
                      <a:r>
                        <a:rPr lang="en-GB" sz="1800" kern="1200" dirty="0">
                          <a:solidFill>
                            <a:schemeClr val="tx1"/>
                          </a:solidFill>
                          <a:latin typeface="Segoe UI" panose="020B0502040204020203" pitchFamily="34" charset="0"/>
                          <a:ea typeface="+mn-ea"/>
                          <a:cs typeface="Segoe UI" panose="020B0502040204020203" pitchFamily="34" charset="0"/>
                        </a:rPr>
                        <a:t>Sensitive to scratches and dust which can make it difficult to read the data.</a:t>
                      </a:r>
                    </a:p>
                  </a:txBody>
                  <a:tcPr>
                    <a:solidFill>
                      <a:schemeClr val="bg1"/>
                    </a:solidFill>
                  </a:tcPr>
                </a:tc>
                <a:tc>
                  <a:txBody>
                    <a:bodyPr/>
                    <a:lstStyle/>
                    <a:p>
                      <a:pPr marL="0" algn="l" defTabSz="914400" rtl="0" eaLnBrk="1" latinLnBrk="0" hangingPunct="1"/>
                      <a:r>
                        <a:rPr lang="en-GB" sz="1800" kern="1200" dirty="0">
                          <a:solidFill>
                            <a:schemeClr val="tx1"/>
                          </a:solidFill>
                          <a:latin typeface="Segoe UI" panose="020B0502040204020203" pitchFamily="34" charset="0"/>
                          <a:ea typeface="+mn-ea"/>
                          <a:cs typeface="Segoe UI" panose="020B0502040204020203" pitchFamily="34" charset="0"/>
                        </a:rPr>
                        <a:t>Most devices are small, lightweight and easy to carry around. Easy to transfer files.</a:t>
                      </a:r>
                    </a:p>
                  </a:txBody>
                  <a:tcPr>
                    <a:solidFill>
                      <a:schemeClr val="bg1"/>
                    </a:solidFill>
                  </a:tcPr>
                </a:tc>
                <a:tc>
                  <a:txBody>
                    <a:bodyPr/>
                    <a:lstStyle/>
                    <a:p>
                      <a:pPr marL="0" algn="l" defTabSz="914400" rtl="0" eaLnBrk="1" latinLnBrk="0" hangingPunct="1"/>
                      <a:r>
                        <a:rPr lang="en-GB" sz="1800" kern="1200" dirty="0">
                          <a:solidFill>
                            <a:schemeClr val="tx1"/>
                          </a:solidFill>
                          <a:latin typeface="Segoe UI" panose="020B0502040204020203" pitchFamily="34" charset="0"/>
                          <a:ea typeface="+mn-ea"/>
                          <a:cs typeface="Segoe UI" panose="020B0502040204020203" pitchFamily="34" charset="0"/>
                        </a:rPr>
                        <a:t>It is slow reading the data because it has to access the optical disk drive. </a:t>
                      </a:r>
                    </a:p>
                  </a:txBody>
                  <a:tcPr>
                    <a:solidFill>
                      <a:schemeClr val="bg1"/>
                    </a:solidFill>
                  </a:tcPr>
                </a:tc>
                <a:extLst>
                  <a:ext uri="{0D108BD9-81ED-4DB2-BD59-A6C34878D82A}">
                    <a16:rowId xmlns:a16="http://schemas.microsoft.com/office/drawing/2014/main" val="3720352523"/>
                  </a:ext>
                </a:extLst>
              </a:tr>
            </a:tbl>
          </a:graphicData>
        </a:graphic>
      </p:graphicFrame>
      <p:sp>
        <p:nvSpPr>
          <p:cNvPr id="3" name="Slide Number Placeholder 2">
            <a:extLst>
              <a:ext uri="{FF2B5EF4-FFF2-40B4-BE49-F238E27FC236}">
                <a16:creationId xmlns:a16="http://schemas.microsoft.com/office/drawing/2014/main" id="{3A4EB1FB-9DC8-4C18-A761-9001C92AEE7E}"/>
              </a:ext>
            </a:extLst>
          </p:cNvPr>
          <p:cNvSpPr>
            <a:spLocks noGrp="1"/>
          </p:cNvSpPr>
          <p:nvPr>
            <p:ph type="sldNum" sz="quarter" idx="12"/>
          </p:nvPr>
        </p:nvSpPr>
        <p:spPr/>
        <p:txBody>
          <a:bodyPr/>
          <a:lstStyle/>
          <a:p>
            <a:fld id="{2307E064-D8E2-4D39-9CB2-520A231D157D}" type="slidenum">
              <a:rPr lang="en-GB" smtClean="0"/>
              <a:t>6</a:t>
            </a:fld>
            <a:endParaRPr lang="en-GB"/>
          </a:p>
        </p:txBody>
      </p:sp>
    </p:spTree>
    <p:extLst>
      <p:ext uri="{BB962C8B-B14F-4D97-AF65-F5344CB8AC3E}">
        <p14:creationId xmlns:p14="http://schemas.microsoft.com/office/powerpoint/2010/main" val="24098547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79" y="792648"/>
            <a:ext cx="1122426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1.3.3 Methods used to protect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IT37 - Security policies</a:t>
            </a: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16" name="Rectangle 15">
            <a:extLst>
              <a:ext uri="{FF2B5EF4-FFF2-40B4-BE49-F238E27FC236}">
                <a16:creationId xmlns:a16="http://schemas.microsoft.com/office/drawing/2014/main" id="{5F3506CD-5361-D59C-5AD2-ED96627B6D13}"/>
              </a:ext>
            </a:extLst>
          </p:cNvPr>
          <p:cNvSpPr/>
          <p:nvPr/>
        </p:nvSpPr>
        <p:spPr>
          <a:xfrm>
            <a:off x="136643" y="1683085"/>
            <a:ext cx="5780287" cy="352784"/>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Security policies</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0" name="Rectangle 19">
            <a:extLst>
              <a:ext uri="{FF2B5EF4-FFF2-40B4-BE49-F238E27FC236}">
                <a16:creationId xmlns:a16="http://schemas.microsoft.com/office/drawing/2014/main" id="{F3A4544D-858D-67D4-B38B-15E294EE48C8}"/>
              </a:ext>
            </a:extLst>
          </p:cNvPr>
          <p:cNvSpPr/>
          <p:nvPr/>
        </p:nvSpPr>
        <p:spPr>
          <a:xfrm>
            <a:off x="176648" y="3252084"/>
            <a:ext cx="5740282" cy="1608702"/>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Staff training/responsibilities: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expectation on staff is to be more responsible when using data and a big part of this is to train staff to become aware of external threats and how best to manage these.</a:t>
            </a:r>
          </a:p>
        </p:txBody>
      </p:sp>
      <p:sp>
        <p:nvSpPr>
          <p:cNvPr id="5" name="Rectangle 4">
            <a:extLst>
              <a:ext uri="{FF2B5EF4-FFF2-40B4-BE49-F238E27FC236}">
                <a16:creationId xmlns:a16="http://schemas.microsoft.com/office/drawing/2014/main" id="{073BB171-EFD3-21B5-676A-6C2FDFF1D12D}"/>
              </a:ext>
            </a:extLst>
          </p:cNvPr>
          <p:cNvSpPr/>
          <p:nvPr/>
        </p:nvSpPr>
        <p:spPr>
          <a:xfrm>
            <a:off x="176648" y="2179097"/>
            <a:ext cx="5740282" cy="947812"/>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Acceptable Use Policy: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 set of rules that tells users how to use the network. Your school will have their own acceptable use policy.</a:t>
            </a:r>
          </a:p>
        </p:txBody>
      </p:sp>
      <p:sp>
        <p:nvSpPr>
          <p:cNvPr id="2" name="Rectangle 1">
            <a:extLst>
              <a:ext uri="{FF2B5EF4-FFF2-40B4-BE49-F238E27FC236}">
                <a16:creationId xmlns:a16="http://schemas.microsoft.com/office/drawing/2014/main" id="{4AFF313C-2D91-0035-D8E4-40FAF1DA2008}"/>
              </a:ext>
            </a:extLst>
          </p:cNvPr>
          <p:cNvSpPr/>
          <p:nvPr/>
        </p:nvSpPr>
        <p:spPr>
          <a:xfrm>
            <a:off x="176648" y="4985961"/>
            <a:ext cx="5740282" cy="1226158"/>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Disaster recovery plan: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 document that outlines how an organisation responds to a cyber-attack, natural disasters or power-cuts. </a:t>
            </a:r>
          </a:p>
        </p:txBody>
      </p:sp>
      <p:sp>
        <p:nvSpPr>
          <p:cNvPr id="10" name="Rectangle 9">
            <a:extLst>
              <a:ext uri="{FF2B5EF4-FFF2-40B4-BE49-F238E27FC236}">
                <a16:creationId xmlns:a16="http://schemas.microsoft.com/office/drawing/2014/main" id="{14361548-1F3F-3E69-7075-E0E6673A53A2}"/>
              </a:ext>
            </a:extLst>
          </p:cNvPr>
          <p:cNvSpPr/>
          <p:nvPr/>
        </p:nvSpPr>
        <p:spPr>
          <a:xfrm>
            <a:off x="5992265" y="1665027"/>
            <a:ext cx="6063092" cy="370841"/>
          </a:xfrm>
          <a:prstGeom prst="rect">
            <a:avLst/>
          </a:prstGeom>
          <a:solidFill>
            <a:schemeClr val="accent3">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Disaster recovery plan</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Rectangle 12">
            <a:extLst>
              <a:ext uri="{FF2B5EF4-FFF2-40B4-BE49-F238E27FC236}">
                <a16:creationId xmlns:a16="http://schemas.microsoft.com/office/drawing/2014/main" id="{60EE7811-6D84-D1D5-D5BD-D91630331EB8}"/>
              </a:ext>
            </a:extLst>
          </p:cNvPr>
          <p:cNvSpPr/>
          <p:nvPr/>
        </p:nvSpPr>
        <p:spPr>
          <a:xfrm>
            <a:off x="7398155" y="2470701"/>
            <a:ext cx="3401425" cy="1121304"/>
          </a:xfrm>
          <a:prstGeom prst="rect">
            <a:avLst/>
          </a:prstGeom>
          <a:solidFill>
            <a:srgbClr val="FF000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Disaster recovery plan</a:t>
            </a:r>
            <a:endParaRPr kumimoji="0" lang="en-GB"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4" name="Rectangle 13">
            <a:extLst>
              <a:ext uri="{FF2B5EF4-FFF2-40B4-BE49-F238E27FC236}">
                <a16:creationId xmlns:a16="http://schemas.microsoft.com/office/drawing/2014/main" id="{3F9E2429-8DE3-829D-D5C1-A4A32B0D9C72}"/>
              </a:ext>
            </a:extLst>
          </p:cNvPr>
          <p:cNvSpPr/>
          <p:nvPr/>
        </p:nvSpPr>
        <p:spPr>
          <a:xfrm>
            <a:off x="6098945" y="4158425"/>
            <a:ext cx="2860405" cy="2136042"/>
          </a:xfrm>
          <a:prstGeom prst="rect">
            <a:avLst/>
          </a:prstGeom>
          <a:solidFill>
            <a:srgbClr val="00B05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Before phase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Putting measures in place in preparation for a disaster.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This could be backing up data in another location.</a:t>
            </a:r>
          </a:p>
        </p:txBody>
      </p:sp>
      <p:sp>
        <p:nvSpPr>
          <p:cNvPr id="15" name="Rectangle 14">
            <a:extLst>
              <a:ext uri="{FF2B5EF4-FFF2-40B4-BE49-F238E27FC236}">
                <a16:creationId xmlns:a16="http://schemas.microsoft.com/office/drawing/2014/main" id="{906F2FF1-9410-C903-4695-575EE6468E2E}"/>
              </a:ext>
            </a:extLst>
          </p:cNvPr>
          <p:cNvSpPr/>
          <p:nvPr/>
        </p:nvSpPr>
        <p:spPr>
          <a:xfrm>
            <a:off x="9194952" y="4158425"/>
            <a:ext cx="2860405" cy="2136042"/>
          </a:xfrm>
          <a:prstGeom prst="rect">
            <a:avLst/>
          </a:prstGeom>
          <a:solidFill>
            <a:srgbClr val="7030A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During phase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How to respond if and when a disaster takes place. For example, a backup generator if there is a power cut. </a:t>
            </a:r>
          </a:p>
        </p:txBody>
      </p:sp>
      <p:cxnSp>
        <p:nvCxnSpPr>
          <p:cNvPr id="17" name="Connector: Elbow 16">
            <a:extLst>
              <a:ext uri="{FF2B5EF4-FFF2-40B4-BE49-F238E27FC236}">
                <a16:creationId xmlns:a16="http://schemas.microsoft.com/office/drawing/2014/main" id="{7AB83905-C0C0-66E0-A1A3-65D43E26C9A8}"/>
              </a:ext>
            </a:extLst>
          </p:cNvPr>
          <p:cNvCxnSpPr>
            <a:stCxn id="13" idx="2"/>
            <a:endCxn id="14" idx="0"/>
          </p:cNvCxnSpPr>
          <p:nvPr/>
        </p:nvCxnSpPr>
        <p:spPr>
          <a:xfrm rot="5400000">
            <a:off x="8030798" y="3090355"/>
            <a:ext cx="566420" cy="1569720"/>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24DBAE47-0206-EFA5-536B-8C0AB9917192}"/>
              </a:ext>
            </a:extLst>
          </p:cNvPr>
          <p:cNvCxnSpPr>
            <a:stCxn id="13" idx="2"/>
            <a:endCxn id="15" idx="0"/>
          </p:cNvCxnSpPr>
          <p:nvPr/>
        </p:nvCxnSpPr>
        <p:spPr>
          <a:xfrm rot="16200000" flipH="1">
            <a:off x="9578801" y="3112071"/>
            <a:ext cx="566420" cy="1526287"/>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C7D553D-A59C-483B-AA74-4A5744A97E55}"/>
              </a:ext>
            </a:extLst>
          </p:cNvPr>
          <p:cNvSpPr>
            <a:spLocks noGrp="1"/>
          </p:cNvSpPr>
          <p:nvPr>
            <p:ph type="sldNum" sz="quarter" idx="12"/>
          </p:nvPr>
        </p:nvSpPr>
        <p:spPr/>
        <p:txBody>
          <a:bodyPr/>
          <a:lstStyle/>
          <a:p>
            <a:fld id="{2307E064-D8E2-4D39-9CB2-520A231D157D}" type="slidenum">
              <a:rPr lang="en-GB" smtClean="0"/>
              <a:t>60</a:t>
            </a:fld>
            <a:endParaRPr lang="en-GB"/>
          </a:p>
        </p:txBody>
      </p:sp>
    </p:spTree>
    <p:extLst>
      <p:ext uri="{BB962C8B-B14F-4D97-AF65-F5344CB8AC3E}">
        <p14:creationId xmlns:p14="http://schemas.microsoft.com/office/powerpoint/2010/main" val="29002777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79" y="792648"/>
            <a:ext cx="1122426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1.3.3 Methods used to protect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IT37 – Emerging</a:t>
            </a:r>
            <a:r>
              <a:rPr lang="en-GB" sz="2000" dirty="0">
                <a:solidFill>
                  <a:prstClr val="black"/>
                </a:solidFill>
                <a:latin typeface="Segoe UI Black" panose="020B0A02040204020203" pitchFamily="34" charset="0"/>
                <a:ea typeface="Segoe UI Black" panose="020B0A02040204020203" pitchFamily="34" charset="0"/>
                <a:cs typeface="Segoe UI" panose="020B0502040204020203" pitchFamily="34" charset="0"/>
              </a:rPr>
              <a:t> Technology </a:t>
            </a:r>
            <a:endPar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5" name="Rectangle 4">
            <a:extLst>
              <a:ext uri="{FF2B5EF4-FFF2-40B4-BE49-F238E27FC236}">
                <a16:creationId xmlns:a16="http://schemas.microsoft.com/office/drawing/2014/main" id="{073BB171-EFD3-21B5-676A-6C2FDFF1D12D}"/>
              </a:ext>
            </a:extLst>
          </p:cNvPr>
          <p:cNvSpPr/>
          <p:nvPr/>
        </p:nvSpPr>
        <p:spPr>
          <a:xfrm>
            <a:off x="136643" y="1731979"/>
            <a:ext cx="11918713" cy="1239822"/>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confidential computing?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Confidential computing is an emerging technology used for storing data more securely.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It's a cloud computing technology that isolates sensitive data in a protected hardware-based environment such as the devices we use.</a:t>
            </a:r>
          </a:p>
        </p:txBody>
      </p:sp>
      <p:sp>
        <p:nvSpPr>
          <p:cNvPr id="13" name="Rectangle 12">
            <a:extLst>
              <a:ext uri="{FF2B5EF4-FFF2-40B4-BE49-F238E27FC236}">
                <a16:creationId xmlns:a16="http://schemas.microsoft.com/office/drawing/2014/main" id="{60EE7811-6D84-D1D5-D5BD-D91630331EB8}"/>
              </a:ext>
            </a:extLst>
          </p:cNvPr>
          <p:cNvSpPr/>
          <p:nvPr/>
        </p:nvSpPr>
        <p:spPr>
          <a:xfrm>
            <a:off x="932585" y="3424188"/>
            <a:ext cx="2860405" cy="2118028"/>
          </a:xfrm>
          <a:prstGeom prst="rect">
            <a:avLst/>
          </a:prstGeom>
          <a:solidFill>
            <a:srgbClr val="FF000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Protection at rest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Encrypt data before storing it</a:t>
            </a:r>
          </a:p>
        </p:txBody>
      </p:sp>
      <p:sp>
        <p:nvSpPr>
          <p:cNvPr id="14" name="Rectangle 13">
            <a:extLst>
              <a:ext uri="{FF2B5EF4-FFF2-40B4-BE49-F238E27FC236}">
                <a16:creationId xmlns:a16="http://schemas.microsoft.com/office/drawing/2014/main" id="{3F9E2429-8DE3-829D-D5C1-A4A32B0D9C72}"/>
              </a:ext>
            </a:extLst>
          </p:cNvPr>
          <p:cNvSpPr/>
          <p:nvPr/>
        </p:nvSpPr>
        <p:spPr>
          <a:xfrm>
            <a:off x="4533035" y="3424188"/>
            <a:ext cx="2860405" cy="2136042"/>
          </a:xfrm>
          <a:prstGeom prst="rect">
            <a:avLst/>
          </a:prstGeom>
          <a:solidFill>
            <a:srgbClr val="00B05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Protection in transit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Use end-to-end encryption to secure communications.</a:t>
            </a:r>
          </a:p>
        </p:txBody>
      </p:sp>
      <p:sp>
        <p:nvSpPr>
          <p:cNvPr id="15" name="Rectangle 14">
            <a:extLst>
              <a:ext uri="{FF2B5EF4-FFF2-40B4-BE49-F238E27FC236}">
                <a16:creationId xmlns:a16="http://schemas.microsoft.com/office/drawing/2014/main" id="{906F2FF1-9410-C903-4695-575EE6468E2E}"/>
              </a:ext>
            </a:extLst>
          </p:cNvPr>
          <p:cNvSpPr/>
          <p:nvPr/>
        </p:nvSpPr>
        <p:spPr>
          <a:xfrm>
            <a:off x="8042292" y="3424188"/>
            <a:ext cx="2860405" cy="2136042"/>
          </a:xfrm>
          <a:prstGeom prst="rect">
            <a:avLst/>
          </a:prstGeom>
          <a:solidFill>
            <a:srgbClr val="7030A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Protection in use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Encrypt data while it’s being used in the RAM.</a:t>
            </a:r>
          </a:p>
        </p:txBody>
      </p:sp>
      <p:sp>
        <p:nvSpPr>
          <p:cNvPr id="9" name="Arrow: Right 8">
            <a:extLst>
              <a:ext uri="{FF2B5EF4-FFF2-40B4-BE49-F238E27FC236}">
                <a16:creationId xmlns:a16="http://schemas.microsoft.com/office/drawing/2014/main" id="{EFF6CD7F-C790-BBEB-1943-2820F0EE256A}"/>
              </a:ext>
            </a:extLst>
          </p:cNvPr>
          <p:cNvSpPr/>
          <p:nvPr/>
        </p:nvSpPr>
        <p:spPr>
          <a:xfrm>
            <a:off x="3838587" y="4143238"/>
            <a:ext cx="740045" cy="525780"/>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5BD135B5-5667-104C-0B12-33F0754E450A}"/>
              </a:ext>
            </a:extLst>
          </p:cNvPr>
          <p:cNvSpPr/>
          <p:nvPr/>
        </p:nvSpPr>
        <p:spPr>
          <a:xfrm>
            <a:off x="7393440" y="4143238"/>
            <a:ext cx="740045" cy="525780"/>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336B342-A515-468A-9F72-5649FAC0F716}"/>
              </a:ext>
            </a:extLst>
          </p:cNvPr>
          <p:cNvSpPr>
            <a:spLocks noGrp="1"/>
          </p:cNvSpPr>
          <p:nvPr>
            <p:ph type="sldNum" sz="quarter" idx="12"/>
          </p:nvPr>
        </p:nvSpPr>
        <p:spPr/>
        <p:txBody>
          <a:bodyPr/>
          <a:lstStyle/>
          <a:p>
            <a:fld id="{2307E064-D8E2-4D39-9CB2-520A231D157D}" type="slidenum">
              <a:rPr lang="en-GB" smtClean="0"/>
              <a:t>61</a:t>
            </a:fld>
            <a:endParaRPr lang="en-GB"/>
          </a:p>
        </p:txBody>
      </p:sp>
    </p:spTree>
    <p:extLst>
      <p:ext uri="{BB962C8B-B14F-4D97-AF65-F5344CB8AC3E}">
        <p14:creationId xmlns:p14="http://schemas.microsoft.com/office/powerpoint/2010/main" val="26821729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79" y="792648"/>
            <a:ext cx="1122426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1.3.4 How moral and ethical issues affect computer users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IT38: Ethical issues</a:t>
            </a: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6" name="Rectangle 5">
            <a:extLst>
              <a:ext uri="{FF2B5EF4-FFF2-40B4-BE49-F238E27FC236}">
                <a16:creationId xmlns:a16="http://schemas.microsoft.com/office/drawing/2014/main" id="{59751C0D-E326-64DE-830A-1786EBEECB06}"/>
              </a:ext>
            </a:extLst>
          </p:cNvPr>
          <p:cNvSpPr/>
          <p:nvPr/>
        </p:nvSpPr>
        <p:spPr>
          <a:xfrm>
            <a:off x="130754" y="1532834"/>
            <a:ext cx="5595676" cy="1181241"/>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the difference between ethical and moral?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Moral is what is considered as right or wrong whereas Ethical is what is considered right by a group of people. </a:t>
            </a:r>
          </a:p>
        </p:txBody>
      </p:sp>
      <p:sp>
        <p:nvSpPr>
          <p:cNvPr id="8" name="Rectangle 7">
            <a:extLst>
              <a:ext uri="{FF2B5EF4-FFF2-40B4-BE49-F238E27FC236}">
                <a16:creationId xmlns:a16="http://schemas.microsoft.com/office/drawing/2014/main" id="{12AE2C9E-9107-E749-223B-2F506ED15C51}"/>
              </a:ext>
            </a:extLst>
          </p:cNvPr>
          <p:cNvSpPr/>
          <p:nvPr/>
        </p:nvSpPr>
        <p:spPr>
          <a:xfrm>
            <a:off x="161240" y="2828376"/>
            <a:ext cx="5565190" cy="2136042"/>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Example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For example, animal testing is seen as morally wrong by some groups because of the harm it has on animals.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companies who create these products see it as ethical because they’re testing on animals to ensure its safe to be consumed by humans.</a:t>
            </a:r>
          </a:p>
        </p:txBody>
      </p:sp>
      <p:sp>
        <p:nvSpPr>
          <p:cNvPr id="9" name="Rectangle 8">
            <a:extLst>
              <a:ext uri="{FF2B5EF4-FFF2-40B4-BE49-F238E27FC236}">
                <a16:creationId xmlns:a16="http://schemas.microsoft.com/office/drawing/2014/main" id="{65BA0425-F956-BCFA-E0B9-E604499DF33B}"/>
              </a:ext>
            </a:extLst>
          </p:cNvPr>
          <p:cNvSpPr/>
          <p:nvPr/>
        </p:nvSpPr>
        <p:spPr>
          <a:xfrm>
            <a:off x="5891165" y="1532835"/>
            <a:ext cx="6063092" cy="370841"/>
          </a:xfrm>
          <a:prstGeom prst="rect">
            <a:avLst/>
          </a:prstGeom>
          <a:solidFill>
            <a:schemeClr val="bg1">
              <a:lumMod val="9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Ethical issues</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9" name="Rectangle 18">
            <a:extLst>
              <a:ext uri="{FF2B5EF4-FFF2-40B4-BE49-F238E27FC236}">
                <a16:creationId xmlns:a16="http://schemas.microsoft.com/office/drawing/2014/main" id="{47C617EA-5BFA-2249-93BE-94349C6E6318}"/>
              </a:ext>
            </a:extLst>
          </p:cNvPr>
          <p:cNvSpPr/>
          <p:nvPr/>
        </p:nvSpPr>
        <p:spPr>
          <a:xfrm>
            <a:off x="5979938" y="2098955"/>
            <a:ext cx="2860405" cy="1993169"/>
          </a:xfrm>
          <a:prstGeom prst="rect">
            <a:avLst/>
          </a:prstGeom>
          <a:solidFill>
            <a:srgbClr val="FF000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Privacy and security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The storage of data by organisations who are </a:t>
            </a:r>
            <a:r>
              <a:rPr kumimoji="0" lang="en-GB" sz="18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rPr>
              <a:t>legallty</a:t>
            </a:r>
            <a:r>
              <a:rPr kumimoji="0" lang="en-GB"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bound to keep it secure.</a:t>
            </a:r>
          </a:p>
        </p:txBody>
      </p:sp>
      <p:sp>
        <p:nvSpPr>
          <p:cNvPr id="21" name="Rectangle 20">
            <a:extLst>
              <a:ext uri="{FF2B5EF4-FFF2-40B4-BE49-F238E27FC236}">
                <a16:creationId xmlns:a16="http://schemas.microsoft.com/office/drawing/2014/main" id="{6B30FC6C-612E-3806-27AA-4528EF29A6CC}"/>
              </a:ext>
            </a:extLst>
          </p:cNvPr>
          <p:cNvSpPr/>
          <p:nvPr/>
        </p:nvSpPr>
        <p:spPr>
          <a:xfrm>
            <a:off x="5959442" y="4269924"/>
            <a:ext cx="2860405" cy="2136042"/>
          </a:xfrm>
          <a:prstGeom prst="rect">
            <a:avLst/>
          </a:prstGeom>
          <a:solidFill>
            <a:srgbClr val="00B05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Monitoring of individuals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The use of software to monitor employees and what they do or the use of facial recognition cameras.</a:t>
            </a:r>
          </a:p>
        </p:txBody>
      </p:sp>
      <p:sp>
        <p:nvSpPr>
          <p:cNvPr id="22" name="Rectangle 21">
            <a:extLst>
              <a:ext uri="{FF2B5EF4-FFF2-40B4-BE49-F238E27FC236}">
                <a16:creationId xmlns:a16="http://schemas.microsoft.com/office/drawing/2014/main" id="{DD841721-7EE0-6053-A4A2-38C7F4FBB363}"/>
              </a:ext>
            </a:extLst>
          </p:cNvPr>
          <p:cNvSpPr/>
          <p:nvPr/>
        </p:nvSpPr>
        <p:spPr>
          <a:xfrm>
            <a:off x="9055449" y="4269924"/>
            <a:ext cx="2860405" cy="2136042"/>
          </a:xfrm>
          <a:prstGeom prst="rect">
            <a:avLst/>
          </a:prstGeom>
          <a:solidFill>
            <a:srgbClr val="7030A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Impact of data loss or damage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The impact this has on the organisation's reputation or individuals' sales/revenue.</a:t>
            </a:r>
          </a:p>
        </p:txBody>
      </p:sp>
      <p:sp>
        <p:nvSpPr>
          <p:cNvPr id="23" name="Rectangle 22">
            <a:extLst>
              <a:ext uri="{FF2B5EF4-FFF2-40B4-BE49-F238E27FC236}">
                <a16:creationId xmlns:a16="http://schemas.microsoft.com/office/drawing/2014/main" id="{94E3D5DE-6D95-7A0B-E3E2-9589425C5DD1}"/>
              </a:ext>
            </a:extLst>
          </p:cNvPr>
          <p:cNvSpPr/>
          <p:nvPr/>
        </p:nvSpPr>
        <p:spPr>
          <a:xfrm>
            <a:off x="161240" y="5094254"/>
            <a:ext cx="5565190" cy="131171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concept of morals and ethics can be applied to how we and other use technology and what they use it for. </a:t>
            </a:r>
          </a:p>
        </p:txBody>
      </p:sp>
      <p:sp>
        <p:nvSpPr>
          <p:cNvPr id="24" name="Rectangle 23">
            <a:extLst>
              <a:ext uri="{FF2B5EF4-FFF2-40B4-BE49-F238E27FC236}">
                <a16:creationId xmlns:a16="http://schemas.microsoft.com/office/drawing/2014/main" id="{27C266FA-02AC-687E-96A2-3F914D2492D2}"/>
              </a:ext>
            </a:extLst>
          </p:cNvPr>
          <p:cNvSpPr/>
          <p:nvPr/>
        </p:nvSpPr>
        <p:spPr>
          <a:xfrm>
            <a:off x="9055448" y="2104864"/>
            <a:ext cx="2860405" cy="1993169"/>
          </a:xfrm>
          <a:prstGeom prst="rect">
            <a:avLst/>
          </a:prstGeom>
          <a:solidFill>
            <a:srgbClr val="0070C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Cookies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Small text files designed to remember information such as certain items that are in your checkout.</a:t>
            </a:r>
          </a:p>
        </p:txBody>
      </p:sp>
      <p:sp>
        <p:nvSpPr>
          <p:cNvPr id="2" name="Slide Number Placeholder 1">
            <a:extLst>
              <a:ext uri="{FF2B5EF4-FFF2-40B4-BE49-F238E27FC236}">
                <a16:creationId xmlns:a16="http://schemas.microsoft.com/office/drawing/2014/main" id="{3CB3412E-60D7-4331-8D32-C0EC3A54D2E1}"/>
              </a:ext>
            </a:extLst>
          </p:cNvPr>
          <p:cNvSpPr>
            <a:spLocks noGrp="1"/>
          </p:cNvSpPr>
          <p:nvPr>
            <p:ph type="sldNum" sz="quarter" idx="12"/>
          </p:nvPr>
        </p:nvSpPr>
        <p:spPr/>
        <p:txBody>
          <a:bodyPr/>
          <a:lstStyle/>
          <a:p>
            <a:fld id="{2307E064-D8E2-4D39-9CB2-520A231D157D}" type="slidenum">
              <a:rPr lang="en-GB" smtClean="0"/>
              <a:t>62</a:t>
            </a:fld>
            <a:endParaRPr lang="en-GB"/>
          </a:p>
        </p:txBody>
      </p:sp>
    </p:spTree>
    <p:extLst>
      <p:ext uri="{BB962C8B-B14F-4D97-AF65-F5344CB8AC3E}">
        <p14:creationId xmlns:p14="http://schemas.microsoft.com/office/powerpoint/2010/main" val="25006195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7772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1.3.5 How legal issues protect computer users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IT39: Legal issues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Rectangle 1">
            <a:extLst>
              <a:ext uri="{FF2B5EF4-FFF2-40B4-BE49-F238E27FC236}">
                <a16:creationId xmlns:a16="http://schemas.microsoft.com/office/drawing/2014/main" id="{6A09D41B-5959-3718-5E6E-CEE55D18F535}"/>
              </a:ext>
            </a:extLst>
          </p:cNvPr>
          <p:cNvSpPr/>
          <p:nvPr/>
        </p:nvSpPr>
        <p:spPr>
          <a:xfrm>
            <a:off x="245466" y="2025852"/>
            <a:ext cx="5707469" cy="1496230"/>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Copyright, Designs and Patents Act</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act is designed to protect original creators and their ideas.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These ideas could be books, films, music and software for example.</a:t>
            </a:r>
          </a:p>
        </p:txBody>
      </p:sp>
      <p:sp>
        <p:nvSpPr>
          <p:cNvPr id="18" name="Rectangle 17">
            <a:extLst>
              <a:ext uri="{FF2B5EF4-FFF2-40B4-BE49-F238E27FC236}">
                <a16:creationId xmlns:a16="http://schemas.microsoft.com/office/drawing/2014/main" id="{940C6658-F019-8A12-0FEF-B7946F8BFC05}"/>
              </a:ext>
            </a:extLst>
          </p:cNvPr>
          <p:cNvSpPr/>
          <p:nvPr/>
        </p:nvSpPr>
        <p:spPr>
          <a:xfrm>
            <a:off x="245466" y="3682103"/>
            <a:ext cx="5707469" cy="1496230"/>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Computer Misuse Act</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act is to prevent unauthorised access to computer material.</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includes the intent to commit/facilitate a crime or modify for other purposes.</a:t>
            </a:r>
          </a:p>
        </p:txBody>
      </p:sp>
      <p:sp>
        <p:nvSpPr>
          <p:cNvPr id="19" name="Rectangle 18">
            <a:extLst>
              <a:ext uri="{FF2B5EF4-FFF2-40B4-BE49-F238E27FC236}">
                <a16:creationId xmlns:a16="http://schemas.microsoft.com/office/drawing/2014/main" id="{2D01BCED-0A5B-3068-BA7F-B4246273999C}"/>
              </a:ext>
            </a:extLst>
          </p:cNvPr>
          <p:cNvSpPr/>
          <p:nvPr/>
        </p:nvSpPr>
        <p:spPr>
          <a:xfrm>
            <a:off x="245465" y="5268239"/>
            <a:ext cx="5707469" cy="1179923"/>
          </a:xfrm>
          <a:prstGeom prst="rect">
            <a:avLst/>
          </a:prstGeom>
          <a:solidFill>
            <a:srgbClr val="92D05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Data Protection Act (GDPR)</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act is designed to protect users' data and ensure its accurate, relevant, up-to-date and secure. </a:t>
            </a:r>
          </a:p>
        </p:txBody>
      </p:sp>
      <p:sp>
        <p:nvSpPr>
          <p:cNvPr id="20" name="Rectangle 19">
            <a:extLst>
              <a:ext uri="{FF2B5EF4-FFF2-40B4-BE49-F238E27FC236}">
                <a16:creationId xmlns:a16="http://schemas.microsoft.com/office/drawing/2014/main" id="{BE68ABE3-07ED-EA3D-A4A4-142CB09BF77B}"/>
              </a:ext>
            </a:extLst>
          </p:cNvPr>
          <p:cNvSpPr/>
          <p:nvPr/>
        </p:nvSpPr>
        <p:spPr>
          <a:xfrm>
            <a:off x="6239067" y="2025852"/>
            <a:ext cx="5707469" cy="149623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Communications Act</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act sets out how people can access and use television, make calls and browse the internet.</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It’s an offence to send malicious messages over social media.</a:t>
            </a:r>
          </a:p>
        </p:txBody>
      </p:sp>
      <p:sp>
        <p:nvSpPr>
          <p:cNvPr id="21" name="Rectangle 20">
            <a:extLst>
              <a:ext uri="{FF2B5EF4-FFF2-40B4-BE49-F238E27FC236}">
                <a16:creationId xmlns:a16="http://schemas.microsoft.com/office/drawing/2014/main" id="{9929DA63-E193-7628-7D97-AD60D763E24C}"/>
              </a:ext>
            </a:extLst>
          </p:cNvPr>
          <p:cNvSpPr/>
          <p:nvPr/>
        </p:nvSpPr>
        <p:spPr>
          <a:xfrm>
            <a:off x="6239067" y="3682103"/>
            <a:ext cx="5707469" cy="1496230"/>
          </a:xfrm>
          <a:prstGeom prst="rect">
            <a:avLst/>
          </a:prstGeom>
          <a:solidFill>
            <a:srgbClr val="FFFF0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Regulation of Investigatory Powers Act</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act covers surveillance of communications by public bodies.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It covers person-to-person, person-to-machine, machine-to-person and machine-to-machine.</a:t>
            </a:r>
          </a:p>
        </p:txBody>
      </p:sp>
      <p:sp>
        <p:nvSpPr>
          <p:cNvPr id="22" name="Rectangle 21">
            <a:extLst>
              <a:ext uri="{FF2B5EF4-FFF2-40B4-BE49-F238E27FC236}">
                <a16:creationId xmlns:a16="http://schemas.microsoft.com/office/drawing/2014/main" id="{9E443986-CC04-6971-61E2-BB6FE033B1E5}"/>
              </a:ext>
            </a:extLst>
          </p:cNvPr>
          <p:cNvSpPr/>
          <p:nvPr/>
        </p:nvSpPr>
        <p:spPr>
          <a:xfrm>
            <a:off x="6239066" y="5268239"/>
            <a:ext cx="5707469" cy="1179923"/>
          </a:xfrm>
          <a:prstGeom prst="rect">
            <a:avLst/>
          </a:prstGeom>
          <a:solidFill>
            <a:srgbClr val="FFC00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Health and Safety legislation</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display screen equipment regulation in 1992 relates to the use of computer equipment safely. </a:t>
            </a:r>
          </a:p>
        </p:txBody>
      </p:sp>
      <p:sp>
        <p:nvSpPr>
          <p:cNvPr id="23" name="Rectangle 22">
            <a:extLst>
              <a:ext uri="{FF2B5EF4-FFF2-40B4-BE49-F238E27FC236}">
                <a16:creationId xmlns:a16="http://schemas.microsoft.com/office/drawing/2014/main" id="{AC22D11F-FED8-B82B-8F33-D733DE9CB4AD}"/>
              </a:ext>
            </a:extLst>
          </p:cNvPr>
          <p:cNvSpPr/>
          <p:nvPr/>
        </p:nvSpPr>
        <p:spPr>
          <a:xfrm>
            <a:off x="245465" y="1575002"/>
            <a:ext cx="11701070" cy="360944"/>
          </a:xfrm>
          <a:prstGeom prst="rect">
            <a:avLst/>
          </a:prstGeom>
          <a:solidFill>
            <a:schemeClr val="accent3">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Legislation types</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 name="Slide Number Placeholder 4">
            <a:extLst>
              <a:ext uri="{FF2B5EF4-FFF2-40B4-BE49-F238E27FC236}">
                <a16:creationId xmlns:a16="http://schemas.microsoft.com/office/drawing/2014/main" id="{9E940F1A-FB7C-4F37-960D-22ACAB0BE552}"/>
              </a:ext>
            </a:extLst>
          </p:cNvPr>
          <p:cNvSpPr>
            <a:spLocks noGrp="1"/>
          </p:cNvSpPr>
          <p:nvPr>
            <p:ph type="sldNum" sz="quarter" idx="12"/>
          </p:nvPr>
        </p:nvSpPr>
        <p:spPr/>
        <p:txBody>
          <a:bodyPr/>
          <a:lstStyle/>
          <a:p>
            <a:fld id="{2307E064-D8E2-4D39-9CB2-520A231D157D}" type="slidenum">
              <a:rPr lang="en-GB" smtClean="0"/>
              <a:t>63</a:t>
            </a:fld>
            <a:endParaRPr lang="en-GB"/>
          </a:p>
        </p:txBody>
      </p:sp>
    </p:spTree>
    <p:extLst>
      <p:ext uri="{BB962C8B-B14F-4D97-AF65-F5344CB8AC3E}">
        <p14:creationId xmlns:p14="http://schemas.microsoft.com/office/powerpoint/2010/main" val="12068930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7772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1.3.6 The cultural, personal and environmental impact of ICT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IT40: Environmental issues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Rectangle 1">
            <a:extLst>
              <a:ext uri="{FF2B5EF4-FFF2-40B4-BE49-F238E27FC236}">
                <a16:creationId xmlns:a16="http://schemas.microsoft.com/office/drawing/2014/main" id="{247A1DD2-7B32-7B3E-91FC-C2F6FCC01A5D}"/>
              </a:ext>
            </a:extLst>
          </p:cNvPr>
          <p:cNvSpPr/>
          <p:nvPr/>
        </p:nvSpPr>
        <p:spPr>
          <a:xfrm>
            <a:off x="3760469" y="1590037"/>
            <a:ext cx="8193788" cy="424126"/>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Impact</a:t>
            </a:r>
          </a:p>
        </p:txBody>
      </p:sp>
      <p:sp>
        <p:nvSpPr>
          <p:cNvPr id="18" name="Rectangle 17">
            <a:extLst>
              <a:ext uri="{FF2B5EF4-FFF2-40B4-BE49-F238E27FC236}">
                <a16:creationId xmlns:a16="http://schemas.microsoft.com/office/drawing/2014/main" id="{61C31BAF-A793-8242-CDB0-41C2C3C21D5D}"/>
              </a:ext>
            </a:extLst>
          </p:cNvPr>
          <p:cNvSpPr/>
          <p:nvPr/>
        </p:nvSpPr>
        <p:spPr>
          <a:xfrm>
            <a:off x="8069580" y="2516881"/>
            <a:ext cx="3897296" cy="912120"/>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E-Waste (Electronic Waste)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disposal of obsolete devices and rare earth element mining</a:t>
            </a:r>
          </a:p>
        </p:txBody>
      </p:sp>
      <p:sp>
        <p:nvSpPr>
          <p:cNvPr id="19" name="Rectangle 18">
            <a:extLst>
              <a:ext uri="{FF2B5EF4-FFF2-40B4-BE49-F238E27FC236}">
                <a16:creationId xmlns:a16="http://schemas.microsoft.com/office/drawing/2014/main" id="{071D8EC5-92C6-CDA3-AAE2-C2800822FDEB}"/>
              </a:ext>
            </a:extLst>
          </p:cNvPr>
          <p:cNvSpPr/>
          <p:nvPr/>
        </p:nvSpPr>
        <p:spPr>
          <a:xfrm>
            <a:off x="3760470" y="2489653"/>
            <a:ext cx="4103370" cy="946536"/>
          </a:xfrm>
          <a:prstGeom prst="rect">
            <a:avLst/>
          </a:prstGeom>
          <a:solidFill>
            <a:srgbClr val="92D05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Internet of Things (IoT)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Use of IoT devices to regulate use of energy in households and businesses.</a:t>
            </a:r>
          </a:p>
        </p:txBody>
      </p:sp>
      <p:sp>
        <p:nvSpPr>
          <p:cNvPr id="20" name="Rectangle 19">
            <a:extLst>
              <a:ext uri="{FF2B5EF4-FFF2-40B4-BE49-F238E27FC236}">
                <a16:creationId xmlns:a16="http://schemas.microsoft.com/office/drawing/2014/main" id="{2370700B-060D-9E10-B461-CB0C1BD95DF0}"/>
              </a:ext>
            </a:extLst>
          </p:cNvPr>
          <p:cNvSpPr/>
          <p:nvPr/>
        </p:nvSpPr>
        <p:spPr>
          <a:xfrm>
            <a:off x="3760470" y="2049568"/>
            <a:ext cx="4103370"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Positive</a:t>
            </a:r>
          </a:p>
        </p:txBody>
      </p:sp>
      <p:sp>
        <p:nvSpPr>
          <p:cNvPr id="21" name="Rectangle 20">
            <a:extLst>
              <a:ext uri="{FF2B5EF4-FFF2-40B4-BE49-F238E27FC236}">
                <a16:creationId xmlns:a16="http://schemas.microsoft.com/office/drawing/2014/main" id="{4DB3A044-2B90-793C-CD49-DA4666D0E165}"/>
              </a:ext>
            </a:extLst>
          </p:cNvPr>
          <p:cNvSpPr/>
          <p:nvPr/>
        </p:nvSpPr>
        <p:spPr>
          <a:xfrm>
            <a:off x="8056961" y="2080081"/>
            <a:ext cx="3884677" cy="35435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Negative</a:t>
            </a:r>
          </a:p>
        </p:txBody>
      </p:sp>
      <p:sp>
        <p:nvSpPr>
          <p:cNvPr id="22" name="Rectangle 21">
            <a:extLst>
              <a:ext uri="{FF2B5EF4-FFF2-40B4-BE49-F238E27FC236}">
                <a16:creationId xmlns:a16="http://schemas.microsoft.com/office/drawing/2014/main" id="{6E5331B7-FACB-90D5-D134-E2B05E25B3D3}"/>
              </a:ext>
            </a:extLst>
          </p:cNvPr>
          <p:cNvSpPr/>
          <p:nvPr/>
        </p:nvSpPr>
        <p:spPr>
          <a:xfrm>
            <a:off x="8069580" y="3545864"/>
            <a:ext cx="3897296" cy="1187569"/>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Energy Consumption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increased use of electricity to charge our devices and reliance on data centres.</a:t>
            </a:r>
          </a:p>
        </p:txBody>
      </p:sp>
      <p:sp>
        <p:nvSpPr>
          <p:cNvPr id="23" name="Rectangle 22">
            <a:extLst>
              <a:ext uri="{FF2B5EF4-FFF2-40B4-BE49-F238E27FC236}">
                <a16:creationId xmlns:a16="http://schemas.microsoft.com/office/drawing/2014/main" id="{DA0BA9D6-8A3D-89BF-8792-B25E2CAED93B}"/>
              </a:ext>
            </a:extLst>
          </p:cNvPr>
          <p:cNvSpPr/>
          <p:nvPr/>
        </p:nvSpPr>
        <p:spPr>
          <a:xfrm>
            <a:off x="3760470" y="3527397"/>
            <a:ext cx="4103370" cy="1187570"/>
          </a:xfrm>
          <a:prstGeom prst="rect">
            <a:avLst/>
          </a:prstGeom>
          <a:solidFill>
            <a:srgbClr val="92D05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Green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Technology that is designed so use less energy. (e.g., low power mode on a smartphone)</a:t>
            </a:r>
          </a:p>
        </p:txBody>
      </p:sp>
      <p:sp>
        <p:nvSpPr>
          <p:cNvPr id="24" name="Rectangle 23">
            <a:extLst>
              <a:ext uri="{FF2B5EF4-FFF2-40B4-BE49-F238E27FC236}">
                <a16:creationId xmlns:a16="http://schemas.microsoft.com/office/drawing/2014/main" id="{710F364F-1AC3-5397-49F4-752C01EDB75E}"/>
              </a:ext>
            </a:extLst>
          </p:cNvPr>
          <p:cNvSpPr/>
          <p:nvPr/>
        </p:nvSpPr>
        <p:spPr>
          <a:xfrm>
            <a:off x="8056961" y="4846742"/>
            <a:ext cx="3897296" cy="1473694"/>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Pollution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manufacturing and operation of technology products contribute to pollution.</a:t>
            </a:r>
          </a:p>
        </p:txBody>
      </p:sp>
      <p:sp>
        <p:nvSpPr>
          <p:cNvPr id="25" name="Rectangle 24">
            <a:extLst>
              <a:ext uri="{FF2B5EF4-FFF2-40B4-BE49-F238E27FC236}">
                <a16:creationId xmlns:a16="http://schemas.microsoft.com/office/drawing/2014/main" id="{A8ECD379-01E3-21CF-9B5F-9FAE5DF49276}"/>
              </a:ext>
            </a:extLst>
          </p:cNvPr>
          <p:cNvSpPr/>
          <p:nvPr/>
        </p:nvSpPr>
        <p:spPr>
          <a:xfrm>
            <a:off x="3760471" y="4839586"/>
            <a:ext cx="4103370" cy="1488007"/>
          </a:xfrm>
          <a:prstGeom prst="rect">
            <a:avLst/>
          </a:prstGeom>
          <a:solidFill>
            <a:srgbClr val="92D05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Digital downloads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Many developers are creating digital copies of software to reduce the use of packaging such as plastic as well as fuel for transportation.</a:t>
            </a:r>
          </a:p>
        </p:txBody>
      </p:sp>
      <p:sp>
        <p:nvSpPr>
          <p:cNvPr id="26" name="Rectangle 25">
            <a:extLst>
              <a:ext uri="{FF2B5EF4-FFF2-40B4-BE49-F238E27FC236}">
                <a16:creationId xmlns:a16="http://schemas.microsoft.com/office/drawing/2014/main" id="{E9BBA301-F585-4CEB-D042-D449FAA51B1A}"/>
              </a:ext>
            </a:extLst>
          </p:cNvPr>
          <p:cNvSpPr/>
          <p:nvPr/>
        </p:nvSpPr>
        <p:spPr>
          <a:xfrm>
            <a:off x="83718" y="1611207"/>
            <a:ext cx="3471012" cy="1496231"/>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meant by environmental issues?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It’s the way we measure the impact technology is having on the environment. </a:t>
            </a:r>
          </a:p>
        </p:txBody>
      </p:sp>
      <p:sp>
        <p:nvSpPr>
          <p:cNvPr id="29" name="Rectangle 28">
            <a:extLst>
              <a:ext uri="{FF2B5EF4-FFF2-40B4-BE49-F238E27FC236}">
                <a16:creationId xmlns:a16="http://schemas.microsoft.com/office/drawing/2014/main" id="{BFD8193C-90E2-336C-F90F-CD0595ED7B85}"/>
              </a:ext>
            </a:extLst>
          </p:cNvPr>
          <p:cNvSpPr/>
          <p:nvPr/>
        </p:nvSpPr>
        <p:spPr>
          <a:xfrm>
            <a:off x="83718" y="3267005"/>
            <a:ext cx="3471012" cy="3053431"/>
          </a:xfrm>
          <a:prstGeom prst="rect">
            <a:avLst/>
          </a:prstGeom>
          <a:solidFill>
            <a:srgbClr val="FFFF0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Other environmental issues: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Recycling – The use of e-waste to recycle and re-use (i.e., refurbished mobile phones)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Global production lines – The use of other countries to produce electronic products that are cheaper. However, can create concerns over low-paid 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 name="Slide Number Placeholder 4">
            <a:extLst>
              <a:ext uri="{FF2B5EF4-FFF2-40B4-BE49-F238E27FC236}">
                <a16:creationId xmlns:a16="http://schemas.microsoft.com/office/drawing/2014/main" id="{D1828D29-9CC4-48C7-9F4D-8F71140D9B9F}"/>
              </a:ext>
            </a:extLst>
          </p:cNvPr>
          <p:cNvSpPr>
            <a:spLocks noGrp="1"/>
          </p:cNvSpPr>
          <p:nvPr>
            <p:ph type="sldNum" sz="quarter" idx="12"/>
          </p:nvPr>
        </p:nvSpPr>
        <p:spPr/>
        <p:txBody>
          <a:bodyPr/>
          <a:lstStyle/>
          <a:p>
            <a:fld id="{2307E064-D8E2-4D39-9CB2-520A231D157D}" type="slidenum">
              <a:rPr lang="en-GB" smtClean="0"/>
              <a:t>64</a:t>
            </a:fld>
            <a:endParaRPr lang="en-GB"/>
          </a:p>
        </p:txBody>
      </p:sp>
    </p:spTree>
    <p:extLst>
      <p:ext uri="{BB962C8B-B14F-4D97-AF65-F5344CB8AC3E}">
        <p14:creationId xmlns:p14="http://schemas.microsoft.com/office/powerpoint/2010/main" val="7491846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7772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1.3.6 The cultural, personal and environmental impact of ICT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IT41: Cultural issues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6" name="Rectangle 5">
            <a:extLst>
              <a:ext uri="{FF2B5EF4-FFF2-40B4-BE49-F238E27FC236}">
                <a16:creationId xmlns:a16="http://schemas.microsoft.com/office/drawing/2014/main" id="{0C7218AF-36B9-CDDF-5DD2-16F4FA708388}"/>
              </a:ext>
            </a:extLst>
          </p:cNvPr>
          <p:cNvSpPr/>
          <p:nvPr/>
        </p:nvSpPr>
        <p:spPr>
          <a:xfrm>
            <a:off x="136643" y="1580359"/>
            <a:ext cx="11567676" cy="97507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meant by culture?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Culture refers to the ideas, customs, and social behaviour of a particular people or society and technology is playing a significant role in how we live our everyday lives. </a:t>
            </a:r>
          </a:p>
        </p:txBody>
      </p:sp>
      <p:sp>
        <p:nvSpPr>
          <p:cNvPr id="8" name="Rectangle 7">
            <a:extLst>
              <a:ext uri="{FF2B5EF4-FFF2-40B4-BE49-F238E27FC236}">
                <a16:creationId xmlns:a16="http://schemas.microsoft.com/office/drawing/2014/main" id="{7BE9ACA9-9596-4691-065C-90F942A3D24D}"/>
              </a:ext>
            </a:extLst>
          </p:cNvPr>
          <p:cNvSpPr/>
          <p:nvPr/>
        </p:nvSpPr>
        <p:spPr>
          <a:xfrm>
            <a:off x="136644" y="2680884"/>
            <a:ext cx="3875286" cy="2033635"/>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Digital divide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Digital divide refers to the gap between people who has access technology to those that don’t. Factors such as affordability, location and cultural factors can cause a divide. </a:t>
            </a:r>
          </a:p>
        </p:txBody>
      </p:sp>
      <p:sp>
        <p:nvSpPr>
          <p:cNvPr id="9" name="Rectangle 8">
            <a:extLst>
              <a:ext uri="{FF2B5EF4-FFF2-40B4-BE49-F238E27FC236}">
                <a16:creationId xmlns:a16="http://schemas.microsoft.com/office/drawing/2014/main" id="{30BE2F44-0623-324C-A106-E729567A9978}"/>
              </a:ext>
            </a:extLst>
          </p:cNvPr>
          <p:cNvSpPr/>
          <p:nvPr/>
        </p:nvSpPr>
        <p:spPr>
          <a:xfrm>
            <a:off x="4211697" y="2680883"/>
            <a:ext cx="3875286" cy="2033635"/>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Social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Websites that allow users to connect with each other by posting messages and sharing videos/images, share content and an effective advertising tool for businesses.</a:t>
            </a:r>
          </a:p>
        </p:txBody>
      </p:sp>
      <p:sp>
        <p:nvSpPr>
          <p:cNvPr id="10" name="Rectangle 9">
            <a:extLst>
              <a:ext uri="{FF2B5EF4-FFF2-40B4-BE49-F238E27FC236}">
                <a16:creationId xmlns:a16="http://schemas.microsoft.com/office/drawing/2014/main" id="{8CF1BDA0-68C7-DBE1-5F8E-A29CB98F2E91}"/>
              </a:ext>
            </a:extLst>
          </p:cNvPr>
          <p:cNvSpPr/>
          <p:nvPr/>
        </p:nvSpPr>
        <p:spPr>
          <a:xfrm>
            <a:off x="136643" y="4774833"/>
            <a:ext cx="3875285" cy="1495506"/>
          </a:xfrm>
          <a:prstGeom prst="rect">
            <a:avLst/>
          </a:prstGeom>
          <a:solidFill>
            <a:schemeClr val="accent4">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Cyberbullying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Sending unkind messages to other people using digital communications which can impact people's mental health.</a:t>
            </a:r>
          </a:p>
        </p:txBody>
      </p:sp>
      <p:sp>
        <p:nvSpPr>
          <p:cNvPr id="13" name="Rectangle 12">
            <a:extLst>
              <a:ext uri="{FF2B5EF4-FFF2-40B4-BE49-F238E27FC236}">
                <a16:creationId xmlns:a16="http://schemas.microsoft.com/office/drawing/2014/main" id="{FE17E62F-A07D-135B-6274-4208A70C90E8}"/>
              </a:ext>
            </a:extLst>
          </p:cNvPr>
          <p:cNvSpPr/>
          <p:nvPr/>
        </p:nvSpPr>
        <p:spPr>
          <a:xfrm>
            <a:off x="8286750" y="2660037"/>
            <a:ext cx="3417570" cy="2054481"/>
          </a:xfrm>
          <a:prstGeom prst="rect">
            <a:avLst/>
          </a:prstGeom>
          <a:solidFill>
            <a:srgbClr val="FFFF0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Fake news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spread of misinformation using online communications. It’s important to consider the source, the author, the date and check as to whether this article can be found elsewhere.</a:t>
            </a:r>
          </a:p>
        </p:txBody>
      </p:sp>
      <p:sp>
        <p:nvSpPr>
          <p:cNvPr id="14" name="Rectangle 13">
            <a:extLst>
              <a:ext uri="{FF2B5EF4-FFF2-40B4-BE49-F238E27FC236}">
                <a16:creationId xmlns:a16="http://schemas.microsoft.com/office/drawing/2014/main" id="{D6021CAF-3455-F009-D5FD-18FFEBDF63A7}"/>
              </a:ext>
            </a:extLst>
          </p:cNvPr>
          <p:cNvSpPr/>
          <p:nvPr/>
        </p:nvSpPr>
        <p:spPr>
          <a:xfrm>
            <a:off x="8286748" y="4828387"/>
            <a:ext cx="3417569" cy="1441951"/>
          </a:xfrm>
          <a:prstGeom prst="rect">
            <a:avLst/>
          </a:prstGeom>
          <a:solidFill>
            <a:srgbClr val="FFC00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Net neutrality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user is in control in what they see and do online. All users should have access to websites provided by their ISP.</a:t>
            </a:r>
          </a:p>
        </p:txBody>
      </p:sp>
      <p:sp>
        <p:nvSpPr>
          <p:cNvPr id="15" name="Rectangle 14">
            <a:extLst>
              <a:ext uri="{FF2B5EF4-FFF2-40B4-BE49-F238E27FC236}">
                <a16:creationId xmlns:a16="http://schemas.microsoft.com/office/drawing/2014/main" id="{A3A73625-95FA-642B-AA1D-9AF235935F74}"/>
              </a:ext>
            </a:extLst>
          </p:cNvPr>
          <p:cNvSpPr/>
          <p:nvPr/>
        </p:nvSpPr>
        <p:spPr>
          <a:xfrm>
            <a:off x="4211696" y="4828387"/>
            <a:ext cx="3875285" cy="1441951"/>
          </a:xfrm>
          <a:prstGeom prst="rect">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Addiction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increased accessibility of the internet has created unhealthy habits such as playing video games for a long period of time.</a:t>
            </a:r>
          </a:p>
        </p:txBody>
      </p:sp>
      <p:sp>
        <p:nvSpPr>
          <p:cNvPr id="2" name="Slide Number Placeholder 1">
            <a:extLst>
              <a:ext uri="{FF2B5EF4-FFF2-40B4-BE49-F238E27FC236}">
                <a16:creationId xmlns:a16="http://schemas.microsoft.com/office/drawing/2014/main" id="{49368619-3388-4045-AA3F-FAE69448F2CE}"/>
              </a:ext>
            </a:extLst>
          </p:cNvPr>
          <p:cNvSpPr>
            <a:spLocks noGrp="1"/>
          </p:cNvSpPr>
          <p:nvPr>
            <p:ph type="sldNum" sz="quarter" idx="12"/>
          </p:nvPr>
        </p:nvSpPr>
        <p:spPr/>
        <p:txBody>
          <a:bodyPr/>
          <a:lstStyle/>
          <a:p>
            <a:fld id="{2307E064-D8E2-4D39-9CB2-520A231D157D}" type="slidenum">
              <a:rPr lang="en-GB" smtClean="0"/>
              <a:t>65</a:t>
            </a:fld>
            <a:endParaRPr lang="en-GB"/>
          </a:p>
        </p:txBody>
      </p:sp>
    </p:spTree>
    <p:extLst>
      <p:ext uri="{BB962C8B-B14F-4D97-AF65-F5344CB8AC3E}">
        <p14:creationId xmlns:p14="http://schemas.microsoft.com/office/powerpoint/2010/main" val="31608430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7772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1.3.6 The cultural, personal and environmental impact of ICT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IT42: Employment patterns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6" name="Rectangle 5">
            <a:extLst>
              <a:ext uri="{FF2B5EF4-FFF2-40B4-BE49-F238E27FC236}">
                <a16:creationId xmlns:a16="http://schemas.microsoft.com/office/drawing/2014/main" id="{0C7218AF-36B9-CDDF-5DD2-16F4FA708388}"/>
              </a:ext>
            </a:extLst>
          </p:cNvPr>
          <p:cNvSpPr/>
          <p:nvPr/>
        </p:nvSpPr>
        <p:spPr>
          <a:xfrm>
            <a:off x="136643" y="1580359"/>
            <a:ext cx="4012447" cy="2614451"/>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Employment patterns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Automation is being used to allow robots to perform tasks such as assembling different parts of car.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Technology is being used to complete tasks that could typically be done by a human such as ATMs at banks.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It can lead to unemployment and the workers replaced by technology may need to re-train.</a:t>
            </a:r>
          </a:p>
        </p:txBody>
      </p:sp>
      <p:sp>
        <p:nvSpPr>
          <p:cNvPr id="2" name="Rectangle 1">
            <a:extLst>
              <a:ext uri="{FF2B5EF4-FFF2-40B4-BE49-F238E27FC236}">
                <a16:creationId xmlns:a16="http://schemas.microsoft.com/office/drawing/2014/main" id="{E6815B0E-61A4-C1FD-B0BF-D6EE39B2D044}"/>
              </a:ext>
            </a:extLst>
          </p:cNvPr>
          <p:cNvSpPr/>
          <p:nvPr/>
        </p:nvSpPr>
        <p:spPr>
          <a:xfrm>
            <a:off x="136643" y="4286818"/>
            <a:ext cx="4012447" cy="2042117"/>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Collaboration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Groups of people working together on a task or project.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Technology makes it easier to collaborate because cloud services can be used to share 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Video calls can be used communicate ideas in a meeting.</a:t>
            </a:r>
          </a:p>
        </p:txBody>
      </p:sp>
      <p:sp>
        <p:nvSpPr>
          <p:cNvPr id="5" name="Rectangle 4">
            <a:extLst>
              <a:ext uri="{FF2B5EF4-FFF2-40B4-BE49-F238E27FC236}">
                <a16:creationId xmlns:a16="http://schemas.microsoft.com/office/drawing/2014/main" id="{27DFB663-A6B1-C241-0A74-A73309A45FEF}"/>
              </a:ext>
            </a:extLst>
          </p:cNvPr>
          <p:cNvSpPr/>
          <p:nvPr/>
        </p:nvSpPr>
        <p:spPr>
          <a:xfrm>
            <a:off x="4301233" y="1580359"/>
            <a:ext cx="3848357" cy="2614451"/>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Hot-desking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Hot-desking is when an employee doesn’t have a regular space to 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is common with employees who work part-time or have flexible working contract.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It means businesses don’t have to invest in extra office space and ensure any vacated desks can be used up.</a:t>
            </a:r>
          </a:p>
        </p:txBody>
      </p:sp>
      <p:sp>
        <p:nvSpPr>
          <p:cNvPr id="17" name="Rectangle 16">
            <a:extLst>
              <a:ext uri="{FF2B5EF4-FFF2-40B4-BE49-F238E27FC236}">
                <a16:creationId xmlns:a16="http://schemas.microsoft.com/office/drawing/2014/main" id="{65F77540-62D6-047B-25B5-7B25570509D7}"/>
              </a:ext>
            </a:extLst>
          </p:cNvPr>
          <p:cNvSpPr/>
          <p:nvPr/>
        </p:nvSpPr>
        <p:spPr>
          <a:xfrm>
            <a:off x="4301233" y="4286818"/>
            <a:ext cx="3848357" cy="2042117"/>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Homeworking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involves employees choosing to work from home.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become the common method of working during the COVID-19 pandemic.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Technology now makes it easier to people to work from home.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Rectangle 17">
            <a:extLst>
              <a:ext uri="{FF2B5EF4-FFF2-40B4-BE49-F238E27FC236}">
                <a16:creationId xmlns:a16="http://schemas.microsoft.com/office/drawing/2014/main" id="{F7414B90-8A63-7E46-6B54-85E5621B0554}"/>
              </a:ext>
            </a:extLst>
          </p:cNvPr>
          <p:cNvSpPr/>
          <p:nvPr/>
        </p:nvSpPr>
        <p:spPr>
          <a:xfrm>
            <a:off x="8301734" y="1575758"/>
            <a:ext cx="3753624" cy="2614451"/>
          </a:xfrm>
          <a:prstGeom prst="rect">
            <a:avLst/>
          </a:prstGeom>
          <a:solidFill>
            <a:srgbClr val="FFFF0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Teleworking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Employees that work away from the office </a:t>
            </a:r>
            <a:r>
              <a:rPr kumimoji="0" lang="en-GB"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using WAN </a:t>
            </a: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(Wide Area Network)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Teleworking doesn’t always necessarily mean employees will always work from home.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They might work in a café or any other location that has an internet connection.</a:t>
            </a:r>
          </a:p>
        </p:txBody>
      </p:sp>
      <p:sp>
        <p:nvSpPr>
          <p:cNvPr id="19" name="Rectangle 18">
            <a:extLst>
              <a:ext uri="{FF2B5EF4-FFF2-40B4-BE49-F238E27FC236}">
                <a16:creationId xmlns:a16="http://schemas.microsoft.com/office/drawing/2014/main" id="{449B02FF-46CE-79CD-8FD1-CF5465AE67CB}"/>
              </a:ext>
            </a:extLst>
          </p:cNvPr>
          <p:cNvSpPr/>
          <p:nvPr/>
        </p:nvSpPr>
        <p:spPr>
          <a:xfrm>
            <a:off x="8301734" y="4286817"/>
            <a:ext cx="3753624" cy="2042117"/>
          </a:xfrm>
          <a:prstGeom prst="rect">
            <a:avLst/>
          </a:prstGeom>
          <a:solidFill>
            <a:srgbClr val="FFC00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Video conferencing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 technology-enabled communication method to conduct real-time audio and video meetings or discussions.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Commonly used by businesses to conduct meetings that would normally take place in the office. </a:t>
            </a:r>
          </a:p>
        </p:txBody>
      </p:sp>
      <p:sp>
        <p:nvSpPr>
          <p:cNvPr id="7" name="Slide Number Placeholder 6">
            <a:extLst>
              <a:ext uri="{FF2B5EF4-FFF2-40B4-BE49-F238E27FC236}">
                <a16:creationId xmlns:a16="http://schemas.microsoft.com/office/drawing/2014/main" id="{7576AABD-72AC-419F-B451-1E8A8D96DBF6}"/>
              </a:ext>
            </a:extLst>
          </p:cNvPr>
          <p:cNvSpPr>
            <a:spLocks noGrp="1"/>
          </p:cNvSpPr>
          <p:nvPr>
            <p:ph type="sldNum" sz="quarter" idx="12"/>
          </p:nvPr>
        </p:nvSpPr>
        <p:spPr/>
        <p:txBody>
          <a:bodyPr/>
          <a:lstStyle/>
          <a:p>
            <a:fld id="{2307E064-D8E2-4D39-9CB2-520A231D157D}" type="slidenum">
              <a:rPr lang="en-GB" smtClean="0"/>
              <a:t>66</a:t>
            </a:fld>
            <a:endParaRPr lang="en-GB"/>
          </a:p>
        </p:txBody>
      </p:sp>
    </p:spTree>
    <p:extLst>
      <p:ext uri="{BB962C8B-B14F-4D97-AF65-F5344CB8AC3E}">
        <p14:creationId xmlns:p14="http://schemas.microsoft.com/office/powerpoint/2010/main" val="16519987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7772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1.3.6 The cultural, personal and environmental impact of ICT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IT43: New media</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8" name="Rectangle 7">
            <a:extLst>
              <a:ext uri="{FF2B5EF4-FFF2-40B4-BE49-F238E27FC236}">
                <a16:creationId xmlns:a16="http://schemas.microsoft.com/office/drawing/2014/main" id="{FCFEB468-B216-73F8-F5EF-E6AD1C1BE499}"/>
              </a:ext>
            </a:extLst>
          </p:cNvPr>
          <p:cNvSpPr/>
          <p:nvPr/>
        </p:nvSpPr>
        <p:spPr>
          <a:xfrm>
            <a:off x="136644" y="1474676"/>
            <a:ext cx="6111979" cy="232925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media?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Media is the format used to communicate information to others. There are two media industries: traditional media and new media.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Traditional media is media that existed before the World Wide Web.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New media is media that has evolved since the creation of the World Wide Web.</a:t>
            </a:r>
          </a:p>
        </p:txBody>
      </p:sp>
      <p:sp>
        <p:nvSpPr>
          <p:cNvPr id="9" name="Rectangle 8">
            <a:extLst>
              <a:ext uri="{FF2B5EF4-FFF2-40B4-BE49-F238E27FC236}">
                <a16:creationId xmlns:a16="http://schemas.microsoft.com/office/drawing/2014/main" id="{B311E233-672A-7397-146F-76780FD1FF27}"/>
              </a:ext>
            </a:extLst>
          </p:cNvPr>
          <p:cNvSpPr/>
          <p:nvPr/>
        </p:nvSpPr>
        <p:spPr>
          <a:xfrm>
            <a:off x="136644" y="3975976"/>
            <a:ext cx="6111979" cy="2474819"/>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Impact of technology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New media has been driven by the advancements of technology which have changed the way users consume media.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introduction of black box technology such as smartphones and tablet devices has created the need to stream and download content wherever we want, whenever we want via websites and apps.</a:t>
            </a:r>
          </a:p>
        </p:txBody>
      </p:sp>
      <p:sp>
        <p:nvSpPr>
          <p:cNvPr id="10" name="Rectangle 9">
            <a:extLst>
              <a:ext uri="{FF2B5EF4-FFF2-40B4-BE49-F238E27FC236}">
                <a16:creationId xmlns:a16="http://schemas.microsoft.com/office/drawing/2014/main" id="{4E5FAD3C-0673-E7A2-A068-750E7FEE0637}"/>
              </a:ext>
            </a:extLst>
          </p:cNvPr>
          <p:cNvSpPr/>
          <p:nvPr/>
        </p:nvSpPr>
        <p:spPr>
          <a:xfrm>
            <a:off x="6399913" y="1445504"/>
            <a:ext cx="5707930" cy="370840"/>
          </a:xfrm>
          <a:prstGeom prst="rect">
            <a:avLst/>
          </a:prstGeom>
          <a:solidFill>
            <a:schemeClr val="accent3">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Examples</a:t>
            </a:r>
          </a:p>
        </p:txBody>
      </p:sp>
      <p:sp>
        <p:nvSpPr>
          <p:cNvPr id="13" name="Rectangle 12">
            <a:extLst>
              <a:ext uri="{FF2B5EF4-FFF2-40B4-BE49-F238E27FC236}">
                <a16:creationId xmlns:a16="http://schemas.microsoft.com/office/drawing/2014/main" id="{925AA324-D68C-C383-F044-D44E8A2C7E18}"/>
              </a:ext>
            </a:extLst>
          </p:cNvPr>
          <p:cNvSpPr/>
          <p:nvPr/>
        </p:nvSpPr>
        <p:spPr>
          <a:xfrm>
            <a:off x="6399913" y="1892070"/>
            <a:ext cx="2792631" cy="175689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Social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Most platforms allow you to stream content. YouTube is the popular platform for steaming videos.</a:t>
            </a:r>
          </a:p>
        </p:txBody>
      </p:sp>
      <p:sp>
        <p:nvSpPr>
          <p:cNvPr id="14" name="Rectangle 13">
            <a:extLst>
              <a:ext uri="{FF2B5EF4-FFF2-40B4-BE49-F238E27FC236}">
                <a16:creationId xmlns:a16="http://schemas.microsoft.com/office/drawing/2014/main" id="{40B03A13-6CD7-66EA-B26F-7BB1116752C5}"/>
              </a:ext>
            </a:extLst>
          </p:cNvPr>
          <p:cNvSpPr/>
          <p:nvPr/>
        </p:nvSpPr>
        <p:spPr>
          <a:xfrm>
            <a:off x="9315210" y="1892070"/>
            <a:ext cx="2792631" cy="1756892"/>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Video on Demand (VoD)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Platforms that allow you to watch what you when you want. (e.g. Netflix, Amazon Prime, Disney +)</a:t>
            </a:r>
          </a:p>
        </p:txBody>
      </p:sp>
      <p:sp>
        <p:nvSpPr>
          <p:cNvPr id="15" name="Rectangle 14">
            <a:extLst>
              <a:ext uri="{FF2B5EF4-FFF2-40B4-BE49-F238E27FC236}">
                <a16:creationId xmlns:a16="http://schemas.microsoft.com/office/drawing/2014/main" id="{C33B799E-A43F-A25B-FCE3-07ADEDB001A5}"/>
              </a:ext>
            </a:extLst>
          </p:cNvPr>
          <p:cNvSpPr/>
          <p:nvPr/>
        </p:nvSpPr>
        <p:spPr>
          <a:xfrm>
            <a:off x="6399913" y="3723997"/>
            <a:ext cx="2792631" cy="1497287"/>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Music streaming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Platforms that allow you to hand pick music and create your own playlists (e.g. Spotify)</a:t>
            </a:r>
          </a:p>
        </p:txBody>
      </p:sp>
      <p:sp>
        <p:nvSpPr>
          <p:cNvPr id="16" name="Rectangle 15">
            <a:extLst>
              <a:ext uri="{FF2B5EF4-FFF2-40B4-BE49-F238E27FC236}">
                <a16:creationId xmlns:a16="http://schemas.microsoft.com/office/drawing/2014/main" id="{C3261EB6-5000-4804-FBAF-90CD9BFC2609}"/>
              </a:ext>
            </a:extLst>
          </p:cNvPr>
          <p:cNvSpPr/>
          <p:nvPr/>
        </p:nvSpPr>
        <p:spPr>
          <a:xfrm>
            <a:off x="9315210" y="3718087"/>
            <a:ext cx="2792631" cy="1497287"/>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Live Radio/DAB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Digital audio that enables you to listen to radio stations via a mobile app.</a:t>
            </a:r>
          </a:p>
        </p:txBody>
      </p:sp>
      <p:sp>
        <p:nvSpPr>
          <p:cNvPr id="20" name="Rectangle 19">
            <a:extLst>
              <a:ext uri="{FF2B5EF4-FFF2-40B4-BE49-F238E27FC236}">
                <a16:creationId xmlns:a16="http://schemas.microsoft.com/office/drawing/2014/main" id="{ECE7F6D7-64EB-8586-D50F-9044BB312B89}"/>
              </a:ext>
            </a:extLst>
          </p:cNvPr>
          <p:cNvSpPr/>
          <p:nvPr/>
        </p:nvSpPr>
        <p:spPr>
          <a:xfrm>
            <a:off x="6399913" y="5296319"/>
            <a:ext cx="5707928" cy="1164175"/>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Digital publishing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Most print media types such as newspapers, magazines and books are available in electronic form such as e-books.</a:t>
            </a:r>
          </a:p>
        </p:txBody>
      </p:sp>
      <p:sp>
        <p:nvSpPr>
          <p:cNvPr id="2" name="Slide Number Placeholder 1">
            <a:extLst>
              <a:ext uri="{FF2B5EF4-FFF2-40B4-BE49-F238E27FC236}">
                <a16:creationId xmlns:a16="http://schemas.microsoft.com/office/drawing/2014/main" id="{93C7EF41-1D3B-4075-864B-9272824F22A4}"/>
              </a:ext>
            </a:extLst>
          </p:cNvPr>
          <p:cNvSpPr>
            <a:spLocks noGrp="1"/>
          </p:cNvSpPr>
          <p:nvPr>
            <p:ph type="sldNum" sz="quarter" idx="12"/>
          </p:nvPr>
        </p:nvSpPr>
        <p:spPr/>
        <p:txBody>
          <a:bodyPr/>
          <a:lstStyle/>
          <a:p>
            <a:fld id="{2307E064-D8E2-4D39-9CB2-520A231D157D}" type="slidenum">
              <a:rPr lang="en-GB" smtClean="0"/>
              <a:t>67</a:t>
            </a:fld>
            <a:endParaRPr lang="en-GB"/>
          </a:p>
        </p:txBody>
      </p:sp>
    </p:spTree>
    <p:extLst>
      <p:ext uri="{BB962C8B-B14F-4D97-AF65-F5344CB8AC3E}">
        <p14:creationId xmlns:p14="http://schemas.microsoft.com/office/powerpoint/2010/main" val="34531998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3" name="Rectangle 2">
            <a:extLst>
              <a:ext uri="{FF2B5EF4-FFF2-40B4-BE49-F238E27FC236}">
                <a16:creationId xmlns:a16="http://schemas.microsoft.com/office/drawing/2014/main" id="{02E8F951-260B-E145-6EFA-03AC635891F9}"/>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100698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1.3.6 How a digital footprint can impact computer users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IT44: Digital footprint</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Rectangle 1">
            <a:extLst>
              <a:ext uri="{FF2B5EF4-FFF2-40B4-BE49-F238E27FC236}">
                <a16:creationId xmlns:a16="http://schemas.microsoft.com/office/drawing/2014/main" id="{99B5E8AA-4F88-17E7-041A-2CE32A6D4645}"/>
              </a:ext>
            </a:extLst>
          </p:cNvPr>
          <p:cNvSpPr/>
          <p:nvPr/>
        </p:nvSpPr>
        <p:spPr>
          <a:xfrm>
            <a:off x="136644" y="1549429"/>
            <a:ext cx="6111979" cy="156368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a digital footprint?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information about a particular person that exists on the internet as a result of their online activity.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Anything you post has the potential to be stored online for an infinite amount of time.</a:t>
            </a:r>
          </a:p>
        </p:txBody>
      </p:sp>
      <p:sp>
        <p:nvSpPr>
          <p:cNvPr id="5" name="Rectangle 4">
            <a:extLst>
              <a:ext uri="{FF2B5EF4-FFF2-40B4-BE49-F238E27FC236}">
                <a16:creationId xmlns:a16="http://schemas.microsoft.com/office/drawing/2014/main" id="{DEFA2E3B-D212-A8E0-FC79-8476A86DD58B}"/>
              </a:ext>
            </a:extLst>
          </p:cNvPr>
          <p:cNvSpPr/>
          <p:nvPr/>
        </p:nvSpPr>
        <p:spPr>
          <a:xfrm>
            <a:off x="136644" y="3242659"/>
            <a:ext cx="6111979" cy="1497287"/>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Active and Passive footprint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Active footprint means to submit data intentionally submitted online via blogs, apps, websites and social media actions. On the other hand, a passive footprint is data collected without the user’s knowledge. </a:t>
            </a:r>
          </a:p>
        </p:txBody>
      </p:sp>
      <p:sp>
        <p:nvSpPr>
          <p:cNvPr id="6" name="Rectangle 5">
            <a:extLst>
              <a:ext uri="{FF2B5EF4-FFF2-40B4-BE49-F238E27FC236}">
                <a16:creationId xmlns:a16="http://schemas.microsoft.com/office/drawing/2014/main" id="{C2F8EAB9-157D-4CF1-2E89-4157812B33B6}"/>
              </a:ext>
            </a:extLst>
          </p:cNvPr>
          <p:cNvSpPr/>
          <p:nvPr/>
        </p:nvSpPr>
        <p:spPr>
          <a:xfrm>
            <a:off x="136644" y="4869487"/>
            <a:ext cx="6111979" cy="1497287"/>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Active footprint could include posting on social media platforms and sharing posts.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Passive footprint could be recording your IP address and web browser history. </a:t>
            </a:r>
          </a:p>
        </p:txBody>
      </p:sp>
      <p:sp>
        <p:nvSpPr>
          <p:cNvPr id="17" name="Rectangle 16">
            <a:extLst>
              <a:ext uri="{FF2B5EF4-FFF2-40B4-BE49-F238E27FC236}">
                <a16:creationId xmlns:a16="http://schemas.microsoft.com/office/drawing/2014/main" id="{1ADD96A4-D0B0-D060-2971-F68D9F80DBD5}"/>
              </a:ext>
            </a:extLst>
          </p:cNvPr>
          <p:cNvSpPr/>
          <p:nvPr/>
        </p:nvSpPr>
        <p:spPr>
          <a:xfrm>
            <a:off x="6362611" y="1579333"/>
            <a:ext cx="5692745" cy="2090001"/>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Online identity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representation of an individual or groups personality, characteristics and activities in a digital world.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Information that helps to represent someone’s identity includes name, interests, friends, relationships, age etc..</a:t>
            </a:r>
          </a:p>
        </p:txBody>
      </p:sp>
      <p:sp>
        <p:nvSpPr>
          <p:cNvPr id="18" name="Rectangle 17">
            <a:extLst>
              <a:ext uri="{FF2B5EF4-FFF2-40B4-BE49-F238E27FC236}">
                <a16:creationId xmlns:a16="http://schemas.microsoft.com/office/drawing/2014/main" id="{A1A283EB-9A37-D777-4A78-F438027DE514}"/>
              </a:ext>
            </a:extLst>
          </p:cNvPr>
          <p:cNvSpPr/>
          <p:nvPr/>
        </p:nvSpPr>
        <p:spPr>
          <a:xfrm>
            <a:off x="6362611" y="3796893"/>
            <a:ext cx="5692745" cy="2611468"/>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Identify theft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When someone uses your information without permission and pretends to be you.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Identities can be stolen in the following ways: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Phishing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Blagging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Malware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Dumpster diving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Shouldering</a:t>
            </a:r>
          </a:p>
        </p:txBody>
      </p:sp>
      <p:sp>
        <p:nvSpPr>
          <p:cNvPr id="7" name="Slide Number Placeholder 6">
            <a:extLst>
              <a:ext uri="{FF2B5EF4-FFF2-40B4-BE49-F238E27FC236}">
                <a16:creationId xmlns:a16="http://schemas.microsoft.com/office/drawing/2014/main" id="{2E25AB81-71BF-42B7-8DBC-789863D71FAB}"/>
              </a:ext>
            </a:extLst>
          </p:cNvPr>
          <p:cNvSpPr>
            <a:spLocks noGrp="1"/>
          </p:cNvSpPr>
          <p:nvPr>
            <p:ph type="sldNum" sz="quarter" idx="12"/>
          </p:nvPr>
        </p:nvSpPr>
        <p:spPr/>
        <p:txBody>
          <a:bodyPr/>
          <a:lstStyle/>
          <a:p>
            <a:fld id="{2307E064-D8E2-4D39-9CB2-520A231D157D}" type="slidenum">
              <a:rPr lang="en-GB" smtClean="0"/>
              <a:t>68</a:t>
            </a:fld>
            <a:endParaRPr lang="en-GB"/>
          </a:p>
        </p:txBody>
      </p:sp>
    </p:spTree>
    <p:extLst>
      <p:ext uri="{BB962C8B-B14F-4D97-AF65-F5344CB8AC3E}">
        <p14:creationId xmlns:p14="http://schemas.microsoft.com/office/powerpoint/2010/main" val="301295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100698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1.1.1 Functionality of different  hardware devices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IT5: Cloud storage</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Rectangle 1">
            <a:extLst>
              <a:ext uri="{FF2B5EF4-FFF2-40B4-BE49-F238E27FC236}">
                <a16:creationId xmlns:a16="http://schemas.microsoft.com/office/drawing/2014/main" id="{99B5E8AA-4F88-17E7-041A-2CE32A6D4645}"/>
              </a:ext>
            </a:extLst>
          </p:cNvPr>
          <p:cNvSpPr/>
          <p:nvPr/>
        </p:nvSpPr>
        <p:spPr>
          <a:xfrm>
            <a:off x="136644" y="1549429"/>
            <a:ext cx="6111979" cy="171376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optical storage?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Cloud storage is a form of online storage that enables data to be stored and backed up over a network.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Many individuals and organisations will pay cloud service providers to store their data remotely which can be accessed anywhere if there is an internet connection.</a:t>
            </a:r>
          </a:p>
        </p:txBody>
      </p:sp>
      <p:sp>
        <p:nvSpPr>
          <p:cNvPr id="6" name="Rectangle 5">
            <a:extLst>
              <a:ext uri="{FF2B5EF4-FFF2-40B4-BE49-F238E27FC236}">
                <a16:creationId xmlns:a16="http://schemas.microsoft.com/office/drawing/2014/main" id="{C2F8EAB9-157D-4CF1-2E89-4157812B33B6}"/>
              </a:ext>
            </a:extLst>
          </p:cNvPr>
          <p:cNvSpPr/>
          <p:nvPr/>
        </p:nvSpPr>
        <p:spPr>
          <a:xfrm>
            <a:off x="134516" y="3429000"/>
            <a:ext cx="6111979" cy="1471374"/>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Cloud storage providers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Google Drive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Dropbox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Microsoft OneDrive.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iCloud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aphicFrame>
        <p:nvGraphicFramePr>
          <p:cNvPr id="10" name="Table 9">
            <a:extLst>
              <a:ext uri="{FF2B5EF4-FFF2-40B4-BE49-F238E27FC236}">
                <a16:creationId xmlns:a16="http://schemas.microsoft.com/office/drawing/2014/main" id="{75623603-F269-2127-6602-903A1F1F884F}"/>
              </a:ext>
            </a:extLst>
          </p:cNvPr>
          <p:cNvGraphicFramePr>
            <a:graphicFrameLocks noGrp="1"/>
          </p:cNvGraphicFramePr>
          <p:nvPr/>
        </p:nvGraphicFramePr>
        <p:xfrm>
          <a:off x="6445331" y="1549429"/>
          <a:ext cx="5610025" cy="3665474"/>
        </p:xfrm>
        <a:graphic>
          <a:graphicData uri="http://schemas.openxmlformats.org/drawingml/2006/table">
            <a:tbl>
              <a:tblPr/>
              <a:tblGrid>
                <a:gridCol w="2721560">
                  <a:extLst>
                    <a:ext uri="{9D8B030D-6E8A-4147-A177-3AD203B41FA5}">
                      <a16:colId xmlns:a16="http://schemas.microsoft.com/office/drawing/2014/main" val="3509413178"/>
                    </a:ext>
                  </a:extLst>
                </a:gridCol>
                <a:gridCol w="2888465">
                  <a:extLst>
                    <a:ext uri="{9D8B030D-6E8A-4147-A177-3AD203B41FA5}">
                      <a16:colId xmlns:a16="http://schemas.microsoft.com/office/drawing/2014/main" val="808865760"/>
                    </a:ext>
                  </a:extLst>
                </a:gridCol>
              </a:tblGrid>
              <a:tr h="304741">
                <a:tc>
                  <a:txBody>
                    <a:bodyPr/>
                    <a:lstStyle/>
                    <a:p>
                      <a:pPr algn="ctr" fontAlgn="base"/>
                      <a:r>
                        <a:rPr lang="en-GB" sz="1800" b="1" i="0" dirty="0">
                          <a:solidFill>
                            <a:srgbClr val="FFFFFF"/>
                          </a:solidFill>
                          <a:effectLst/>
                          <a:latin typeface="Segoe UI" panose="020B0502040204020203" pitchFamily="34" charset="0"/>
                          <a:cs typeface="Segoe UI" panose="020B0502040204020203" pitchFamily="34" charset="0"/>
                        </a:rPr>
                        <a:t>Advantages </a:t>
                      </a:r>
                    </a:p>
                  </a:txBody>
                  <a:tcPr marL="88203" marR="88203" marT="44101" marB="4410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ase"/>
                      <a:r>
                        <a:rPr lang="en-GB" sz="1800" b="1" i="0" dirty="0">
                          <a:solidFill>
                            <a:srgbClr val="FFFFFF"/>
                          </a:solidFill>
                          <a:effectLst/>
                          <a:latin typeface="Segoe UI" panose="020B0502040204020203" pitchFamily="34" charset="0"/>
                          <a:cs typeface="Segoe UI" panose="020B0502040204020203" pitchFamily="34" charset="0"/>
                        </a:rPr>
                        <a:t>Disadvantages</a:t>
                      </a:r>
                    </a:p>
                  </a:txBody>
                  <a:tcPr marL="88203" marR="88203" marT="44101" marB="4410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399563772"/>
                  </a:ext>
                </a:extLst>
              </a:tr>
              <a:tr h="644426">
                <a:tc>
                  <a:txBody>
                    <a:bodyPr/>
                    <a:lstStyle/>
                    <a:p>
                      <a:pPr algn="ctr" fontAlgn="base"/>
                      <a:r>
                        <a:rPr lang="en-GB" sz="1800" b="0" i="0" dirty="0">
                          <a:solidFill>
                            <a:srgbClr val="000000"/>
                          </a:solidFill>
                          <a:effectLst/>
                          <a:latin typeface="Segoe UI" panose="020B0502040204020203" pitchFamily="34" charset="0"/>
                          <a:cs typeface="Segoe UI" panose="020B0502040204020203" pitchFamily="34" charset="0"/>
                        </a:rPr>
                        <a:t>Data is backed up frequently and easy to recover.​</a:t>
                      </a:r>
                    </a:p>
                  </a:txBody>
                  <a:tcPr marL="88203" marR="88203" marT="44101" marB="4410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800" b="0" i="0" dirty="0">
                          <a:solidFill>
                            <a:srgbClr val="000000"/>
                          </a:solidFill>
                          <a:effectLst/>
                          <a:latin typeface="Segoe UI" panose="020B0502040204020203" pitchFamily="34" charset="0"/>
                          <a:cs typeface="Segoe UI" panose="020B0502040204020203" pitchFamily="34" charset="0"/>
                        </a:rPr>
                        <a:t>Data is held offsite by a company you do not control.​</a:t>
                      </a:r>
                    </a:p>
                  </a:txBody>
                  <a:tcPr marL="88203" marR="88203" marT="44101" marB="4410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568445"/>
                  </a:ext>
                </a:extLst>
              </a:tr>
              <a:tr h="870943">
                <a:tc>
                  <a:txBody>
                    <a:bodyPr/>
                    <a:lstStyle/>
                    <a:p>
                      <a:pPr algn="ctr" fontAlgn="base"/>
                      <a:r>
                        <a:rPr lang="en-GB" sz="1800" b="0" i="0" dirty="0">
                          <a:solidFill>
                            <a:srgbClr val="000000"/>
                          </a:solidFill>
                          <a:effectLst/>
                          <a:latin typeface="Segoe UI" panose="020B0502040204020203" pitchFamily="34" charset="0"/>
                          <a:cs typeface="Segoe UI" panose="020B0502040204020203" pitchFamily="34" charset="0"/>
                        </a:rPr>
                        <a:t>You can extend the amount of available storage by varying how much you pay.​</a:t>
                      </a:r>
                    </a:p>
                  </a:txBody>
                  <a:tcPr marL="88203" marR="88203" marT="44101" marB="4410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800" b="0" i="0" dirty="0">
                          <a:solidFill>
                            <a:srgbClr val="000000"/>
                          </a:solidFill>
                          <a:effectLst/>
                          <a:latin typeface="Segoe UI" panose="020B0502040204020203" pitchFamily="34" charset="0"/>
                          <a:cs typeface="Segoe UI" panose="020B0502040204020203" pitchFamily="34" charset="0"/>
                        </a:rPr>
                        <a:t>If your Internet connection fails, so does your access to remotely stored data.​</a:t>
                      </a:r>
                    </a:p>
                  </a:txBody>
                  <a:tcPr marL="88203" marR="88203" marT="44101" marB="4410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3678494"/>
                  </a:ext>
                </a:extLst>
              </a:tr>
              <a:tr h="1206308">
                <a:tc>
                  <a:txBody>
                    <a:bodyPr/>
                    <a:lstStyle/>
                    <a:p>
                      <a:pPr algn="ctr" fontAlgn="base"/>
                      <a:r>
                        <a:rPr lang="en-GB" sz="1800" b="0" i="0" dirty="0">
                          <a:solidFill>
                            <a:srgbClr val="000000"/>
                          </a:solidFill>
                          <a:effectLst/>
                          <a:latin typeface="Segoe UI" panose="020B0502040204020203" pitchFamily="34" charset="0"/>
                          <a:cs typeface="Segoe UI" panose="020B0502040204020203" pitchFamily="34" charset="0"/>
                        </a:rPr>
                        <a:t>Since your data is stored remotely you can access it whether you are in Manchester or Madrid.​</a:t>
                      </a:r>
                    </a:p>
                  </a:txBody>
                  <a:tcPr marL="88203" marR="88203" marT="44101" marB="4410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800" b="0" i="0" dirty="0">
                          <a:solidFill>
                            <a:srgbClr val="000000"/>
                          </a:solidFill>
                          <a:effectLst/>
                          <a:latin typeface="Segoe UI" panose="020B0502040204020203" pitchFamily="34" charset="0"/>
                          <a:cs typeface="Segoe UI" panose="020B0502040204020203" pitchFamily="34" charset="0"/>
                        </a:rPr>
                        <a:t>Difficult to migrate data to another cloud provider later.​</a:t>
                      </a:r>
                    </a:p>
                    <a:p>
                      <a:pPr algn="ctr" fontAlgn="base"/>
                      <a:r>
                        <a:rPr lang="en-GB" sz="1800" b="0" i="0" dirty="0">
                          <a:solidFill>
                            <a:srgbClr val="000000"/>
                          </a:solidFill>
                          <a:effectLst/>
                          <a:latin typeface="Segoe UI" panose="020B0502040204020203" pitchFamily="34" charset="0"/>
                          <a:cs typeface="Segoe UI" panose="020B0502040204020203" pitchFamily="34" charset="0"/>
                        </a:rPr>
                        <a:t>​</a:t>
                      </a:r>
                    </a:p>
                  </a:txBody>
                  <a:tcPr marL="88203" marR="88203" marT="44101" marB="4410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3176204"/>
                  </a:ext>
                </a:extLst>
              </a:tr>
            </a:tbl>
          </a:graphicData>
        </a:graphic>
      </p:graphicFrame>
      <p:sp>
        <p:nvSpPr>
          <p:cNvPr id="13" name="Rectangle 12">
            <a:extLst>
              <a:ext uri="{FF2B5EF4-FFF2-40B4-BE49-F238E27FC236}">
                <a16:creationId xmlns:a16="http://schemas.microsoft.com/office/drawing/2014/main" id="{9D31FE2B-E6DE-29F9-0142-8AE990B353A9}"/>
              </a:ext>
            </a:extLst>
          </p:cNvPr>
          <p:cNvSpPr/>
          <p:nvPr/>
        </p:nvSpPr>
        <p:spPr>
          <a:xfrm>
            <a:off x="134515" y="5066180"/>
            <a:ext cx="6111979" cy="1015916"/>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Organisations that use cloud storage/computing: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E-mail, virtual desktops, software development/testing, databases and big data analytics.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 name="Slide Number Placeholder 2">
            <a:extLst>
              <a:ext uri="{FF2B5EF4-FFF2-40B4-BE49-F238E27FC236}">
                <a16:creationId xmlns:a16="http://schemas.microsoft.com/office/drawing/2014/main" id="{BBB7714C-465D-413F-8EA8-E11BBD59DF2D}"/>
              </a:ext>
            </a:extLst>
          </p:cNvPr>
          <p:cNvSpPr>
            <a:spLocks noGrp="1"/>
          </p:cNvSpPr>
          <p:nvPr>
            <p:ph type="sldNum" sz="quarter" idx="12"/>
          </p:nvPr>
        </p:nvSpPr>
        <p:spPr/>
        <p:txBody>
          <a:bodyPr/>
          <a:lstStyle/>
          <a:p>
            <a:fld id="{2307E064-D8E2-4D39-9CB2-520A231D157D}" type="slidenum">
              <a:rPr lang="en-GB" smtClean="0"/>
              <a:t>7</a:t>
            </a:fld>
            <a:endParaRPr lang="en-GB"/>
          </a:p>
        </p:txBody>
      </p:sp>
    </p:spTree>
    <p:extLst>
      <p:ext uri="{BB962C8B-B14F-4D97-AF65-F5344CB8AC3E}">
        <p14:creationId xmlns:p14="http://schemas.microsoft.com/office/powerpoint/2010/main" val="2988880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100698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1.1.1 Functionality of different hardware devices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IT6: Internal components</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Rectangle 1">
            <a:extLst>
              <a:ext uri="{FF2B5EF4-FFF2-40B4-BE49-F238E27FC236}">
                <a16:creationId xmlns:a16="http://schemas.microsoft.com/office/drawing/2014/main" id="{99B5E8AA-4F88-17E7-041A-2CE32A6D4645}"/>
              </a:ext>
            </a:extLst>
          </p:cNvPr>
          <p:cNvSpPr/>
          <p:nvPr/>
        </p:nvSpPr>
        <p:spPr>
          <a:xfrm>
            <a:off x="136644" y="1549429"/>
            <a:ext cx="5455126" cy="1273781"/>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an internal component?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An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internal component is a part that is designed to be connected/attached to the inside of a </a:t>
            </a:r>
            <a:r>
              <a:rPr kumimoji="0" lang="en-GB"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computer system. </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Rectangle 12">
            <a:extLst>
              <a:ext uri="{FF2B5EF4-FFF2-40B4-BE49-F238E27FC236}">
                <a16:creationId xmlns:a16="http://schemas.microsoft.com/office/drawing/2014/main" id="{9D31FE2B-E6DE-29F9-0142-8AE990B353A9}"/>
              </a:ext>
            </a:extLst>
          </p:cNvPr>
          <p:cNvSpPr/>
          <p:nvPr/>
        </p:nvSpPr>
        <p:spPr>
          <a:xfrm>
            <a:off x="151539" y="3001008"/>
            <a:ext cx="5457254" cy="3337561"/>
          </a:xfrm>
          <a:prstGeom prst="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Internal components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CPU - To fetch, decode and execute instructions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Graphics card - It outputs images to a display device and controls each pixel on the screen.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Main memory - To store data/programs currently in use.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Sound card - Generates sounds that could be recorded and played.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Motherboard - To connect all the components together.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Network interface card - Enables users to connect to a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Rectangle 17">
            <a:extLst>
              <a:ext uri="{FF2B5EF4-FFF2-40B4-BE49-F238E27FC236}">
                <a16:creationId xmlns:a16="http://schemas.microsoft.com/office/drawing/2014/main" id="{36B47139-2542-B024-30F4-81506E60FE91}"/>
              </a:ext>
            </a:extLst>
          </p:cNvPr>
          <p:cNvSpPr/>
          <p:nvPr/>
        </p:nvSpPr>
        <p:spPr>
          <a:xfrm>
            <a:off x="9702299" y="1760222"/>
            <a:ext cx="2353057" cy="12145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0C0"/>
                </a:solidFill>
                <a:effectLst/>
                <a:uLnTx/>
                <a:uFillTx/>
                <a:latin typeface="Segoe UI" panose="020B0502040204020203" pitchFamily="34" charset="0"/>
                <a:ea typeface="+mn-ea"/>
                <a:cs typeface="Segoe UI" panose="020B0502040204020203" pitchFamily="34" charset="0"/>
              </a:rPr>
              <a:t>Control Unit: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Decodes instructions and sends signals the other components on how to respond to this instruction.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F62700F-9AF3-857F-68F2-4B9FE78DE7DE}"/>
              </a:ext>
            </a:extLst>
          </p:cNvPr>
          <p:cNvSpPr/>
          <p:nvPr/>
        </p:nvSpPr>
        <p:spPr>
          <a:xfrm>
            <a:off x="9712496" y="3032151"/>
            <a:ext cx="2342860" cy="9616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0C0"/>
                </a:solidFill>
                <a:effectLst/>
                <a:uLnTx/>
                <a:uFillTx/>
                <a:latin typeface="Segoe UI" panose="020B0502040204020203" pitchFamily="34" charset="0"/>
                <a:ea typeface="+mn-ea"/>
                <a:cs typeface="Segoe UI" panose="020B0502040204020203" pitchFamily="34" charset="0"/>
              </a:rPr>
              <a:t>Arithmetic Logic Unit: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Responsible for performing arithmetic calculations and logical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70C0"/>
              </a:solidFill>
              <a:effectLst/>
              <a:uLnTx/>
              <a:uFillTx/>
              <a:latin typeface="Segoe UI" panose="020B0502040204020203" pitchFamily="34" charset="0"/>
              <a:ea typeface="+mn-ea"/>
              <a:cs typeface="Segoe UI" panose="020B0502040204020203" pitchFamily="34" charset="0"/>
            </a:endParaRPr>
          </a:p>
        </p:txBody>
      </p:sp>
      <p:pic>
        <p:nvPicPr>
          <p:cNvPr id="20" name="Picture 19">
            <a:extLst>
              <a:ext uri="{FF2B5EF4-FFF2-40B4-BE49-F238E27FC236}">
                <a16:creationId xmlns:a16="http://schemas.microsoft.com/office/drawing/2014/main" id="{D06B954E-069E-23AA-79E6-ABAF9AF2B41D}"/>
              </a:ext>
            </a:extLst>
          </p:cNvPr>
          <p:cNvPicPr>
            <a:picLocks noChangeAspect="1"/>
          </p:cNvPicPr>
          <p:nvPr/>
        </p:nvPicPr>
        <p:blipFill>
          <a:blip r:embed="rId2"/>
          <a:stretch>
            <a:fillRect/>
          </a:stretch>
        </p:blipFill>
        <p:spPr>
          <a:xfrm>
            <a:off x="5815410" y="1766053"/>
            <a:ext cx="3785790" cy="2227793"/>
          </a:xfrm>
          <a:prstGeom prst="rect">
            <a:avLst/>
          </a:prstGeom>
          <a:ln>
            <a:solidFill>
              <a:schemeClr val="tx1"/>
            </a:solidFill>
          </a:ln>
        </p:spPr>
      </p:pic>
      <p:sp>
        <p:nvSpPr>
          <p:cNvPr id="21" name="Rectangle 20">
            <a:extLst>
              <a:ext uri="{FF2B5EF4-FFF2-40B4-BE49-F238E27FC236}">
                <a16:creationId xmlns:a16="http://schemas.microsoft.com/office/drawing/2014/main" id="{B204E4D7-3D60-7C37-BCBF-E14D19594E65}"/>
              </a:ext>
            </a:extLst>
          </p:cNvPr>
          <p:cNvSpPr/>
          <p:nvPr/>
        </p:nvSpPr>
        <p:spPr>
          <a:xfrm>
            <a:off x="5826284" y="1278285"/>
            <a:ext cx="6229072"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Structure of the processor</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2" name="Rectangle 21">
            <a:extLst>
              <a:ext uri="{FF2B5EF4-FFF2-40B4-BE49-F238E27FC236}">
                <a16:creationId xmlns:a16="http://schemas.microsoft.com/office/drawing/2014/main" id="{154EF7DE-1AF3-22BF-5F12-8A6B6C880682}"/>
              </a:ext>
            </a:extLst>
          </p:cNvPr>
          <p:cNvSpPr/>
          <p:nvPr/>
        </p:nvSpPr>
        <p:spPr>
          <a:xfrm>
            <a:off x="5815411" y="4125693"/>
            <a:ext cx="6239946" cy="961697"/>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a computer 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Ports are slots on the motherboard into which a cable of external device is plugged in. </a:t>
            </a:r>
          </a:p>
        </p:txBody>
      </p:sp>
      <p:sp>
        <p:nvSpPr>
          <p:cNvPr id="48" name="Rectangle 47">
            <a:extLst>
              <a:ext uri="{FF2B5EF4-FFF2-40B4-BE49-F238E27FC236}">
                <a16:creationId xmlns:a16="http://schemas.microsoft.com/office/drawing/2014/main" id="{43E27205-278F-20F5-3A04-C1C7A0656732}"/>
              </a:ext>
            </a:extLst>
          </p:cNvPr>
          <p:cNvSpPr/>
          <p:nvPr/>
        </p:nvSpPr>
        <p:spPr>
          <a:xfrm>
            <a:off x="5815410" y="5208196"/>
            <a:ext cx="6239946"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Examples</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aphicFrame>
        <p:nvGraphicFramePr>
          <p:cNvPr id="49" name="Table 49">
            <a:extLst>
              <a:ext uri="{FF2B5EF4-FFF2-40B4-BE49-F238E27FC236}">
                <a16:creationId xmlns:a16="http://schemas.microsoft.com/office/drawing/2014/main" id="{1DB2F870-9827-07BE-6507-1C1A2B0AD9CB}"/>
              </a:ext>
            </a:extLst>
          </p:cNvPr>
          <p:cNvGraphicFramePr>
            <a:graphicFrameLocks noGrp="1"/>
          </p:cNvGraphicFramePr>
          <p:nvPr/>
        </p:nvGraphicFramePr>
        <p:xfrm>
          <a:off x="5826284" y="5671185"/>
          <a:ext cx="6239945" cy="741680"/>
        </p:xfrm>
        <a:graphic>
          <a:graphicData uri="http://schemas.openxmlformats.org/drawingml/2006/table">
            <a:tbl>
              <a:tblPr firstRow="1" bandRow="1">
                <a:tableStyleId>{5940675A-B579-460E-94D1-54222C63F5DA}</a:tableStyleId>
              </a:tblPr>
              <a:tblGrid>
                <a:gridCol w="1247989">
                  <a:extLst>
                    <a:ext uri="{9D8B030D-6E8A-4147-A177-3AD203B41FA5}">
                      <a16:colId xmlns:a16="http://schemas.microsoft.com/office/drawing/2014/main" val="2354262291"/>
                    </a:ext>
                  </a:extLst>
                </a:gridCol>
                <a:gridCol w="1247989">
                  <a:extLst>
                    <a:ext uri="{9D8B030D-6E8A-4147-A177-3AD203B41FA5}">
                      <a16:colId xmlns:a16="http://schemas.microsoft.com/office/drawing/2014/main" val="4210821125"/>
                    </a:ext>
                  </a:extLst>
                </a:gridCol>
                <a:gridCol w="1247989">
                  <a:extLst>
                    <a:ext uri="{9D8B030D-6E8A-4147-A177-3AD203B41FA5}">
                      <a16:colId xmlns:a16="http://schemas.microsoft.com/office/drawing/2014/main" val="1619632707"/>
                    </a:ext>
                  </a:extLst>
                </a:gridCol>
                <a:gridCol w="1247989">
                  <a:extLst>
                    <a:ext uri="{9D8B030D-6E8A-4147-A177-3AD203B41FA5}">
                      <a16:colId xmlns:a16="http://schemas.microsoft.com/office/drawing/2014/main" val="2555718048"/>
                    </a:ext>
                  </a:extLst>
                </a:gridCol>
                <a:gridCol w="1247989">
                  <a:extLst>
                    <a:ext uri="{9D8B030D-6E8A-4147-A177-3AD203B41FA5}">
                      <a16:colId xmlns:a16="http://schemas.microsoft.com/office/drawing/2014/main" val="2205909200"/>
                    </a:ext>
                  </a:extLst>
                </a:gridCol>
              </a:tblGrid>
              <a:tr h="370840">
                <a:tc>
                  <a:txBody>
                    <a:bodyPr/>
                    <a:lstStyle/>
                    <a:p>
                      <a:pPr algn="ctr"/>
                      <a:r>
                        <a:rPr lang="en-GB" sz="1600" dirty="0">
                          <a:latin typeface="Segoe UI" panose="020B0502040204020203" pitchFamily="34" charset="0"/>
                          <a:cs typeface="Segoe UI" panose="020B0502040204020203" pitchFamily="34" charset="0"/>
                        </a:rPr>
                        <a:t>HDMI</a:t>
                      </a:r>
                    </a:p>
                  </a:txBody>
                  <a:tcPr/>
                </a:tc>
                <a:tc>
                  <a:txBody>
                    <a:bodyPr/>
                    <a:lstStyle/>
                    <a:p>
                      <a:pPr algn="ctr"/>
                      <a:r>
                        <a:rPr lang="en-GB" sz="1600" dirty="0">
                          <a:latin typeface="Segoe UI" panose="020B0502040204020203" pitchFamily="34" charset="0"/>
                          <a:cs typeface="Segoe UI" panose="020B0502040204020203" pitchFamily="34" charset="0"/>
                        </a:rPr>
                        <a:t>VGA</a:t>
                      </a:r>
                    </a:p>
                  </a:txBody>
                  <a:tcPr/>
                </a:tc>
                <a:tc>
                  <a:txBody>
                    <a:bodyPr/>
                    <a:lstStyle/>
                    <a:p>
                      <a:pPr algn="ctr"/>
                      <a:r>
                        <a:rPr lang="en-GB" sz="1600" dirty="0">
                          <a:latin typeface="Segoe UI" panose="020B0502040204020203" pitchFamily="34" charset="0"/>
                          <a:cs typeface="Segoe UI" panose="020B0502040204020203" pitchFamily="34" charset="0"/>
                        </a:rPr>
                        <a:t>PS/2</a:t>
                      </a:r>
                    </a:p>
                  </a:txBody>
                  <a:tcPr/>
                </a:tc>
                <a:tc>
                  <a:txBody>
                    <a:bodyPr/>
                    <a:lstStyle/>
                    <a:p>
                      <a:pPr algn="ctr"/>
                      <a:r>
                        <a:rPr lang="en-GB" sz="1600" dirty="0">
                          <a:latin typeface="Segoe UI" panose="020B0502040204020203" pitchFamily="34" charset="0"/>
                          <a:cs typeface="Segoe UI" panose="020B0502040204020203" pitchFamily="34" charset="0"/>
                        </a:rPr>
                        <a:t>Ethernet</a:t>
                      </a:r>
                    </a:p>
                  </a:txBody>
                  <a:tcPr/>
                </a:tc>
                <a:tc>
                  <a:txBody>
                    <a:bodyPr/>
                    <a:lstStyle/>
                    <a:p>
                      <a:pPr algn="ctr"/>
                      <a:r>
                        <a:rPr lang="en-GB" sz="1600" dirty="0">
                          <a:latin typeface="Segoe UI" panose="020B0502040204020203" pitchFamily="34" charset="0"/>
                          <a:cs typeface="Segoe UI" panose="020B0502040204020203" pitchFamily="34" charset="0"/>
                        </a:rPr>
                        <a:t>Serial</a:t>
                      </a:r>
                    </a:p>
                  </a:txBody>
                  <a:tcPr/>
                </a:tc>
                <a:extLst>
                  <a:ext uri="{0D108BD9-81ED-4DB2-BD59-A6C34878D82A}">
                    <a16:rowId xmlns:a16="http://schemas.microsoft.com/office/drawing/2014/main" val="298986523"/>
                  </a:ext>
                </a:extLst>
              </a:tr>
              <a:tr h="370840">
                <a:tc>
                  <a:txBody>
                    <a:bodyPr/>
                    <a:lstStyle/>
                    <a:p>
                      <a:pPr algn="ctr"/>
                      <a:r>
                        <a:rPr lang="en-GB" sz="1600" dirty="0">
                          <a:latin typeface="Segoe UI" panose="020B0502040204020203" pitchFamily="34" charset="0"/>
                          <a:cs typeface="Segoe UI" panose="020B0502040204020203" pitchFamily="34" charset="0"/>
                        </a:rPr>
                        <a:t>USB</a:t>
                      </a:r>
                    </a:p>
                  </a:txBody>
                  <a:tcPr/>
                </a:tc>
                <a:tc>
                  <a:txBody>
                    <a:bodyPr/>
                    <a:lstStyle/>
                    <a:p>
                      <a:pPr algn="ctr"/>
                      <a:r>
                        <a:rPr lang="en-GB" sz="1600" dirty="0">
                          <a:latin typeface="Segoe UI" panose="020B0502040204020203" pitchFamily="34" charset="0"/>
                          <a:cs typeface="Segoe UI" panose="020B0502040204020203" pitchFamily="34" charset="0"/>
                        </a:rPr>
                        <a:t>Parallel</a:t>
                      </a:r>
                    </a:p>
                  </a:txBody>
                  <a:tcPr/>
                </a:tc>
                <a:tc>
                  <a:txBody>
                    <a:bodyPr/>
                    <a:lstStyle/>
                    <a:p>
                      <a:pPr algn="ctr"/>
                      <a:r>
                        <a:rPr lang="en-GB" sz="1600" dirty="0">
                          <a:latin typeface="Segoe UI" panose="020B0502040204020203" pitchFamily="34" charset="0"/>
                          <a:cs typeface="Segoe UI" panose="020B0502040204020203" pitchFamily="34" charset="0"/>
                        </a:rPr>
                        <a:t>Display</a:t>
                      </a:r>
                    </a:p>
                  </a:txBody>
                  <a:tcPr/>
                </a:tc>
                <a:tc>
                  <a:txBody>
                    <a:bodyPr/>
                    <a:lstStyle/>
                    <a:p>
                      <a:pPr algn="ctr"/>
                      <a:r>
                        <a:rPr lang="en-GB" sz="1600" dirty="0">
                          <a:latin typeface="Segoe UI" panose="020B0502040204020203" pitchFamily="34" charset="0"/>
                          <a:cs typeface="Segoe UI" panose="020B0502040204020203" pitchFamily="34" charset="0"/>
                        </a:rPr>
                        <a:t>DVI</a:t>
                      </a:r>
                    </a:p>
                  </a:txBody>
                  <a:tcPr/>
                </a:tc>
                <a:tc>
                  <a:txBody>
                    <a:bodyPr/>
                    <a:lstStyle/>
                    <a:p>
                      <a:pPr algn="ctr"/>
                      <a:endParaRPr lang="en-GB" sz="16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199855013"/>
                  </a:ext>
                </a:extLst>
              </a:tr>
            </a:tbl>
          </a:graphicData>
        </a:graphic>
      </p:graphicFrame>
      <p:sp>
        <p:nvSpPr>
          <p:cNvPr id="3" name="Slide Number Placeholder 2">
            <a:extLst>
              <a:ext uri="{FF2B5EF4-FFF2-40B4-BE49-F238E27FC236}">
                <a16:creationId xmlns:a16="http://schemas.microsoft.com/office/drawing/2014/main" id="{C02DD603-46BB-456D-AAD1-66EBECACB98D}"/>
              </a:ext>
            </a:extLst>
          </p:cNvPr>
          <p:cNvSpPr>
            <a:spLocks noGrp="1"/>
          </p:cNvSpPr>
          <p:nvPr>
            <p:ph type="sldNum" sz="quarter" idx="12"/>
          </p:nvPr>
        </p:nvSpPr>
        <p:spPr/>
        <p:txBody>
          <a:bodyPr/>
          <a:lstStyle/>
          <a:p>
            <a:fld id="{2307E064-D8E2-4D39-9CB2-520A231D157D}" type="slidenum">
              <a:rPr lang="en-GB" smtClean="0"/>
              <a:t>8</a:t>
            </a:fld>
            <a:endParaRPr lang="en-GB"/>
          </a:p>
        </p:txBody>
      </p:sp>
    </p:spTree>
    <p:extLst>
      <p:ext uri="{BB962C8B-B14F-4D97-AF65-F5344CB8AC3E}">
        <p14:creationId xmlns:p14="http://schemas.microsoft.com/office/powerpoint/2010/main" val="391777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endParaRPr lang="en-GB" sz="1400" b="0" dirty="0">
                        <a:solidFill>
                          <a:schemeClr val="bg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11" name="TextBox 10">
            <a:extLst>
              <a:ext uri="{FF2B5EF4-FFF2-40B4-BE49-F238E27FC236}">
                <a16:creationId xmlns:a16="http://schemas.microsoft.com/office/drawing/2014/main" id="{9110BC92-B4CA-6322-5B01-7EE92848DAB2}"/>
              </a:ext>
            </a:extLst>
          </p:cNvPr>
          <p:cNvSpPr txBox="1"/>
          <p:nvPr/>
        </p:nvSpPr>
        <p:spPr>
          <a:xfrm>
            <a:off x="1211580" y="792648"/>
            <a:ext cx="100698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1.1.2 Functionality of different software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panose="020B0502040204020203" pitchFamily="34" charset="0"/>
              </a:rPr>
              <a:t>IT7: Systems software</a:t>
            </a: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2" name="Table 11">
            <a:extLst>
              <a:ext uri="{FF2B5EF4-FFF2-40B4-BE49-F238E27FC236}">
                <a16:creationId xmlns:a16="http://schemas.microsoft.com/office/drawing/2014/main" id="{801B5DD9-A1EA-CD86-507D-BC825D802650}"/>
              </a:ext>
            </a:extLst>
          </p:cNvPr>
          <p:cNvGraphicFramePr>
            <a:graphicFrameLocks noGrp="1"/>
          </p:cNvGraphicFramePr>
          <p:nvPr/>
        </p:nvGraphicFramePr>
        <p:xfrm>
          <a:off x="136644" y="841543"/>
          <a:ext cx="1074936" cy="610097"/>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610097">
                <a:tc>
                  <a:txBody>
                    <a:bodyPr/>
                    <a:lstStyle/>
                    <a:p>
                      <a:pPr algn="ctr"/>
                      <a:r>
                        <a:rPr lang="en-GB" sz="2800" dirty="0">
                          <a:solidFill>
                            <a:schemeClr val="bg1"/>
                          </a:solidFill>
                          <a:latin typeface="Segoe UI" panose="020B0502040204020203" pitchFamily="34" charset="0"/>
                          <a:cs typeface="Segoe UI" panose="020B0502040204020203" pitchFamily="34" charset="0"/>
                        </a:rPr>
                        <a:t>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Rectangle 1">
            <a:extLst>
              <a:ext uri="{FF2B5EF4-FFF2-40B4-BE49-F238E27FC236}">
                <a16:creationId xmlns:a16="http://schemas.microsoft.com/office/drawing/2014/main" id="{99B5E8AA-4F88-17E7-041A-2CE32A6D4645}"/>
              </a:ext>
            </a:extLst>
          </p:cNvPr>
          <p:cNvSpPr/>
          <p:nvPr/>
        </p:nvSpPr>
        <p:spPr>
          <a:xfrm>
            <a:off x="136644" y="1557684"/>
            <a:ext cx="4423926" cy="2111346"/>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is systems software?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Systems Software comprises of two parts: Operating System and Utility Software.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purpose of the operating system is to provide an interface that will allow the user to interact with the computer. </a:t>
            </a:r>
          </a:p>
        </p:txBody>
      </p:sp>
      <p:sp>
        <p:nvSpPr>
          <p:cNvPr id="5" name="Rectangle 4">
            <a:extLst>
              <a:ext uri="{FF2B5EF4-FFF2-40B4-BE49-F238E27FC236}">
                <a16:creationId xmlns:a16="http://schemas.microsoft.com/office/drawing/2014/main" id="{57A1288F-FE3B-1CAD-F685-600237C414AE}"/>
              </a:ext>
            </a:extLst>
          </p:cNvPr>
          <p:cNvSpPr/>
          <p:nvPr/>
        </p:nvSpPr>
        <p:spPr>
          <a:xfrm>
            <a:off x="4789170" y="1557684"/>
            <a:ext cx="7165087" cy="4524315"/>
          </a:xfrm>
          <a:prstGeom prst="rect">
            <a:avLst/>
          </a:prstGeom>
          <a:solidFill>
            <a:schemeClr val="accent4">
              <a:lumMod val="20000"/>
              <a:lumOff val="80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Tools of an operating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sng"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User interface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This allows the user to interact with the computer.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sng"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User management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This will allocate the user with an account which will give them access to files based on the permissions set by an administrator.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sng"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File management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This allows users to store files in a logical structure.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sng"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Device drivers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Each peripheral device will contain software called a driver that will allow the device to communicate with the CPU. In the modern era of technology, this would be referred to as ‘plug and play’.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sng"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Memory management</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 This ensures that programs/data do not corrupt each other and is stored in correct memory locations.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sng"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Multitasking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To ensure that all tasks appear to run simultaneously.</a:t>
            </a:r>
          </a:p>
        </p:txBody>
      </p:sp>
      <p:pic>
        <p:nvPicPr>
          <p:cNvPr id="6" name="Picture 4" descr="Windows Icon, Transparent Windows.PNG Images &amp; Vector - FreeIconsPNG">
            <a:extLst>
              <a:ext uri="{FF2B5EF4-FFF2-40B4-BE49-F238E27FC236}">
                <a16:creationId xmlns:a16="http://schemas.microsoft.com/office/drawing/2014/main" id="{3998E961-FEC5-CE02-0BAC-56AE7D09E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566" y="4419214"/>
            <a:ext cx="694313" cy="5867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Linux Icon of Flat style - Available in SVG, PNG, EPS, AI &amp; Icon fonts">
            <a:extLst>
              <a:ext uri="{FF2B5EF4-FFF2-40B4-BE49-F238E27FC236}">
                <a16:creationId xmlns:a16="http://schemas.microsoft.com/office/drawing/2014/main" id="{0558F3D1-E992-9188-1066-0CE8AAC81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527" y="4429454"/>
            <a:ext cx="694313" cy="5867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ndroid, google icon - Free download on Iconfinder">
            <a:extLst>
              <a:ext uri="{FF2B5EF4-FFF2-40B4-BE49-F238E27FC236}">
                <a16:creationId xmlns:a16="http://schemas.microsoft.com/office/drawing/2014/main" id="{17F898CC-CF9A-47B7-0E64-4326CD5565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9316" y="4480332"/>
            <a:ext cx="592559" cy="5007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os Icon of Glyph style - Available in SVG, PNG, EPS, AI &amp; Icon fonts">
            <a:extLst>
              <a:ext uri="{FF2B5EF4-FFF2-40B4-BE49-F238E27FC236}">
                <a16:creationId xmlns:a16="http://schemas.microsoft.com/office/drawing/2014/main" id="{0BDE1D4C-EE82-97B4-09E2-659B5FA298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202" y="4494444"/>
            <a:ext cx="600893" cy="50776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F06BD098-6656-D99C-8EE5-18B1C42944D8}"/>
              </a:ext>
            </a:extLst>
          </p:cNvPr>
          <p:cNvSpPr/>
          <p:nvPr/>
        </p:nvSpPr>
        <p:spPr>
          <a:xfrm>
            <a:off x="136644" y="3775074"/>
            <a:ext cx="4423926" cy="370840"/>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Examples of operating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5" name="Rectangle 14">
            <a:extLst>
              <a:ext uri="{FF2B5EF4-FFF2-40B4-BE49-F238E27FC236}">
                <a16:creationId xmlns:a16="http://schemas.microsoft.com/office/drawing/2014/main" id="{1614A4A4-292F-7343-9D30-EAE5B0C56866}"/>
              </a:ext>
            </a:extLst>
          </p:cNvPr>
          <p:cNvSpPr/>
          <p:nvPr/>
        </p:nvSpPr>
        <p:spPr>
          <a:xfrm>
            <a:off x="136644" y="5117671"/>
            <a:ext cx="4423926" cy="1261450"/>
          </a:xfrm>
          <a:prstGeom prst="rect">
            <a:avLst/>
          </a:prstGeom>
          <a:solidFill>
            <a:schemeClr val="accent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From left to right: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iOS (Used in Apple devices), Android, Linux (Open-source operating system) and Windows (A widely used proprietary operating system. </a:t>
            </a:r>
          </a:p>
        </p:txBody>
      </p:sp>
      <p:sp>
        <p:nvSpPr>
          <p:cNvPr id="3" name="Slide Number Placeholder 2">
            <a:extLst>
              <a:ext uri="{FF2B5EF4-FFF2-40B4-BE49-F238E27FC236}">
                <a16:creationId xmlns:a16="http://schemas.microsoft.com/office/drawing/2014/main" id="{B1743A61-D946-4C9E-BF80-57AD53DDB66B}"/>
              </a:ext>
            </a:extLst>
          </p:cNvPr>
          <p:cNvSpPr>
            <a:spLocks noGrp="1"/>
          </p:cNvSpPr>
          <p:nvPr>
            <p:ph type="sldNum" sz="quarter" idx="12"/>
          </p:nvPr>
        </p:nvSpPr>
        <p:spPr/>
        <p:txBody>
          <a:bodyPr/>
          <a:lstStyle/>
          <a:p>
            <a:fld id="{2307E064-D8E2-4D39-9CB2-520A231D157D}" type="slidenum">
              <a:rPr lang="en-GB" smtClean="0"/>
              <a:t>9</a:t>
            </a:fld>
            <a:endParaRPr lang="en-GB"/>
          </a:p>
        </p:txBody>
      </p:sp>
    </p:spTree>
    <p:extLst>
      <p:ext uri="{BB962C8B-B14F-4D97-AF65-F5344CB8AC3E}">
        <p14:creationId xmlns:p14="http://schemas.microsoft.com/office/powerpoint/2010/main" val="1145753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7409</TotalTime>
  <Words>12369</Words>
  <Application>Microsoft Office PowerPoint</Application>
  <PresentationFormat>Widescreen</PresentationFormat>
  <Paragraphs>1604</Paragraphs>
  <Slides>68</Slides>
  <Notes>27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68</vt:i4>
      </vt:variant>
    </vt:vector>
  </HeadingPairs>
  <TitlesOfParts>
    <vt:vector size="77" baseType="lpstr">
      <vt:lpstr>Arial</vt:lpstr>
      <vt:lpstr>Calibri</vt:lpstr>
      <vt:lpstr>Calibri Light</vt:lpstr>
      <vt:lpstr>Segoe UI</vt:lpstr>
      <vt:lpstr>Segoe UI Black</vt:lpstr>
      <vt:lpstr>Tw Cen MT</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Corbett, DC (Staff, Parks House)</dc:creator>
  <cp:lastModifiedBy>Dan Orme</cp:lastModifiedBy>
  <cp:revision>334</cp:revision>
  <cp:lastPrinted>2023-11-07T16:57:38Z</cp:lastPrinted>
  <dcterms:created xsi:type="dcterms:W3CDTF">2022-01-07T19:27:06Z</dcterms:created>
  <dcterms:modified xsi:type="dcterms:W3CDTF">2024-06-10T22:39:33Z</dcterms:modified>
</cp:coreProperties>
</file>