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B90B"/>
    <a:srgbClr val="41F828"/>
    <a:srgbClr val="13F00E"/>
    <a:srgbClr val="00CC66"/>
    <a:srgbClr val="00FFFF"/>
    <a:srgbClr val="FFFF99"/>
    <a:srgbClr val="009999"/>
    <a:srgbClr val="0CB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249" autoAdjust="0"/>
  </p:normalViewPr>
  <p:slideViewPr>
    <p:cSldViewPr snapToGrid="0">
      <p:cViewPr varScale="1">
        <p:scale>
          <a:sx n="97" d="100"/>
          <a:sy n="9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71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4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47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81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1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6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4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6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02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9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6048-B9A8-40A5-A8E2-CED020A62A1C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8877-1CCD-46CF-914B-7485725B64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0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jpeg"/><Relationship Id="rId2" Type="http://schemas.openxmlformats.org/officeDocument/2006/relationships/image" Target="../media/image11.pn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gif"/><Relationship Id="rId15" Type="http://schemas.openxmlformats.org/officeDocument/2006/relationships/image" Target="../media/image24.jpeg"/><Relationship Id="rId10" Type="http://schemas.openxmlformats.org/officeDocument/2006/relationships/image" Target="../media/image19.pn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gif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76309" y="2838869"/>
            <a:ext cx="4306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FB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Living World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65974" y="2597090"/>
            <a:ext cx="1337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FB9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1b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23978"/>
              </p:ext>
            </p:extLst>
          </p:nvPr>
        </p:nvGraphicFramePr>
        <p:xfrm>
          <a:off x="0" y="4160"/>
          <a:ext cx="3048000" cy="51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474182"/>
                    </a:ext>
                  </a:extLst>
                </a:gridCol>
              </a:tblGrid>
              <a:tr h="182916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What is an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</a:rPr>
                        <a:t> Ecosystem?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999572"/>
                  </a:ext>
                </a:extLst>
              </a:tr>
              <a:tr h="287846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</a:rPr>
                        <a:t>An ecosystem is a system in which organisms interact with each other and with their environment.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1081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12407"/>
              </p:ext>
            </p:extLst>
          </p:nvPr>
        </p:nvGraphicFramePr>
        <p:xfrm>
          <a:off x="9832" y="522320"/>
          <a:ext cx="3049025" cy="1005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5334">
                  <a:extLst>
                    <a:ext uri="{9D8B030D-6E8A-4147-A177-3AD203B41FA5}">
                      <a16:colId xmlns:a16="http://schemas.microsoft.com/office/drawing/2014/main" val="2221631828"/>
                    </a:ext>
                  </a:extLst>
                </a:gridCol>
                <a:gridCol w="440001">
                  <a:extLst>
                    <a:ext uri="{9D8B030D-6E8A-4147-A177-3AD203B41FA5}">
                      <a16:colId xmlns:a16="http://schemas.microsoft.com/office/drawing/2014/main" val="3215367826"/>
                    </a:ext>
                  </a:extLst>
                </a:gridCol>
                <a:gridCol w="2153690">
                  <a:extLst>
                    <a:ext uri="{9D8B030D-6E8A-4147-A177-3AD203B41FA5}">
                      <a16:colId xmlns:a16="http://schemas.microsoft.com/office/drawing/2014/main" val="26887682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Ecosystem’s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</a:rPr>
                        <a:t> Components 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09086"/>
                  </a:ext>
                </a:extLst>
              </a:tr>
              <a:tr h="119640">
                <a:tc>
                  <a:txBody>
                    <a:bodyPr/>
                    <a:lstStyle/>
                    <a:p>
                      <a:r>
                        <a:rPr lang="en-GB" sz="700" b="1" dirty="0"/>
                        <a:t>Abiotic</a:t>
                      </a:r>
                      <a:r>
                        <a:rPr lang="en-GB" sz="700" b="1" baseline="0" dirty="0"/>
                        <a:t> </a:t>
                      </a:r>
                      <a:endParaRPr lang="en-GB" sz="7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700" dirty="0"/>
                        <a:t>These are </a:t>
                      </a:r>
                      <a:r>
                        <a:rPr lang="en-GB" sz="700" b="1" dirty="0"/>
                        <a:t>non-living</a:t>
                      </a:r>
                      <a:r>
                        <a:rPr lang="en-GB" sz="700" dirty="0"/>
                        <a:t>, such as air, water, heat and rock.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556"/>
                  </a:ext>
                </a:extLst>
              </a:tr>
              <a:tr h="119640">
                <a:tc>
                  <a:txBody>
                    <a:bodyPr/>
                    <a:lstStyle/>
                    <a:p>
                      <a:r>
                        <a:rPr lang="en-GB" sz="700" b="1" dirty="0"/>
                        <a:t>Biotic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700" dirty="0"/>
                        <a:t>These are</a:t>
                      </a:r>
                      <a:r>
                        <a:rPr lang="en-GB" sz="700" b="1" dirty="0"/>
                        <a:t> living</a:t>
                      </a:r>
                      <a:r>
                        <a:rPr lang="en-GB" sz="700" dirty="0"/>
                        <a:t>, such as plants, insects, and animals.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507243"/>
                  </a:ext>
                </a:extLst>
              </a:tr>
              <a:tr h="188006">
                <a:tc rowSpan="2"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Flora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Plant </a:t>
                      </a:r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 </a:t>
                      </a:r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occurring in a particular region or time.</a:t>
                      </a:r>
                      <a:endParaRPr lang="en-GB" sz="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7294918"/>
                  </a:ext>
                </a:extLst>
              </a:tr>
              <a:tr h="188006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Fauna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Animal life </a:t>
                      </a:r>
                      <a:r>
                        <a:rPr lang="en-GB" sz="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any particular region or time.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0373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44445"/>
              </p:ext>
            </p:extLst>
          </p:nvPr>
        </p:nvGraphicFramePr>
        <p:xfrm>
          <a:off x="9320" y="4197517"/>
          <a:ext cx="3048000" cy="624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01498243"/>
                    </a:ext>
                  </a:extLst>
                </a:gridCol>
              </a:tblGrid>
              <a:tr h="176844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Biomes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538635"/>
                  </a:ext>
                </a:extLst>
              </a:tr>
              <a:tr h="390669">
                <a:tc>
                  <a:txBody>
                    <a:bodyPr/>
                    <a:lstStyle/>
                    <a:p>
                      <a:r>
                        <a:rPr lang="en-GB" sz="700" dirty="0">
                          <a:effectLst/>
                        </a:rPr>
                        <a:t>A biome is a </a:t>
                      </a:r>
                      <a:r>
                        <a:rPr lang="en-GB" sz="700" b="1" dirty="0">
                          <a:effectLst/>
                        </a:rPr>
                        <a:t>large geographical area of distinctive plant and animal groups</a:t>
                      </a:r>
                      <a:r>
                        <a:rPr lang="en-GB" sz="700" dirty="0">
                          <a:effectLst/>
                        </a:rPr>
                        <a:t>, which are adapted to that particular environment. The climate and geography of a region determines what type of biome can exist in that region. 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750703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" y="4838277"/>
            <a:ext cx="2402958" cy="166952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508" y="2793713"/>
            <a:ext cx="1171492" cy="1165327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2" name="Arrow: Bent-Up 21"/>
          <p:cNvSpPr/>
          <p:nvPr/>
        </p:nvSpPr>
        <p:spPr>
          <a:xfrm rot="5400000">
            <a:off x="108993" y="1242852"/>
            <a:ext cx="230069" cy="192025"/>
          </a:xfrm>
          <a:prstGeom prst="bentUp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30364"/>
              </p:ext>
            </p:extLst>
          </p:nvPr>
        </p:nvGraphicFramePr>
        <p:xfrm>
          <a:off x="2231334" y="4822775"/>
          <a:ext cx="825986" cy="202454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241">
                  <a:extLst>
                    <a:ext uri="{9D8B030D-6E8A-4147-A177-3AD203B41FA5}">
                      <a16:colId xmlns:a16="http://schemas.microsoft.com/office/drawing/2014/main" val="1090137425"/>
                    </a:ext>
                  </a:extLst>
                </a:gridCol>
                <a:gridCol w="577745">
                  <a:extLst>
                    <a:ext uri="{9D8B030D-6E8A-4147-A177-3AD203B41FA5}">
                      <a16:colId xmlns:a16="http://schemas.microsoft.com/office/drawing/2014/main" val="1634449378"/>
                    </a:ext>
                  </a:extLst>
                </a:gridCol>
              </a:tblGrid>
              <a:tr h="291978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Coniferous forest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70289"/>
                  </a:ext>
                </a:extLst>
              </a:tr>
              <a:tr h="322659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Deciduous forest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375741"/>
                  </a:ext>
                </a:extLst>
              </a:tr>
              <a:tr h="291978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41F8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Tropical rainforests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06285"/>
                  </a:ext>
                </a:extLst>
              </a:tr>
              <a:tr h="291978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Tundra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6847"/>
                  </a:ext>
                </a:extLst>
              </a:tr>
              <a:tr h="291978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Temperate grasslands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975765"/>
                  </a:ext>
                </a:extLst>
              </a:tr>
              <a:tr h="291978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Tropical grasslands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108274"/>
                  </a:ext>
                </a:extLst>
              </a:tr>
              <a:tr h="241994">
                <a:tc>
                  <a:txBody>
                    <a:bodyPr/>
                    <a:lstStyle/>
                    <a:p>
                      <a:endParaRPr lang="en-GB" sz="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1" dirty="0"/>
                        <a:t>Hot deserts.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35035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9642"/>
              </p:ext>
            </p:extLst>
          </p:nvPr>
        </p:nvGraphicFramePr>
        <p:xfrm>
          <a:off x="9832" y="6500208"/>
          <a:ext cx="2212182" cy="34711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212182">
                  <a:extLst>
                    <a:ext uri="{9D8B030D-6E8A-4147-A177-3AD203B41FA5}">
                      <a16:colId xmlns:a16="http://schemas.microsoft.com/office/drawing/2014/main" val="554855892"/>
                    </a:ext>
                  </a:extLst>
                </a:gridCol>
              </a:tblGrid>
              <a:tr h="347110">
                <a:tc>
                  <a:txBody>
                    <a:bodyPr/>
                    <a:lstStyle/>
                    <a:p>
                      <a:r>
                        <a:rPr lang="en-GB" sz="700" dirty="0"/>
                        <a:t>The </a:t>
                      </a:r>
                      <a:r>
                        <a:rPr lang="en-GB" sz="700" b="1" dirty="0"/>
                        <a:t>most productive biomes </a:t>
                      </a:r>
                      <a:r>
                        <a:rPr lang="en-GB" sz="700" dirty="0"/>
                        <a:t>– which have the greatest</a:t>
                      </a:r>
                      <a:r>
                        <a:rPr lang="en-GB" sz="700" baseline="0" dirty="0"/>
                        <a:t> biomass- </a:t>
                      </a:r>
                      <a:r>
                        <a:rPr lang="en-GB" sz="700" dirty="0"/>
                        <a:t> grow</a:t>
                      </a:r>
                      <a:r>
                        <a:rPr lang="en-GB" sz="700" baseline="0" dirty="0"/>
                        <a:t> in climates that are </a:t>
                      </a:r>
                      <a:r>
                        <a:rPr lang="en-GB" sz="700" b="1" baseline="0" dirty="0"/>
                        <a:t>hot and wet</a:t>
                      </a:r>
                      <a:r>
                        <a:rPr lang="en-GB" sz="700" baseline="0" dirty="0"/>
                        <a:t>. </a:t>
                      </a:r>
                      <a:endParaRPr lang="en-GB" sz="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6994417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348844"/>
              </p:ext>
            </p:extLst>
          </p:nvPr>
        </p:nvGraphicFramePr>
        <p:xfrm>
          <a:off x="3073469" y="0"/>
          <a:ext cx="6822699" cy="25808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6896">
                  <a:extLst>
                    <a:ext uri="{9D8B030D-6E8A-4147-A177-3AD203B41FA5}">
                      <a16:colId xmlns:a16="http://schemas.microsoft.com/office/drawing/2014/main" val="1675728204"/>
                    </a:ext>
                  </a:extLst>
                </a:gridCol>
                <a:gridCol w="1117648">
                  <a:extLst>
                    <a:ext uri="{9D8B030D-6E8A-4147-A177-3AD203B41FA5}">
                      <a16:colId xmlns:a16="http://schemas.microsoft.com/office/drawing/2014/main" val="2201708277"/>
                    </a:ext>
                  </a:extLst>
                </a:gridCol>
                <a:gridCol w="1117648">
                  <a:extLst>
                    <a:ext uri="{9D8B030D-6E8A-4147-A177-3AD203B41FA5}">
                      <a16:colId xmlns:a16="http://schemas.microsoft.com/office/drawing/2014/main" val="3941811737"/>
                    </a:ext>
                  </a:extLst>
                </a:gridCol>
                <a:gridCol w="966999">
                  <a:extLst>
                    <a:ext uri="{9D8B030D-6E8A-4147-A177-3AD203B41FA5}">
                      <a16:colId xmlns:a16="http://schemas.microsoft.com/office/drawing/2014/main" val="887835087"/>
                    </a:ext>
                  </a:extLst>
                </a:gridCol>
                <a:gridCol w="1431754">
                  <a:extLst>
                    <a:ext uri="{9D8B030D-6E8A-4147-A177-3AD203B41FA5}">
                      <a16:colId xmlns:a16="http://schemas.microsoft.com/office/drawing/2014/main" val="2644603159"/>
                    </a:ext>
                  </a:extLst>
                </a:gridCol>
                <a:gridCol w="1431754">
                  <a:extLst>
                    <a:ext uri="{9D8B030D-6E8A-4147-A177-3AD203B41FA5}">
                      <a16:colId xmlns:a16="http://schemas.microsoft.com/office/drawing/2014/main" val="3924325841"/>
                    </a:ext>
                  </a:extLst>
                </a:gridCol>
              </a:tblGrid>
              <a:tr h="214511">
                <a:tc gridSpan="6"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Biome’s climate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</a:rPr>
                        <a:t> and plants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98368"/>
                  </a:ext>
                </a:extLst>
              </a:tr>
              <a:tr h="223935">
                <a:tc>
                  <a:txBody>
                    <a:bodyPr/>
                    <a:lstStyle/>
                    <a:p>
                      <a:r>
                        <a:rPr lang="en-GB" sz="700" b="1" dirty="0"/>
                        <a:t>Biome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Location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Temperature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Rainfall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Flora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Fauna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543190"/>
                  </a:ext>
                </a:extLst>
              </a:tr>
              <a:tr h="350038">
                <a:tc>
                  <a:txBody>
                    <a:bodyPr/>
                    <a:lstStyle/>
                    <a:p>
                      <a:r>
                        <a:rPr lang="en-GB" sz="700" b="1" dirty="0"/>
                        <a:t>Tropical rainforest</a:t>
                      </a:r>
                    </a:p>
                  </a:txBody>
                  <a:tcPr anchor="ctr">
                    <a:solidFill>
                      <a:srgbClr val="41F82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Centred along the Equator.</a:t>
                      </a:r>
                      <a:r>
                        <a:rPr lang="en-GB" sz="700" baseline="0" dirty="0"/>
                        <a:t> 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Hot all year (25-30°C)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Very high (over 200mm/year)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Tall trees forming a canopy; wide variety of species.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Greatest range</a:t>
                      </a:r>
                      <a:r>
                        <a:rPr lang="en-GB" sz="700" baseline="0" dirty="0"/>
                        <a:t> of different animal species. Most live in canopy layer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034960"/>
                  </a:ext>
                </a:extLst>
              </a:tr>
              <a:tr h="328526">
                <a:tc>
                  <a:txBody>
                    <a:bodyPr/>
                    <a:lstStyle/>
                    <a:p>
                      <a:r>
                        <a:rPr lang="en-GB" sz="700" b="1" dirty="0"/>
                        <a:t>Tropical grasslands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/>
                        <a:t>Between latitudes</a:t>
                      </a:r>
                      <a:r>
                        <a:rPr lang="en-GB" sz="700" baseline="0" dirty="0"/>
                        <a:t> 5</a:t>
                      </a:r>
                      <a:r>
                        <a:rPr lang="en-GB" sz="700" dirty="0"/>
                        <a:t>°-</a:t>
                      </a:r>
                      <a:r>
                        <a:rPr lang="en-GB" sz="700" baseline="0" dirty="0"/>
                        <a:t> </a:t>
                      </a:r>
                      <a:r>
                        <a:rPr lang="en-GB" sz="700" dirty="0"/>
                        <a:t>30° north</a:t>
                      </a:r>
                      <a:r>
                        <a:rPr lang="en-GB" sz="700" baseline="0" dirty="0"/>
                        <a:t> &amp; south of Equator.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Warm all year (20-30°C)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Wet + dry season (500-1500mm/year)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Grasslands with widely spaced trees.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Large hoofed herbivores and carnivores </a:t>
                      </a:r>
                      <a:r>
                        <a:rPr lang="en-GB" sz="700" baseline="0" dirty="0"/>
                        <a:t>dominate.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718243"/>
                  </a:ext>
                </a:extLst>
              </a:tr>
              <a:tr h="350038">
                <a:tc>
                  <a:txBody>
                    <a:bodyPr/>
                    <a:lstStyle/>
                    <a:p>
                      <a:r>
                        <a:rPr lang="en-GB" sz="700" b="1" dirty="0"/>
                        <a:t>Hot desert</a:t>
                      </a:r>
                    </a:p>
                    <a:p>
                      <a:endParaRPr lang="en-GB" sz="700" b="1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Found</a:t>
                      </a:r>
                      <a:r>
                        <a:rPr lang="en-GB" sz="700" baseline="0" dirty="0"/>
                        <a:t> along the tropics of Cancer and Capricorn. 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Hot by day (over 30°C) Cold by 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Very low (below 300mm/year)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Lack of plants and few species; adapted to drought.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Many animals are small and nocturnal: except</a:t>
                      </a:r>
                      <a:r>
                        <a:rPr lang="en-GB" sz="700" baseline="0" dirty="0"/>
                        <a:t> for the camel.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543521"/>
                  </a:ext>
                </a:extLst>
              </a:tr>
              <a:tr h="350038">
                <a:tc>
                  <a:txBody>
                    <a:bodyPr/>
                    <a:lstStyle/>
                    <a:p>
                      <a:r>
                        <a:rPr lang="en-GB" sz="700" b="1" dirty="0"/>
                        <a:t>Temperate forest</a:t>
                      </a:r>
                    </a:p>
                  </a:txBody>
                  <a:tcPr anchor="ctr"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/>
                        <a:t>Between latitudes 40°-60°</a:t>
                      </a:r>
                      <a:r>
                        <a:rPr lang="en-GB" sz="700" baseline="0" dirty="0"/>
                        <a:t> north of Equator.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Warm summers +</a:t>
                      </a:r>
                      <a:r>
                        <a:rPr lang="en-GB" sz="700" baseline="0" dirty="0"/>
                        <a:t> mild winters (5-20</a:t>
                      </a:r>
                      <a:r>
                        <a:rPr lang="en-GB" sz="700" dirty="0"/>
                        <a:t>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Variable rainfall (500-1500m</a:t>
                      </a:r>
                      <a:r>
                        <a:rPr lang="en-GB" sz="700" baseline="0" dirty="0"/>
                        <a:t> /year) 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Mainly deciduous trees; a variety of species.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Animals adapt</a:t>
                      </a:r>
                      <a:r>
                        <a:rPr lang="en-GB" sz="700" baseline="0" dirty="0"/>
                        <a:t> to colder and warmer climates. Some migrate.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428185"/>
                  </a:ext>
                </a:extLst>
              </a:tr>
              <a:tr h="350038">
                <a:tc>
                  <a:txBody>
                    <a:bodyPr/>
                    <a:lstStyle/>
                    <a:p>
                      <a:r>
                        <a:rPr lang="en-GB" sz="700" b="1" dirty="0"/>
                        <a:t>Tundra </a:t>
                      </a:r>
                    </a:p>
                    <a:p>
                      <a:endParaRPr lang="en-GB" sz="700" b="1" dirty="0"/>
                    </a:p>
                  </a:txBody>
                  <a:tcPr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Far Latitudes</a:t>
                      </a:r>
                      <a:r>
                        <a:rPr lang="en-GB" sz="700" baseline="0" dirty="0"/>
                        <a:t> of </a:t>
                      </a:r>
                      <a:r>
                        <a:rPr lang="en-GB" sz="700" dirty="0"/>
                        <a:t>65° north and south of Equator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Cold winter + cool summers (below 10°C)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Low rainfall (below 500mm/ 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Small plants grow close to the ground and only in summer.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Low number of species.</a:t>
                      </a:r>
                      <a:r>
                        <a:rPr lang="en-GB" sz="700" baseline="0" dirty="0"/>
                        <a:t> Most animals found along coast.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256060"/>
                  </a:ext>
                </a:extLst>
              </a:tr>
              <a:tr h="413700">
                <a:tc>
                  <a:txBody>
                    <a:bodyPr/>
                    <a:lstStyle/>
                    <a:p>
                      <a:r>
                        <a:rPr lang="en-GB" sz="700" b="1" dirty="0"/>
                        <a:t>Coral Reefs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Found within 30° north – south of Equator</a:t>
                      </a:r>
                      <a:r>
                        <a:rPr lang="en-GB" sz="700" baseline="0" dirty="0"/>
                        <a:t> in tropical waters.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Warm water all year round with temperatures of 18°C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Wet + dry seasons. Rainfall varies greatly</a:t>
                      </a:r>
                      <a:r>
                        <a:rPr lang="en-GB" sz="700" baseline="0" dirty="0"/>
                        <a:t> </a:t>
                      </a:r>
                      <a:r>
                        <a:rPr lang="en-GB" sz="700" dirty="0"/>
                        <a:t>due to location.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Small range of plant life</a:t>
                      </a:r>
                      <a:r>
                        <a:rPr lang="en-GB" sz="700" baseline="0" dirty="0"/>
                        <a:t> which includes algae and sea grasses that shelters reef animals. 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/>
                        <a:t>Dominated by polyps and a diverse range of fish species. </a:t>
                      </a:r>
                    </a:p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13802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6314"/>
              </p:ext>
            </p:extLst>
          </p:nvPr>
        </p:nvGraphicFramePr>
        <p:xfrm>
          <a:off x="19149" y="2618227"/>
          <a:ext cx="3038171" cy="1571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519">
                  <a:extLst>
                    <a:ext uri="{9D8B030D-6E8A-4147-A177-3AD203B41FA5}">
                      <a16:colId xmlns:a16="http://schemas.microsoft.com/office/drawing/2014/main" val="3319308548"/>
                    </a:ext>
                  </a:extLst>
                </a:gridCol>
                <a:gridCol w="1378061">
                  <a:extLst>
                    <a:ext uri="{9D8B030D-6E8A-4147-A177-3AD203B41FA5}">
                      <a16:colId xmlns:a16="http://schemas.microsoft.com/office/drawing/2014/main" val="3309033902"/>
                    </a:ext>
                  </a:extLst>
                </a:gridCol>
                <a:gridCol w="1155591">
                  <a:extLst>
                    <a:ext uri="{9D8B030D-6E8A-4147-A177-3AD203B41FA5}">
                      <a16:colId xmlns:a16="http://schemas.microsoft.com/office/drawing/2014/main" val="1718415096"/>
                    </a:ext>
                  </a:extLst>
                </a:gridCol>
              </a:tblGrid>
              <a:tr h="202250">
                <a:tc gridSpan="3"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Nutrient cycle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887969"/>
                  </a:ext>
                </a:extLst>
              </a:tr>
              <a:tr h="637867">
                <a:tc gridSpan="2">
                  <a:txBody>
                    <a:bodyPr/>
                    <a:lstStyle/>
                    <a:p>
                      <a:r>
                        <a:rPr lang="en-GB" sz="700" dirty="0"/>
                        <a:t>Plants take in </a:t>
                      </a:r>
                      <a:r>
                        <a:rPr lang="en-GB" sz="700" b="1" dirty="0"/>
                        <a:t>nutrients</a:t>
                      </a:r>
                      <a:r>
                        <a:rPr lang="en-GB" sz="700" dirty="0"/>
                        <a:t> to build into new organic matter. Nutrients are taken up when animals eat plants and then returned to the soil when animals die and the body is broken down by</a:t>
                      </a:r>
                      <a:r>
                        <a:rPr lang="en-GB" sz="700" b="1" dirty="0"/>
                        <a:t> decomposers</a:t>
                      </a:r>
                      <a:r>
                        <a:rPr lang="en-GB" sz="70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72559"/>
                  </a:ext>
                </a:extLst>
              </a:tr>
              <a:tr h="420059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Litter</a:t>
                      </a:r>
                      <a:endParaRPr lang="en-GB" sz="7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This is the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surface layer 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of vegetation, which over time breaks down to become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humus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en-GB" sz="7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69525"/>
                  </a:ext>
                </a:extLst>
              </a:tr>
              <a:tr h="311154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Biomass</a:t>
                      </a:r>
                      <a:endParaRPr lang="en-GB" sz="700" b="1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The total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mass of living organisms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 per unit area.</a:t>
                      </a:r>
                      <a:endParaRPr lang="en-GB" sz="7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36403"/>
                  </a:ext>
                </a:extLst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296" y="2792019"/>
            <a:ext cx="1459112" cy="1405081"/>
          </a:xfrm>
          <a:prstGeom prst="rect">
            <a:avLst/>
          </a:prstGeom>
        </p:spPr>
      </p:pic>
      <p:pic>
        <p:nvPicPr>
          <p:cNvPr id="33" name="Picture 7" descr="whemap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" t="1349" r="1198" b="3856"/>
          <a:stretch>
            <a:fillRect/>
          </a:stretch>
        </p:blipFill>
        <p:spPr bwMode="auto">
          <a:xfrm>
            <a:off x="3080439" y="4757869"/>
            <a:ext cx="1593712" cy="111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18691"/>
              </p:ext>
            </p:extLst>
          </p:nvPr>
        </p:nvGraphicFramePr>
        <p:xfrm>
          <a:off x="4711386" y="4745287"/>
          <a:ext cx="1876853" cy="11556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6853">
                  <a:extLst>
                    <a:ext uri="{9D8B030D-6E8A-4147-A177-3AD203B41FA5}">
                      <a16:colId xmlns:a16="http://schemas.microsoft.com/office/drawing/2014/main" val="2267236438"/>
                    </a:ext>
                  </a:extLst>
                </a:gridCol>
              </a:tblGrid>
              <a:tr h="202667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Distribution of Tropical Rainforests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20045"/>
                  </a:ext>
                </a:extLst>
              </a:tr>
              <a:tr h="952990">
                <a:tc>
                  <a:txBody>
                    <a:bodyPr/>
                    <a:lstStyle/>
                    <a:p>
                      <a:r>
                        <a:rPr lang="en-GB" sz="700" dirty="0"/>
                        <a:t>Tropical rainforests are </a:t>
                      </a:r>
                      <a:r>
                        <a:rPr lang="en-GB" sz="700" b="1" dirty="0"/>
                        <a:t>centred along the Equator</a:t>
                      </a:r>
                      <a:r>
                        <a:rPr lang="en-GB" sz="700" dirty="0"/>
                        <a:t> between the Tropic of Cancer and Capricorn. Rainforests can be found in South America, central Africa and South-East Asia. </a:t>
                      </a:r>
                      <a:r>
                        <a:rPr lang="en-GB" sz="700" b="1" dirty="0"/>
                        <a:t>The Amazon </a:t>
                      </a:r>
                      <a:r>
                        <a:rPr lang="en-GB" sz="700" dirty="0"/>
                        <a:t>is the world’s largest</a:t>
                      </a:r>
                      <a:r>
                        <a:rPr lang="en-GB" sz="700" baseline="0" dirty="0"/>
                        <a:t> rainforest and takes up the majority of northern South America, encompassing countries such as Brazil and Peru.</a:t>
                      </a:r>
                      <a:endParaRPr lang="en-GB" sz="7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242797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02170"/>
              </p:ext>
            </p:extLst>
          </p:nvPr>
        </p:nvGraphicFramePr>
        <p:xfrm>
          <a:off x="5767407" y="5916271"/>
          <a:ext cx="2603198" cy="923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3198">
                  <a:extLst>
                    <a:ext uri="{9D8B030D-6E8A-4147-A177-3AD203B41FA5}">
                      <a16:colId xmlns:a16="http://schemas.microsoft.com/office/drawing/2014/main" val="2267236438"/>
                    </a:ext>
                  </a:extLst>
                </a:gridCol>
              </a:tblGrid>
              <a:tr h="203446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Climate of Tropical Rainforests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20045"/>
                  </a:ext>
                </a:extLst>
              </a:tr>
              <a:tr h="719888">
                <a:tc>
                  <a:txBody>
                    <a:bodyPr/>
                    <a:lstStyle/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800" dirty="0"/>
                        <a:t>Evening temperatures rarely fall below</a:t>
                      </a:r>
                      <a:r>
                        <a:rPr lang="en-GB" sz="800" b="1" dirty="0"/>
                        <a:t> 22°C.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800" dirty="0"/>
                        <a:t>Due to the </a:t>
                      </a:r>
                      <a:r>
                        <a:rPr lang="en-GB" sz="800" b="1" dirty="0"/>
                        <a:t>presence of clouds</a:t>
                      </a:r>
                      <a:r>
                        <a:rPr lang="en-GB" sz="800" dirty="0"/>
                        <a:t>,</a:t>
                      </a:r>
                      <a:r>
                        <a:rPr lang="en-GB" sz="800" baseline="0" dirty="0"/>
                        <a:t> t</a:t>
                      </a:r>
                      <a:r>
                        <a:rPr lang="en-GB" sz="800" dirty="0"/>
                        <a:t>emperatures rarely rise above </a:t>
                      </a:r>
                      <a:r>
                        <a:rPr lang="en-GB" sz="800" b="1" dirty="0"/>
                        <a:t>32°C</a:t>
                      </a:r>
                      <a:r>
                        <a:rPr lang="en-GB" sz="800" dirty="0"/>
                        <a:t>.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800" dirty="0"/>
                        <a:t>Most afternoons have heavy showers.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800" dirty="0"/>
                        <a:t>At night with no clouds insulating, temperature drops.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242797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224225"/>
              </p:ext>
            </p:extLst>
          </p:nvPr>
        </p:nvGraphicFramePr>
        <p:xfrm>
          <a:off x="3080893" y="5909965"/>
          <a:ext cx="2649281" cy="929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9281">
                  <a:extLst>
                    <a:ext uri="{9D8B030D-6E8A-4147-A177-3AD203B41FA5}">
                      <a16:colId xmlns:a16="http://schemas.microsoft.com/office/drawing/2014/main" val="3296507065"/>
                    </a:ext>
                  </a:extLst>
                </a:gridCol>
              </a:tblGrid>
              <a:tr h="194626">
                <a:tc>
                  <a:txBody>
                    <a:bodyPr/>
                    <a:lstStyle/>
                    <a:p>
                      <a:r>
                        <a:rPr lang="en-GB" sz="700" kern="1200" dirty="0">
                          <a:solidFill>
                            <a:schemeClr val="tx1"/>
                          </a:solidFill>
                          <a:effectLst/>
                        </a:rPr>
                        <a:t>Rainforest nutrient cycle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23155"/>
                  </a:ext>
                </a:extLst>
              </a:tr>
              <a:tr h="718618">
                <a:tc>
                  <a:txBody>
                    <a:bodyPr/>
                    <a:lstStyle/>
                    <a:p>
                      <a:r>
                        <a:rPr lang="en-GB" sz="700" kern="1200" dirty="0">
                          <a:effectLst/>
                        </a:rPr>
                        <a:t>The </a:t>
                      </a:r>
                      <a:r>
                        <a:rPr lang="en-GB" sz="700" b="1" kern="1200" dirty="0">
                          <a:effectLst/>
                        </a:rPr>
                        <a:t>hot, damp conditions </a:t>
                      </a:r>
                      <a:r>
                        <a:rPr lang="en-GB" sz="700" kern="1200" dirty="0">
                          <a:effectLst/>
                        </a:rPr>
                        <a:t>on the forest floor allow for the </a:t>
                      </a:r>
                      <a:r>
                        <a:rPr lang="en-GB" sz="700" b="1" kern="1200" dirty="0">
                          <a:effectLst/>
                        </a:rPr>
                        <a:t>rapid decomposition </a:t>
                      </a:r>
                      <a:r>
                        <a:rPr lang="en-GB" sz="700" kern="1200" dirty="0">
                          <a:effectLst/>
                        </a:rPr>
                        <a:t>of dead plant material. This provides plentiful nutrients that are easily absorbed by plant roots. However, as these nutrients are in high demand from the many fast-growing plants, they do not remain in the soil for long and stay close to the surface. If vegetation is removed, the soils quickly become </a:t>
                      </a:r>
                      <a:r>
                        <a:rPr lang="en-GB" sz="700" b="1" kern="1200" dirty="0">
                          <a:effectLst/>
                        </a:rPr>
                        <a:t>infertile</a:t>
                      </a:r>
                      <a:r>
                        <a:rPr lang="en-GB" sz="700" kern="1200" dirty="0">
                          <a:effectLst/>
                        </a:rPr>
                        <a:t>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852395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5458"/>
              </p:ext>
            </p:extLst>
          </p:nvPr>
        </p:nvGraphicFramePr>
        <p:xfrm>
          <a:off x="7429213" y="4715671"/>
          <a:ext cx="2457638" cy="1203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4607">
                  <a:extLst>
                    <a:ext uri="{9D8B030D-6E8A-4147-A177-3AD203B41FA5}">
                      <a16:colId xmlns:a16="http://schemas.microsoft.com/office/drawing/2014/main" val="2700391838"/>
                    </a:ext>
                  </a:extLst>
                </a:gridCol>
                <a:gridCol w="1823031">
                  <a:extLst>
                    <a:ext uri="{9D8B030D-6E8A-4147-A177-3AD203B41FA5}">
                      <a16:colId xmlns:a16="http://schemas.microsoft.com/office/drawing/2014/main" val="736635396"/>
                    </a:ext>
                  </a:extLst>
                </a:gridCol>
              </a:tblGrid>
              <a:tr h="151941">
                <a:tc gridSpan="2"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Layers of the Rainforest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CF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98713"/>
                  </a:ext>
                </a:extLst>
              </a:tr>
              <a:tr h="151941">
                <a:tc>
                  <a:txBody>
                    <a:bodyPr/>
                    <a:lstStyle/>
                    <a:p>
                      <a:r>
                        <a:rPr lang="en-GB" sz="700" b="1" dirty="0"/>
                        <a:t>Emergent</a:t>
                      </a:r>
                      <a:endParaRPr lang="en-GB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Highest layer</a:t>
                      </a:r>
                      <a:r>
                        <a:rPr lang="en-GB" sz="700" baseline="0" dirty="0"/>
                        <a:t> with trees reaching </a:t>
                      </a:r>
                      <a:r>
                        <a:rPr lang="en-GB" sz="700" b="1" dirty="0"/>
                        <a:t>50 metres.</a:t>
                      </a:r>
                      <a:endParaRPr lang="en-GB" sz="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051613"/>
                  </a:ext>
                </a:extLst>
              </a:tr>
              <a:tr h="233755">
                <a:tc>
                  <a:txBody>
                    <a:bodyPr/>
                    <a:lstStyle/>
                    <a:p>
                      <a:r>
                        <a:rPr lang="en-GB" sz="700" b="1" dirty="0"/>
                        <a:t>Canopy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 smtClean="0"/>
                        <a:t>80%</a:t>
                      </a:r>
                      <a:r>
                        <a:rPr lang="en-GB" sz="700" baseline="0" dirty="0" smtClean="0"/>
                        <a:t> of</a:t>
                      </a:r>
                      <a:r>
                        <a:rPr lang="en-GB" sz="700" dirty="0" smtClean="0"/>
                        <a:t> life</a:t>
                      </a:r>
                      <a:r>
                        <a:rPr lang="en-GB" sz="700" baseline="0" dirty="0" smtClean="0"/>
                        <a:t> is found here as It receives </a:t>
                      </a:r>
                      <a:r>
                        <a:rPr lang="en-GB" sz="700" b="1" baseline="0" dirty="0" smtClean="0"/>
                        <a:t>most of the sunlight and rainfall.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57054"/>
                  </a:ext>
                </a:extLst>
              </a:tr>
              <a:tr h="151941">
                <a:tc>
                  <a:txBody>
                    <a:bodyPr/>
                    <a:lstStyle/>
                    <a:p>
                      <a:r>
                        <a:rPr lang="en-GB" sz="700" b="1" dirty="0"/>
                        <a:t>U-Canopy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Consists</a:t>
                      </a:r>
                      <a:r>
                        <a:rPr lang="en-GB" sz="700" baseline="0" dirty="0"/>
                        <a:t> of trees that reach </a:t>
                      </a:r>
                      <a:r>
                        <a:rPr lang="en-GB" sz="700" b="1" baseline="0" dirty="0"/>
                        <a:t>20 metres high.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546467"/>
                  </a:ext>
                </a:extLst>
              </a:tr>
              <a:tr h="233755">
                <a:tc>
                  <a:txBody>
                    <a:bodyPr/>
                    <a:lstStyle/>
                    <a:p>
                      <a:r>
                        <a:rPr lang="en-GB" sz="700" b="1" dirty="0"/>
                        <a:t>Shrub Layer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Lowest layer with </a:t>
                      </a:r>
                      <a:r>
                        <a:rPr lang="en-GB" sz="700" b="1" dirty="0"/>
                        <a:t>small</a:t>
                      </a:r>
                      <a:r>
                        <a:rPr lang="en-GB" sz="700" b="1" baseline="0" dirty="0"/>
                        <a:t> trees </a:t>
                      </a:r>
                      <a:r>
                        <a:rPr lang="en-GB" sz="700" baseline="0" dirty="0"/>
                        <a:t>that have adapted to living in the </a:t>
                      </a:r>
                      <a:r>
                        <a:rPr lang="en-GB" sz="700" b="1" baseline="0" dirty="0"/>
                        <a:t>shade.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06227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46849"/>
              </p:ext>
            </p:extLst>
          </p:nvPr>
        </p:nvGraphicFramePr>
        <p:xfrm>
          <a:off x="3073754" y="3500800"/>
          <a:ext cx="3511640" cy="548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11640">
                  <a:extLst>
                    <a:ext uri="{9D8B030D-6E8A-4147-A177-3AD203B41FA5}">
                      <a16:colId xmlns:a16="http://schemas.microsoft.com/office/drawing/2014/main" val="4280047058"/>
                    </a:ext>
                  </a:extLst>
                </a:gridCol>
              </a:tblGrid>
              <a:tr h="119455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Tropical Rainforest Biome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42921"/>
                  </a:ext>
                </a:extLst>
              </a:tr>
              <a:tr h="119455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Tropical rainforest cover about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2 per cent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of the Earth’s surface yet they are home to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over half of the world’s plant and animals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60192"/>
                  </a:ext>
                </a:extLst>
              </a:tr>
            </a:tbl>
          </a:graphicData>
        </a:graphic>
      </p:graphicFrame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77"/>
          <a:stretch/>
        </p:blipFill>
        <p:spPr>
          <a:xfrm>
            <a:off x="8407838" y="5919631"/>
            <a:ext cx="1459115" cy="936735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0"/>
          <a:stretch/>
        </p:blipFill>
        <p:spPr>
          <a:xfrm>
            <a:off x="6611358" y="4763928"/>
            <a:ext cx="794737" cy="1144679"/>
          </a:xfrm>
          <a:prstGeom prst="rect">
            <a:avLst/>
          </a:prstGeom>
        </p:spPr>
      </p:pic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ABBF640-EF0C-48D2-9505-4C203A8B5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994245"/>
              </p:ext>
            </p:extLst>
          </p:nvPr>
        </p:nvGraphicFramePr>
        <p:xfrm>
          <a:off x="1585733" y="1555583"/>
          <a:ext cx="1460600" cy="1036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60600">
                  <a:extLst>
                    <a:ext uri="{9D8B030D-6E8A-4147-A177-3AD203B41FA5}">
                      <a16:colId xmlns:a16="http://schemas.microsoft.com/office/drawing/2014/main" val="1844453886"/>
                    </a:ext>
                  </a:extLst>
                </a:gridCol>
              </a:tblGrid>
              <a:tr h="176896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Food</a:t>
                      </a:r>
                      <a:r>
                        <a:rPr lang="en-GB" sz="700" b="1" baseline="0" dirty="0">
                          <a:solidFill>
                            <a:schemeClr val="tx1"/>
                          </a:solidFill>
                        </a:rPr>
                        <a:t> Web and Chains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97396"/>
                  </a:ext>
                </a:extLst>
              </a:tr>
              <a:tr h="636826">
                <a:tc>
                  <a:txBody>
                    <a:bodyPr/>
                    <a:lstStyle/>
                    <a:p>
                      <a:r>
                        <a:rPr lang="en-GB" sz="700" b="0" dirty="0"/>
                        <a:t>Simple </a:t>
                      </a:r>
                      <a:r>
                        <a:rPr lang="en-GB" sz="700" b="1" dirty="0"/>
                        <a:t>food chains</a:t>
                      </a:r>
                      <a:r>
                        <a:rPr lang="en-GB" sz="700" b="1" baseline="0" dirty="0"/>
                        <a:t> </a:t>
                      </a:r>
                      <a:r>
                        <a:rPr lang="en-GB" sz="700" b="0" baseline="0" dirty="0"/>
                        <a:t>are useful in explaining the basic principles behind ecosystems. They show only one species at a particular trophic level. </a:t>
                      </a:r>
                      <a:r>
                        <a:rPr lang="en-GB" sz="700" b="1" baseline="0" dirty="0"/>
                        <a:t>Food webs </a:t>
                      </a:r>
                      <a:r>
                        <a:rPr lang="en-GB" sz="700" b="0" baseline="0" dirty="0"/>
                        <a:t>however consists of a network of many food chains interconnected together.</a:t>
                      </a:r>
                      <a:endParaRPr lang="en-GB" sz="7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09033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E22BD7FF-40D4-4CDC-95D7-F1F1CA18BE3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29"/>
          <a:stretch/>
        </p:blipFill>
        <p:spPr>
          <a:xfrm>
            <a:off x="27682" y="1555583"/>
            <a:ext cx="1548733" cy="1036320"/>
          </a:xfrm>
          <a:prstGeom prst="rect">
            <a:avLst/>
          </a:prstGeom>
        </p:spPr>
      </p:pic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BE8E23D2-1431-403F-BE6A-0E43F2768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708376"/>
              </p:ext>
            </p:extLst>
          </p:nvPr>
        </p:nvGraphicFramePr>
        <p:xfrm>
          <a:off x="6611358" y="2615001"/>
          <a:ext cx="3275493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1951">
                  <a:extLst>
                    <a:ext uri="{9D8B030D-6E8A-4147-A177-3AD203B41FA5}">
                      <a16:colId xmlns:a16="http://schemas.microsoft.com/office/drawing/2014/main" val="2147194815"/>
                    </a:ext>
                  </a:extLst>
                </a:gridCol>
                <a:gridCol w="1637844">
                  <a:extLst>
                    <a:ext uri="{9D8B030D-6E8A-4147-A177-3AD203B41FA5}">
                      <a16:colId xmlns:a16="http://schemas.microsoft.com/office/drawing/2014/main" val="3796763029"/>
                    </a:ext>
                  </a:extLst>
                </a:gridCol>
                <a:gridCol w="1055698">
                  <a:extLst>
                    <a:ext uri="{9D8B030D-6E8A-4147-A177-3AD203B41FA5}">
                      <a16:colId xmlns:a16="http://schemas.microsoft.com/office/drawing/2014/main" val="284533216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CASE STUDY: UK Ecosystem: Epping Forest, Essex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07314"/>
                  </a:ext>
                </a:extLst>
              </a:tr>
              <a:tr h="185647">
                <a:tc gridSpan="3"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This is a typical English lowland deciduous woodland.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70% of the area 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is designated as a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Site of Special Scientific Interest (SSI) 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for its biological interest, with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66 %  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designated as a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Special Area of Conservation (SAC).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4743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Components &amp; Interrelationships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660525"/>
                  </a:ext>
                </a:extLst>
              </a:tr>
              <a:tr h="185647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Flowering plants </a:t>
                      </a:r>
                      <a:r>
                        <a:rPr lang="en-GB" sz="700" b="0" dirty="0">
                          <a:solidFill>
                            <a:sysClr val="windowText" lastClr="000000"/>
                          </a:solidFill>
                        </a:rPr>
                        <a:t>(producers) such as bluebells store nutrients to be eaten by consumers later. 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- Epping has been managed for centuries. - Currently now used for </a:t>
                      </a:r>
                      <a:r>
                        <a:rPr lang="en-GB" sz="700" b="1" baseline="0" dirty="0">
                          <a:solidFill>
                            <a:sysClr val="windowText" lastClr="000000"/>
                          </a:solidFill>
                        </a:rPr>
                        <a:t>recreation</a:t>
                      </a:r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 and </a:t>
                      </a:r>
                      <a:r>
                        <a:rPr lang="en-GB" sz="700" b="1" baseline="0" dirty="0">
                          <a:solidFill>
                            <a:sysClr val="windowText" lastClr="000000"/>
                          </a:solidFill>
                        </a:rPr>
                        <a:t>conservation</a:t>
                      </a:r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</a:p>
                    <a:p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- Visitors </a:t>
                      </a:r>
                      <a:r>
                        <a:rPr lang="en-GB" sz="700" b="1" baseline="0" dirty="0">
                          <a:solidFill>
                            <a:sysClr val="windowText" lastClr="000000"/>
                          </a:solidFill>
                        </a:rPr>
                        <a:t>pick fruit </a:t>
                      </a:r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and berries, helping to </a:t>
                      </a:r>
                      <a:r>
                        <a:rPr lang="en-GB" sz="700" b="1" baseline="0" dirty="0">
                          <a:solidFill>
                            <a:sysClr val="windowText" lastClr="000000"/>
                          </a:solidFill>
                        </a:rPr>
                        <a:t>disperse seeds</a:t>
                      </a:r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</a:p>
                    <a:p>
                      <a:r>
                        <a:rPr lang="en-GB" sz="700" baseline="0" dirty="0">
                          <a:solidFill>
                            <a:sysClr val="windowText" lastClr="000000"/>
                          </a:solidFill>
                        </a:rPr>
                        <a:t>- Trees cut down to encourage </a:t>
                      </a:r>
                      <a:r>
                        <a:rPr lang="en-GB" sz="700" b="1" baseline="0" dirty="0">
                          <a:solidFill>
                            <a:sysClr val="windowText" lastClr="000000"/>
                          </a:solidFill>
                        </a:rPr>
                        <a:t>new growth for timber.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572964"/>
                  </a:ext>
                </a:extLst>
              </a:tr>
              <a:tr h="137517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0" dirty="0">
                          <a:solidFill>
                            <a:sysClr val="windowText" lastClr="000000"/>
                          </a:solidFill>
                        </a:rPr>
                        <a:t>Broad tree leaves grow quickly to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maximise photosynthesis</a:t>
                      </a:r>
                      <a:r>
                        <a:rPr lang="en-GB" sz="7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116540"/>
                  </a:ext>
                </a:extLst>
              </a:tr>
              <a:tr h="13751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Trees shed leaves to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conserve energy 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due to sunlight hours decreasing.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07096"/>
                  </a:ext>
                </a:extLst>
              </a:tr>
              <a:tr h="13751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Bacteria </a:t>
                      </a:r>
                      <a:r>
                        <a:rPr lang="en-GB" sz="700" b="1" dirty="0">
                          <a:solidFill>
                            <a:sysClr val="windowText" lastClr="000000"/>
                          </a:solidFill>
                        </a:rPr>
                        <a:t>decompose</a:t>
                      </a:r>
                      <a:r>
                        <a:rPr lang="en-GB" sz="700" dirty="0">
                          <a:solidFill>
                            <a:sysClr val="windowText" lastClr="000000"/>
                          </a:solidFill>
                        </a:rPr>
                        <a:t> the leaf litter, releasing the nutrients into the soil.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800" baseline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191238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4BF94C29-7EBA-4C98-9115-AF3A66CF3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978133"/>
              </p:ext>
            </p:extLst>
          </p:nvPr>
        </p:nvGraphicFramePr>
        <p:xfrm>
          <a:off x="3066867" y="4065706"/>
          <a:ext cx="3511639" cy="67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1639">
                  <a:extLst>
                    <a:ext uri="{9D8B030D-6E8A-4147-A177-3AD203B41FA5}">
                      <a16:colId xmlns:a16="http://schemas.microsoft.com/office/drawing/2014/main" val="1884857248"/>
                    </a:ext>
                  </a:extLst>
                </a:gridCol>
              </a:tblGrid>
              <a:tr h="195563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Interdependence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</a:rPr>
                        <a:t> in the rainforest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584275"/>
                  </a:ext>
                </a:extLst>
              </a:tr>
              <a:tr h="300866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A rainforest works through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interdependence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. This is where the plants and animals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depend on each other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for survival. If one component changes, there can be 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serious knock-up effects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for the entire ecosystem.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084191"/>
                  </a:ext>
                </a:extLst>
              </a:tr>
            </a:tbl>
          </a:graphicData>
        </a:graphic>
      </p:graphicFrame>
      <p:pic>
        <p:nvPicPr>
          <p:cNvPr id="43" name="Picture 42">
            <a:extLst>
              <a:ext uri="{FF2B5EF4-FFF2-40B4-BE49-F238E27FC236}">
                <a16:creationId xmlns:a16="http://schemas.microsoft.com/office/drawing/2014/main" id="{9A53E9C5-BCF1-48F4-9FB8-64E564133D06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719" y="2471591"/>
            <a:ext cx="637478" cy="63747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BE0676C-B5F6-45E0-AD52-C5E5FBFD95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0399">
            <a:off x="9417534" y="2555899"/>
            <a:ext cx="387229" cy="2450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03F1363-F78A-44EB-8926-3B41E77E632C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475" y="3457182"/>
            <a:ext cx="400146" cy="40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72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26123"/>
              </p:ext>
            </p:extLst>
          </p:nvPr>
        </p:nvGraphicFramePr>
        <p:xfrm>
          <a:off x="49327" y="32084"/>
          <a:ext cx="4874353" cy="6725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74353">
                  <a:extLst>
                    <a:ext uri="{9D8B030D-6E8A-4147-A177-3AD203B41FA5}">
                      <a16:colId xmlns:a16="http://schemas.microsoft.com/office/drawing/2014/main" val="4280047058"/>
                    </a:ext>
                  </a:extLst>
                </a:gridCol>
              </a:tblGrid>
              <a:tr h="32598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Tropical Rainforests: Case Study Malaysia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42921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Malaysia is a LIC country is south-east Asia. 67% of Malaysia is a tropical rainforest with 18% of it not being interfered with.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However , Malaysia has the fastest rate of deforestation compared to anywhere in the world 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622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96854"/>
              </p:ext>
            </p:extLst>
          </p:nvPr>
        </p:nvGraphicFramePr>
        <p:xfrm>
          <a:off x="1863212" y="1571324"/>
          <a:ext cx="3060468" cy="3627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0234">
                  <a:extLst>
                    <a:ext uri="{9D8B030D-6E8A-4147-A177-3AD203B41FA5}">
                      <a16:colId xmlns:a16="http://schemas.microsoft.com/office/drawing/2014/main" val="2770630730"/>
                    </a:ext>
                  </a:extLst>
                </a:gridCol>
                <a:gridCol w="1530234">
                  <a:extLst>
                    <a:ext uri="{9D8B030D-6E8A-4147-A177-3AD203B41FA5}">
                      <a16:colId xmlns:a16="http://schemas.microsoft.com/office/drawing/2014/main" val="4245610051"/>
                    </a:ext>
                  </a:extLst>
                </a:gridCol>
              </a:tblGrid>
              <a:tr h="194177">
                <a:tc gridSpan="2">
                  <a:txBody>
                    <a:bodyPr/>
                    <a:lstStyle/>
                    <a:p>
                      <a:pPr algn="l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What are the causes of deforestation?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31545"/>
                  </a:ext>
                </a:extLst>
              </a:tr>
              <a:tr h="194177">
                <a:tc>
                  <a:txBody>
                    <a:bodyPr/>
                    <a:lstStyle/>
                    <a:p>
                      <a:r>
                        <a:rPr lang="en-GB" sz="700" b="1" dirty="0"/>
                        <a:t>Logging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Agriculture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92071"/>
                  </a:ext>
                </a:extLst>
              </a:tr>
              <a:tr h="92607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Most widely reported cause of </a:t>
                      </a:r>
                      <a:r>
                        <a:rPr lang="en-GB" sz="700" baseline="0" dirty="0"/>
                        <a:t>destructions to biodiversity.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Timber</a:t>
                      </a:r>
                      <a:r>
                        <a:rPr lang="en-GB" sz="700" baseline="0" dirty="0"/>
                        <a:t> is harvested to create </a:t>
                      </a:r>
                      <a:r>
                        <a:rPr lang="en-GB" sz="700" b="1" baseline="0" dirty="0"/>
                        <a:t>commercial items </a:t>
                      </a:r>
                      <a:r>
                        <a:rPr lang="en-GB" sz="700" baseline="0" dirty="0"/>
                        <a:t>such as furniture and paper.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baseline="0" dirty="0"/>
                        <a:t>Violent confrontation </a:t>
                      </a:r>
                      <a:r>
                        <a:rPr lang="en-GB" sz="700" baseline="0" dirty="0"/>
                        <a:t>between indigenous tribes and logging companies. </a:t>
                      </a:r>
                      <a:endParaRPr lang="en-GB" sz="700" b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Large scale </a:t>
                      </a:r>
                      <a:r>
                        <a:rPr lang="en-GB" sz="700" b="1" dirty="0"/>
                        <a:t>‘slash  and burn’ </a:t>
                      </a:r>
                      <a:r>
                        <a:rPr lang="en-GB" sz="700" baseline="0" dirty="0"/>
                        <a:t>of land for ranches and palm oil.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aseline="0" dirty="0"/>
                        <a:t>Increases </a:t>
                      </a:r>
                      <a:r>
                        <a:rPr lang="en-GB" sz="700" b="1" baseline="0" dirty="0"/>
                        <a:t>carbon emission</a:t>
                      </a:r>
                      <a:r>
                        <a:rPr lang="en-GB" sz="700" baseline="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baseline="0" dirty="0"/>
                        <a:t>River saltation </a:t>
                      </a:r>
                      <a:r>
                        <a:rPr lang="en-GB" sz="700" baseline="0" dirty="0"/>
                        <a:t>and </a:t>
                      </a:r>
                      <a:r>
                        <a:rPr lang="en-GB" sz="700" b="1" baseline="0" dirty="0"/>
                        <a:t>soil erosion </a:t>
                      </a:r>
                      <a:r>
                        <a:rPr lang="en-GB" sz="700" baseline="0" dirty="0"/>
                        <a:t>increasing due to the large areas of </a:t>
                      </a:r>
                      <a:r>
                        <a:rPr lang="en-GB" sz="700" b="1" baseline="0" dirty="0"/>
                        <a:t>exposed land.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aseline="0" dirty="0"/>
                        <a:t>Increase in </a:t>
                      </a:r>
                      <a:r>
                        <a:rPr lang="en-GB" sz="700" b="1" baseline="0" dirty="0"/>
                        <a:t>palm oil </a:t>
                      </a:r>
                      <a:r>
                        <a:rPr lang="en-GB" sz="700" baseline="0" dirty="0"/>
                        <a:t>is making the </a:t>
                      </a:r>
                      <a:r>
                        <a:rPr lang="en-GB" sz="700" b="1" baseline="0" dirty="0"/>
                        <a:t>soil infertile</a:t>
                      </a:r>
                      <a:r>
                        <a:rPr lang="en-GB" sz="700" baseline="0" dirty="0"/>
                        <a:t>.</a:t>
                      </a:r>
                      <a:endParaRPr lang="en-GB" sz="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77347"/>
                  </a:ext>
                </a:extLst>
              </a:tr>
              <a:tr h="194177">
                <a:tc>
                  <a:txBody>
                    <a:bodyPr/>
                    <a:lstStyle/>
                    <a:p>
                      <a:r>
                        <a:rPr lang="en-GB" sz="700" b="1" dirty="0"/>
                        <a:t>Mineral Extraction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Tourism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595456"/>
                  </a:ext>
                </a:extLst>
              </a:tr>
              <a:tr h="92607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Precious</a:t>
                      </a:r>
                      <a:r>
                        <a:rPr lang="en-GB" sz="700" b="1" baseline="0" dirty="0"/>
                        <a:t> metals </a:t>
                      </a:r>
                      <a:r>
                        <a:rPr lang="en-GB" sz="700" baseline="0" dirty="0"/>
                        <a:t>are found in the rainforest.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Areas </a:t>
                      </a:r>
                      <a:r>
                        <a:rPr lang="en-GB" sz="700" b="1" dirty="0"/>
                        <a:t>mined</a:t>
                      </a:r>
                      <a:r>
                        <a:rPr lang="en-GB" sz="700" dirty="0"/>
                        <a:t> can experience </a:t>
                      </a:r>
                      <a:r>
                        <a:rPr lang="en-GB" sz="700" b="1" dirty="0"/>
                        <a:t>soil and water contamination</a:t>
                      </a:r>
                      <a:r>
                        <a:rPr lang="en-GB" sz="70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Indigenous</a:t>
                      </a:r>
                      <a:r>
                        <a:rPr lang="en-GB" sz="700" b="1" baseline="0" dirty="0"/>
                        <a:t> people </a:t>
                      </a:r>
                      <a:r>
                        <a:rPr lang="en-GB" sz="700" baseline="0" dirty="0"/>
                        <a:t>are becoming </a:t>
                      </a:r>
                      <a:r>
                        <a:rPr lang="en-GB" sz="700" b="1" baseline="0" dirty="0"/>
                        <a:t>displaced</a:t>
                      </a:r>
                      <a:r>
                        <a:rPr lang="en-GB" sz="700" baseline="0" dirty="0"/>
                        <a:t> from their land due to roads being built to transport products.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Mass tourism </a:t>
                      </a:r>
                      <a:r>
                        <a:rPr lang="en-GB" sz="700" dirty="0"/>
                        <a:t>is resulting in the building</a:t>
                      </a:r>
                      <a:r>
                        <a:rPr lang="en-GB" sz="700" baseline="0" dirty="0"/>
                        <a:t> of hotels in extremely </a:t>
                      </a:r>
                      <a:r>
                        <a:rPr lang="en-GB" sz="700" b="1" baseline="0" dirty="0"/>
                        <a:t>vulnerable areas</a:t>
                      </a:r>
                      <a:r>
                        <a:rPr lang="en-GB" sz="700" baseline="0" dirty="0"/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aseline="0" dirty="0"/>
                        <a:t>Lead to </a:t>
                      </a:r>
                      <a:r>
                        <a:rPr lang="en-GB" sz="700" b="1" baseline="0" dirty="0"/>
                        <a:t>negative relationship </a:t>
                      </a:r>
                      <a:r>
                        <a:rPr lang="en-GB" sz="700" baseline="0" dirty="0"/>
                        <a:t>between the government and indigenous tribes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aseline="0" dirty="0"/>
                        <a:t>Tourism has </a:t>
                      </a:r>
                      <a:r>
                        <a:rPr lang="en-GB" sz="700" b="1" baseline="0" dirty="0"/>
                        <a:t>exposed animals </a:t>
                      </a:r>
                      <a:r>
                        <a:rPr lang="en-GB" sz="700" baseline="0" dirty="0"/>
                        <a:t>to human </a:t>
                      </a:r>
                      <a:r>
                        <a:rPr lang="en-GB" sz="700" b="1" baseline="0" dirty="0"/>
                        <a:t>diseases.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69378"/>
                  </a:ext>
                </a:extLst>
              </a:tr>
              <a:tr h="19417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Energy Development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Road Building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243405"/>
                  </a:ext>
                </a:extLst>
              </a:tr>
              <a:tr h="92607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The </a:t>
                      </a:r>
                      <a:r>
                        <a:rPr lang="en-GB" sz="700" b="1" dirty="0"/>
                        <a:t>high rainfall </a:t>
                      </a:r>
                      <a:r>
                        <a:rPr lang="en-GB" sz="700" dirty="0"/>
                        <a:t>creates ideal conditions for </a:t>
                      </a:r>
                      <a:r>
                        <a:rPr lang="en-GB" sz="700" b="1" dirty="0"/>
                        <a:t>hydro-electric power (HEP).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The </a:t>
                      </a:r>
                      <a:r>
                        <a:rPr lang="en-GB" sz="700" b="1" dirty="0" err="1"/>
                        <a:t>Bakun</a:t>
                      </a:r>
                      <a:r>
                        <a:rPr lang="en-GB" sz="700" b="1" dirty="0"/>
                        <a:t> Dam </a:t>
                      </a:r>
                      <a:r>
                        <a:rPr lang="en-GB" sz="700" dirty="0"/>
                        <a:t>in Malaysia is key for creating energy in this developing country, however, both people and environment have suffered.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Roads</a:t>
                      </a:r>
                      <a:r>
                        <a:rPr lang="en-GB" sz="700" dirty="0"/>
                        <a:t> are needed to bring supplies and </a:t>
                      </a:r>
                      <a:r>
                        <a:rPr lang="en-GB" sz="700" b="1" dirty="0"/>
                        <a:t>provide access </a:t>
                      </a:r>
                      <a:r>
                        <a:rPr lang="en-GB" sz="700" dirty="0"/>
                        <a:t>to new mining areas, settlements and energy projects.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In Malaysia, </a:t>
                      </a:r>
                      <a:r>
                        <a:rPr lang="en-GB" sz="700" b="0" dirty="0"/>
                        <a:t>logging companies </a:t>
                      </a:r>
                      <a:r>
                        <a:rPr lang="en-GB" sz="700" dirty="0"/>
                        <a:t>use an </a:t>
                      </a:r>
                      <a:r>
                        <a:rPr lang="en-GB" sz="700" b="1" dirty="0"/>
                        <a:t>extensive network of roads </a:t>
                      </a:r>
                      <a:r>
                        <a:rPr lang="en-GB" sz="700" dirty="0"/>
                        <a:t>for heavy machinery and to transport wood.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59013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096982"/>
              </p:ext>
            </p:extLst>
          </p:nvPr>
        </p:nvGraphicFramePr>
        <p:xfrm>
          <a:off x="49328" y="729741"/>
          <a:ext cx="2721703" cy="8164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5735">
                  <a:extLst>
                    <a:ext uri="{9D8B030D-6E8A-4147-A177-3AD203B41FA5}">
                      <a16:colId xmlns:a16="http://schemas.microsoft.com/office/drawing/2014/main" val="16318873"/>
                    </a:ext>
                  </a:extLst>
                </a:gridCol>
                <a:gridCol w="1995968">
                  <a:extLst>
                    <a:ext uri="{9D8B030D-6E8A-4147-A177-3AD203B41FA5}">
                      <a16:colId xmlns:a16="http://schemas.microsoft.com/office/drawing/2014/main" val="4041562214"/>
                    </a:ext>
                  </a:extLst>
                </a:gridCol>
              </a:tblGrid>
              <a:tr h="188549">
                <a:tc gridSpan="2"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Adaptations to the</a:t>
                      </a:r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 rainforest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81493"/>
                  </a:ext>
                </a:extLst>
              </a:tr>
              <a:tr h="206126">
                <a:tc>
                  <a:txBody>
                    <a:bodyPr/>
                    <a:lstStyle/>
                    <a:p>
                      <a:r>
                        <a:rPr lang="en-GB" sz="700" b="1" dirty="0"/>
                        <a:t>Orangutans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0" dirty="0"/>
                        <a:t>Large arms </a:t>
                      </a:r>
                      <a:r>
                        <a:rPr lang="en-GB" sz="700" dirty="0"/>
                        <a:t>to </a:t>
                      </a:r>
                      <a:r>
                        <a:rPr lang="en-GB" sz="700" b="0" dirty="0"/>
                        <a:t>swing &amp; support </a:t>
                      </a:r>
                      <a:r>
                        <a:rPr lang="en-GB" sz="700" dirty="0"/>
                        <a:t>in the tree canopy.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365090"/>
                  </a:ext>
                </a:extLst>
              </a:tr>
              <a:tr h="206126">
                <a:tc>
                  <a:txBody>
                    <a:bodyPr/>
                    <a:lstStyle/>
                    <a:p>
                      <a:r>
                        <a:rPr lang="en-GB" sz="700" b="1" dirty="0"/>
                        <a:t>Drip Tips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/>
                        <a:t>Allows heavy rain to </a:t>
                      </a:r>
                      <a:r>
                        <a:rPr lang="en-GB" sz="700" b="1" dirty="0"/>
                        <a:t>run off leaves</a:t>
                      </a:r>
                      <a:r>
                        <a:rPr lang="en-GB" sz="700" b="1" baseline="0" dirty="0"/>
                        <a:t> </a:t>
                      </a:r>
                      <a:r>
                        <a:rPr lang="en-GB" sz="700" b="1" dirty="0"/>
                        <a:t>easily</a:t>
                      </a:r>
                      <a:r>
                        <a:rPr lang="en-GB" sz="7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907275"/>
                  </a:ext>
                </a:extLst>
              </a:tr>
              <a:tr h="206126">
                <a:tc>
                  <a:txBody>
                    <a:bodyPr/>
                    <a:lstStyle/>
                    <a:p>
                      <a:r>
                        <a:rPr lang="en-GB" sz="700" b="1" dirty="0"/>
                        <a:t>Lianas &amp; Vines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/>
                        <a:t>Climbs</a:t>
                      </a:r>
                      <a:r>
                        <a:rPr lang="en-GB" sz="700" dirty="0"/>
                        <a:t> trees to reach sunlight at canopy.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41083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558763"/>
              </p:ext>
            </p:extLst>
          </p:nvPr>
        </p:nvGraphicFramePr>
        <p:xfrm>
          <a:off x="2771031" y="729741"/>
          <a:ext cx="2152649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2649">
                  <a:extLst>
                    <a:ext uri="{9D8B030D-6E8A-4147-A177-3AD203B41FA5}">
                      <a16:colId xmlns:a16="http://schemas.microsoft.com/office/drawing/2014/main" val="3920954251"/>
                    </a:ext>
                  </a:extLst>
                </a:gridCol>
              </a:tblGrid>
              <a:tr h="188549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Rainforest inhabitants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67657"/>
                  </a:ext>
                </a:extLst>
              </a:tr>
              <a:tr h="546770">
                <a:tc>
                  <a:txBody>
                    <a:bodyPr/>
                    <a:lstStyle/>
                    <a:p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Many tribes have developed sustainable ways of survival. The rainforest provides inhabitants with…</a:t>
                      </a:r>
                      <a:endParaRPr lang="en-GB" sz="2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baseline="0" dirty="0">
                          <a:solidFill>
                            <a:schemeClr val="tx1"/>
                          </a:solidFill>
                        </a:rPr>
                        <a:t>Food </a:t>
                      </a:r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through hunting and gathering.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baseline="0" dirty="0">
                          <a:solidFill>
                            <a:schemeClr val="tx1"/>
                          </a:solidFill>
                        </a:rPr>
                        <a:t>Natural medicines </a:t>
                      </a:r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from forest plants.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baseline="0" dirty="0">
                          <a:solidFill>
                            <a:schemeClr val="tx1"/>
                          </a:solidFill>
                        </a:rPr>
                        <a:t>Homes and boats </a:t>
                      </a:r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from forest wood.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1941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D1C7245-0AC7-4B86-8891-4CF1D421F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239101"/>
              </p:ext>
            </p:extLst>
          </p:nvPr>
        </p:nvGraphicFramePr>
        <p:xfrm>
          <a:off x="40530" y="1566195"/>
          <a:ext cx="1822681" cy="2270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2681">
                  <a:extLst>
                    <a:ext uri="{9D8B030D-6E8A-4147-A177-3AD203B41FA5}">
                      <a16:colId xmlns:a16="http://schemas.microsoft.com/office/drawing/2014/main" val="4205700478"/>
                    </a:ext>
                  </a:extLst>
                </a:gridCol>
              </a:tblGrid>
              <a:tr h="158332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Issues related to biodiversity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764222"/>
                  </a:ext>
                </a:extLst>
              </a:tr>
              <a:tr h="158332">
                <a:tc>
                  <a:txBody>
                    <a:bodyPr/>
                    <a:lstStyle/>
                    <a:p>
                      <a:pPr algn="l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Why are there high rates of biodiversity?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42390"/>
                  </a:ext>
                </a:extLst>
              </a:tr>
              <a:tr h="62114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Warm and wet climate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encourages a wide range of vegetation to grow.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There is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rapid recycling of nutrients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to speed plant growth.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Most of the rainforest is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untouched.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650837"/>
                  </a:ext>
                </a:extLst>
              </a:tr>
              <a:tr h="158332">
                <a:tc>
                  <a:txBody>
                    <a:bodyPr/>
                    <a:lstStyle/>
                    <a:p>
                      <a:pPr algn="l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Main issues with biodiversity decline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89707"/>
                  </a:ext>
                </a:extLst>
              </a:tr>
              <a:tr h="17051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Keystone species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(a species that are important of other species) are extremely important in the rainforest ecosystem. Humans are threatening these vital components.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Decline in species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could cause tribes being unable to survive.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Plants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animals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 may become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extinct.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Key medical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 plants </a:t>
                      </a:r>
                      <a:r>
                        <a:rPr lang="en-GB" sz="700" b="0" dirty="0">
                          <a:solidFill>
                            <a:schemeClr val="tx1"/>
                          </a:solidFill>
                        </a:rPr>
                        <a:t>may become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extinct.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80519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1A1F59D-A78B-4E7F-A7F3-52703348B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676030"/>
              </p:ext>
            </p:extLst>
          </p:nvPr>
        </p:nvGraphicFramePr>
        <p:xfrm>
          <a:off x="49326" y="3860856"/>
          <a:ext cx="1822681" cy="298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2681">
                  <a:extLst>
                    <a:ext uri="{9D8B030D-6E8A-4147-A177-3AD203B41FA5}">
                      <a16:colId xmlns:a16="http://schemas.microsoft.com/office/drawing/2014/main" val="4205700478"/>
                    </a:ext>
                  </a:extLst>
                </a:gridCol>
              </a:tblGrid>
              <a:tr h="137647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Impacts of deforestation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764222"/>
                  </a:ext>
                </a:extLst>
              </a:tr>
              <a:tr h="137647">
                <a:tc>
                  <a:txBody>
                    <a:bodyPr/>
                    <a:lstStyle/>
                    <a:p>
                      <a:pPr algn="l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Economic development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642390"/>
                  </a:ext>
                </a:extLst>
              </a:tr>
              <a:tr h="58235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>
                          <a:solidFill>
                            <a:srgbClr val="0FB90B"/>
                          </a:solidFill>
                        </a:rPr>
                        <a:t>+ Mining, farming and logging creates employment and tax income for government.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>
                          <a:solidFill>
                            <a:srgbClr val="0FB90B"/>
                          </a:solidFill>
                        </a:rPr>
                        <a:t>+ Products such as palm oil provide valuable income for countries. </a:t>
                      </a:r>
                      <a:endParaRPr lang="en-GB" sz="70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dirty="0">
                          <a:solidFill>
                            <a:srgbClr val="FF0000"/>
                          </a:solidFill>
                        </a:rPr>
                        <a:t>- The loss of biodiversity will reduce tourism.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650837"/>
                  </a:ext>
                </a:extLst>
              </a:tr>
              <a:tr h="137647">
                <a:tc>
                  <a:txBody>
                    <a:bodyPr/>
                    <a:lstStyle/>
                    <a:p>
                      <a:pPr algn="l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Soil erosion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89707"/>
                  </a:ext>
                </a:extLst>
              </a:tr>
              <a:tr h="36000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- Once the land is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exposed by deforestation, </a:t>
                      </a: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the soil is more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vulnerable to rain</a:t>
                      </a: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- With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no roots to bind soil together</a:t>
                      </a: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, soil can easily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wash away.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80519"/>
                  </a:ext>
                </a:extLst>
              </a:tr>
              <a:tr h="1376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Climate Change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063468"/>
                  </a:ext>
                </a:extLst>
              </a:tr>
              <a:tr h="656472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-When rainforests are cut down, the climate becomes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drier.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-Trees are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carbon ‘sinks</a:t>
                      </a: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’. With greater deforestation comes more greenhouse emissions in the atmosphere.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-When trees are burnt, they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release more carbon in the atmosphere</a:t>
                      </a:r>
                      <a:r>
                        <a:rPr lang="en-GB" sz="700" b="0" dirty="0">
                          <a:solidFill>
                            <a:srgbClr val="FF0000"/>
                          </a:solidFill>
                        </a:rPr>
                        <a:t>. This will enhance the </a:t>
                      </a: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greenhouse effect.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6141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4B0C015-7C6D-48B8-8A5A-E3FA85D25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566739"/>
              </p:ext>
            </p:extLst>
          </p:nvPr>
        </p:nvGraphicFramePr>
        <p:xfrm>
          <a:off x="1872007" y="5156256"/>
          <a:ext cx="3051673" cy="1691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51673">
                  <a:extLst>
                    <a:ext uri="{9D8B030D-6E8A-4147-A177-3AD203B41FA5}">
                      <a16:colId xmlns:a16="http://schemas.microsoft.com/office/drawing/2014/main" val="4226664521"/>
                    </a:ext>
                  </a:extLst>
                </a:gridCol>
              </a:tblGrid>
              <a:tr h="201755">
                <a:tc>
                  <a:txBody>
                    <a:bodyPr/>
                    <a:lstStyle/>
                    <a:p>
                      <a:r>
                        <a:rPr lang="en-GB" sz="700" i="0" dirty="0">
                          <a:solidFill>
                            <a:schemeClr val="tx1"/>
                          </a:solidFill>
                        </a:rPr>
                        <a:t>Sustainability</a:t>
                      </a:r>
                      <a:r>
                        <a:rPr lang="en-GB" sz="700" i="0" baseline="0" dirty="0">
                          <a:solidFill>
                            <a:schemeClr val="tx1"/>
                          </a:solidFill>
                        </a:rPr>
                        <a:t> for the Rainforest</a:t>
                      </a:r>
                      <a:endParaRPr lang="en-GB" sz="7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45207"/>
                  </a:ext>
                </a:extLst>
              </a:tr>
              <a:tr h="310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Uncontrolled and unchecked exploitation can cause irreversible damage such as loss of biodiversity, soil erosion and climate change.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07454"/>
                  </a:ext>
                </a:extLst>
              </a:tr>
              <a:tr h="1179492">
                <a:tc>
                  <a:txBody>
                    <a:bodyPr/>
                    <a:lstStyle/>
                    <a:p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Possible strategies include:</a:t>
                      </a:r>
                      <a:endParaRPr lang="en-GB" sz="3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Agro-forestry 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Growing trees and crops at the same time. It prevents soil erosion and the crops benefit from the nutrients.</a:t>
                      </a:r>
                      <a:r>
                        <a:rPr lang="en-GB" sz="70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Selective logging 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Trees are only felled when they reach a particular height.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Ensuring those people understand the consequences of deforestation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Afforestation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If trees are cut down, they are replaced.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Forest reserves 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Areas protected from exploitation.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Ecotourism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700" i="0" dirty="0"/>
                        <a:t>tourism that promotes the </a:t>
                      </a:r>
                      <a:r>
                        <a:rPr lang="en-GB" sz="700" i="0" baseline="0" dirty="0"/>
                        <a:t>environments &amp; conservation</a:t>
                      </a:r>
                      <a:endParaRPr lang="en-GB" sz="7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8841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E8926060-7B82-4E71-BC5B-C318193A3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64712"/>
              </p:ext>
            </p:extLst>
          </p:nvPr>
        </p:nvGraphicFramePr>
        <p:xfrm>
          <a:off x="4982322" y="32084"/>
          <a:ext cx="4874353" cy="6725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74353">
                  <a:extLst>
                    <a:ext uri="{9D8B030D-6E8A-4147-A177-3AD203B41FA5}">
                      <a16:colId xmlns:a16="http://schemas.microsoft.com/office/drawing/2014/main" val="4280047058"/>
                    </a:ext>
                  </a:extLst>
                </a:gridCol>
              </a:tblGrid>
              <a:tr h="32598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Hot Desert: Case Study Thar Desert – India/Pakistan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42921"/>
                  </a:ext>
                </a:extLst>
              </a:tr>
              <a:tr h="34658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The Thar Desert is located on the border between India and Pakistan in Southern Asia. With India soon becoming the </a:t>
                      </a:r>
                    </a:p>
                    <a:p>
                      <a:pPr algn="ctr"/>
                      <a:r>
                        <a:rPr lang="en-GB" sz="700" b="1" dirty="0"/>
                        <a:t>most populated country in the world in the next five years. With this, more people will plan to live in the desert. </a:t>
                      </a:r>
                      <a:endParaRPr lang="en-GB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6226"/>
                  </a:ext>
                </a:extLst>
              </a:tr>
            </a:tbl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8686FD04-CDD3-4B15-AD23-D99670ACFB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9782">
            <a:off x="4427311" y="63814"/>
            <a:ext cx="530511" cy="337497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11D108D-97D2-4601-B711-9935E2C2C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976716"/>
              </p:ext>
            </p:extLst>
          </p:nvPr>
        </p:nvGraphicFramePr>
        <p:xfrm>
          <a:off x="4982323" y="729742"/>
          <a:ext cx="1755244" cy="824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5244">
                  <a:extLst>
                    <a:ext uri="{9D8B030D-6E8A-4147-A177-3AD203B41FA5}">
                      <a16:colId xmlns:a16="http://schemas.microsoft.com/office/drawing/2014/main" val="196184258"/>
                    </a:ext>
                  </a:extLst>
                </a:gridCol>
              </a:tblGrid>
              <a:tr h="190542">
                <a:tc>
                  <a:txBody>
                    <a:bodyPr/>
                    <a:lstStyle/>
                    <a:p>
                      <a:pPr algn="l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Distribution of the world’s hot deserts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73314"/>
                  </a:ext>
                </a:extLst>
              </a:tr>
              <a:tr h="625955">
                <a:tc>
                  <a:txBody>
                    <a:bodyPr/>
                    <a:lstStyle/>
                    <a:p>
                      <a:pPr algn="l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Most of the world’s hot deserts are found in the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subtropics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 between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20 degrees and 30 degrees north &amp; south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of the Equator. The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Tropics of Cancer and Capricorn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run through most of the worlds major deserts.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524439"/>
                  </a:ext>
                </a:extLst>
              </a:tr>
            </a:tbl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E60EA2B0-653E-4E95-A4D2-815ACD9EFF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6887" y="725854"/>
            <a:ext cx="1239485" cy="820385"/>
          </a:xfrm>
          <a:prstGeom prst="rect">
            <a:avLst/>
          </a:prstGeom>
        </p:spPr>
      </p:pic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CE47CA16-53A1-47AD-B25F-B965E7682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220815"/>
              </p:ext>
            </p:extLst>
          </p:nvPr>
        </p:nvGraphicFramePr>
        <p:xfrm>
          <a:off x="8035692" y="729741"/>
          <a:ext cx="1820979" cy="824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0979">
                  <a:extLst>
                    <a:ext uri="{9D8B030D-6E8A-4147-A177-3AD203B41FA5}">
                      <a16:colId xmlns:a16="http://schemas.microsoft.com/office/drawing/2014/main" val="196184258"/>
                    </a:ext>
                  </a:extLst>
                </a:gridCol>
              </a:tblGrid>
              <a:tr h="190542">
                <a:tc>
                  <a:txBody>
                    <a:bodyPr/>
                    <a:lstStyle/>
                    <a:p>
                      <a:pPr algn="l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Major characteristics of hot deserts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173314"/>
                  </a:ext>
                </a:extLst>
              </a:tr>
              <a:tr h="625955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Aridity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 – hot deserts are extremely dry, with annual rainfall below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250 mm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Heat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 – hot deserts rise over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40 degrees.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Landscapes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 – Some places have dunes, but most are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rocky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thorny bushes.   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524439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036DDBF-5434-4AC2-800D-B4CAED3D8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49285"/>
              </p:ext>
            </p:extLst>
          </p:nvPr>
        </p:nvGraphicFramePr>
        <p:xfrm>
          <a:off x="6268975" y="1566195"/>
          <a:ext cx="2132582" cy="10416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2582">
                  <a:extLst>
                    <a:ext uri="{9D8B030D-6E8A-4147-A177-3AD203B41FA5}">
                      <a16:colId xmlns:a16="http://schemas.microsoft.com/office/drawing/2014/main" val="2267236438"/>
                    </a:ext>
                  </a:extLst>
                </a:gridCol>
              </a:tblGrid>
              <a:tr h="203446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Climate of Hot Deserts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20045"/>
                  </a:ext>
                </a:extLst>
              </a:tr>
              <a:tr h="719888">
                <a:tc>
                  <a:txBody>
                    <a:bodyPr/>
                    <a:lstStyle/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700" b="1" dirty="0"/>
                        <a:t>Very little rainfall </a:t>
                      </a:r>
                      <a:r>
                        <a:rPr lang="en-GB" sz="700" dirty="0"/>
                        <a:t>with less than </a:t>
                      </a:r>
                      <a:r>
                        <a:rPr lang="en-GB" sz="700" b="1" dirty="0"/>
                        <a:t>250 mm per year. 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700" dirty="0"/>
                        <a:t>It might only </a:t>
                      </a:r>
                      <a:r>
                        <a:rPr lang="en-GB" sz="700" b="1" dirty="0"/>
                        <a:t>rain once every two to three years. 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700" dirty="0"/>
                        <a:t>Temperate are </a:t>
                      </a:r>
                      <a:r>
                        <a:rPr lang="en-GB" sz="700" b="1" dirty="0"/>
                        <a:t>hot in the day </a:t>
                      </a:r>
                      <a:r>
                        <a:rPr lang="en-GB" sz="700" dirty="0"/>
                        <a:t>(45 °C) but are </a:t>
                      </a:r>
                      <a:r>
                        <a:rPr lang="en-GB" sz="700" b="1" dirty="0"/>
                        <a:t>cold at night </a:t>
                      </a:r>
                      <a:r>
                        <a:rPr lang="en-GB" sz="700" dirty="0"/>
                        <a:t>due to little cloud cover (5 °C).</a:t>
                      </a:r>
                    </a:p>
                    <a:p>
                      <a:pPr marL="171450" indent="-17145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700" dirty="0"/>
                        <a:t>In winter, deserts can sometimes receive occasional frost and snow.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42797"/>
                  </a:ext>
                </a:extLst>
              </a:tr>
            </a:tbl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id="{817F776D-6D84-4E52-9A34-082F88F313C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clrChange>
              <a:clrFrom>
                <a:srgbClr val="EFE9D9"/>
              </a:clrFrom>
              <a:clrTo>
                <a:srgbClr val="EFE9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0" t="20430" r="5909" b="6861"/>
          <a:stretch/>
        </p:blipFill>
        <p:spPr>
          <a:xfrm>
            <a:off x="8401557" y="1578901"/>
            <a:ext cx="1463913" cy="1028940"/>
          </a:xfrm>
          <a:prstGeom prst="rect">
            <a:avLst/>
          </a:prstGeom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515F5BDE-62F9-464F-B595-7F86DAD5B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435253"/>
              </p:ext>
            </p:extLst>
          </p:nvPr>
        </p:nvGraphicFramePr>
        <p:xfrm>
          <a:off x="4987692" y="1566195"/>
          <a:ext cx="1281283" cy="10475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1283">
                  <a:extLst>
                    <a:ext uri="{9D8B030D-6E8A-4147-A177-3AD203B41FA5}">
                      <a16:colId xmlns:a16="http://schemas.microsoft.com/office/drawing/2014/main" val="3920954251"/>
                    </a:ext>
                  </a:extLst>
                </a:gridCol>
              </a:tblGrid>
              <a:tr h="200260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Hot Deserts inhabitants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67657"/>
                  </a:ext>
                </a:extLst>
              </a:tr>
              <a:tr h="847253">
                <a:tc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- People often live in large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open tents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keep cool. </a:t>
                      </a:r>
                    </a:p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- Food is often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cooked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 slowly in the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warm sandy soil. </a:t>
                      </a:r>
                    </a:p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Head scarves 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are worn by men to provide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protection from the Sun.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9410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F55C9AC9-FBBA-4C40-ABD9-5AE4C1FC4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256023"/>
              </p:ext>
            </p:extLst>
          </p:nvPr>
        </p:nvGraphicFramePr>
        <p:xfrm>
          <a:off x="6446235" y="2634253"/>
          <a:ext cx="2315628" cy="112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6006">
                  <a:extLst>
                    <a:ext uri="{9D8B030D-6E8A-4147-A177-3AD203B41FA5}">
                      <a16:colId xmlns:a16="http://schemas.microsoft.com/office/drawing/2014/main" val="16318873"/>
                    </a:ext>
                  </a:extLst>
                </a:gridCol>
                <a:gridCol w="1859622">
                  <a:extLst>
                    <a:ext uri="{9D8B030D-6E8A-4147-A177-3AD203B41FA5}">
                      <a16:colId xmlns:a16="http://schemas.microsoft.com/office/drawing/2014/main" val="4041562214"/>
                    </a:ext>
                  </a:extLst>
                </a:gridCol>
              </a:tblGrid>
              <a:tr h="188549">
                <a:tc gridSpan="2">
                  <a:txBody>
                    <a:bodyPr/>
                    <a:lstStyle/>
                    <a:p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Adaptations to the</a:t>
                      </a:r>
                      <a:r>
                        <a:rPr lang="en-GB" sz="700" baseline="0" dirty="0">
                          <a:solidFill>
                            <a:schemeClr val="tx1"/>
                          </a:solidFill>
                        </a:rPr>
                        <a:t> desert</a:t>
                      </a:r>
                      <a:endParaRPr lang="en-GB" sz="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81493"/>
                  </a:ext>
                </a:extLst>
              </a:tr>
              <a:tr h="206126">
                <a:tc>
                  <a:txBody>
                    <a:bodyPr/>
                    <a:lstStyle/>
                    <a:p>
                      <a:r>
                        <a:rPr lang="en-GB" sz="700" b="1" dirty="0"/>
                        <a:t>Cactus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Large roots </a:t>
                      </a:r>
                      <a:r>
                        <a:rPr lang="en-GB" sz="700" dirty="0"/>
                        <a:t>to absorb water soon after rainfall.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Needles</a:t>
                      </a:r>
                      <a:r>
                        <a:rPr lang="en-GB" sz="700" dirty="0"/>
                        <a:t> instead of leaves to reduce surface area and therefore </a:t>
                      </a:r>
                      <a:r>
                        <a:rPr lang="en-GB" sz="700" b="1" dirty="0"/>
                        <a:t>transpiration</a:t>
                      </a:r>
                      <a:r>
                        <a:rPr lang="en-GB" sz="70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365090"/>
                  </a:ext>
                </a:extLst>
              </a:tr>
              <a:tr h="206126">
                <a:tc>
                  <a:txBody>
                    <a:bodyPr/>
                    <a:lstStyle/>
                    <a:p>
                      <a:r>
                        <a:rPr lang="en-GB" sz="700" b="1" dirty="0"/>
                        <a:t>Camels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dirty="0"/>
                        <a:t>Hump for storing </a:t>
                      </a:r>
                      <a:r>
                        <a:rPr lang="en-GB" sz="700" b="1" dirty="0"/>
                        <a:t>fat (NOT water).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Wide feet </a:t>
                      </a:r>
                      <a:r>
                        <a:rPr lang="en-GB" sz="700" dirty="0"/>
                        <a:t>for walking on sand.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/>
                        <a:t>Long eyelashes </a:t>
                      </a:r>
                      <a:r>
                        <a:rPr lang="en-GB" sz="700" dirty="0"/>
                        <a:t>to protect from sand.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907275"/>
                  </a:ext>
                </a:extLst>
              </a:tr>
            </a:tbl>
          </a:graphicData>
        </a:graphic>
      </p:graphicFrame>
      <p:pic>
        <p:nvPicPr>
          <p:cNvPr id="39" name="Picture 38">
            <a:extLst>
              <a:ext uri="{FF2B5EF4-FFF2-40B4-BE49-F238E27FC236}">
                <a16:creationId xmlns:a16="http://schemas.microsoft.com/office/drawing/2014/main" id="{13346B99-3E80-420A-A459-64375D1922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322" y="2634253"/>
            <a:ext cx="1402575" cy="1127760"/>
          </a:xfrm>
          <a:prstGeom prst="rect">
            <a:avLst/>
          </a:prstGeom>
        </p:spPr>
      </p:pic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98238348-6EE2-4832-A575-845F888B7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299648"/>
              </p:ext>
            </p:extLst>
          </p:nvPr>
        </p:nvGraphicFramePr>
        <p:xfrm>
          <a:off x="8761863" y="2632926"/>
          <a:ext cx="1094808" cy="1110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4808">
                  <a:extLst>
                    <a:ext uri="{9D8B030D-6E8A-4147-A177-3AD203B41FA5}">
                      <a16:colId xmlns:a16="http://schemas.microsoft.com/office/drawing/2014/main" val="1884857248"/>
                    </a:ext>
                  </a:extLst>
                </a:gridCol>
              </a:tblGrid>
              <a:tr h="179943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Desert Interdependence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584275"/>
                  </a:ext>
                </a:extLst>
              </a:tr>
              <a:tr h="912408">
                <a:tc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Different parts of the hot desert ecosystem </a:t>
                      </a: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are closely linked together and depend on each other</a:t>
                      </a:r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, especially in a such a harsh environment.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9084191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C0C2F672-E7B4-4C4C-8AFE-D7BF52DC3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290486"/>
              </p:ext>
            </p:extLst>
          </p:nvPr>
        </p:nvGraphicFramePr>
        <p:xfrm>
          <a:off x="4952998" y="3779996"/>
          <a:ext cx="4888834" cy="137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4417">
                  <a:extLst>
                    <a:ext uri="{9D8B030D-6E8A-4147-A177-3AD203B41FA5}">
                      <a16:colId xmlns:a16="http://schemas.microsoft.com/office/drawing/2014/main" val="2185431142"/>
                    </a:ext>
                  </a:extLst>
                </a:gridCol>
                <a:gridCol w="2444417">
                  <a:extLst>
                    <a:ext uri="{9D8B030D-6E8A-4147-A177-3AD203B41FA5}">
                      <a16:colId xmlns:a16="http://schemas.microsoft.com/office/drawing/2014/main" val="3947976210"/>
                    </a:ext>
                  </a:extLst>
                </a:gridCol>
              </a:tblGrid>
              <a:tr h="18252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Opportunities and challenges in the Hot desert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372649"/>
                  </a:ext>
                </a:extLst>
              </a:tr>
              <a:tr h="18252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Opportunities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Challenges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863234"/>
                  </a:ext>
                </a:extLst>
              </a:tr>
              <a:tr h="30753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0FB90B"/>
                          </a:solidFill>
                        </a:rPr>
                        <a:t>There are valuable minerals for industries and construction.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0FB90B"/>
                          </a:solidFill>
                        </a:rPr>
                        <a:t>Energy resources such as coal and oil can be found in the Thar desert.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0FB90B"/>
                          </a:solidFill>
                        </a:rPr>
                        <a:t>Great opportunities for renewable energy such as solar power at </a:t>
                      </a:r>
                      <a:r>
                        <a:rPr lang="en-GB" sz="700" b="1" dirty="0" err="1">
                          <a:solidFill>
                            <a:srgbClr val="0FB90B"/>
                          </a:solidFill>
                        </a:rPr>
                        <a:t>Bhaleri</a:t>
                      </a:r>
                      <a:r>
                        <a:rPr lang="en-GB" sz="700" b="1" dirty="0">
                          <a:solidFill>
                            <a:srgbClr val="0FB90B"/>
                          </a:solidFill>
                        </a:rPr>
                        <a:t>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0FB90B"/>
                          </a:solidFill>
                        </a:rPr>
                        <a:t>Thar desert has attracted tourists, especially during festivals.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The extreme heat makes it difficult to work outside for very long.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High evaporation rates from irrigation canals and farmland.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Water supplies are limited, creating problems for the increasing number of people moving into area.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dirty="0">
                          <a:solidFill>
                            <a:srgbClr val="FF0000"/>
                          </a:solidFill>
                        </a:rPr>
                        <a:t>Access through the desert is tricky as roads are difficult to build and maintain.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064134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AE955FD9-C86B-4DCA-ACD5-0D92FE6E1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322386"/>
              </p:ext>
            </p:extLst>
          </p:nvPr>
        </p:nvGraphicFramePr>
        <p:xfrm>
          <a:off x="4952996" y="5144238"/>
          <a:ext cx="3231726" cy="16816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5863">
                  <a:extLst>
                    <a:ext uri="{9D8B030D-6E8A-4147-A177-3AD203B41FA5}">
                      <a16:colId xmlns:a16="http://schemas.microsoft.com/office/drawing/2014/main" val="3717000420"/>
                    </a:ext>
                  </a:extLst>
                </a:gridCol>
                <a:gridCol w="1615863">
                  <a:extLst>
                    <a:ext uri="{9D8B030D-6E8A-4147-A177-3AD203B41FA5}">
                      <a16:colId xmlns:a16="http://schemas.microsoft.com/office/drawing/2014/main" val="9449025"/>
                    </a:ext>
                  </a:extLst>
                </a:gridCol>
              </a:tblGrid>
              <a:tr h="202424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Causes of Desertification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16738"/>
                  </a:ext>
                </a:extLst>
              </a:tr>
              <a:tr h="420419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rgbClr val="002060"/>
                          </a:solidFill>
                        </a:rPr>
                        <a:t>Desertification means the turning of semi-arid areas (or drylands) into deserts.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Climate Change </a:t>
                      </a:r>
                    </a:p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Reduce rainfall and rising temperatures have meant less water for plants.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978011"/>
                  </a:ext>
                </a:extLst>
              </a:tr>
              <a:tr h="52941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Fuel Wood</a:t>
                      </a:r>
                    </a:p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People rely on wood for fuel. This removal of trees causes the soil to be exposed.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Overgrazing </a:t>
                      </a:r>
                    </a:p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Too many animals mean plants are eaten faster than they can grow back. Causing soil erosion.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74971"/>
                  </a:ext>
                </a:extLst>
              </a:tr>
              <a:tr h="52941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Over-Cultivation</a:t>
                      </a:r>
                    </a:p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If crops are grown in the same areas too often, nutrients in the soil will be used up causing soil erosion.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Population Growth</a:t>
                      </a:r>
                    </a:p>
                    <a:p>
                      <a:pPr algn="ctr"/>
                      <a:r>
                        <a:rPr lang="en-GB" sz="700" dirty="0">
                          <a:solidFill>
                            <a:schemeClr val="tx1"/>
                          </a:solidFill>
                        </a:rPr>
                        <a:t>A growing population puts pressure on the land leading to more deforestation, overgrazing and over-cultivation.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293899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72ADBE6E-5168-44B6-A6E0-97533C73D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68833"/>
              </p:ext>
            </p:extLst>
          </p:nvPr>
        </p:nvGraphicFramePr>
        <p:xfrm>
          <a:off x="8214038" y="5144238"/>
          <a:ext cx="1642633" cy="1676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2633">
                  <a:extLst>
                    <a:ext uri="{9D8B030D-6E8A-4147-A177-3AD203B41FA5}">
                      <a16:colId xmlns:a16="http://schemas.microsoft.com/office/drawing/2014/main" val="4226664521"/>
                    </a:ext>
                  </a:extLst>
                </a:gridCol>
              </a:tblGrid>
              <a:tr h="197902">
                <a:tc>
                  <a:txBody>
                    <a:bodyPr/>
                    <a:lstStyle/>
                    <a:p>
                      <a:r>
                        <a:rPr lang="en-GB" sz="700" i="0" dirty="0">
                          <a:solidFill>
                            <a:schemeClr val="tx1"/>
                          </a:solidFill>
                        </a:rPr>
                        <a:t>Strategies to reduce Desertification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45207"/>
                  </a:ext>
                </a:extLst>
              </a:tr>
              <a:tr h="1476654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management - </a:t>
                      </a:r>
                      <a:r>
                        <a:rPr lang="en-GB" sz="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 crops that don’t need much water. </a:t>
                      </a:r>
                      <a:endParaRPr lang="en-GB" sz="70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 Planting -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trees can act as windbreakers to protect the soil from wind and soil erosion.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Soil Management -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leaving areas of land to rest and recover lost nutrients.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7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Technology</a:t>
                      </a:r>
                      <a:r>
                        <a:rPr lang="en-GB" sz="7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using less expensive, sustainable materials for people to maintain. i.e. sand fences, terraces to stabilise soil and solar cookers to reduce deforestation.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688410"/>
                  </a:ext>
                </a:extLst>
              </a:tr>
            </a:tbl>
          </a:graphicData>
        </a:graphic>
      </p:graphicFrame>
      <p:pic>
        <p:nvPicPr>
          <p:cNvPr id="44" name="Picture 43">
            <a:extLst>
              <a:ext uri="{FF2B5EF4-FFF2-40B4-BE49-F238E27FC236}">
                <a16:creationId xmlns:a16="http://schemas.microsoft.com/office/drawing/2014/main" id="{45D9C100-E564-4287-B415-478F45CFAB2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156" y="3973690"/>
            <a:ext cx="332524" cy="31589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9887C943-637A-43EF-897A-41FBC18714C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6167">
            <a:off x="9414983" y="64307"/>
            <a:ext cx="435482" cy="290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B54037CC-6F34-43E1-BA6D-0AE6BD402BF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1140">
            <a:off x="9099888" y="74318"/>
            <a:ext cx="405154" cy="2691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4315D14-F965-4FB5-BBD7-90B3185EA610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82" y="1498373"/>
            <a:ext cx="342162" cy="34216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A09BC9A-5D38-41A4-9E2E-CFDF089E12C3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087" y="1741650"/>
            <a:ext cx="338359" cy="29226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39B368EE-AC87-4EEA-9918-6DB43B048F77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21" y="1768569"/>
            <a:ext cx="307011" cy="21746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62D7BE75-C5A6-4F50-BBE5-DCCB73E039CB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94" y="2848100"/>
            <a:ext cx="258059" cy="33084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45A6B164-1093-481A-B5FC-5D9741BA313A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95" y="4018575"/>
            <a:ext cx="256352" cy="2793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FD592AC5-3FA1-42BA-9A64-DEA779180617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5038">
            <a:off x="4538444" y="2830219"/>
            <a:ext cx="445919" cy="33443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9FF56EE8-0076-4679-BE32-52B19210015D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247" y="3985238"/>
            <a:ext cx="365760" cy="333829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79392569-640B-4E16-BA76-3D064270A4E4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804" y="4891005"/>
            <a:ext cx="332524" cy="33252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5C23F933-E6DB-42CC-A804-CC7F8298D7F5}"/>
              </a:ext>
            </a:extLst>
          </p:cNvPr>
          <p:cNvPicPr>
            <a:picLocks noChangeAspect="1"/>
          </p:cNvPicPr>
          <p:nvPr/>
        </p:nvPicPr>
        <p:blipFill>
          <a:blip r:embed="rId1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631" y="5620238"/>
            <a:ext cx="264376" cy="341445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917FDBE6-2037-4E7F-9315-E36F4A88F7F3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2"/>
          <a:stretch/>
        </p:blipFill>
        <p:spPr>
          <a:xfrm>
            <a:off x="8586238" y="3551459"/>
            <a:ext cx="409886" cy="338086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E440DDFB-94D5-4480-9515-B74206FB4F6F}"/>
              </a:ext>
            </a:extLst>
          </p:cNvPr>
          <p:cNvPicPr>
            <a:picLocks noChangeAspect="1"/>
          </p:cNvPicPr>
          <p:nvPr/>
        </p:nvPicPr>
        <p:blipFill>
          <a:blip r:embed="rId19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092" y="5126255"/>
            <a:ext cx="387937" cy="38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1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4198</TotalTime>
  <Words>2325</Words>
  <Application>Microsoft Office PowerPoint</Application>
  <PresentationFormat>A4 Paper (210x297 mm)</PresentationFormat>
  <Paragraphs>237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/v UserName /d "stbn12"</cp:lastModifiedBy>
  <cp:revision>109</cp:revision>
  <dcterms:created xsi:type="dcterms:W3CDTF">2016-09-01T12:17:10Z</dcterms:created>
  <dcterms:modified xsi:type="dcterms:W3CDTF">2019-02-27T10:53:15Z</dcterms:modified>
</cp:coreProperties>
</file>